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5083" r:id="rId1"/>
  </p:sldMasterIdLst>
  <p:notesMasterIdLst>
    <p:notesMasterId r:id="rId19"/>
  </p:notesMasterIdLst>
  <p:handoutMasterIdLst>
    <p:handoutMasterId r:id="rId20"/>
  </p:handoutMasterIdLst>
  <p:sldIdLst>
    <p:sldId id="331" r:id="rId2"/>
    <p:sldId id="428" r:id="rId3"/>
    <p:sldId id="426" r:id="rId4"/>
    <p:sldId id="427" r:id="rId5"/>
    <p:sldId id="268" r:id="rId6"/>
    <p:sldId id="429" r:id="rId7"/>
    <p:sldId id="431" r:id="rId8"/>
    <p:sldId id="436" r:id="rId9"/>
    <p:sldId id="435" r:id="rId10"/>
    <p:sldId id="442" r:id="rId11"/>
    <p:sldId id="445" r:id="rId12"/>
    <p:sldId id="443" r:id="rId13"/>
    <p:sldId id="446" r:id="rId14"/>
    <p:sldId id="441" r:id="rId15"/>
    <p:sldId id="448" r:id="rId16"/>
    <p:sldId id="449" r:id="rId17"/>
    <p:sldId id="3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E40"/>
    <a:srgbClr val="EBE7DD"/>
    <a:srgbClr val="E5E5FF"/>
    <a:srgbClr val="7F7F7F"/>
    <a:srgbClr val="EFE4B0"/>
    <a:srgbClr val="C0C0C0"/>
    <a:srgbClr val="F8F0D4"/>
    <a:srgbClr val="F5EAC1"/>
    <a:srgbClr val="F5E1C1"/>
    <a:srgbClr val="F5E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74717" autoAdjust="0"/>
  </p:normalViewPr>
  <p:slideViewPr>
    <p:cSldViewPr snapToGrid="0">
      <p:cViewPr varScale="1">
        <p:scale>
          <a:sx n="81" d="100"/>
          <a:sy n="81" d="100"/>
        </p:scale>
        <p:origin x="1968" y="3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CH"/>
              <a:t>bla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63113-82F1-446E-9156-158E7E7AF0B4}" type="datetimeFigureOut">
              <a:rPr lang="de-CH" smtClean="0"/>
              <a:t>26.05.2022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2FEE2-2784-4393-A834-16DAF0B9E1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7737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CH"/>
              <a:t>bla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1A679-0464-41EF-B5F5-E692E9CD5342}" type="datetimeFigureOut">
              <a:rPr lang="de-CH" smtClean="0"/>
              <a:t>26.05.2022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A5AB2-B2A4-4772-A245-EFE00727197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1395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A5AB2-B2A4-4772-A245-EFE007271977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8269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high latitude Sea surface and Terrestrial temperature proxy from North Atlantic region. </a:t>
            </a:r>
            <a:r>
              <a:rPr lang="en-GB" baseline="0" dirty="0"/>
              <a:t>The letter on the graphs corresponds to the locations on the map.</a:t>
            </a:r>
          </a:p>
          <a:p>
            <a:endParaRPr lang="en-GB" baseline="0" dirty="0"/>
          </a:p>
          <a:p>
            <a:r>
              <a:rPr lang="en-GB" baseline="0" dirty="0"/>
              <a:t>b) foraminifera West from Spitzbergen: sub surface temperatures</a:t>
            </a:r>
          </a:p>
          <a:p>
            <a:r>
              <a:rPr lang="en-GB" baseline="0" dirty="0"/>
              <a:t>c) pollen data from lake sediment cores from Greenland and East Canada, mean July temperatures were estimated </a:t>
            </a:r>
          </a:p>
          <a:p>
            <a:r>
              <a:rPr lang="en-GB" baseline="0" dirty="0" err="1"/>
              <a:t>d,e</a:t>
            </a:r>
            <a:r>
              <a:rPr lang="en-GB" baseline="0" dirty="0"/>
              <a:t>) air- and sea surface temperature from a fjordic sediment core from Iceland, revealing North Atlantic terrestrial and marine climate</a:t>
            </a:r>
          </a:p>
          <a:p>
            <a:r>
              <a:rPr lang="en-GB" baseline="0" dirty="0"/>
              <a:t>•	d) Marine Climate (SST)</a:t>
            </a:r>
          </a:p>
          <a:p>
            <a:r>
              <a:rPr lang="en-GB" baseline="0" dirty="0"/>
              <a:t>•	e) Terrestrial Climate (Air surface temperature)</a:t>
            </a:r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A5AB2-B2A4-4772-A245-EFE007271977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8139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f) sediment record from central Greenland Sea, Based on planktic foraminiferal, SST</a:t>
            </a:r>
          </a:p>
          <a:p>
            <a:endParaRPr lang="en-GB" baseline="0" dirty="0"/>
          </a:p>
          <a:p>
            <a:r>
              <a:rPr lang="en-GB" baseline="0" dirty="0"/>
              <a:t>h) Planktic foraminifera counts from sediment core from NW Barents Sea, SST</a:t>
            </a:r>
          </a:p>
          <a:p>
            <a:endParaRPr lang="en-GB" baseline="0" dirty="0"/>
          </a:p>
          <a:p>
            <a:r>
              <a:rPr lang="en-GB" baseline="0" dirty="0"/>
              <a:t>g) Temperature reconstruction for coastal Greenland sites from ice core d18O.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A5AB2-B2A4-4772-A245-EFE007271977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8586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 of 2 East Greenland shelf cores indicating a shift towards colder conditions at about 5kyr b2k</a:t>
            </a:r>
          </a:p>
          <a:p>
            <a:endParaRPr lang="en-GB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A5AB2-B2A4-4772-A245-EFE007271977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7640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A5AB2-B2A4-4772-A245-EFE007271977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8489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 solar insolation</a:t>
            </a:r>
          </a:p>
          <a:p>
            <a:pPr lvl="0"/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stack of 13 sediment cores from the Iceland Basin records AMOC strength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data from a sediment core from northeast Atlantic Basin records AMOC strength</a:t>
            </a:r>
          </a:p>
          <a:p>
            <a:endParaRPr lang="en-GB" baseline="0" dirty="0"/>
          </a:p>
          <a:p>
            <a:r>
              <a:rPr lang="en-GB" b="1" baseline="0" dirty="0"/>
              <a:t>E: </a:t>
            </a:r>
            <a:r>
              <a:rPr lang="en-GB" b="0" baseline="0" dirty="0"/>
              <a:t>sun spot intensity </a:t>
            </a:r>
            <a:endParaRPr lang="en-GB" b="1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A5AB2-B2A4-4772-A245-EFE007271977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2013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A5AB2-B2A4-4772-A245-EFE007271977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2958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Grav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Enrichment of heavier molecules at the bottom of the diffusive zone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Dependent on lock-in depth 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 and mean firn temperature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0" i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T ̅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Dependent on densification</a:t>
                </a:r>
              </a:p>
              <a:p>
                <a:r>
                  <a:rPr lang="en-US" dirty="0" err="1"/>
                  <a:t>Therm</a:t>
                </a:r>
                <a:r>
                  <a:rPr lang="en-US" dirty="0"/>
                  <a:t>: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Enrichment of heavier molecules at the colder end of a temperature gradient (ΔT)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Dependent on </a:t>
                </a:r>
                <a:r>
                  <a:rPr lang="en-GB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ΔT</a:t>
                </a:r>
                <a:r>
                  <a:rPr lang="en-GB">
                    <a:latin typeface="Arial" panose="020B0604020202020204" pitchFamily="34" charset="0"/>
                    <a:cs typeface="Arial" panose="020B0604020202020204" pitchFamily="34" charset="0"/>
                  </a:rPr>
                  <a:t> and thus on </a:t>
                </a:r>
                <a:r>
                  <a:rPr lang="en-GB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GB" baseline="-250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GB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GB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GB" baseline="-25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A5AB2-B2A4-4772-A245-EFE007271977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87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A5AB2-B2A4-4772-A245-EFE007271977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794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A5AB2-B2A4-4772-A245-EFE007271977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33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A5AB2-B2A4-4772-A245-EFE007271977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356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A5AB2-B2A4-4772-A245-EFE007271977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471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A5AB2-B2A4-4772-A245-EFE007271977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201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d15N has best signal to noise ratio, and is less influenced by systematic data uncertainty compared to d40Ar and d15Nexcess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A5AB2-B2A4-4772-A245-EFE007271977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468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HTM is 2K warmer then averages of last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MHT: It was found in other studies that MHT is associated with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major change in atmospheric circulation patterns, glacial advance on Iceland,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weakening of AMOC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rapid climate change associated with cooling in the North Atlantic, the transition from low to high solar activity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A5AB2-B2A4-4772-A245-EFE007271977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9467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known that changes in seasonal distribution of precipitation as well as of evaporation conditions at the source region influence d18O variations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A5AB2-B2A4-4772-A245-EFE007271977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599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300" y="5092700"/>
            <a:ext cx="930975" cy="930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516" y="721736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9293" y="3007018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A0A8F2B-9B2D-40DA-8D82-B4F76E2600A4}" type="datetime1">
              <a:rPr lang="de-CH" smtClean="0"/>
              <a:t>26.05.2022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5332" y="189000"/>
            <a:ext cx="11690668" cy="6480000"/>
            <a:chOff x="255332" y="189000"/>
            <a:chExt cx="11690668" cy="6480000"/>
          </a:xfrm>
          <a:solidFill>
            <a:schemeClr val="tx2"/>
          </a:solidFill>
        </p:grpSpPr>
        <p:sp>
          <p:nvSpPr>
            <p:cNvPr id="11" name="Freeform 6"/>
            <p:cNvSpPr/>
            <p:nvPr/>
          </p:nvSpPr>
          <p:spPr bwMode="auto">
            <a:xfrm>
              <a:off x="8670987" y="226051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255332" y="189000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3" name="Rectangle 12"/>
          <p:cNvSpPr/>
          <p:nvPr userDrawn="1"/>
        </p:nvSpPr>
        <p:spPr>
          <a:xfrm>
            <a:off x="8646317" y="6153151"/>
            <a:ext cx="2858677" cy="530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noFill/>
              </a:ln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67" y="5407200"/>
            <a:ext cx="3597301" cy="150593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42092" y="5073198"/>
            <a:ext cx="1249508" cy="1751909"/>
          </a:xfrm>
          <a:prstGeom prst="rect">
            <a:avLst/>
          </a:prstGeom>
          <a:gradFill flip="none" rotWithShape="1">
            <a:gsLst>
              <a:gs pos="11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190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01F6-72DD-462B-84CE-29487C9069B2}" type="datetime1">
              <a:rPr lang="de-CH" smtClean="0"/>
              <a:t>26.05.2022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4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AC0B-23E8-4BF1-B9FE-8BEBE5D87E7F}" type="datetime1">
              <a:rPr lang="de-CH" smtClean="0"/>
              <a:t>26.05.2022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9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A38-851F-4F43-BF0A-0BB5176B9B15}" type="datetime1">
              <a:rPr lang="de-CH" smtClean="0"/>
              <a:t>26.05.2022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82000" y="6453386"/>
            <a:ext cx="1596292" cy="404614"/>
          </a:xfrm>
        </p:spPr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8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6F9CD5-C900-4EF2-B940-C1D99E388673}" type="datetime1">
              <a:rPr lang="de-CH" smtClean="0"/>
              <a:t>26.05.2022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8200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0647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6D84-A3A5-4CCC-B534-64889F0FA12D}" type="datetime1">
              <a:rPr lang="de-CH" smtClean="0"/>
              <a:t>26.05.2022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49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6FC6-E2F4-4686-B2F6-E1F103F88065}" type="datetime1">
              <a:rPr lang="de-CH" smtClean="0"/>
              <a:t>26.05.2022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22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B63-A1CD-4ED1-8721-3F2288BCB6F6}" type="datetime1">
              <a:rPr lang="de-CH" smtClean="0"/>
              <a:t>26.05.2022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82000" y="6453386"/>
            <a:ext cx="1596292" cy="404614"/>
          </a:xfrm>
        </p:spPr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1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172C-E9BC-497E-823D-824E96FE04FD}" type="datetime1">
              <a:rPr lang="de-CH" smtClean="0"/>
              <a:t>26.05.2022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9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 userDrawn="1"/>
        </p:nvSpPr>
        <p:spPr>
          <a:xfrm>
            <a:off x="5532120" y="0"/>
            <a:ext cx="66598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62522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311400"/>
            <a:ext cx="3855720" cy="3556000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E1EC3D-5F67-436F-A19B-E0F7F15B243F}" type="datetime1">
              <a:rPr lang="de-CH" smtClean="0"/>
              <a:t>26.05.2022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0399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584182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269982"/>
            <a:ext cx="3855720" cy="3597418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CB53CE-9972-4797-AC71-FA4896BC2948}" type="datetime1">
              <a:rPr lang="de-CH" smtClean="0"/>
              <a:t>26.05.2022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260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5AB5CED-6099-484E-AFAE-87C12AF9D6D2}" type="datetime1">
              <a:rPr lang="de-CH" smtClean="0"/>
              <a:t>26.05.2022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525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4" r:id="rId1"/>
    <p:sldLayoutId id="2147485085" r:id="rId2"/>
    <p:sldLayoutId id="2147485086" r:id="rId3"/>
    <p:sldLayoutId id="2147485087" r:id="rId4"/>
    <p:sldLayoutId id="2147485088" r:id="rId5"/>
    <p:sldLayoutId id="2147485089" r:id="rId6"/>
    <p:sldLayoutId id="2147485090" r:id="rId7"/>
    <p:sldLayoutId id="2147485091" r:id="rId8"/>
    <p:sldLayoutId id="2147485092" r:id="rId9"/>
    <p:sldLayoutId id="2147485093" r:id="rId10"/>
    <p:sldLayoutId id="2147485094" r:id="rId11"/>
  </p:sldLayoutIdLst>
  <p:hf hdr="0" ft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36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214" y="2822474"/>
            <a:ext cx="10274531" cy="2616287"/>
          </a:xfrm>
        </p:spPr>
        <p:txBody>
          <a:bodyPr>
            <a:normAutofit/>
          </a:bodyPr>
          <a:lstStyle/>
          <a:p>
            <a:r>
              <a:rPr lang="en-US" dirty="0"/>
              <a:t>Michael Döring</a:t>
            </a:r>
            <a:r>
              <a:rPr lang="en-US" baseline="30000" dirty="0"/>
              <a:t>1,2,3</a:t>
            </a:r>
            <a:r>
              <a:rPr lang="en-US" dirty="0"/>
              <a:t> and Markus C. Leuenberger</a:t>
            </a:r>
            <a:r>
              <a:rPr lang="en-US" baseline="30000" dirty="0"/>
              <a:t>2,3</a:t>
            </a:r>
          </a:p>
          <a:p>
            <a:endParaRPr lang="en-US" baseline="30000" dirty="0"/>
          </a:p>
          <a:p>
            <a:pPr algn="just"/>
            <a:r>
              <a:rPr lang="en-US" sz="1400" baseline="30000" dirty="0"/>
              <a:t>                              1</a:t>
            </a:r>
            <a:r>
              <a:rPr lang="en-US" sz="1400" dirty="0"/>
              <a:t>University of Copenhagen, Niels Bohr Institute, Physics of Ice, Climate and Earth, </a:t>
            </a:r>
            <a:r>
              <a:rPr lang="en-US" sz="1400" dirty="0" err="1"/>
              <a:t>København</a:t>
            </a:r>
            <a:r>
              <a:rPr lang="en-US" sz="1400" dirty="0"/>
              <a:t>, Denmark</a:t>
            </a:r>
          </a:p>
          <a:p>
            <a:pPr algn="just"/>
            <a:r>
              <a:rPr lang="de-DE" sz="1400" dirty="0"/>
              <a:t>                      (michael.doring@nbi.ku.dk)</a:t>
            </a:r>
          </a:p>
          <a:p>
            <a:pPr algn="just"/>
            <a:r>
              <a:rPr lang="en-US" sz="1400" baseline="30000" dirty="0"/>
              <a:t>                              2</a:t>
            </a:r>
            <a:r>
              <a:rPr lang="en-US" sz="1400" dirty="0"/>
              <a:t>Climate and Environmental Physics, University of Bern, Switzerland</a:t>
            </a:r>
          </a:p>
          <a:p>
            <a:pPr algn="just"/>
            <a:r>
              <a:rPr lang="de-DE" sz="1400" baseline="30000" dirty="0"/>
              <a:t>                              3</a:t>
            </a:r>
            <a:r>
              <a:rPr lang="de-DE" sz="1400" dirty="0"/>
              <a:t>Oeschger </a:t>
            </a:r>
            <a:r>
              <a:rPr lang="de-DE" sz="1400" dirty="0" err="1"/>
              <a:t>Centre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Climate Change Research (OCCR), Bern, </a:t>
            </a:r>
            <a:r>
              <a:rPr lang="de-DE" sz="1400" dirty="0" err="1"/>
              <a:t>Switzerland</a:t>
            </a:r>
            <a:endParaRPr lang="de-CH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8142B38-6C94-44BB-829A-4AA9526416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274" y="5418080"/>
            <a:ext cx="3369932" cy="119284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57AFF36-862D-475B-A355-52E63D234E15}"/>
              </a:ext>
            </a:extLst>
          </p:cNvPr>
          <p:cNvSpPr txBox="1"/>
          <p:nvPr/>
        </p:nvSpPr>
        <p:spPr>
          <a:xfrm>
            <a:off x="896773" y="804042"/>
            <a:ext cx="100735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latin typeface="+mj-lt"/>
              </a:rPr>
              <a:t>Novel Holocene temperature reconstruction of Greenland summit</a:t>
            </a:r>
          </a:p>
          <a:p>
            <a:pPr algn="just"/>
            <a:r>
              <a:rPr lang="en-US" sz="2800" b="1" dirty="0">
                <a:latin typeface="+mj-lt"/>
              </a:rPr>
              <a:t>from GISP2 nitrogen isotope data reveals similarities with North</a:t>
            </a:r>
          </a:p>
          <a:p>
            <a:pPr algn="just"/>
            <a:r>
              <a:rPr lang="en-US" sz="2800" b="1" dirty="0">
                <a:latin typeface="+mj-lt"/>
              </a:rPr>
              <a:t>Atlantic Circulation and temperature proxies</a:t>
            </a:r>
            <a:endParaRPr lang="LID4096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8894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461017"/>
            <a:ext cx="12192000" cy="396983"/>
          </a:xfrm>
          <a:prstGeom prst="rect">
            <a:avLst/>
          </a:prstGeom>
          <a:solidFill>
            <a:srgbClr val="1A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8760FDC-167B-4C6C-BAA2-50E2593AA662}"/>
              </a:ext>
            </a:extLst>
          </p:cNvPr>
          <p:cNvSpPr txBox="1"/>
          <p:nvPr/>
        </p:nvSpPr>
        <p:spPr>
          <a:xfrm>
            <a:off x="92584" y="6471027"/>
            <a:ext cx="978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dirty="0" err="1">
                <a:solidFill>
                  <a:schemeClr val="bg1"/>
                </a:solidFill>
              </a:rPr>
              <a:t>Comparision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en-US" dirty="0">
                <a:solidFill>
                  <a:schemeClr val="bg1"/>
                </a:solidFill>
              </a:rPr>
              <a:t> marine and terrestrial temperature proxies from the North Atlantic region region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E965D0-7858-433B-BEA2-F91D65ECA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84" y="0"/>
            <a:ext cx="10893056" cy="64357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37448D0-E6C3-484E-AE6B-7B68E4B70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595" y="17641"/>
            <a:ext cx="5389545" cy="3788815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45319E90-EE58-46E2-9354-009DB412196F}"/>
              </a:ext>
            </a:extLst>
          </p:cNvPr>
          <p:cNvSpPr/>
          <p:nvPr/>
        </p:nvSpPr>
        <p:spPr>
          <a:xfrm>
            <a:off x="6412595" y="3806456"/>
            <a:ext cx="5139679" cy="161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27710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461017"/>
            <a:ext cx="12192000" cy="396983"/>
          </a:xfrm>
          <a:prstGeom prst="rect">
            <a:avLst/>
          </a:prstGeom>
          <a:solidFill>
            <a:srgbClr val="1A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8760FDC-167B-4C6C-BAA2-50E2593AA662}"/>
              </a:ext>
            </a:extLst>
          </p:cNvPr>
          <p:cNvSpPr txBox="1"/>
          <p:nvPr/>
        </p:nvSpPr>
        <p:spPr>
          <a:xfrm>
            <a:off x="92584" y="6471027"/>
            <a:ext cx="978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dirty="0" err="1">
                <a:solidFill>
                  <a:schemeClr val="bg1"/>
                </a:solidFill>
              </a:rPr>
              <a:t>Comparision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en-US" dirty="0">
                <a:solidFill>
                  <a:schemeClr val="bg1"/>
                </a:solidFill>
              </a:rPr>
              <a:t> marine and terrestrial temperature proxies from the North Atlantic region region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E965D0-7858-433B-BEA2-F91D65ECA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84" y="0"/>
            <a:ext cx="10893056" cy="64357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37448D0-E6C3-484E-AE6B-7B68E4B70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546" y="17641"/>
            <a:ext cx="5389545" cy="3788815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45319E90-EE58-46E2-9354-009DB412196F}"/>
              </a:ext>
            </a:extLst>
          </p:cNvPr>
          <p:cNvSpPr/>
          <p:nvPr/>
        </p:nvSpPr>
        <p:spPr>
          <a:xfrm>
            <a:off x="894289" y="3806455"/>
            <a:ext cx="5246013" cy="2629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737578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461017"/>
            <a:ext cx="12192000" cy="396983"/>
          </a:xfrm>
          <a:prstGeom prst="rect">
            <a:avLst/>
          </a:prstGeom>
          <a:solidFill>
            <a:srgbClr val="1A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B5F0071-2CC6-4FEF-9019-95DDB0619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387" y="21135"/>
            <a:ext cx="9896582" cy="643225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6AA4A9C-85E0-40E7-83B7-ED94319BAE2D}"/>
              </a:ext>
            </a:extLst>
          </p:cNvPr>
          <p:cNvSpPr txBox="1"/>
          <p:nvPr/>
        </p:nvSpPr>
        <p:spPr>
          <a:xfrm>
            <a:off x="92584" y="6471027"/>
            <a:ext cx="51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dirty="0">
                <a:solidFill>
                  <a:schemeClr val="bg1"/>
                </a:solidFill>
              </a:rPr>
              <a:t>Potential </a:t>
            </a:r>
            <a:r>
              <a:rPr lang="de-DE" dirty="0" err="1">
                <a:solidFill>
                  <a:schemeClr val="bg1"/>
                </a:solidFill>
              </a:rPr>
              <a:t>drivers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72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461017"/>
            <a:ext cx="12192000" cy="396983"/>
          </a:xfrm>
          <a:prstGeom prst="rect">
            <a:avLst/>
          </a:prstGeom>
          <a:solidFill>
            <a:srgbClr val="1A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B5F0071-2CC6-4FEF-9019-95DDB0619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387" y="21135"/>
            <a:ext cx="9896582" cy="643225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C0D7800-D8F2-48D6-81EE-FD31FDF5B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209" y="1143001"/>
            <a:ext cx="6023581" cy="51674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6AA4A9C-85E0-40E7-83B7-ED94319BAE2D}"/>
              </a:ext>
            </a:extLst>
          </p:cNvPr>
          <p:cNvSpPr txBox="1"/>
          <p:nvPr/>
        </p:nvSpPr>
        <p:spPr>
          <a:xfrm>
            <a:off x="92584" y="6471027"/>
            <a:ext cx="51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dirty="0">
                <a:solidFill>
                  <a:schemeClr val="bg1"/>
                </a:solidFill>
              </a:rPr>
              <a:t>Potential </a:t>
            </a:r>
            <a:r>
              <a:rPr lang="de-DE" dirty="0" err="1">
                <a:solidFill>
                  <a:schemeClr val="bg1"/>
                </a:solidFill>
              </a:rPr>
              <a:t>drivers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6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461017"/>
            <a:ext cx="12192000" cy="396983"/>
          </a:xfrm>
          <a:prstGeom prst="rect">
            <a:avLst/>
          </a:prstGeom>
          <a:solidFill>
            <a:srgbClr val="1A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BA46E24-CF53-44C5-97CF-91E881006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684" y="75351"/>
            <a:ext cx="9102280" cy="637421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8760FDC-167B-4C6C-BAA2-50E2593AA662}"/>
              </a:ext>
            </a:extLst>
          </p:cNvPr>
          <p:cNvSpPr txBox="1"/>
          <p:nvPr/>
        </p:nvSpPr>
        <p:spPr>
          <a:xfrm>
            <a:off x="92584" y="6471027"/>
            <a:ext cx="51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dirty="0">
                <a:solidFill>
                  <a:schemeClr val="bg1"/>
                </a:solidFill>
              </a:rPr>
              <a:t>Other potential </a:t>
            </a:r>
            <a:r>
              <a:rPr lang="de-DE" dirty="0" err="1">
                <a:solidFill>
                  <a:schemeClr val="bg1"/>
                </a:solidFill>
              </a:rPr>
              <a:t>drivers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67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461017"/>
            <a:ext cx="12192000" cy="396983"/>
          </a:xfrm>
          <a:prstGeom prst="rect">
            <a:avLst/>
          </a:prstGeom>
          <a:solidFill>
            <a:srgbClr val="1A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8760FDC-167B-4C6C-BAA2-50E2593AA662}"/>
              </a:ext>
            </a:extLst>
          </p:cNvPr>
          <p:cNvSpPr txBox="1"/>
          <p:nvPr/>
        </p:nvSpPr>
        <p:spPr>
          <a:xfrm>
            <a:off x="92584" y="6471027"/>
            <a:ext cx="51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dirty="0" err="1">
                <a:solidFill>
                  <a:schemeClr val="bg1"/>
                </a:solidFill>
              </a:rPr>
              <a:t>Conclusion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CC62DF8-35E4-4C4F-98BC-CAC6B946C035}"/>
              </a:ext>
            </a:extLst>
          </p:cNvPr>
          <p:cNvSpPr/>
          <p:nvPr/>
        </p:nvSpPr>
        <p:spPr>
          <a:xfrm>
            <a:off x="1093049" y="215852"/>
            <a:ext cx="988506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Holocene Thermal Maximum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Greenland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warmer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the average temperature of the last 1 ka  and occurred from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 to 9.2 ka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mid-Holocene cooling event (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 Holocene Transition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5.2-5.4 ka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b2k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 Holocene warm-phase from 1.3 to 2.2 ka b2k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temperature T(</a:t>
            </a:r>
            <a:r>
              <a:rPr lang="el-G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N)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comparable signatures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variety of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and terrestrial temperature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proxies from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Atlantic region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Coherence of AMOC variability and Greenland summit temperature during the Holocene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6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3E58EDA-DF3E-454F-AC45-7E217BF14FFB}"/>
              </a:ext>
            </a:extLst>
          </p:cNvPr>
          <p:cNvSpPr/>
          <p:nvPr/>
        </p:nvSpPr>
        <p:spPr>
          <a:xfrm>
            <a:off x="0" y="6461017"/>
            <a:ext cx="12192000" cy="396983"/>
          </a:xfrm>
          <a:prstGeom prst="rect">
            <a:avLst/>
          </a:prstGeom>
          <a:solidFill>
            <a:srgbClr val="1A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2574948-D4AC-4C5C-B781-AFD8F2FB4B53}"/>
              </a:ext>
            </a:extLst>
          </p:cNvPr>
          <p:cNvSpPr/>
          <p:nvPr/>
        </p:nvSpPr>
        <p:spPr>
          <a:xfrm>
            <a:off x="1863909" y="960132"/>
            <a:ext cx="98850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Questions, Comments, Suggestions?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Please reach out: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michael.doring@nbi.ku.dk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31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461017"/>
            <a:ext cx="12192000" cy="396983"/>
          </a:xfrm>
          <a:prstGeom prst="rect">
            <a:avLst/>
          </a:prstGeom>
          <a:solidFill>
            <a:srgbClr val="1A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5692029" y="1205802"/>
            <a:ext cx="6355904" cy="4441372"/>
            <a:chOff x="5692029" y="1205802"/>
            <a:chExt cx="6355904" cy="4441372"/>
          </a:xfrm>
        </p:grpSpPr>
        <p:sp>
          <p:nvSpPr>
            <p:cNvPr id="4" name="Rechteck 3"/>
            <p:cNvSpPr/>
            <p:nvPr/>
          </p:nvSpPr>
          <p:spPr>
            <a:xfrm>
              <a:off x="5692029" y="1205802"/>
              <a:ext cx="6355904" cy="44413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263" y="1315049"/>
              <a:ext cx="6275436" cy="419262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0" y="153544"/>
                <a:ext cx="5194998" cy="741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Processes in the diffusive zone of the firn layer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	Gravitational enrichment (green line)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𝑔𝑟𝑎𝑣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𝐿𝐼𝐷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−∆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𝑀𝑔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𝐿𝐼𝐷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den>
                            </m:f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ΔM 	– mass difference (isotopes)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g	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– acceleration constant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R	– ideal gas constant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0050" indent="-400050">
                  <a:lnSpc>
                    <a:spcPct val="150000"/>
                  </a:lnSpc>
                  <a:buAutoNum type="romanLcParenBoth" startAt="2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Thermal diffusion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(blue/red lines)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solidFill>
                          <a:prstClr val="black"/>
                        </a:solidFill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de-CH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CH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solidFill>
                              <a:prstClr val="black"/>
                            </a:solidFill>
                            <a:latin typeface="Cambria Math"/>
                          </a:rPr>
                          <m:t>therm</m:t>
                        </m:r>
                      </m:sub>
                    </m:sSub>
                    <m:r>
                      <a:rPr lang="de-CH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CH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𝐓</m:t>
                        </m:r>
                      </m:e>
                      <m:sub>
                        <m:r>
                          <a:rPr lang="de-CH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de-CH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CH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CH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de-CH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CH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CH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𝐓</m:t>
                                        </m:r>
                                      </m:e>
                                      <m:sub>
                                        <m:r>
                                          <a:rPr lang="de-CH" b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𝐭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e-CH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de-CH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sup>
                        </m:sSup>
                        <m:r>
                          <a:rPr lang="en-GB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de-CH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			   				  </a:t>
                </a:r>
                <a14:m>
                  <m:oMath xmlns:m="http://schemas.openxmlformats.org/officeDocument/2006/math">
                    <m:r>
                      <a:rPr lang="de-CH" b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≈</m:t>
                    </m:r>
                    <m:r>
                      <a:rPr lang="de-CH"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CH">
                            <a:latin typeface="Cambria Math"/>
                            <a:cs typeface="Arial" panose="020B0604020202020204" pitchFamily="34" charset="0"/>
                          </a:rPr>
                          <m:t>T</m:t>
                        </m:r>
                      </m:sub>
                    </m:sSub>
                    <m:r>
                      <a:rPr lang="de-CH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 </m:t>
                    </m:r>
                    <m:r>
                      <a:rPr lang="de-CH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de-CH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T</m:t>
                    </m:r>
                    <m:d>
                      <m:dPr>
                        <m:ctrlPr>
                          <a:rPr lang="de-CH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CH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de-CH" i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marL="0" lvl="4">
                  <a:lnSpc>
                    <a:spcPct val="150000"/>
                  </a:lnSpc>
                </a:pPr>
                <a:r>
                  <a:rPr lang="de-CH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 </m:t>
                    </m:r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CH">
                            <a:latin typeface="Cambria Math"/>
                            <a:cs typeface="Arial" panose="020B0604020202020204" pitchFamily="34" charset="0"/>
                          </a:rPr>
                          <m:t>T</m:t>
                        </m:r>
                      </m:sub>
                    </m:sSub>
                    <m:r>
                      <a:rPr lang="de-CH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00B0F0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CH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de-CH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de-CH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CH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457200" lvl="5">
                  <a:lnSpc>
                    <a:spcPct val="150000"/>
                  </a:lnSpc>
                </a:pPr>
                <a:r>
                  <a:rPr lang="de-CH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l-G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de-CH" sz="1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de-CH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–</a:t>
                </a:r>
                <a:r>
                  <a:rPr lang="de-CH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thermal diffusion constant</a:t>
                </a:r>
              </a:p>
              <a:p>
                <a:pPr marL="457200" lvl="5">
                  <a:lnSpc>
                    <a:spcPct val="150000"/>
                  </a:lnSpc>
                </a:pPr>
                <a:r>
                  <a:rPr lang="en-US" sz="1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l-G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de-CH" sz="1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de-CH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–</a:t>
                </a:r>
                <a:r>
                  <a:rPr lang="de-CH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thermal diffusion sensitivity</a:t>
                </a:r>
              </a:p>
              <a:p>
                <a:pPr marL="457200" lvl="5">
                  <a:lnSpc>
                    <a:spcPct val="15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544"/>
                <a:ext cx="5194998" cy="7419660"/>
              </a:xfrm>
              <a:prstGeom prst="rect">
                <a:avLst/>
              </a:prstGeom>
              <a:blipFill>
                <a:blip r:embed="rId5"/>
                <a:stretch>
                  <a:fillRect l="-939" r="-93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52148" y="5742502"/>
            <a:ext cx="3695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Figure adapted from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Kindler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 (2014)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2584" y="6471027"/>
            <a:ext cx="42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solidFill>
                  <a:schemeClr val="bg1"/>
                </a:solidFill>
              </a:rPr>
              <a:t>Inert Gas Isotope Thermometer </a:t>
            </a:r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05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461017"/>
            <a:ext cx="12192000" cy="396983"/>
          </a:xfrm>
          <a:prstGeom prst="rect">
            <a:avLst/>
          </a:prstGeom>
          <a:solidFill>
            <a:srgbClr val="1A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hteck 7"/>
              <p:cNvSpPr/>
              <p:nvPr/>
            </p:nvSpPr>
            <p:spPr>
              <a:xfrm>
                <a:off x="676014" y="59268"/>
                <a:ext cx="11429462" cy="3958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Measured isotope signals (e.g. 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de-DE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N-N</a:t>
                </a:r>
                <a:r>
                  <a:rPr lang="de-DE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de-DE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 are a combination of gravitational enrichment and  thermal diffusion 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δX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grav</m:t>
                        </m:r>
                      </m:sub>
                    </m:sSub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/>
                          </a:rPr>
                          <m:t>therm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LID</m:t>
                        </m:r>
                      </m:e>
                    </m:d>
                  </m:oMath>
                </a14:m>
                <a:endParaRPr lang="en-US" b="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b="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𝛅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𝐗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𝒅𝒆𝒏𝒔𝒊𝒇𝒊𝒄𝒂𝒕𝒊𝒐𝒏</m:t>
                    </m:r>
                    <m:d>
                      <m:d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𝒉𝒆𝒂𝒕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𝒅𝒊𝒇𝒇𝒖𝒔𝒊𝒐𝒏</m:t>
                    </m:r>
                    <m:d>
                      <m:d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𝒈𝒂𝒔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𝒅𝒊𝒇𝒇𝒖𝒔𝒊𝒐𝒏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Models are needed: «firn densification and heat diffusion models»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firn models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Firn models: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Schwander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et al. 1998 and Goujon et al. 2003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14" y="59268"/>
                <a:ext cx="11429462" cy="3958263"/>
              </a:xfrm>
              <a:prstGeom prst="rect">
                <a:avLst/>
              </a:prstGeom>
              <a:blipFill>
                <a:blip r:embed="rId3"/>
                <a:stretch>
                  <a:fillRect l="-37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>
            <a:extLst>
              <a:ext uri="{FF2B5EF4-FFF2-40B4-BE49-F238E27FC236}">
                <a16:creationId xmlns:a16="http://schemas.microsoft.com/office/drawing/2014/main" id="{72DF108B-FA13-4BCD-8B83-DD423C634B36}"/>
              </a:ext>
            </a:extLst>
          </p:cNvPr>
          <p:cNvSpPr/>
          <p:nvPr/>
        </p:nvSpPr>
        <p:spPr>
          <a:xfrm>
            <a:off x="172865" y="6461017"/>
            <a:ext cx="3274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dirty="0">
                <a:solidFill>
                  <a:schemeClr val="bg1"/>
                </a:solidFill>
              </a:rPr>
              <a:t>Inert Gas Isotope Thermometer 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4E34882-9EA6-4518-9DC3-FCD583067E30}"/>
              </a:ext>
            </a:extLst>
          </p:cNvPr>
          <p:cNvGrpSpPr/>
          <p:nvPr/>
        </p:nvGrpSpPr>
        <p:grpSpPr>
          <a:xfrm>
            <a:off x="4318329" y="3250534"/>
            <a:ext cx="4725381" cy="3202851"/>
            <a:chOff x="5692029" y="1205802"/>
            <a:chExt cx="6355904" cy="4441372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3BD5E156-D282-49BE-8B1A-FCF63245D55F}"/>
                </a:ext>
              </a:extLst>
            </p:cNvPr>
            <p:cNvSpPr/>
            <p:nvPr/>
          </p:nvSpPr>
          <p:spPr>
            <a:xfrm>
              <a:off x="5692029" y="1205802"/>
              <a:ext cx="6355904" cy="44413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63634DE4-5690-4C7B-B659-EBE1346A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262" y="1315049"/>
              <a:ext cx="6275436" cy="4192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34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6461017"/>
            <a:ext cx="12192000" cy="396983"/>
          </a:xfrm>
          <a:prstGeom prst="rect">
            <a:avLst/>
          </a:prstGeom>
          <a:solidFill>
            <a:srgbClr val="1A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Rechteck 7"/>
          <p:cNvSpPr/>
          <p:nvPr/>
        </p:nvSpPr>
        <p:spPr>
          <a:xfrm>
            <a:off x="0" y="544076"/>
            <a:ext cx="519499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model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Model calculates the firn state 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from surface temperature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surf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snow accumulation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time-series 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in forward mode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0001A39-7A41-46E3-9BA9-FB78EEABD532}"/>
              </a:ext>
            </a:extLst>
          </p:cNvPr>
          <p:cNvGrpSpPr/>
          <p:nvPr/>
        </p:nvGrpSpPr>
        <p:grpSpPr>
          <a:xfrm>
            <a:off x="5349574" y="544076"/>
            <a:ext cx="6597714" cy="1992940"/>
            <a:chOff x="5360084" y="2223842"/>
            <a:chExt cx="6597714" cy="1992940"/>
          </a:xfrm>
        </p:grpSpPr>
        <p:grpSp>
          <p:nvGrpSpPr>
            <p:cNvPr id="3" name="Gruppieren 2"/>
            <p:cNvGrpSpPr/>
            <p:nvPr/>
          </p:nvGrpSpPr>
          <p:grpSpPr>
            <a:xfrm>
              <a:off x="5360084" y="2223842"/>
              <a:ext cx="6597714" cy="1992940"/>
              <a:chOff x="5331509" y="2309567"/>
              <a:chExt cx="6597714" cy="1992940"/>
            </a:xfrm>
          </p:grpSpPr>
          <p:sp>
            <p:nvSpPr>
              <p:cNvPr id="2" name="Rechteck 1"/>
              <p:cNvSpPr/>
              <p:nvPr/>
            </p:nvSpPr>
            <p:spPr>
              <a:xfrm>
                <a:off x="5740924" y="2309567"/>
                <a:ext cx="6188299" cy="19929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Grafik 6" descr="D:\Döring\Eigenes\eigene Papers\Holocene_Gisp2\methodenpaper\Figs\Fig_All\Fig01\Fig01.pn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00" b="69824"/>
              <a:stretch/>
            </p:blipFill>
            <p:spPr bwMode="auto">
              <a:xfrm>
                <a:off x="5331509" y="2401039"/>
                <a:ext cx="6597714" cy="190146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4" name="Rechteck 3"/>
            <p:cNvSpPr/>
            <p:nvPr/>
          </p:nvSpPr>
          <p:spPr>
            <a:xfrm>
              <a:off x="5793450" y="3220312"/>
              <a:ext cx="1876425" cy="942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hteck 9"/>
            <p:cNvSpPr/>
            <p:nvPr/>
          </p:nvSpPr>
          <p:spPr>
            <a:xfrm>
              <a:off x="9791700" y="3220311"/>
              <a:ext cx="1910715" cy="942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7977903" y="3220311"/>
              <a:ext cx="1362075" cy="571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7844424" y="3294751"/>
                  <a:ext cx="1756400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CH" sz="16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de-CH" sz="16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LID</a:t>
                  </a:r>
                  <a:r>
                    <a:rPr lang="de-CH" sz="1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(t), </a:t>
                  </a:r>
                  <a:r>
                    <a:rPr lang="el-GR" sz="1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</a:t>
                  </a:r>
                  <a:r>
                    <a:rPr lang="de-CH" sz="1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T(t), </a:t>
                  </a:r>
                  <a:r>
                    <a:rPr lang="el-GR" sz="1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</a:t>
                  </a:r>
                  <a:r>
                    <a:rPr lang="en-US" sz="1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age(t),  </a:t>
                  </a:r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de-CH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</m:bar>
                    </m:oMath>
                  </a14:m>
                  <a:r>
                    <a:rPr lang="en-US" sz="1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(t),</a:t>
                  </a:r>
                  <a:r>
                    <a: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… </a:t>
                  </a:r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4424" y="3294751"/>
                  <a:ext cx="1756400" cy="615553"/>
                </a:xfrm>
                <a:prstGeom prst="rect">
                  <a:avLst/>
                </a:prstGeom>
                <a:blipFill>
                  <a:blip r:embed="rId5"/>
                  <a:stretch>
                    <a:fillRect l="-1736" t="-2970" b="-14851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hteck 11"/>
            <p:cNvSpPr/>
            <p:nvPr/>
          </p:nvSpPr>
          <p:spPr>
            <a:xfrm>
              <a:off x="10813731" y="2495920"/>
              <a:ext cx="1078232" cy="452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0747057" y="2402198"/>
              <a:ext cx="11818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i="1" dirty="0">
                  <a:solidFill>
                    <a:srgbClr val="4A65D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de-CH" b="1" i="1" baseline="30000" dirty="0">
                  <a:solidFill>
                    <a:srgbClr val="4A65D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r>
                <a:rPr lang="de-CH" b="1" i="1" dirty="0">
                  <a:solidFill>
                    <a:srgbClr val="4A65D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de-CH" b="1" i="1" baseline="-25000" dirty="0">
                  <a:solidFill>
                    <a:srgbClr val="4A65D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</a:t>
              </a:r>
              <a:r>
                <a:rPr lang="de-CH" b="1" i="1" dirty="0">
                  <a:solidFill>
                    <a:srgbClr val="4A65D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(t), </a:t>
              </a:r>
            </a:p>
            <a:p>
              <a:r>
                <a:rPr lang="el-GR" b="1" i="1" dirty="0">
                  <a:solidFill>
                    <a:srgbClr val="4A65D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de-CH" b="1" i="1" baseline="30000" dirty="0">
                  <a:solidFill>
                    <a:srgbClr val="4A65D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r>
                <a:rPr lang="de-CH" b="1" i="1" dirty="0">
                  <a:solidFill>
                    <a:srgbClr val="4A65D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</a:t>
              </a:r>
              <a:r>
                <a:rPr lang="de-CH" b="1" i="1" baseline="-25000" dirty="0">
                  <a:solidFill>
                    <a:srgbClr val="4A65D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</a:t>
              </a:r>
              <a:r>
                <a:rPr lang="de-CH" b="1" i="1" dirty="0">
                  <a:solidFill>
                    <a:srgbClr val="4A65D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(t) </a:t>
              </a:r>
            </a:p>
            <a:p>
              <a:endParaRPr lang="de-CH" b="1" i="1" dirty="0">
                <a:solidFill>
                  <a:srgbClr val="4A65D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b="1" i="1" dirty="0">
                <a:solidFill>
                  <a:srgbClr val="4A65D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E52F2C5D-93A6-407F-B4B8-2AFCD2050DCE}"/>
              </a:ext>
            </a:extLst>
          </p:cNvPr>
          <p:cNvSpPr/>
          <p:nvPr/>
        </p:nvSpPr>
        <p:spPr>
          <a:xfrm>
            <a:off x="172865" y="6461017"/>
            <a:ext cx="3216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dirty="0">
                <a:solidFill>
                  <a:schemeClr val="bg1"/>
                </a:solidFill>
              </a:rPr>
              <a:t>Inert Gas Isotope Thermometer</a:t>
            </a:r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86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6461017"/>
            <a:ext cx="12192000" cy="396983"/>
          </a:xfrm>
          <a:prstGeom prst="rect">
            <a:avLst/>
          </a:prstGeom>
          <a:solidFill>
            <a:srgbClr val="1A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Rechteck 7"/>
          <p:cNvSpPr/>
          <p:nvPr/>
        </p:nvSpPr>
        <p:spPr>
          <a:xfrm>
            <a:off x="0" y="544076"/>
            <a:ext cx="5194998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model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Model calculates the firn state 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from surface temperature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surf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snow accumulation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time-series 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in forward mode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inversion: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Inverse for reconstructing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surf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from measurement data (δ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N, δ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Ar, δ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47E9AAA-65CA-431E-9987-A11BB91A9CDA}"/>
              </a:ext>
            </a:extLst>
          </p:cNvPr>
          <p:cNvGrpSpPr/>
          <p:nvPr/>
        </p:nvGrpSpPr>
        <p:grpSpPr>
          <a:xfrm>
            <a:off x="5349574" y="544076"/>
            <a:ext cx="6597714" cy="1992940"/>
            <a:chOff x="5360084" y="2223842"/>
            <a:chExt cx="6597714" cy="1992940"/>
          </a:xfrm>
        </p:grpSpPr>
        <p:grpSp>
          <p:nvGrpSpPr>
            <p:cNvPr id="3" name="Gruppieren 2"/>
            <p:cNvGrpSpPr/>
            <p:nvPr/>
          </p:nvGrpSpPr>
          <p:grpSpPr>
            <a:xfrm>
              <a:off x="5360084" y="2223842"/>
              <a:ext cx="6597714" cy="1992940"/>
              <a:chOff x="5331509" y="2309567"/>
              <a:chExt cx="6597714" cy="1992940"/>
            </a:xfrm>
          </p:grpSpPr>
          <p:sp>
            <p:nvSpPr>
              <p:cNvPr id="2" name="Rechteck 1"/>
              <p:cNvSpPr/>
              <p:nvPr/>
            </p:nvSpPr>
            <p:spPr>
              <a:xfrm>
                <a:off x="5740924" y="2309567"/>
                <a:ext cx="6188299" cy="19929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Grafik 6" descr="D:\Döring\Eigenes\eigene Papers\Holocene_Gisp2\methodenpaper\Figs\Fig_All\Fig01\Fig01.pn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00" b="69824"/>
              <a:stretch/>
            </p:blipFill>
            <p:spPr bwMode="auto">
              <a:xfrm>
                <a:off x="5331509" y="2401039"/>
                <a:ext cx="6597714" cy="190146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>
            <a:xfrm>
              <a:off x="5842001" y="2323073"/>
              <a:ext cx="1827874" cy="942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hteck 9"/>
            <p:cNvSpPr/>
            <p:nvPr/>
          </p:nvSpPr>
          <p:spPr>
            <a:xfrm>
              <a:off x="9772207" y="2315314"/>
              <a:ext cx="2107373" cy="942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hteck 3"/>
            <p:cNvSpPr/>
            <p:nvPr/>
          </p:nvSpPr>
          <p:spPr>
            <a:xfrm>
              <a:off x="8029575" y="3400425"/>
              <a:ext cx="1443038" cy="466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7844424" y="3294751"/>
                  <a:ext cx="1756400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CH" sz="16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de-CH" sz="16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LID</a:t>
                  </a:r>
                  <a:r>
                    <a:rPr lang="de-CH" sz="1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(t), </a:t>
                  </a:r>
                  <a:r>
                    <a:rPr lang="el-GR" sz="1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</a:t>
                  </a:r>
                  <a:r>
                    <a:rPr lang="de-CH" sz="1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T(t), </a:t>
                  </a:r>
                  <a:r>
                    <a:rPr lang="el-GR" sz="1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</a:t>
                  </a:r>
                  <a:r>
                    <a:rPr lang="en-US" sz="1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age(t),  </a:t>
                  </a:r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de-CH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</m:bar>
                    </m:oMath>
                  </a14:m>
                  <a:r>
                    <a:rPr lang="en-US" sz="1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(t),</a:t>
                  </a:r>
                  <a:r>
                    <a: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… </a:t>
                  </a:r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4424" y="3294751"/>
                  <a:ext cx="1756400" cy="615553"/>
                </a:xfrm>
                <a:prstGeom prst="rect">
                  <a:avLst/>
                </a:prstGeom>
                <a:blipFill>
                  <a:blip r:embed="rId5"/>
                  <a:stretch>
                    <a:fillRect l="-1736" t="-2970" b="-14851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B7A2E911-2195-4A21-A3A9-F052668CA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010" y="2802715"/>
            <a:ext cx="6143278" cy="3232974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672411EF-EFED-4B5C-901E-52207CBE4AD5}"/>
              </a:ext>
            </a:extLst>
          </p:cNvPr>
          <p:cNvSpPr/>
          <p:nvPr/>
        </p:nvSpPr>
        <p:spPr>
          <a:xfrm>
            <a:off x="172865" y="6461017"/>
            <a:ext cx="3216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dirty="0">
                <a:solidFill>
                  <a:schemeClr val="bg1"/>
                </a:solidFill>
              </a:rPr>
              <a:t>Inert Gas Isotope Thermometer</a:t>
            </a:r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57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461017"/>
            <a:ext cx="12192000" cy="396983"/>
          </a:xfrm>
          <a:prstGeom prst="rect">
            <a:avLst/>
          </a:prstGeom>
          <a:solidFill>
            <a:srgbClr val="1A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20963" y="1308102"/>
            <a:ext cx="5568464" cy="3690925"/>
          </a:xfrm>
          <a:prstGeom prst="rect">
            <a:avLst/>
          </a:prstGeom>
        </p:spPr>
      </p:pic>
      <p:sp>
        <p:nvSpPr>
          <p:cNvPr id="10" name="TextBox 8"/>
          <p:cNvSpPr txBox="1"/>
          <p:nvPr/>
        </p:nvSpPr>
        <p:spPr>
          <a:xfrm>
            <a:off x="6985501" y="5937797"/>
            <a:ext cx="369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Figure adapted from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Kindler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 (2014)/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Simon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Ekholm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Danish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cadastre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0FFB159-2188-44DE-ACF4-D338629EA3F6}"/>
              </a:ext>
            </a:extLst>
          </p:cNvPr>
          <p:cNvSpPr/>
          <p:nvPr/>
        </p:nvSpPr>
        <p:spPr>
          <a:xfrm>
            <a:off x="292100" y="342898"/>
            <a:ext cx="5029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δ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Ar, and δ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 measured on the GISP2 ice core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Kobashi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al., 2008b)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Entire Holocene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sample resolution: 17.8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Uncertainties (2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N: 		6.0…8.0  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permeg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δ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Ar/4:		8.0…18.0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permeg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δ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	10.0…19.6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permeg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EF06944-CC13-43AC-8A82-32D4B8EB1E9F}"/>
              </a:ext>
            </a:extLst>
          </p:cNvPr>
          <p:cNvSpPr/>
          <p:nvPr/>
        </p:nvSpPr>
        <p:spPr>
          <a:xfrm>
            <a:off x="8434552" y="2784232"/>
            <a:ext cx="467711" cy="426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655EB46-AB47-474D-9EE0-EFD3A898EFAF}"/>
              </a:ext>
            </a:extLst>
          </p:cNvPr>
          <p:cNvSpPr/>
          <p:nvPr/>
        </p:nvSpPr>
        <p:spPr>
          <a:xfrm>
            <a:off x="172865" y="6461017"/>
            <a:ext cx="338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dirty="0">
                <a:solidFill>
                  <a:schemeClr val="bg1"/>
                </a:solidFill>
              </a:rPr>
              <a:t>Inert Gas Isotope Thermometer </a:t>
            </a:r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99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6461017"/>
            <a:ext cx="12192000" cy="396983"/>
          </a:xfrm>
          <a:prstGeom prst="rect">
            <a:avLst/>
          </a:prstGeom>
          <a:solidFill>
            <a:srgbClr val="1A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" name="Rechteck 14"/>
          <p:cNvSpPr/>
          <p:nvPr/>
        </p:nvSpPr>
        <p:spPr>
          <a:xfrm>
            <a:off x="292100" y="342898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 misfits (2σ):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δ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N: 		3.8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permeg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δ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Ar/4:		3.4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permeg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δ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	2.1	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permeg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955D27E-5040-47F4-B0C1-988A5391EBAC}"/>
              </a:ext>
            </a:extLst>
          </p:cNvPr>
          <p:cNvGrpSpPr/>
          <p:nvPr/>
        </p:nvGrpSpPr>
        <p:grpSpPr>
          <a:xfrm>
            <a:off x="5889909" y="89338"/>
            <a:ext cx="6070863" cy="6218614"/>
            <a:chOff x="5889909" y="495772"/>
            <a:chExt cx="5589523" cy="5812180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5890986" y="495772"/>
              <a:ext cx="5588446" cy="5812180"/>
              <a:chOff x="5890986" y="495772"/>
              <a:chExt cx="5588446" cy="5812180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5891937" y="2083481"/>
                <a:ext cx="5587495" cy="3101787"/>
                <a:chOff x="-947739" y="-651447"/>
                <a:chExt cx="14252465" cy="7347522"/>
              </a:xfrm>
            </p:grpSpPr>
            <p:pic>
              <p:nvPicPr>
                <p:cNvPr id="11" name="Grafik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47420" y="-651447"/>
                  <a:ext cx="14249400" cy="3924300"/>
                </a:xfrm>
                <a:prstGeom prst="rect">
                  <a:avLst/>
                </a:prstGeom>
              </p:spPr>
            </p:pic>
            <p:pic>
              <p:nvPicPr>
                <p:cNvPr id="12" name="Grafik 1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47739" y="3207642"/>
                  <a:ext cx="14252465" cy="3488433"/>
                </a:xfrm>
                <a:prstGeom prst="rect">
                  <a:avLst/>
                </a:prstGeom>
              </p:spPr>
            </p:pic>
          </p:grp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90986" y="5185268"/>
                <a:ext cx="5586418" cy="1122684"/>
              </a:xfrm>
              <a:prstGeom prst="rect">
                <a:avLst/>
              </a:prstGeom>
            </p:spPr>
          </p:pic>
          <p:pic>
            <p:nvPicPr>
              <p:cNvPr id="10" name="Grafik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90986" y="495772"/>
                <a:ext cx="5586418" cy="1684807"/>
              </a:xfrm>
              <a:prstGeom prst="rect">
                <a:avLst/>
              </a:prstGeom>
            </p:spPr>
          </p:pic>
        </p:grp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7D3732CE-57CE-4A91-B9CB-882D949C6A56}"/>
                </a:ext>
              </a:extLst>
            </p:cNvPr>
            <p:cNvSpPr/>
            <p:nvPr/>
          </p:nvSpPr>
          <p:spPr>
            <a:xfrm>
              <a:off x="5889909" y="2187711"/>
              <a:ext cx="5586293" cy="3025086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CCB584E5-2B4C-40D2-B266-EB2ABDB17D6D}"/>
              </a:ext>
            </a:extLst>
          </p:cNvPr>
          <p:cNvSpPr/>
          <p:nvPr/>
        </p:nvSpPr>
        <p:spPr>
          <a:xfrm>
            <a:off x="7982607" y="4990059"/>
            <a:ext cx="3974657" cy="106389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FD17602-5C08-48DB-83B0-627B6B14904D}"/>
              </a:ext>
            </a:extLst>
          </p:cNvPr>
          <p:cNvSpPr/>
          <p:nvPr/>
        </p:nvSpPr>
        <p:spPr>
          <a:xfrm>
            <a:off x="172865" y="6461017"/>
            <a:ext cx="338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dirty="0">
                <a:solidFill>
                  <a:schemeClr val="bg1"/>
                </a:solidFill>
              </a:rPr>
              <a:t>Inert Gas Isotope Thermometer 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1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6461017"/>
            <a:ext cx="12192000" cy="396983"/>
          </a:xfrm>
          <a:prstGeom prst="rect">
            <a:avLst/>
          </a:prstGeom>
          <a:solidFill>
            <a:srgbClr val="1A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955D27E-5040-47F4-B0C1-988A5391EBAC}"/>
              </a:ext>
            </a:extLst>
          </p:cNvPr>
          <p:cNvGrpSpPr/>
          <p:nvPr/>
        </p:nvGrpSpPr>
        <p:grpSpPr>
          <a:xfrm>
            <a:off x="5889909" y="89338"/>
            <a:ext cx="6070863" cy="6218614"/>
            <a:chOff x="5889909" y="495772"/>
            <a:chExt cx="5589523" cy="5812180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5890986" y="495772"/>
              <a:ext cx="5588446" cy="5812180"/>
              <a:chOff x="5890986" y="495772"/>
              <a:chExt cx="5588446" cy="5812180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5891937" y="2083481"/>
                <a:ext cx="5587495" cy="3101787"/>
                <a:chOff x="-947739" y="-651447"/>
                <a:chExt cx="14252465" cy="7347522"/>
              </a:xfrm>
            </p:grpSpPr>
            <p:pic>
              <p:nvPicPr>
                <p:cNvPr id="11" name="Grafik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47420" y="-651447"/>
                  <a:ext cx="14249400" cy="3924300"/>
                </a:xfrm>
                <a:prstGeom prst="rect">
                  <a:avLst/>
                </a:prstGeom>
              </p:spPr>
            </p:pic>
            <p:pic>
              <p:nvPicPr>
                <p:cNvPr id="12" name="Grafik 1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47739" y="3207642"/>
                  <a:ext cx="14252465" cy="3488433"/>
                </a:xfrm>
                <a:prstGeom prst="rect">
                  <a:avLst/>
                </a:prstGeom>
              </p:spPr>
            </p:pic>
          </p:grp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90986" y="5185268"/>
                <a:ext cx="5586418" cy="1122684"/>
              </a:xfrm>
              <a:prstGeom prst="rect">
                <a:avLst/>
              </a:prstGeom>
            </p:spPr>
          </p:pic>
          <p:pic>
            <p:nvPicPr>
              <p:cNvPr id="10" name="Grafik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90986" y="495772"/>
                <a:ext cx="5586418" cy="1684807"/>
              </a:xfrm>
              <a:prstGeom prst="rect">
                <a:avLst/>
              </a:prstGeom>
            </p:spPr>
          </p:pic>
        </p:grp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7D3732CE-57CE-4A91-B9CB-882D949C6A56}"/>
                </a:ext>
              </a:extLst>
            </p:cNvPr>
            <p:cNvSpPr/>
            <p:nvPr/>
          </p:nvSpPr>
          <p:spPr>
            <a:xfrm>
              <a:off x="5889909" y="2187711"/>
              <a:ext cx="5586293" cy="3025086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CCB584E5-2B4C-40D2-B266-EB2ABDB17D6D}"/>
              </a:ext>
            </a:extLst>
          </p:cNvPr>
          <p:cNvSpPr/>
          <p:nvPr/>
        </p:nvSpPr>
        <p:spPr>
          <a:xfrm>
            <a:off x="7982607" y="4990059"/>
            <a:ext cx="3974657" cy="106389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3E194FA-C975-4E23-8EA4-400F9AEE1D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7709" y="2045025"/>
            <a:ext cx="5851754" cy="2576967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83070086-B252-4EBB-A779-EC747A55198D}"/>
              </a:ext>
            </a:extLst>
          </p:cNvPr>
          <p:cNvSpPr/>
          <p:nvPr/>
        </p:nvSpPr>
        <p:spPr>
          <a:xfrm>
            <a:off x="172865" y="6461017"/>
            <a:ext cx="3216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dirty="0">
                <a:solidFill>
                  <a:schemeClr val="bg1"/>
                </a:solidFill>
              </a:rPr>
              <a:t>Inert Gas Isotope Thermometer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A20A3AB-4943-470E-A87C-199D3F56BC5C}"/>
              </a:ext>
            </a:extLst>
          </p:cNvPr>
          <p:cNvSpPr/>
          <p:nvPr/>
        </p:nvSpPr>
        <p:spPr>
          <a:xfrm>
            <a:off x="292100" y="342898"/>
            <a:ext cx="5029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 misfits (2σ):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N: 		3.8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permeg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δ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Ar/4:		3.4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permeg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δ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	2.1	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permeg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0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6461017"/>
            <a:ext cx="12192000" cy="396983"/>
          </a:xfrm>
          <a:prstGeom prst="rect">
            <a:avLst/>
          </a:prstGeom>
          <a:solidFill>
            <a:srgbClr val="1A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EF56935-370B-4011-81C1-FA4F3D3A81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721"/>
          <a:stretch/>
        </p:blipFill>
        <p:spPr>
          <a:xfrm>
            <a:off x="5657850" y="988157"/>
            <a:ext cx="6394450" cy="4415693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106BD2BA-D902-4799-9020-23A85E648539}"/>
              </a:ext>
            </a:extLst>
          </p:cNvPr>
          <p:cNvSpPr/>
          <p:nvPr/>
        </p:nvSpPr>
        <p:spPr>
          <a:xfrm>
            <a:off x="172865" y="6461017"/>
            <a:ext cx="323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dirty="0">
                <a:solidFill>
                  <a:schemeClr val="bg1"/>
                </a:solidFill>
              </a:rPr>
              <a:t>Holocene Temperature T(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de-DE" baseline="30000" dirty="0">
                <a:solidFill>
                  <a:schemeClr val="bg1"/>
                </a:solidFill>
              </a:rPr>
              <a:t>15</a:t>
            </a:r>
            <a:r>
              <a:rPr lang="de-DE" dirty="0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36B0AA0-DFB5-45AB-A20E-838C3A908438}"/>
              </a:ext>
            </a:extLst>
          </p:cNvPr>
          <p:cNvSpPr/>
          <p:nvPr/>
        </p:nvSpPr>
        <p:spPr>
          <a:xfrm>
            <a:off x="58036" y="-3951"/>
            <a:ext cx="52387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Holocene Thermal Maximum (HTM) from 5.4 to 9.2 ka (b2k) about 2 K warmer then average of last millennial (with “fine structure”)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“Mid Holocene Transition” MHT:</a:t>
            </a: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cooling of about 1 K at 5.2-5.4 ka b2k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“Neoglaciation”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cooling trend (about 1K) between 0.4 to 5.1 ka b2k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 Holocene warm-phase 1.3 to 2.0 ka b2k (D)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3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461017"/>
            <a:ext cx="12192000" cy="396983"/>
          </a:xfrm>
          <a:prstGeom prst="rect">
            <a:avLst/>
          </a:prstGeom>
          <a:solidFill>
            <a:srgbClr val="1A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2584" y="6471027"/>
            <a:ext cx="51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solidFill>
                  <a:schemeClr val="bg1"/>
                </a:solidFill>
              </a:rPr>
              <a:t>Comparison –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en-US" baseline="30000" dirty="0">
                <a:solidFill>
                  <a:schemeClr val="bg1"/>
                </a:solidFill>
              </a:rPr>
              <a:t>18</a:t>
            </a:r>
            <a:r>
              <a:rPr lang="en-US" dirty="0">
                <a:solidFill>
                  <a:schemeClr val="bg1"/>
                </a:solidFill>
              </a:rPr>
              <a:t>O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9199796-922F-4CB5-B290-254B2DA58E6C}"/>
              </a:ext>
            </a:extLst>
          </p:cNvPr>
          <p:cNvGrpSpPr/>
          <p:nvPr/>
        </p:nvGrpSpPr>
        <p:grpSpPr>
          <a:xfrm>
            <a:off x="5669074" y="105132"/>
            <a:ext cx="6384704" cy="6226149"/>
            <a:chOff x="5484924" y="124182"/>
            <a:chExt cx="6384704" cy="6226149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3952AD47-5C09-754C-FB2E-F20AD520E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5564201" y="44905"/>
              <a:ext cx="6226149" cy="6384704"/>
            </a:xfrm>
            <a:prstGeom prst="rect">
              <a:avLst/>
            </a:prstGeom>
          </p:spPr>
        </p:pic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D70E46E0-44FB-BCE6-37A2-C5E9A8C553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0500" y="381000"/>
              <a:ext cx="4171950" cy="20637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619760A1-0A18-5E9C-3C0D-996F26F1A555}"/>
                </a:ext>
              </a:extLst>
            </p:cNvPr>
            <p:cNvCxnSpPr>
              <a:cxnSpLocks/>
            </p:cNvCxnSpPr>
            <p:nvPr/>
          </p:nvCxnSpPr>
          <p:spPr>
            <a:xfrm>
              <a:off x="6540500" y="896804"/>
              <a:ext cx="344487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07BC75E7-EFFD-5376-E6D1-3F714FEA29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0500" y="1670050"/>
              <a:ext cx="4273550" cy="8400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75FFDBF8-D2AA-EBF9-A71B-D75C3EE5E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0500" y="2233613"/>
              <a:ext cx="4232275" cy="7924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1ECD288D-C353-B996-C18B-2F484304A2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0500" y="2879892"/>
              <a:ext cx="3479800" cy="12193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E18AA538-CD00-AB71-E7C6-AA97DF22E3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2250" y="3389503"/>
              <a:ext cx="2863850" cy="14744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6C11BEE-1C1C-CA37-55A5-DFABB1AF8E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2250" y="4419600"/>
              <a:ext cx="3492500" cy="20272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B2B37166-4F4B-938F-D8FC-32D11D6BCD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2250" y="4832125"/>
              <a:ext cx="2181225" cy="35582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58ED1A58-225D-5DE4-4088-521AA2A1A6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0500" y="5454650"/>
              <a:ext cx="2501900" cy="20692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18A9321E-EE01-58A0-0189-8A9987240929}"/>
                </a:ext>
              </a:extLst>
            </p:cNvPr>
            <p:cNvCxnSpPr>
              <a:cxnSpLocks/>
            </p:cNvCxnSpPr>
            <p:nvPr/>
          </p:nvCxnSpPr>
          <p:spPr>
            <a:xfrm>
              <a:off x="10712450" y="389732"/>
              <a:ext cx="541337" cy="27701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DAE9F527-3772-4992-740A-5022F3D7D732}"/>
                </a:ext>
              </a:extLst>
            </p:cNvPr>
            <p:cNvCxnSpPr>
              <a:cxnSpLocks/>
            </p:cNvCxnSpPr>
            <p:nvPr/>
          </p:nvCxnSpPr>
          <p:spPr>
            <a:xfrm>
              <a:off x="10772775" y="1057275"/>
              <a:ext cx="460373" cy="373713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07F37659-8E31-54AC-00DD-9335660F99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93414" y="1673354"/>
              <a:ext cx="460373" cy="296317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10AB17AD-5E2F-03CF-8021-1F6170DB7F2E}"/>
                </a:ext>
              </a:extLst>
            </p:cNvPr>
            <p:cNvCxnSpPr>
              <a:cxnSpLocks/>
            </p:cNvCxnSpPr>
            <p:nvPr/>
          </p:nvCxnSpPr>
          <p:spPr>
            <a:xfrm>
              <a:off x="10772775" y="2233613"/>
              <a:ext cx="481012" cy="299826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8857DD8E-ED2B-F650-5FCA-AA578F88DF09}"/>
                </a:ext>
              </a:extLst>
            </p:cNvPr>
            <p:cNvCxnSpPr>
              <a:cxnSpLocks/>
            </p:cNvCxnSpPr>
            <p:nvPr/>
          </p:nvCxnSpPr>
          <p:spPr>
            <a:xfrm>
              <a:off x="10772775" y="2937431"/>
              <a:ext cx="481012" cy="299826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9C58AACA-9BFE-E0F3-9634-341A1D624294}"/>
                </a:ext>
              </a:extLst>
            </p:cNvPr>
            <p:cNvCxnSpPr>
              <a:cxnSpLocks/>
            </p:cNvCxnSpPr>
            <p:nvPr/>
          </p:nvCxnSpPr>
          <p:spPr>
            <a:xfrm>
              <a:off x="10591800" y="3719478"/>
              <a:ext cx="661987" cy="41884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F5B2A38B-4F7F-753C-6EBF-73E7F16AFC7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050" y="4393960"/>
              <a:ext cx="481012" cy="299826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6053BFAA-7E20-68BE-2D88-41ADF9CF0BE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050" y="4886325"/>
              <a:ext cx="439737" cy="298321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866A3003-5BD0-B12E-6DD1-FC60A189F78C}"/>
                </a:ext>
              </a:extLst>
            </p:cNvPr>
            <p:cNvCxnSpPr>
              <a:cxnSpLocks/>
            </p:cNvCxnSpPr>
            <p:nvPr/>
          </p:nvCxnSpPr>
          <p:spPr>
            <a:xfrm>
              <a:off x="11026774" y="5544947"/>
              <a:ext cx="240506" cy="149913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FDACEC86-6416-3B4D-A07A-70DC16542FD8}"/>
                </a:ext>
              </a:extLst>
            </p:cNvPr>
            <p:cNvCxnSpPr>
              <a:cxnSpLocks/>
            </p:cNvCxnSpPr>
            <p:nvPr/>
          </p:nvCxnSpPr>
          <p:spPr>
            <a:xfrm>
              <a:off x="8858250" y="4886325"/>
              <a:ext cx="1854200" cy="33204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Gerader Verbinder 58">
              <a:extLst>
                <a:ext uri="{FF2B5EF4-FFF2-40B4-BE49-F238E27FC236}">
                  <a16:creationId xmlns:a16="http://schemas.microsoft.com/office/drawing/2014/main" id="{02CC68AF-D4E3-51E9-1C98-53244F99DB61}"/>
                </a:ext>
              </a:extLst>
            </p:cNvPr>
            <p:cNvCxnSpPr>
              <a:cxnSpLocks/>
            </p:cNvCxnSpPr>
            <p:nvPr/>
          </p:nvCxnSpPr>
          <p:spPr>
            <a:xfrm>
              <a:off x="9107487" y="5488376"/>
              <a:ext cx="1815306" cy="56571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4C7A2199-14B6-2FAC-216C-485CF5D02E9C}"/>
                </a:ext>
              </a:extLst>
            </p:cNvPr>
            <p:cNvCxnSpPr>
              <a:cxnSpLocks/>
            </p:cNvCxnSpPr>
            <p:nvPr/>
          </p:nvCxnSpPr>
          <p:spPr>
            <a:xfrm>
              <a:off x="10101263" y="4419600"/>
              <a:ext cx="712787" cy="2885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Gerader Verbinder 62">
              <a:extLst>
                <a:ext uri="{FF2B5EF4-FFF2-40B4-BE49-F238E27FC236}">
                  <a16:creationId xmlns:a16="http://schemas.microsoft.com/office/drawing/2014/main" id="{B772B222-97EA-DF3E-F080-5C0EA90B8B24}"/>
                </a:ext>
              </a:extLst>
            </p:cNvPr>
            <p:cNvCxnSpPr>
              <a:cxnSpLocks/>
            </p:cNvCxnSpPr>
            <p:nvPr/>
          </p:nvCxnSpPr>
          <p:spPr>
            <a:xfrm>
              <a:off x="9482138" y="3455522"/>
              <a:ext cx="1047639" cy="289845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2AA770F3-2B52-D34C-B072-A826C7796465}"/>
                </a:ext>
              </a:extLst>
            </p:cNvPr>
            <p:cNvCxnSpPr>
              <a:cxnSpLocks/>
            </p:cNvCxnSpPr>
            <p:nvPr/>
          </p:nvCxnSpPr>
          <p:spPr>
            <a:xfrm>
              <a:off x="10040144" y="2921134"/>
              <a:ext cx="712787" cy="11731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8" name="Gerader Verbinder 67">
              <a:extLst>
                <a:ext uri="{FF2B5EF4-FFF2-40B4-BE49-F238E27FC236}">
                  <a16:creationId xmlns:a16="http://schemas.microsoft.com/office/drawing/2014/main" id="{8266B85B-5BC3-94C8-F328-D98A69B381E3}"/>
                </a:ext>
              </a:extLst>
            </p:cNvPr>
            <p:cNvCxnSpPr>
              <a:cxnSpLocks/>
            </p:cNvCxnSpPr>
            <p:nvPr/>
          </p:nvCxnSpPr>
          <p:spPr>
            <a:xfrm>
              <a:off x="10005957" y="929282"/>
              <a:ext cx="746974" cy="116191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2C27E95A-52D9-4D2B-8AE5-B1F1A8F78A01}"/>
              </a:ext>
            </a:extLst>
          </p:cNvPr>
          <p:cNvSpPr/>
          <p:nvPr/>
        </p:nvSpPr>
        <p:spPr>
          <a:xfrm>
            <a:off x="141435" y="242433"/>
            <a:ext cx="48606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Vinther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(2009):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accordance between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spatially inhomogeneous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ice core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O-based reconstructions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the Holocene and many high latitude marine temperature reconstructions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many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O-based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Greenland temperatures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show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consistent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Holocene Thermal Maximum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found in many high-latitude climate records (Briner et al. 2016, Kaufman et al. 2004,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Vinther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2009) </a:t>
            </a:r>
            <a:endParaRPr lang="LID40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82723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6|7.9|2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6|7.9|2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6|7.9|2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6|7.9|2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6|7.9|23.5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1211</Words>
  <Application>Microsoft Office PowerPoint</Application>
  <PresentationFormat>Breitbild</PresentationFormat>
  <Paragraphs>205</Paragraphs>
  <Slides>17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Franklin Gothic Book</vt:lpstr>
      <vt:lpstr>Times New Roman</vt:lpstr>
      <vt:lpstr>Wingdings</vt:lpstr>
      <vt:lpstr>Crop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Lienert</dc:creator>
  <cp:lastModifiedBy>MD</cp:lastModifiedBy>
  <cp:revision>771</cp:revision>
  <dcterms:created xsi:type="dcterms:W3CDTF">2018-10-01T12:53:32Z</dcterms:created>
  <dcterms:modified xsi:type="dcterms:W3CDTF">2022-05-26T10:42:36Z</dcterms:modified>
</cp:coreProperties>
</file>