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A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5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53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253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192881" indent="0">
              <a:buNone/>
              <a:defRPr sz="844"/>
            </a:lvl2pPr>
            <a:lvl3pPr marL="385763" indent="0">
              <a:buNone/>
              <a:defRPr sz="760"/>
            </a:lvl3pPr>
            <a:lvl4pPr marL="578644" indent="0">
              <a:buNone/>
              <a:defRPr sz="675"/>
            </a:lvl4pPr>
            <a:lvl5pPr marL="771525" indent="0">
              <a:buNone/>
              <a:defRPr sz="675"/>
            </a:lvl5pPr>
            <a:lvl6pPr marL="964406" indent="0">
              <a:buNone/>
              <a:defRPr sz="675"/>
            </a:lvl6pPr>
            <a:lvl7pPr marL="1157288" indent="0">
              <a:buNone/>
              <a:defRPr sz="675"/>
            </a:lvl7pPr>
            <a:lvl8pPr marL="1350169" indent="0">
              <a:buNone/>
              <a:defRPr sz="675"/>
            </a:lvl8pPr>
            <a:lvl9pPr marL="154305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9043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02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00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5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495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7887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 rot="10800000">
            <a:off x="1079504" y="6134108"/>
            <a:ext cx="7916863" cy="53975"/>
          </a:xfrm>
          <a:prstGeom prst="rect">
            <a:avLst/>
          </a:prstGeom>
          <a:gradFill rotWithShape="1">
            <a:gsLst>
              <a:gs pos="0">
                <a:srgbClr val="00438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760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360363" y="642946"/>
            <a:ext cx="7916862" cy="53975"/>
          </a:xfrm>
          <a:prstGeom prst="rect">
            <a:avLst/>
          </a:prstGeom>
          <a:gradFill rotWithShape="1">
            <a:gsLst>
              <a:gs pos="0">
                <a:srgbClr val="00438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9428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760" smtClean="0"/>
          </a:p>
        </p:txBody>
      </p:sp>
      <p:pic>
        <p:nvPicPr>
          <p:cNvPr id="1028" name="Picture 16" descr="logoLIAGwortbildmarke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2" r="6628"/>
          <a:stretch>
            <a:fillRect/>
          </a:stretch>
        </p:blipFill>
        <p:spPr bwMode="auto">
          <a:xfrm>
            <a:off x="6769100" y="6251583"/>
            <a:ext cx="23701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56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5pPr>
      <a:lvl6pPr marL="192881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6pPr>
      <a:lvl7pPr marL="38576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7pPr>
      <a:lvl8pPr marL="5786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8pPr>
      <a:lvl9pPr marL="771525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44661" indent="-144661" algn="l" rtl="0" eaLnBrk="1" fontAlgn="base" hangingPunct="1">
        <a:spcBef>
          <a:spcPct val="20000"/>
        </a:spcBef>
        <a:spcAft>
          <a:spcPct val="0"/>
        </a:spcAft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1" fontAlgn="base" hangingPunct="1">
        <a:spcBef>
          <a:spcPct val="20000"/>
        </a:spcBef>
        <a:spcAft>
          <a:spcPct val="0"/>
        </a:spcAft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1" fontAlgn="base" hangingPunct="1">
        <a:spcBef>
          <a:spcPct val="20000"/>
        </a:spcBef>
        <a:spcAft>
          <a:spcPct val="0"/>
        </a:spcAft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1" fontAlgn="base" hangingPunct="1">
        <a:spcBef>
          <a:spcPct val="20000"/>
        </a:spcBef>
        <a:spcAft>
          <a:spcPct val="0"/>
        </a:spcAft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619200"/>
            <a:ext cx="6858000" cy="1343746"/>
          </a:xfrm>
        </p:spPr>
        <p:txBody>
          <a:bodyPr/>
          <a:lstStyle/>
          <a:p>
            <a:r>
              <a:rPr lang="de-DE" dirty="0" err="1" smtClean="0"/>
              <a:t>Cyclostratigraphy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Aalenian</a:t>
            </a:r>
            <a:r>
              <a:rPr lang="de-DE" dirty="0" smtClean="0"/>
              <a:t> </a:t>
            </a:r>
            <a:r>
              <a:rPr lang="de-DE" dirty="0" err="1" smtClean="0"/>
              <a:t>Opalinuston</a:t>
            </a:r>
            <a:r>
              <a:rPr lang="de-DE" dirty="0" smtClean="0"/>
              <a:t> Formation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Swabian</a:t>
            </a:r>
            <a:r>
              <a:rPr lang="de-DE" dirty="0" smtClean="0"/>
              <a:t> Alb </a:t>
            </a:r>
            <a:r>
              <a:rPr lang="de-DE" dirty="0" err="1" smtClean="0"/>
              <a:t>deduced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downhole</a:t>
            </a:r>
            <a:r>
              <a:rPr lang="de-DE" dirty="0" smtClean="0"/>
              <a:t> </a:t>
            </a:r>
            <a:r>
              <a:rPr lang="de-DE" dirty="0" err="1" smtClean="0"/>
              <a:t>logging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16001" y="1944474"/>
            <a:ext cx="6858000" cy="1182398"/>
          </a:xfrm>
        </p:spPr>
        <p:txBody>
          <a:bodyPr/>
          <a:lstStyle/>
          <a:p>
            <a:r>
              <a:rPr lang="de-DE" sz="1100" dirty="0" smtClean="0"/>
              <a:t>Katharina Leu</a:t>
            </a:r>
            <a:r>
              <a:rPr lang="de-DE" sz="1100" baseline="30000" dirty="0" smtClean="0"/>
              <a:t>1</a:t>
            </a:r>
            <a:r>
              <a:rPr lang="de-DE" sz="1100" dirty="0" smtClean="0"/>
              <a:t>, Christian Zeeden</a:t>
            </a:r>
            <a:r>
              <a:rPr lang="de-DE" sz="1100" baseline="30000" dirty="0" smtClean="0"/>
              <a:t>1</a:t>
            </a:r>
            <a:r>
              <a:rPr lang="de-DE" sz="1100" dirty="0" smtClean="0"/>
              <a:t>, Thomas Mann</a:t>
            </a:r>
            <a:r>
              <a:rPr lang="de-DE" sz="1100" baseline="30000" dirty="0" smtClean="0"/>
              <a:t>2</a:t>
            </a:r>
            <a:r>
              <a:rPr lang="de-DE" sz="1100" dirty="0" smtClean="0"/>
              <a:t>, Jochen Erbacher</a:t>
            </a:r>
            <a:r>
              <a:rPr lang="de-DE" sz="1100" baseline="30000" dirty="0" smtClean="0"/>
              <a:t>2</a:t>
            </a:r>
            <a:r>
              <a:rPr lang="de-DE" sz="1100" dirty="0" smtClean="0"/>
              <a:t>, André Bornemann</a:t>
            </a:r>
            <a:r>
              <a:rPr lang="de-DE" sz="1100" baseline="30000" dirty="0" smtClean="0"/>
              <a:t>2</a:t>
            </a:r>
            <a:r>
              <a:rPr lang="de-DE" sz="1100" dirty="0" smtClean="0"/>
              <a:t>, Thomas Wonik</a:t>
            </a:r>
            <a:r>
              <a:rPr lang="de-DE" sz="1100" baseline="30000" dirty="0" smtClean="0"/>
              <a:t>1</a:t>
            </a:r>
            <a:endParaRPr lang="de-DE" sz="1100" baseline="30000" dirty="0"/>
          </a:p>
          <a:p>
            <a:endParaRPr lang="de-DE" sz="1100" baseline="30000" dirty="0"/>
          </a:p>
          <a:p>
            <a:r>
              <a:rPr lang="de-DE" sz="1050" baseline="30000" dirty="0" smtClean="0"/>
              <a:t>1</a:t>
            </a:r>
            <a:r>
              <a:rPr lang="de-DE" sz="1050" dirty="0" smtClean="0"/>
              <a:t>Leibniz Institute </a:t>
            </a:r>
            <a:r>
              <a:rPr lang="de-DE" sz="1050" dirty="0" err="1" smtClean="0"/>
              <a:t>for</a:t>
            </a:r>
            <a:r>
              <a:rPr lang="de-DE" sz="1050" dirty="0" smtClean="0"/>
              <a:t> Applied </a:t>
            </a:r>
            <a:r>
              <a:rPr lang="de-DE" sz="1050" dirty="0" err="1" smtClean="0"/>
              <a:t>Geophysics</a:t>
            </a:r>
            <a:r>
              <a:rPr lang="de-DE" sz="1050" dirty="0" smtClean="0"/>
              <a:t> (LIAG), </a:t>
            </a:r>
            <a:r>
              <a:rPr lang="de-DE" sz="1050" dirty="0" err="1" smtClean="0"/>
              <a:t>Hanover</a:t>
            </a:r>
            <a:r>
              <a:rPr lang="de-DE" sz="1050" dirty="0" smtClean="0"/>
              <a:t>, Germany</a:t>
            </a:r>
          </a:p>
          <a:p>
            <a:r>
              <a:rPr lang="de-DE" sz="1050" baseline="30000" dirty="0" smtClean="0"/>
              <a:t>2</a:t>
            </a:r>
            <a:r>
              <a:rPr lang="de-DE" sz="1050" dirty="0" smtClean="0"/>
              <a:t>Federal Institute </a:t>
            </a:r>
            <a:r>
              <a:rPr lang="de-DE" sz="1050" dirty="0" err="1" smtClean="0"/>
              <a:t>for</a:t>
            </a:r>
            <a:r>
              <a:rPr lang="de-DE" sz="1050" dirty="0" smtClean="0"/>
              <a:t> </a:t>
            </a:r>
            <a:r>
              <a:rPr lang="de-DE" sz="1050" dirty="0" err="1" smtClean="0"/>
              <a:t>Geosciences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Natural Resources (BGR), </a:t>
            </a:r>
            <a:r>
              <a:rPr lang="de-DE" sz="1050" dirty="0" err="1" smtClean="0"/>
              <a:t>Hanover</a:t>
            </a:r>
            <a:r>
              <a:rPr lang="de-DE" sz="1050" dirty="0" smtClean="0"/>
              <a:t>, Germany</a:t>
            </a:r>
            <a:endParaRPr lang="de-DE" sz="1050" baseline="300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789382"/>
            <a:ext cx="6188364" cy="32601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93888" y="5187772"/>
            <a:ext cx="1394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Upper</a:t>
            </a:r>
            <a:r>
              <a:rPr lang="de-DE" sz="1000" dirty="0" smtClean="0"/>
              <a:t> </a:t>
            </a:r>
            <a:r>
              <a:rPr lang="de-DE" sz="1000" dirty="0" err="1" smtClean="0"/>
              <a:t>Opalinuston</a:t>
            </a:r>
            <a:r>
              <a:rPr lang="de-DE" sz="1000" dirty="0" smtClean="0"/>
              <a:t>, </a:t>
            </a:r>
            <a:r>
              <a:rPr lang="de-DE" sz="1000" dirty="0" err="1" smtClean="0"/>
              <a:t>waterfall</a:t>
            </a:r>
            <a:r>
              <a:rPr lang="de-DE" sz="1000" dirty="0" smtClean="0"/>
              <a:t> at Balingen-</a:t>
            </a:r>
            <a:r>
              <a:rPr lang="de-DE" sz="1000" dirty="0" err="1" smtClean="0"/>
              <a:t>Zillhausen</a:t>
            </a:r>
            <a:r>
              <a:rPr lang="de-DE" sz="1000" dirty="0" smtClean="0"/>
              <a:t>, Southern Germany (lgrb-bw.de)</a:t>
            </a:r>
            <a:endParaRPr lang="de-DE" sz="1000" dirty="0"/>
          </a:p>
        </p:txBody>
      </p:sp>
      <p:sp>
        <p:nvSpPr>
          <p:cNvPr id="4" name="AutoShape 2" descr="EGU - Meetings - General Assembly"/>
          <p:cNvSpPr>
            <a:spLocks noChangeAspect="1" noChangeArrowheads="1"/>
          </p:cNvSpPr>
          <p:nvPr/>
        </p:nvSpPr>
        <p:spPr bwMode="auto">
          <a:xfrm>
            <a:off x="155575" y="-677863"/>
            <a:ext cx="3238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992" y="6237318"/>
            <a:ext cx="1551476" cy="5874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7578"/>
            <a:ext cx="905163" cy="9051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0" y="6237318"/>
            <a:ext cx="551073" cy="5883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-3572" r="-1" b="-5239"/>
          <a:stretch/>
        </p:blipFill>
        <p:spPr>
          <a:xfrm>
            <a:off x="237115" y="6237318"/>
            <a:ext cx="1811770" cy="5368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9" y="6237318"/>
            <a:ext cx="490472" cy="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20" y="193196"/>
            <a:ext cx="7886700" cy="613926"/>
          </a:xfrm>
        </p:spPr>
        <p:txBody>
          <a:bodyPr/>
          <a:lstStyle/>
          <a:p>
            <a:pPr algn="l"/>
            <a:r>
              <a:rPr lang="de-DE" sz="2400" dirty="0" smtClean="0"/>
              <a:t>Geological </a:t>
            </a:r>
            <a:r>
              <a:rPr lang="de-DE" sz="2400" dirty="0" err="1" smtClean="0"/>
              <a:t>Overview</a:t>
            </a:r>
            <a:endParaRPr lang="de-DE" sz="2400" dirty="0"/>
          </a:p>
        </p:txBody>
      </p:sp>
      <p:pic>
        <p:nvPicPr>
          <p:cNvPr id="4" name="Inhaltsplatzhalter 3" descr="C:\Leu.K\Desktop\Jura BW deutsch neu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r="12699"/>
          <a:stretch/>
        </p:blipFill>
        <p:spPr bwMode="auto">
          <a:xfrm>
            <a:off x="1745672" y="1034472"/>
            <a:ext cx="5718819" cy="4701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7578"/>
            <a:ext cx="905163" cy="9051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92" y="6237318"/>
            <a:ext cx="1551476" cy="5874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0" y="6237318"/>
            <a:ext cx="551073" cy="5966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-3572" r="-1" b="-5239"/>
          <a:stretch/>
        </p:blipFill>
        <p:spPr>
          <a:xfrm>
            <a:off x="237115" y="6237318"/>
            <a:ext cx="1811770" cy="5368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9" y="6237318"/>
            <a:ext cx="490472" cy="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Leu.K\Desktop\Vgl neue Grenze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20194"/>
          <a:stretch/>
        </p:blipFill>
        <p:spPr bwMode="auto">
          <a:xfrm>
            <a:off x="323880" y="979055"/>
            <a:ext cx="5421140" cy="5021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37489" y="3067041"/>
            <a:ext cx="3140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Why</a:t>
            </a:r>
            <a:r>
              <a:rPr lang="de-DE" sz="1400" dirty="0" smtClean="0"/>
              <a:t> GR log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why</a:t>
            </a:r>
            <a:r>
              <a:rPr lang="de-DE" sz="1400" dirty="0" smtClean="0"/>
              <a:t> Teufelsloch Subformation?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Teufelsloch </a:t>
            </a:r>
            <a:r>
              <a:rPr lang="de-DE" sz="1400" dirty="0" err="1"/>
              <a:t>most</a:t>
            </a:r>
            <a:r>
              <a:rPr lang="de-DE" sz="1400" dirty="0"/>
              <a:t> </a:t>
            </a:r>
            <a:r>
              <a:rPr lang="de-DE" sz="1400" dirty="0" err="1"/>
              <a:t>extended</a:t>
            </a:r>
            <a:r>
              <a:rPr lang="de-DE" sz="1400" dirty="0"/>
              <a:t> Formation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Uninterrupted</a:t>
            </a:r>
            <a:r>
              <a:rPr lang="de-DE" sz="1400" dirty="0"/>
              <a:t> </a:t>
            </a:r>
            <a:r>
              <a:rPr lang="de-DE" sz="1400" dirty="0" err="1"/>
              <a:t>shaly</a:t>
            </a:r>
            <a:r>
              <a:rPr lang="de-DE" sz="1400" dirty="0"/>
              <a:t> </a:t>
            </a:r>
            <a:r>
              <a:rPr lang="de-DE" sz="1400" dirty="0" err="1" smtClean="0"/>
              <a:t>environment</a:t>
            </a:r>
            <a:endParaRPr lang="de-D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GR </a:t>
            </a:r>
            <a:r>
              <a:rPr lang="de-DE" sz="1400" dirty="0" err="1" smtClean="0"/>
              <a:t>is</a:t>
            </a:r>
            <a:r>
              <a:rPr lang="de-DE" sz="1400" dirty="0" smtClean="0"/>
              <a:t> not </a:t>
            </a:r>
            <a:r>
              <a:rPr lang="de-DE" sz="1400" dirty="0" err="1" smtClean="0"/>
              <a:t>disturbed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thick</a:t>
            </a:r>
            <a:r>
              <a:rPr lang="de-DE" sz="1400" dirty="0" smtClean="0"/>
              <a:t> </a:t>
            </a:r>
            <a:r>
              <a:rPr lang="de-DE" sz="1400" dirty="0" err="1" smtClean="0"/>
              <a:t>sand</a:t>
            </a:r>
            <a:r>
              <a:rPr lang="de-DE" sz="1400" dirty="0" smtClean="0"/>
              <a:t> </a:t>
            </a:r>
            <a:r>
              <a:rPr lang="de-DE" sz="1400" dirty="0" err="1" smtClean="0"/>
              <a:t>beds</a:t>
            </a:r>
            <a:r>
              <a:rPr lang="de-DE" sz="1400" dirty="0" smtClean="0"/>
              <a:t>, </a:t>
            </a:r>
            <a:r>
              <a:rPr lang="de-DE" sz="1400" dirty="0" err="1" smtClean="0"/>
              <a:t>hiatus</a:t>
            </a:r>
            <a:r>
              <a:rPr lang="de-DE" sz="1400" dirty="0" smtClean="0"/>
              <a:t>, ash </a:t>
            </a:r>
            <a:r>
              <a:rPr lang="de-DE" sz="1400" dirty="0" err="1" smtClean="0"/>
              <a:t>layers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turbidites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Orbital </a:t>
            </a:r>
            <a:r>
              <a:rPr lang="de-DE" sz="1400" dirty="0" err="1"/>
              <a:t>signal</a:t>
            </a:r>
            <a:r>
              <a:rPr lang="de-DE" sz="1400" dirty="0"/>
              <a:t> not </a:t>
            </a:r>
            <a:r>
              <a:rPr lang="de-DE" sz="1400" dirty="0" err="1"/>
              <a:t>overprinted</a:t>
            </a:r>
            <a:r>
              <a:rPr lang="de-DE" sz="1400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7578"/>
            <a:ext cx="905163" cy="9051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92" y="6237318"/>
            <a:ext cx="1551476" cy="5874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0" y="6237318"/>
            <a:ext cx="551073" cy="59666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80820" y="193196"/>
            <a:ext cx="7886700" cy="6139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56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92881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85763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578644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sz="2400" dirty="0" err="1" smtClean="0"/>
              <a:t>Downhole</a:t>
            </a:r>
            <a:r>
              <a:rPr lang="de-DE" sz="2400" dirty="0" smtClean="0"/>
              <a:t> </a:t>
            </a:r>
            <a:r>
              <a:rPr lang="de-DE" sz="2400" dirty="0" err="1" smtClean="0"/>
              <a:t>logging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: </a:t>
            </a:r>
            <a:r>
              <a:rPr lang="de-DE" sz="2400" dirty="0" err="1" smtClean="0"/>
              <a:t>gamma</a:t>
            </a:r>
            <a:r>
              <a:rPr lang="de-DE" sz="2400" dirty="0" smtClean="0"/>
              <a:t> </a:t>
            </a:r>
            <a:r>
              <a:rPr lang="de-DE" sz="2400" dirty="0" err="1" smtClean="0"/>
              <a:t>ray</a:t>
            </a:r>
            <a:r>
              <a:rPr lang="de-DE" sz="2400" dirty="0" smtClean="0"/>
              <a:t> (GR)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837489" y="1253576"/>
            <a:ext cx="3075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Why</a:t>
            </a:r>
            <a:r>
              <a:rPr lang="de-DE" sz="1400" dirty="0" smtClean="0"/>
              <a:t> </a:t>
            </a:r>
            <a:r>
              <a:rPr lang="de-DE" sz="1400" dirty="0" err="1" smtClean="0"/>
              <a:t>logging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?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In-situ </a:t>
            </a:r>
            <a:r>
              <a:rPr lang="de-DE" sz="1400" dirty="0" err="1" smtClean="0"/>
              <a:t>conditions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Continuous</a:t>
            </a:r>
            <a:r>
              <a:rPr lang="de-DE" sz="1400" dirty="0" smtClean="0"/>
              <a:t> </a:t>
            </a:r>
            <a:r>
              <a:rPr lang="de-DE" sz="1400" dirty="0" err="1" smtClean="0"/>
              <a:t>record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Directly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after </a:t>
            </a:r>
            <a:r>
              <a:rPr lang="de-DE" sz="1400" dirty="0" err="1" smtClean="0"/>
              <a:t>measurement</a:t>
            </a:r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-3572" r="-1" b="-5239"/>
          <a:stretch/>
        </p:blipFill>
        <p:spPr>
          <a:xfrm>
            <a:off x="237115" y="6237318"/>
            <a:ext cx="1811770" cy="5368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9" y="6237318"/>
            <a:ext cx="490472" cy="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Leu.K\Desktop\SEPIA timeopt logging daten\SEPIA neue Grenzen\Sepia timeopt fit 1 tuned record Hondingen 1 M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4779" r="3661" b="9430"/>
          <a:stretch/>
        </p:blipFill>
        <p:spPr bwMode="auto">
          <a:xfrm>
            <a:off x="869602" y="1200728"/>
            <a:ext cx="7156798" cy="430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7578"/>
            <a:ext cx="905163" cy="9051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92" y="6237318"/>
            <a:ext cx="1551476" cy="5874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0" y="6237318"/>
            <a:ext cx="551073" cy="59666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80820" y="193196"/>
            <a:ext cx="7886700" cy="6139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56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92881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85763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578644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sz="2400" dirty="0" err="1" smtClean="0"/>
              <a:t>Cyclostratigraphic</a:t>
            </a:r>
            <a:r>
              <a:rPr lang="de-DE" sz="2400" dirty="0" smtClean="0"/>
              <a:t>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: </a:t>
            </a:r>
            <a:r>
              <a:rPr lang="de-DE" sz="2400" dirty="0" err="1" smtClean="0"/>
              <a:t>TimeOpt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-3572" r="-1" b="-5239"/>
          <a:stretch/>
        </p:blipFill>
        <p:spPr>
          <a:xfrm>
            <a:off x="237115" y="6237318"/>
            <a:ext cx="1811770" cy="5368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9" y="6237318"/>
            <a:ext cx="490472" cy="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Leu.K\Desktop\SEPIA timeopt logging daten\SEPIA neue Grenzen\Sepia tuned records 100er Hondingen 1 M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5400" r="22832" b="9667"/>
          <a:stretch/>
        </p:blipFill>
        <p:spPr bwMode="auto">
          <a:xfrm>
            <a:off x="554182" y="879837"/>
            <a:ext cx="4193310" cy="3498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7578"/>
            <a:ext cx="905163" cy="9051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92" y="6237318"/>
            <a:ext cx="1551476" cy="5874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0" y="6237318"/>
            <a:ext cx="551073" cy="59666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75243" y="959613"/>
            <a:ext cx="2844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Sedimentation rate: 7 cm/</a:t>
            </a:r>
            <a:r>
              <a:rPr lang="de-DE" sz="1400" dirty="0" err="1" smtClean="0"/>
              <a:t>kyr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-&gt; 1100 </a:t>
            </a:r>
            <a:r>
              <a:rPr lang="de-DE" sz="1400" dirty="0" err="1" smtClean="0"/>
              <a:t>kyr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75243" y="2067610"/>
            <a:ext cx="312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Sedimentation rate: 10 cm/</a:t>
            </a:r>
            <a:r>
              <a:rPr lang="de-DE" sz="1400" dirty="0" err="1" smtClean="0"/>
              <a:t>kyr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-&gt; 1117 </a:t>
            </a:r>
            <a:r>
              <a:rPr lang="de-DE" sz="1400" dirty="0" err="1" smtClean="0"/>
              <a:t>kyr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75243" y="3239294"/>
            <a:ext cx="3121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Sedimentation rate: 13 cm/</a:t>
            </a:r>
            <a:r>
              <a:rPr lang="de-DE" sz="1400" dirty="0" err="1" smtClean="0"/>
              <a:t>kyr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-&gt; 1007 </a:t>
            </a:r>
            <a:r>
              <a:rPr lang="de-DE" sz="1400" dirty="0" err="1" smtClean="0"/>
              <a:t>kyr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81658" y="4512055"/>
            <a:ext cx="8652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similar</a:t>
            </a:r>
            <a:r>
              <a:rPr lang="de-DE" sz="1200" dirty="0" smtClean="0"/>
              <a:t> </a:t>
            </a:r>
            <a:r>
              <a:rPr lang="de-DE" sz="1200" dirty="0" err="1" smtClean="0"/>
              <a:t>estimations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all </a:t>
            </a:r>
            <a:r>
              <a:rPr lang="de-DE" sz="1200" dirty="0" err="1" smtClean="0"/>
              <a:t>boreholes</a:t>
            </a:r>
            <a:endParaRPr lang="de-D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accurate</a:t>
            </a:r>
            <a:r>
              <a:rPr lang="de-DE" sz="1200" dirty="0" smtClean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 smtClean="0"/>
              <a:t>other</a:t>
            </a:r>
            <a:r>
              <a:rPr lang="de-DE" sz="1200" dirty="0" smtClean="0"/>
              <a:t> </a:t>
            </a:r>
            <a:r>
              <a:rPr lang="de-DE" sz="1200" dirty="0" err="1"/>
              <a:t>estimations</a:t>
            </a:r>
            <a:r>
              <a:rPr lang="de-DE" sz="1200" dirty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lowest</a:t>
            </a:r>
            <a:r>
              <a:rPr lang="de-DE" sz="1200" dirty="0" smtClean="0"/>
              <a:t> </a:t>
            </a:r>
            <a:r>
              <a:rPr lang="de-DE" sz="1200" dirty="0" err="1" smtClean="0"/>
              <a:t>Lower</a:t>
            </a:r>
            <a:r>
              <a:rPr lang="de-DE" sz="1200" dirty="0" smtClean="0"/>
              <a:t> </a:t>
            </a:r>
            <a:r>
              <a:rPr lang="de-DE" sz="1200" dirty="0" err="1"/>
              <a:t>Aalenian</a:t>
            </a:r>
            <a:r>
              <a:rPr lang="de-DE" sz="1200" dirty="0"/>
              <a:t> </a:t>
            </a:r>
            <a:r>
              <a:rPr lang="de-DE" sz="1200" dirty="0" smtClean="0"/>
              <a:t>time </a:t>
            </a:r>
            <a:r>
              <a:rPr lang="de-DE" sz="1200" dirty="0"/>
              <a:t>(</a:t>
            </a:r>
            <a:r>
              <a:rPr lang="de-DE" sz="1200" dirty="0" smtClean="0">
                <a:solidFill>
                  <a:srgbClr val="00B050"/>
                </a:solidFill>
              </a:rPr>
              <a:t>~1 </a:t>
            </a:r>
            <a:r>
              <a:rPr lang="de-DE" sz="1200" dirty="0">
                <a:solidFill>
                  <a:srgbClr val="00B050"/>
                </a:solidFill>
              </a:rPr>
              <a:t>Ma</a:t>
            </a:r>
            <a:r>
              <a:rPr lang="de-DE" sz="1200" dirty="0"/>
              <a:t>, </a:t>
            </a:r>
            <a:r>
              <a:rPr lang="de-DE" sz="1200" dirty="0" err="1"/>
              <a:t>Hinnov</a:t>
            </a:r>
            <a:r>
              <a:rPr lang="de-DE" sz="1200" dirty="0"/>
              <a:t> &amp; Park 1999</a:t>
            </a:r>
            <a:r>
              <a:rPr lang="de-DE" sz="1200" dirty="0" smtClean="0"/>
              <a:t>), </a:t>
            </a:r>
            <a:r>
              <a:rPr lang="de-DE" sz="1200" dirty="0" smtClean="0">
                <a:solidFill>
                  <a:srgbClr val="00B050"/>
                </a:solidFill>
              </a:rPr>
              <a:t>800 </a:t>
            </a:r>
            <a:r>
              <a:rPr lang="de-DE" sz="1200" dirty="0" err="1" smtClean="0">
                <a:solidFill>
                  <a:srgbClr val="00B050"/>
                </a:solidFill>
              </a:rPr>
              <a:t>kyr</a:t>
            </a:r>
            <a:r>
              <a:rPr lang="de-DE" sz="1200" dirty="0" smtClean="0">
                <a:solidFill>
                  <a:srgbClr val="00B050"/>
                </a:solidFill>
              </a:rPr>
              <a:t> </a:t>
            </a:r>
            <a:r>
              <a:rPr lang="de-DE" sz="1200" dirty="0" smtClean="0"/>
              <a:t>(</a:t>
            </a:r>
            <a:r>
              <a:rPr lang="de-DE" sz="1200" dirty="0" err="1" smtClean="0"/>
              <a:t>Hardenbohl</a:t>
            </a:r>
            <a:r>
              <a:rPr lang="de-DE" sz="1200" dirty="0" smtClean="0"/>
              <a:t> et. al. 1998)</a:t>
            </a: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Range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sedimentation</a:t>
            </a:r>
            <a:r>
              <a:rPr lang="de-DE" sz="1200" dirty="0"/>
              <a:t> </a:t>
            </a:r>
            <a:r>
              <a:rPr lang="de-DE" sz="1200" dirty="0" err="1"/>
              <a:t>rates</a:t>
            </a:r>
            <a:r>
              <a:rPr lang="de-DE" sz="1200" dirty="0"/>
              <a:t> </a:t>
            </a:r>
            <a:r>
              <a:rPr lang="de-DE" sz="1200" dirty="0" smtClean="0"/>
              <a:t>(</a:t>
            </a:r>
            <a:r>
              <a:rPr lang="de-DE" sz="1200" dirty="0" smtClean="0">
                <a:solidFill>
                  <a:srgbClr val="00B050"/>
                </a:solidFill>
              </a:rPr>
              <a:t>7-13 cm/</a:t>
            </a:r>
            <a:r>
              <a:rPr lang="de-DE" sz="1200" dirty="0" err="1" smtClean="0">
                <a:solidFill>
                  <a:srgbClr val="00B050"/>
                </a:solidFill>
              </a:rPr>
              <a:t>kyr</a:t>
            </a:r>
            <a:r>
              <a:rPr lang="de-DE" sz="1200" dirty="0" smtClean="0"/>
              <a:t>) </a:t>
            </a:r>
            <a:endParaRPr lang="de-D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statistical</a:t>
            </a:r>
            <a:r>
              <a:rPr lang="de-DE" sz="1200" dirty="0"/>
              <a:t>/ </a:t>
            </a:r>
            <a:r>
              <a:rPr lang="de-DE" sz="1200" dirty="0" err="1"/>
              <a:t>analytical</a:t>
            </a:r>
            <a:r>
              <a:rPr lang="de-DE" sz="1200" dirty="0"/>
              <a:t> </a:t>
            </a:r>
            <a:r>
              <a:rPr lang="de-DE" sz="1200" dirty="0" err="1"/>
              <a:t>uncertainties</a:t>
            </a:r>
            <a:r>
              <a:rPr lang="de-DE" sz="1200" dirty="0"/>
              <a:t>, </a:t>
            </a:r>
            <a:r>
              <a:rPr lang="de-DE" sz="1200" dirty="0" err="1"/>
              <a:t>differing</a:t>
            </a:r>
            <a:r>
              <a:rPr lang="de-DE" sz="1200" dirty="0"/>
              <a:t> </a:t>
            </a:r>
            <a:r>
              <a:rPr lang="de-DE" sz="1200" dirty="0" err="1"/>
              <a:t>sedimentary</a:t>
            </a:r>
            <a:r>
              <a:rPr lang="de-DE" sz="1200" dirty="0"/>
              <a:t> </a:t>
            </a:r>
            <a:r>
              <a:rPr lang="de-DE" sz="1200" dirty="0" err="1"/>
              <a:t>processes</a:t>
            </a:r>
            <a:r>
              <a:rPr lang="de-DE" sz="1200" dirty="0"/>
              <a:t> due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geographical</a:t>
            </a:r>
            <a:r>
              <a:rPr lang="de-DE" sz="1200" dirty="0"/>
              <a:t>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r>
              <a:rPr lang="de-DE" sz="1200" dirty="0">
                <a:solidFill>
                  <a:srgbClr val="FF0000"/>
                </a:solidFill>
              </a:rPr>
              <a:t>N</a:t>
            </a:r>
            <a:r>
              <a:rPr lang="de-DE" sz="1200" dirty="0" smtClean="0">
                <a:solidFill>
                  <a:srgbClr val="FF0000"/>
                </a:solidFill>
              </a:rPr>
              <a:t>ext: </a:t>
            </a:r>
            <a:r>
              <a:rPr lang="de-DE" sz="1200" dirty="0" err="1" smtClean="0"/>
              <a:t>perform</a:t>
            </a:r>
            <a:r>
              <a:rPr lang="de-DE" sz="1200" dirty="0" smtClean="0"/>
              <a:t> </a:t>
            </a:r>
            <a:r>
              <a:rPr lang="de-DE" sz="1200" dirty="0" err="1" smtClean="0"/>
              <a:t>cyclostratigraphy</a:t>
            </a:r>
            <a:r>
              <a:rPr lang="de-DE" sz="1200" dirty="0" smtClean="0"/>
              <a:t> on XRF </a:t>
            </a:r>
            <a:r>
              <a:rPr lang="de-DE" sz="1200" dirty="0" err="1" smtClean="0"/>
              <a:t>data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cores</a:t>
            </a:r>
            <a:endParaRPr lang="de-DE" sz="12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80820" y="193196"/>
            <a:ext cx="7886700" cy="6139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56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92881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85763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578644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1856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sz="2400" dirty="0" err="1" smtClean="0"/>
              <a:t>Results</a:t>
            </a:r>
            <a:endParaRPr lang="de-DE" sz="2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5" t="-3572" r="-1" b="-5239"/>
          <a:stretch/>
        </p:blipFill>
        <p:spPr>
          <a:xfrm>
            <a:off x="237115" y="6237318"/>
            <a:ext cx="1811770" cy="5368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9" y="6237318"/>
            <a:ext cx="490472" cy="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LIA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rgbClr val="094287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1" i="0" u="none" strike="noStrike" cap="none" normalizeH="0" baseline="0" smtClean="0">
            <a:ln>
              <a:noFill/>
            </a:ln>
            <a:solidFill>
              <a:srgbClr val="094287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 LIAG" id="{EAA42123-F66C-44F1-B731-C5ED27767BC6}" vid="{DFCC7DD7-A8EC-49BF-8863-77B878A6D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LIAG</Template>
  <TotalTime>0</TotalTime>
  <Words>219</Words>
  <Application>Microsoft Office PowerPoint</Application>
  <PresentationFormat>Bildschirmpräsentation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Arial</vt:lpstr>
      <vt:lpstr>Design LIAG</vt:lpstr>
      <vt:lpstr>Cyclostratigraphy of the Aalenian Opalinuston Formation in the Swabian Alb deduced from downhole logging data</vt:lpstr>
      <vt:lpstr>Geological Overview</vt:lpstr>
      <vt:lpstr>PowerPoint-Präsentation</vt:lpstr>
      <vt:lpstr>PowerPoint-Präsentation</vt:lpstr>
      <vt:lpstr>PowerPoint-Präsentation</vt:lpstr>
    </vt:vector>
  </TitlesOfParts>
  <Company>GZH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Leu, Katharina</dc:creator>
  <cp:lastModifiedBy>Leu, Katharina</cp:lastModifiedBy>
  <cp:revision>39</cp:revision>
  <dcterms:created xsi:type="dcterms:W3CDTF">2022-05-17T09:26:05Z</dcterms:created>
  <dcterms:modified xsi:type="dcterms:W3CDTF">2022-05-23T12:39:16Z</dcterms:modified>
</cp:coreProperties>
</file>