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Caveat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aveat-bold.fntdata"/><Relationship Id="rId14" Type="http://schemas.openxmlformats.org/officeDocument/2006/relationships/font" Target="fonts/Cavea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2dbd5c81a6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2dbd5c81a6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2dbd5c81a6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2dbd5c81a6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2dbd5c81a6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2dbd5c81a6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2dbd5c81a6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2dbd5c81a6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2dbd5c81a6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2dbd5c81a6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2dbd5c81a6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2dbd5c81a6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2dbd5c81a6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2dbd5c81a6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5.png"/><Relationship Id="rId7" Type="http://schemas.openxmlformats.org/officeDocument/2006/relationships/image" Target="../media/image8.png"/><Relationship Id="rId8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mailto:ayon.8181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605700" y="428375"/>
            <a:ext cx="79326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Detecting Microseismicity in Jammu and Kashmir Himalaya Using Template Matching Technique</a:t>
            </a:r>
            <a:endParaRPr b="1" sz="2500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1611550" y="1321175"/>
            <a:ext cx="63321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Times New Roman"/>
                <a:ea typeface="Times New Roman"/>
                <a:cs typeface="Times New Roman"/>
                <a:sym typeface="Times New Roman"/>
              </a:rPr>
              <a:t>Ayon Ghosh</a:t>
            </a:r>
            <a:r>
              <a:rPr b="1" baseline="30000" lang="en" sz="16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 Blaž Vičič</a:t>
            </a:r>
            <a:r>
              <a:rPr baseline="30000" lang="en" sz="15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, Supriyo Mitra</a:t>
            </a:r>
            <a:r>
              <a:rPr baseline="30000" lang="en" sz="15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, Keith Priestley</a:t>
            </a:r>
            <a:r>
              <a:rPr baseline="30000" lang="en" sz="1500"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, and Sunil Kumar Wanchoo</a:t>
            </a:r>
            <a:r>
              <a:rPr baseline="30000" lang="en" sz="1500"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baseline="30000"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6725" y="1658625"/>
            <a:ext cx="913700" cy="100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201" y="2061876"/>
            <a:ext cx="1677500" cy="223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05256" y="3695000"/>
            <a:ext cx="1333500" cy="13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96724" y="2884102"/>
            <a:ext cx="913702" cy="810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42563" y="3859725"/>
            <a:ext cx="1022015" cy="100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5200" y="4473550"/>
            <a:ext cx="1836750" cy="5274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" name="Google Shape;63;p13"/>
          <p:cNvSpPr txBox="1"/>
          <p:nvPr/>
        </p:nvSpPr>
        <p:spPr>
          <a:xfrm>
            <a:off x="2115150" y="2044475"/>
            <a:ext cx="56202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baseline="30000" i="1" lang="en" sz="9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i="1" lang="en" sz="900">
                <a:latin typeface="Times New Roman"/>
                <a:ea typeface="Times New Roman"/>
                <a:cs typeface="Times New Roman"/>
                <a:sym typeface="Times New Roman"/>
              </a:rPr>
              <a:t>Department of Earth Sciences, Indian Institute of Science Education and Research Kolkata, India</a:t>
            </a:r>
            <a:endParaRPr i="1"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900"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baseline="30000" i="1" lang="en" sz="9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i="1" lang="en" sz="900">
                <a:latin typeface="Times New Roman"/>
                <a:ea typeface="Times New Roman"/>
                <a:cs typeface="Times New Roman"/>
                <a:sym typeface="Times New Roman"/>
              </a:rPr>
              <a:t>Quantectum AG, Pfäffikon, Switzerland</a:t>
            </a:r>
            <a:endParaRPr i="1"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900"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baseline="30000" i="1" lang="en" sz="900"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i="1" lang="en" sz="900">
                <a:latin typeface="Times New Roman"/>
                <a:ea typeface="Times New Roman"/>
                <a:cs typeface="Times New Roman"/>
                <a:sym typeface="Times New Roman"/>
              </a:rPr>
              <a:t>Bullard Laboratories, University of Cambridge, UK</a:t>
            </a:r>
            <a:endParaRPr i="1"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900"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baseline="30000" i="1" lang="en" sz="900"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i="1" lang="en" sz="900">
                <a:latin typeface="Times New Roman"/>
                <a:ea typeface="Times New Roman"/>
                <a:cs typeface="Times New Roman"/>
                <a:sym typeface="Times New Roman"/>
              </a:rPr>
              <a:t>Department of Physics, Shri Mata Vaishno Devi University, Katra, India</a:t>
            </a:r>
            <a:endParaRPr i="1"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/>
        </p:nvSpPr>
        <p:spPr>
          <a:xfrm>
            <a:off x="273375" y="138450"/>
            <a:ext cx="6495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Motivation and Objectives:</a:t>
            </a:r>
            <a:endParaRPr b="1" sz="1800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3">
            <a:alphaModFix/>
          </a:blip>
          <a:srcRect b="0" l="3409" r="0" t="50583"/>
          <a:stretch/>
        </p:blipFill>
        <p:spPr>
          <a:xfrm>
            <a:off x="126275" y="562950"/>
            <a:ext cx="4435350" cy="209455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6225" y="1271825"/>
            <a:ext cx="2053325" cy="1848000"/>
          </a:xfrm>
          <a:prstGeom prst="rect">
            <a:avLst/>
          </a:prstGeom>
          <a:noFill/>
          <a:ln cap="flat" cmpd="sng" w="9525">
            <a:solidFill>
              <a:srgbClr val="134F5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12175" y="3109295"/>
            <a:ext cx="2284051" cy="1980980"/>
          </a:xfrm>
          <a:prstGeom prst="rect">
            <a:avLst/>
          </a:prstGeom>
          <a:noFill/>
          <a:ln cap="flat" cmpd="sng" w="952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2" name="Google Shape;72;p14"/>
          <p:cNvSpPr txBox="1"/>
          <p:nvPr/>
        </p:nvSpPr>
        <p:spPr>
          <a:xfrm>
            <a:off x="101000" y="3161125"/>
            <a:ext cx="4485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b="1" lang="en" sz="1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Earthquake detection &amp; (re)location</a:t>
            </a: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 to 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(a) model locked-to-creep transition on MHT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(b) evaluate the seismotectonics of the region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" name="Google Shape;7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4" name="Google Shape;74;p14"/>
          <p:cNvSpPr/>
          <p:nvPr/>
        </p:nvSpPr>
        <p:spPr>
          <a:xfrm>
            <a:off x="5113775" y="1725675"/>
            <a:ext cx="1807800" cy="846000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Kashmir Seismic Gap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4561625" y="409050"/>
            <a:ext cx="4270500" cy="923400"/>
          </a:xfrm>
          <a:prstGeom prst="lef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4"/>
          <p:cNvSpPr txBox="1"/>
          <p:nvPr/>
        </p:nvSpPr>
        <p:spPr>
          <a:xfrm>
            <a:off x="4854775" y="572450"/>
            <a:ext cx="3917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Major Earthquakes and rupture area in the Himalayan Collision Zone</a:t>
            </a:r>
            <a:endParaRPr/>
          </a:p>
        </p:txBody>
      </p:sp>
      <p:sp>
        <p:nvSpPr>
          <p:cNvPr id="77" name="Google Shape;77;p14"/>
          <p:cNvSpPr/>
          <p:nvPr/>
        </p:nvSpPr>
        <p:spPr>
          <a:xfrm>
            <a:off x="6896225" y="3359388"/>
            <a:ext cx="1730100" cy="1480800"/>
          </a:xfrm>
          <a:prstGeom prst="lef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4"/>
          <p:cNvSpPr txBox="1"/>
          <p:nvPr/>
        </p:nvSpPr>
        <p:spPr>
          <a:xfrm>
            <a:off x="7261538" y="3726700"/>
            <a:ext cx="1322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JAKSNET Stations operated by IISER-K, Cambridge University and SMVDU (Sharma et al. 2020).</a:t>
            </a:r>
            <a:endParaRPr sz="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501" y="3751450"/>
            <a:ext cx="2314575" cy="8040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163775" y="249150"/>
            <a:ext cx="6647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Matched Filter Detection</a:t>
            </a:r>
            <a:endParaRPr b="1" sz="1800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5" name="Google Shape;8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8200" y="825872"/>
            <a:ext cx="5307074" cy="2985228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 txBox="1"/>
          <p:nvPr/>
        </p:nvSpPr>
        <p:spPr>
          <a:xfrm>
            <a:off x="111788" y="1105700"/>
            <a:ext cx="34464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Cross-correlation, an efficient tool to detect similar signals from a continuous data.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Earthquakes originated from nearby locations are expected to generate similar signal at same stations.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2798775" y="4192475"/>
            <a:ext cx="148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[Vuan et al. 2018]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" name="Google Shape;8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775" y="867170"/>
            <a:ext cx="3182274" cy="4243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3444" y="867163"/>
            <a:ext cx="3182269" cy="4243026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 txBox="1"/>
          <p:nvPr/>
        </p:nvSpPr>
        <p:spPr>
          <a:xfrm>
            <a:off x="186100" y="461500"/>
            <a:ext cx="405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Templates for the 2nd August earthquake: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5493450" y="461500"/>
            <a:ext cx="2612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 new detected event: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96775" y="111675"/>
            <a:ext cx="6647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Matched Filter Detection</a:t>
            </a:r>
            <a:endParaRPr b="1" sz="1800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Google Shape;9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" name="Google Shape;99;p16"/>
          <p:cNvSpPr/>
          <p:nvPr/>
        </p:nvSpPr>
        <p:spPr>
          <a:xfrm>
            <a:off x="3525600" y="1750975"/>
            <a:ext cx="1344300" cy="1518300"/>
          </a:xfrm>
          <a:prstGeom prst="lef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6"/>
          <p:cNvSpPr txBox="1"/>
          <p:nvPr/>
        </p:nvSpPr>
        <p:spPr>
          <a:xfrm>
            <a:off x="3768700" y="2140675"/>
            <a:ext cx="1060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2.5 seconds before and after s-arrival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8200" y="190900"/>
            <a:ext cx="5080428" cy="4435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25" y="2827334"/>
            <a:ext cx="1915484" cy="183896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 txBox="1"/>
          <p:nvPr/>
        </p:nvSpPr>
        <p:spPr>
          <a:xfrm>
            <a:off x="165371" y="4666303"/>
            <a:ext cx="162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2013</a:t>
            </a:r>
            <a:endParaRPr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2193156" y="4666303"/>
            <a:ext cx="162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2016</a:t>
            </a:r>
            <a:endParaRPr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186100" y="133975"/>
            <a:ext cx="3699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Results:</a:t>
            </a:r>
            <a:endParaRPr b="1" sz="1600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245800" y="996800"/>
            <a:ext cx="35802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total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of </a:t>
            </a: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935 events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are detected, a 5-fold increase in the number of events.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Two distinct bursts of seismicity are observed in the middle of 2013 and the start of 2016.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Google Shape;111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2" name="Google Shape;11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86550" y="2827325"/>
            <a:ext cx="2001198" cy="183897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7"/>
          <p:cNvSpPr/>
          <p:nvPr/>
        </p:nvSpPr>
        <p:spPr>
          <a:xfrm>
            <a:off x="952775" y="3959950"/>
            <a:ext cx="267900" cy="260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7"/>
          <p:cNvSpPr/>
          <p:nvPr/>
        </p:nvSpPr>
        <p:spPr>
          <a:xfrm>
            <a:off x="3070275" y="4101375"/>
            <a:ext cx="376200" cy="323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/>
        </p:nvSpPr>
        <p:spPr>
          <a:xfrm>
            <a:off x="163750" y="119100"/>
            <a:ext cx="5739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Probabilistic Relocation of the detected events:</a:t>
            </a:r>
            <a:endParaRPr b="1" sz="1700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0" name="Google Shape;12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7250" y="488550"/>
            <a:ext cx="4650117" cy="4273203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8"/>
          <p:cNvSpPr txBox="1"/>
          <p:nvPr/>
        </p:nvSpPr>
        <p:spPr>
          <a:xfrm>
            <a:off x="267975" y="759250"/>
            <a:ext cx="36549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After relocating </a:t>
            </a: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506 events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using NonLinLoc (Lomax et al. 2000), this is the overall distribution of earthquakes in this region.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These earthquakes are clustered underneath the Higher Himalayas in the </a:t>
            </a: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Jammu-Kishtwar segment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Similar clusters are observed beneath the NW syntaxis surrounding the 2005 earthquake epicentral zone.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Very few earthquakes beneath the Kashmir Basin, where the </a:t>
            </a: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MHT appears to be fully locked and accumulating stress.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3" name="Google Shape;123;p18"/>
          <p:cNvSpPr txBox="1"/>
          <p:nvPr/>
        </p:nvSpPr>
        <p:spPr>
          <a:xfrm>
            <a:off x="4122363" y="4761750"/>
            <a:ext cx="4659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 Star: 2005 Kashmir earthquake </a:t>
            </a:r>
            <a: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" sz="1000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Green Star: 2013 Kishtwar Earthquake</a:t>
            </a:r>
            <a:endParaRPr sz="1000">
              <a:solidFill>
                <a:srgbClr val="00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18"/>
          <p:cNvSpPr txBox="1"/>
          <p:nvPr/>
        </p:nvSpPr>
        <p:spPr>
          <a:xfrm rot="3109482">
            <a:off x="7378347" y="3589650"/>
            <a:ext cx="1495948" cy="4926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Jammu-Kishtwar Segment</a:t>
            </a:r>
            <a:endParaRPr b="1" sz="1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p18"/>
          <p:cNvSpPr txBox="1"/>
          <p:nvPr/>
        </p:nvSpPr>
        <p:spPr>
          <a:xfrm rot="2275962">
            <a:off x="5061662" y="1198345"/>
            <a:ext cx="1384498" cy="3693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0000"/>
                </a:solidFill>
              </a:rPr>
              <a:t>NW Syntaxis</a:t>
            </a:r>
            <a:endParaRPr b="1" sz="1200">
              <a:solidFill>
                <a:srgbClr val="FF0000"/>
              </a:solidFill>
            </a:endParaRPr>
          </a:p>
        </p:txBody>
      </p:sp>
      <p:sp>
        <p:nvSpPr>
          <p:cNvPr id="126" name="Google Shape;126;p18"/>
          <p:cNvSpPr txBox="1"/>
          <p:nvPr/>
        </p:nvSpPr>
        <p:spPr>
          <a:xfrm rot="2158874">
            <a:off x="5871562" y="2195920"/>
            <a:ext cx="1369485" cy="3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Kashmir Basin</a:t>
            </a:r>
            <a:endParaRPr b="1" sz="1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/>
          <p:nvPr/>
        </p:nvSpPr>
        <p:spPr>
          <a:xfrm>
            <a:off x="223300" y="133975"/>
            <a:ext cx="625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2" name="Google Shape;13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9900" y="567475"/>
            <a:ext cx="4304525" cy="43045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9"/>
          <p:cNvSpPr txBox="1"/>
          <p:nvPr/>
        </p:nvSpPr>
        <p:spPr>
          <a:xfrm>
            <a:off x="178650" y="178650"/>
            <a:ext cx="3989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Summary:</a:t>
            </a:r>
            <a:endParaRPr b="1" sz="1800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Google Shape;134;p19"/>
          <p:cNvSpPr txBox="1"/>
          <p:nvPr/>
        </p:nvSpPr>
        <p:spPr>
          <a:xfrm>
            <a:off x="182400" y="692250"/>
            <a:ext cx="39822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total of </a:t>
            </a:r>
            <a:r>
              <a:rPr b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935 small-to-moderate events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are detected with two clear sequences in 2013 and 2016.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Locked-to-creep transition zone beneath the Higher Himalaya in Kishtwar &amp; NW syntaxis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Absence of small-to-moderate earthquakes beneath the  Kashmir Basin → Fully locked and accumulating stress.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182400" y="2868150"/>
            <a:ext cx="3982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Future Work:</a:t>
            </a:r>
            <a:endParaRPr b="1" sz="1800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Google Shape;136;p19"/>
          <p:cNvSpPr txBox="1"/>
          <p:nvPr/>
        </p:nvSpPr>
        <p:spPr>
          <a:xfrm>
            <a:off x="223350" y="3441075"/>
            <a:ext cx="39003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Obtain a more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detailed catalog of this region and understand the seismotectonics.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Put them in a MFT search and look at the evolution and migration of seismicity.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" name="Google Shape;13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8" name="Google Shape;138;p19"/>
          <p:cNvSpPr txBox="1"/>
          <p:nvPr/>
        </p:nvSpPr>
        <p:spPr>
          <a:xfrm rot="3109482">
            <a:off x="7068522" y="2986700"/>
            <a:ext cx="1495948" cy="4926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Jammu-Kishtwar Segment</a:t>
            </a:r>
            <a:endParaRPr b="1" sz="1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19"/>
          <p:cNvSpPr txBox="1"/>
          <p:nvPr/>
        </p:nvSpPr>
        <p:spPr>
          <a:xfrm rot="2275962">
            <a:off x="5061662" y="1198345"/>
            <a:ext cx="1384498" cy="3693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0000"/>
                </a:solidFill>
              </a:rPr>
              <a:t>NW Syntaxis</a:t>
            </a:r>
            <a:endParaRPr b="1" sz="1200">
              <a:solidFill>
                <a:srgbClr val="FF0000"/>
              </a:solidFill>
            </a:endParaRPr>
          </a:p>
        </p:txBody>
      </p:sp>
      <p:sp>
        <p:nvSpPr>
          <p:cNvPr id="140" name="Google Shape;140;p19"/>
          <p:cNvSpPr txBox="1"/>
          <p:nvPr/>
        </p:nvSpPr>
        <p:spPr>
          <a:xfrm rot="2158874">
            <a:off x="5871562" y="2195920"/>
            <a:ext cx="1369485" cy="3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Kashmir Basin</a:t>
            </a:r>
            <a:endParaRPr b="1" sz="1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/>
          <p:nvPr/>
        </p:nvSpPr>
        <p:spPr>
          <a:xfrm>
            <a:off x="193525" y="171200"/>
            <a:ext cx="649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0"/>
          <p:cNvSpPr txBox="1"/>
          <p:nvPr/>
        </p:nvSpPr>
        <p:spPr>
          <a:xfrm>
            <a:off x="171200" y="133975"/>
            <a:ext cx="7480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Acknowledgement</a:t>
            </a:r>
            <a:endParaRPr b="1" sz="1800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7" name="Google Shape;147;p20"/>
          <p:cNvSpPr txBox="1"/>
          <p:nvPr/>
        </p:nvSpPr>
        <p:spPr>
          <a:xfrm>
            <a:off x="137000" y="1380788"/>
            <a:ext cx="7711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References:</a:t>
            </a:r>
            <a:endParaRPr b="1" sz="1800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" name="Google Shape;148;p20"/>
          <p:cNvSpPr txBox="1"/>
          <p:nvPr/>
        </p:nvSpPr>
        <p:spPr>
          <a:xfrm>
            <a:off x="225000" y="1793150"/>
            <a:ext cx="86940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Times New Roman"/>
              <a:buAutoNum type="arabicPeriod"/>
            </a:pPr>
            <a: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  <a:t>Sharma, S., S. Mitra, S. Sharma, K. Priestley, S. K. Wanchoo, D. Powali, and L. Ali (2020). A Report on Broadband Seismological Experiment in the Jammu and Kashmir Himalaya (JAKSNET), Seismol. Res. Lett. 91, 1915–1926, doi: 10.1785/0220190389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Times New Roman"/>
              <a:buAutoNum type="arabicPeriod"/>
            </a:pPr>
            <a: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  <a:t>Lomax, A., J. Virieux, P. Volant and C. Berge, 2000. Probabilistic earthquake location in 3D and layered models: Introduction of a Metropolis-Gibbs method and comparison with linear locations, in Advances in Seismic Event Location Thurber, C.H., and N. Rabinowitz (eds.), Kluwer, Amsterdam, 101-134..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Times New Roman"/>
              <a:buAutoNum type="arabicPeriod"/>
            </a:pPr>
            <a: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  <a:t>Alessandro Vuan, Monica Sugan, Giorgio Amati, Aitaro Kato; Improving the Detection of Low‐Magnitude Seismicity Preceding the Mw 6.3 L’Aquila Earthquake: Development of a Scalable Code Based on the Cross Correlation of Template Earthquakes. Bulletin of the Seismological Society of America 2018;; 108 (1): 471–480. doi: https://doi.org/10.1785/0120170106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" name="Google Shape;14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0" name="Google Shape;150;p20"/>
          <p:cNvSpPr txBox="1"/>
          <p:nvPr/>
        </p:nvSpPr>
        <p:spPr>
          <a:xfrm>
            <a:off x="430900" y="615575"/>
            <a:ext cx="8378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Char char="●"/>
            </a:pP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GMT 6: Wessel, P., Luis, J. F., Uieda, L., Scharroo, R., Wobbe, F., Smith, W. H. F., &amp; Tian, D. (2019). The Generic Mapping Tools version 6. Geochemistry, Geophysics, Geosystems, 20, 5556–5564. 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Char char="●"/>
            </a:pP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SEISMIC ANALYSIS CODE [11/11/2013 (Version 101.6a)] (Goldstein et al., 2013)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Char char="●"/>
            </a:pP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acknowledge </a:t>
            </a:r>
            <a:r>
              <a:rPr b="1"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Royal Society, DST-INSPIRE and IISER Kolkata</a:t>
            </a: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for funding this research. 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" name="Google Shape;151;p20"/>
          <p:cNvSpPr txBox="1"/>
          <p:nvPr/>
        </p:nvSpPr>
        <p:spPr>
          <a:xfrm>
            <a:off x="1244825" y="3467750"/>
            <a:ext cx="68739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Caveat"/>
                <a:ea typeface="Caveat"/>
                <a:cs typeface="Caveat"/>
                <a:sym typeface="Caveat"/>
              </a:rPr>
              <a:t>Questions, Suggestions??  Feel free to ask and don’t hesitate to write to me at</a:t>
            </a:r>
            <a:endParaRPr b="1" sz="17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b="1" lang="en" sz="2000">
                <a:latin typeface="Caveat"/>
                <a:ea typeface="Caveat"/>
                <a:cs typeface="Caveat"/>
                <a:sym typeface="Caveat"/>
              </a:rPr>
              <a:t>  </a:t>
            </a:r>
            <a:r>
              <a:rPr b="1" lang="en" sz="2000">
                <a:solidFill>
                  <a:srgbClr val="FF0000"/>
                </a:solidFill>
                <a:uFill>
                  <a:noFill/>
                </a:uFill>
                <a:latin typeface="Caveat"/>
                <a:ea typeface="Caveat"/>
                <a:cs typeface="Caveat"/>
                <a:sym typeface="Cave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ayon.8181@gmail.com</a:t>
            </a:r>
            <a:r>
              <a:rPr b="1" lang="en" sz="1700">
                <a:latin typeface="Caveat"/>
                <a:ea typeface="Caveat"/>
                <a:cs typeface="Caveat"/>
                <a:sym typeface="Caveat"/>
              </a:rPr>
              <a:t> &amp; </a:t>
            </a:r>
            <a:r>
              <a:rPr b="1" lang="en" sz="2000">
                <a:solidFill>
                  <a:srgbClr val="FF0000"/>
                </a:solidFill>
                <a:latin typeface="Caveat"/>
                <a:ea typeface="Caveat"/>
                <a:cs typeface="Caveat"/>
                <a:sym typeface="Caveat"/>
              </a:rPr>
              <a:t>ag17ms077@iiserkol.ac.in</a:t>
            </a:r>
            <a:endParaRPr b="1" sz="2000">
              <a:solidFill>
                <a:srgbClr val="FF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