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0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7120-2780-4F70-B51A-3B45BEDDFE52}" type="datetimeFigureOut">
              <a:rPr lang="fr-FR" smtClean="0"/>
              <a:pPr/>
              <a:t>24/05/2022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28CE-8BCA-4194-915E-A472FF20EC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632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7120-2780-4F70-B51A-3B45BEDDFE52}" type="datetimeFigureOut">
              <a:rPr lang="fr-FR" smtClean="0"/>
              <a:pPr/>
              <a:t>24/05/2022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28CE-8BCA-4194-915E-A472FF20EC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478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7120-2780-4F70-B51A-3B45BEDDFE52}" type="datetimeFigureOut">
              <a:rPr lang="fr-FR" smtClean="0"/>
              <a:pPr/>
              <a:t>24/05/2022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28CE-8BCA-4194-915E-A472FF20EC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066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7120-2780-4F70-B51A-3B45BEDDFE52}" type="datetimeFigureOut">
              <a:rPr lang="fr-FR" smtClean="0"/>
              <a:pPr/>
              <a:t>24/05/2022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28CE-8BCA-4194-915E-A472FF20EC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3509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7120-2780-4F70-B51A-3B45BEDDFE52}" type="datetimeFigureOut">
              <a:rPr lang="fr-FR" smtClean="0"/>
              <a:pPr/>
              <a:t>24/05/2022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28CE-8BCA-4194-915E-A472FF20EC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365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7120-2780-4F70-B51A-3B45BEDDFE52}" type="datetimeFigureOut">
              <a:rPr lang="fr-FR" smtClean="0"/>
              <a:pPr/>
              <a:t>24/05/2022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28CE-8BCA-4194-915E-A472FF20EC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62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7120-2780-4F70-B51A-3B45BEDDFE52}" type="datetimeFigureOut">
              <a:rPr lang="fr-FR" smtClean="0"/>
              <a:pPr/>
              <a:t>24/05/2022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28CE-8BCA-4194-915E-A472FF20EC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54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7120-2780-4F70-B51A-3B45BEDDFE52}" type="datetimeFigureOut">
              <a:rPr lang="fr-FR" smtClean="0"/>
              <a:pPr/>
              <a:t>24/05/2022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28CE-8BCA-4194-915E-A472FF20EC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537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7120-2780-4F70-B51A-3B45BEDDFE52}" type="datetimeFigureOut">
              <a:rPr lang="fr-FR" smtClean="0"/>
              <a:pPr/>
              <a:t>24/05/2022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28CE-8BCA-4194-915E-A472FF20EC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61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7120-2780-4F70-B51A-3B45BEDDFE52}" type="datetimeFigureOut">
              <a:rPr lang="fr-FR" smtClean="0"/>
              <a:pPr/>
              <a:t>24/05/2022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28CE-8BCA-4194-915E-A472FF20EC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9216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7120-2780-4F70-B51A-3B45BEDDFE52}" type="datetimeFigureOut">
              <a:rPr lang="fr-FR" smtClean="0"/>
              <a:pPr/>
              <a:t>24/05/2022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28CE-8BCA-4194-915E-A472FF20EC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450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7120-2780-4F70-B51A-3B45BEDDFE52}" type="datetimeFigureOut">
              <a:rPr lang="fr-FR" smtClean="0"/>
              <a:pPr/>
              <a:t>24/05/2022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28CE-8BCA-4194-915E-A472FF20EC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919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7120-2780-4F70-B51A-3B45BEDDFE52}" type="datetimeFigureOut">
              <a:rPr lang="fr-FR" smtClean="0"/>
              <a:pPr/>
              <a:t>24/05/2022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28CE-8BCA-4194-915E-A472FF20EC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81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C9D47120-2780-4F70-B51A-3B45BEDDFE52}" type="datetimeFigureOut">
              <a:rPr lang="fr-FR" smtClean="0"/>
              <a:pPr/>
              <a:t>24/05/2022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00A028CE-8BCA-4194-915E-A472FF20EC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912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9D47120-2780-4F70-B51A-3B45BEDDFE52}" type="datetimeFigureOut">
              <a:rPr lang="fr-FR" smtClean="0"/>
              <a:pPr/>
              <a:t>24/05/2022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00A028CE-8BCA-4194-915E-A472FF20EC7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9413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wards.decanter.com/DWWA/2021/search/wines?award=Best%20in%20Show&amp;competitionType=DWWA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.agriculture.gouv.fr/cartostat/#bbox=797775,6958289,522743,309176&amp;c=indicator&amp;i=cult1.sauirrig10&amp;view=map1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F28341-D306-4D8C-8917-E46090E455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>
                <a:effectLst/>
              </a:rPr>
              <a:t>In the context of climate change, how do farmers change their practices or not, why, and with what consequences on water fluxes? Insights from the Rhine Valley (France, Germany, Switzerland)</a:t>
            </a:r>
            <a:endParaRPr lang="en-US" sz="44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AEA707-53F4-4E62-9F76-E4F36E61CA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1127802"/>
          </a:xfrm>
        </p:spPr>
        <p:txBody>
          <a:bodyPr>
            <a:normAutofit lnSpcReduction="10000"/>
          </a:bodyPr>
          <a:lstStyle/>
          <a:p>
            <a:r>
              <a:rPr lang="fr-FR" dirty="0"/>
              <a:t>Gaël </a:t>
            </a:r>
            <a:r>
              <a:rPr lang="fr-FR" dirty="0" err="1"/>
              <a:t>Bohnert</a:t>
            </a:r>
            <a:r>
              <a:rPr lang="fr-FR" dirty="0"/>
              <a:t>, Brice Martin, CRESAT, Université de Haute Alsace</a:t>
            </a:r>
          </a:p>
          <a:p>
            <a:endParaRPr lang="fr-FR" dirty="0"/>
          </a:p>
          <a:p>
            <a:r>
              <a:rPr lang="en-US" dirty="0"/>
              <a:t>EGU general assembly 2022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F989009-A762-4F54-983E-21153071E4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354" y="5103055"/>
            <a:ext cx="1166525" cy="163313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82A2A09-1E52-45A7-972B-2C4B4A8D69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777" y="5716951"/>
            <a:ext cx="1654917" cy="96753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F751FB8-3F26-4C56-B277-CCCFA888E2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116" y="5978794"/>
            <a:ext cx="2307032" cy="53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3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BB2E27-0F0F-45D6-8158-568DECE14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Important change in </a:t>
            </a:r>
            <a:r>
              <a:rPr lang="fr-FR" dirty="0" err="1"/>
              <a:t>precipitations</a:t>
            </a:r>
            <a:r>
              <a:rPr lang="fr-FR" dirty="0"/>
              <a:t> </a:t>
            </a:r>
            <a:r>
              <a:rPr lang="fr-FR" dirty="0" err="1"/>
              <a:t>through</a:t>
            </a:r>
            <a:r>
              <a:rPr lang="fr-FR" dirty="0"/>
              <a:t> the </a:t>
            </a:r>
            <a:r>
              <a:rPr lang="fr-FR" dirty="0" err="1"/>
              <a:t>year</a:t>
            </a:r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DA1F06-5963-4312-93E0-5A964F6C814F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2362527" y="1597257"/>
            <a:ext cx="3150184" cy="5111254"/>
          </a:xfrm>
          <a:prstGeom prst="rect">
            <a:avLst/>
          </a:prstGeom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CE2098-41C2-4CC8-A741-A484729F3BC7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6616645" y="1597257"/>
            <a:ext cx="3475767" cy="5111254"/>
          </a:xfrm>
          <a:prstGeom prst="rect">
            <a:avLst/>
          </a:prstGeom>
          <a:ln w="9525"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D618094-7427-4289-B9DA-442D0976D150}"/>
              </a:ext>
            </a:extLst>
          </p:cNvPr>
          <p:cNvSpPr txBox="1"/>
          <p:nvPr/>
        </p:nvSpPr>
        <p:spPr>
          <a:xfrm>
            <a:off x="258435" y="3691219"/>
            <a:ext cx="1734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Decrease</a:t>
            </a:r>
            <a:r>
              <a:rPr lang="fr-FR" dirty="0"/>
              <a:t> in </a:t>
            </a:r>
            <a:r>
              <a:rPr lang="fr-FR" dirty="0" err="1"/>
              <a:t>summer</a:t>
            </a:r>
            <a:r>
              <a:rPr lang="fr-FR" dirty="0"/>
              <a:t> </a:t>
            </a:r>
            <a:r>
              <a:rPr lang="fr-FR" dirty="0" err="1"/>
              <a:t>precipitations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DC93A41-D2AA-4EBE-A820-B30F304C8106}"/>
              </a:ext>
            </a:extLst>
          </p:cNvPr>
          <p:cNvSpPr txBox="1"/>
          <p:nvPr/>
        </p:nvSpPr>
        <p:spPr>
          <a:xfrm>
            <a:off x="10262472" y="3691219"/>
            <a:ext cx="1758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Increase</a:t>
            </a:r>
            <a:r>
              <a:rPr lang="fr-FR" dirty="0"/>
              <a:t> in </a:t>
            </a:r>
            <a:r>
              <a:rPr lang="fr-FR" dirty="0" err="1"/>
              <a:t>heavy</a:t>
            </a:r>
            <a:r>
              <a:rPr lang="fr-FR" dirty="0"/>
              <a:t> </a:t>
            </a:r>
            <a:r>
              <a:rPr lang="fr-FR" dirty="0" err="1"/>
              <a:t>rains</a:t>
            </a:r>
            <a:r>
              <a:rPr lang="fr-FR" dirty="0"/>
              <a:t> </a:t>
            </a:r>
            <a:r>
              <a:rPr lang="fr-FR" dirty="0" err="1"/>
              <a:t>events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5855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4B2445-4FDB-466E-BB6B-08574D306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506055"/>
            <a:ext cx="4561069" cy="970450"/>
          </a:xfrm>
        </p:spPr>
        <p:txBody>
          <a:bodyPr/>
          <a:lstStyle/>
          <a:p>
            <a:pPr algn="ctr"/>
            <a:r>
              <a:rPr lang="fr-FR" dirty="0"/>
              <a:t>Sensitive </a:t>
            </a:r>
            <a:r>
              <a:rPr lang="fr-FR" dirty="0" err="1"/>
              <a:t>crops</a:t>
            </a:r>
            <a:r>
              <a:rPr lang="fr-FR" dirty="0"/>
              <a:t> :</a:t>
            </a:r>
            <a:br>
              <a:rPr lang="fr-FR" dirty="0"/>
            </a:br>
            <a:r>
              <a:rPr lang="fr-FR" dirty="0" err="1"/>
              <a:t>maize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18B1639-42D8-4AF7-85BE-35BE07FAC7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9" t="10614" r="2822" b="2084"/>
          <a:stretch/>
        </p:blipFill>
        <p:spPr>
          <a:xfrm>
            <a:off x="0" y="2603881"/>
            <a:ext cx="5914167" cy="425411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207092E-D571-4831-927D-A81B3B02531F}"/>
              </a:ext>
            </a:extLst>
          </p:cNvPr>
          <p:cNvSpPr txBox="1"/>
          <p:nvPr/>
        </p:nvSpPr>
        <p:spPr>
          <a:xfrm>
            <a:off x="2619633" y="2774726"/>
            <a:ext cx="36164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</a:rPr>
              <a:t>Share of grain </a:t>
            </a:r>
            <a:r>
              <a:rPr lang="fr-FR" sz="1000" b="1" dirty="0" err="1">
                <a:solidFill>
                  <a:schemeClr val="bg1"/>
                </a:solidFill>
              </a:rPr>
              <a:t>maize</a:t>
            </a:r>
            <a:r>
              <a:rPr lang="fr-FR" sz="1000" b="1" dirty="0">
                <a:solidFill>
                  <a:schemeClr val="bg1"/>
                </a:solidFill>
              </a:rPr>
              <a:t> in arable land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06DB8ED-8E9B-4BCF-89D0-64FA28839A43}"/>
              </a:ext>
            </a:extLst>
          </p:cNvPr>
          <p:cNvSpPr txBox="1"/>
          <p:nvPr/>
        </p:nvSpPr>
        <p:spPr>
          <a:xfrm>
            <a:off x="-178965" y="6369497"/>
            <a:ext cx="18837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dirty="0">
                <a:solidFill>
                  <a:schemeClr val="bg1"/>
                </a:solidFill>
              </a:rPr>
              <a:t>Gaël </a:t>
            </a:r>
            <a:r>
              <a:rPr lang="fr-FR" sz="700" dirty="0" err="1">
                <a:solidFill>
                  <a:schemeClr val="bg1"/>
                </a:solidFill>
              </a:rPr>
              <a:t>Bohnert</a:t>
            </a:r>
            <a:r>
              <a:rPr lang="fr-FR" sz="700" dirty="0">
                <a:solidFill>
                  <a:schemeClr val="bg1"/>
                </a:solidFill>
              </a:rPr>
              <a:t> (CRESAT)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F4C8CC9-C679-4274-99DA-1AD7118349B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38984" y="3845101"/>
            <a:ext cx="3863264" cy="2897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56658BE-FE80-48C5-AA12-7044F0FCEE47}"/>
              </a:ext>
            </a:extLst>
          </p:cNvPr>
          <p:cNvSpPr txBox="1"/>
          <p:nvPr/>
        </p:nvSpPr>
        <p:spPr>
          <a:xfrm>
            <a:off x="8180172" y="6493062"/>
            <a:ext cx="156821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dirty="0"/>
              <a:t>Gaël </a:t>
            </a:r>
            <a:r>
              <a:rPr lang="fr-FR" sz="700" dirty="0" err="1"/>
              <a:t>Bohnert</a:t>
            </a:r>
            <a:r>
              <a:rPr lang="fr-FR" sz="700" dirty="0"/>
              <a:t> (CRESAT)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D6D5D7F-B049-489A-874D-07A852F589E0}"/>
              </a:ext>
            </a:extLst>
          </p:cNvPr>
          <p:cNvSpPr txBox="1"/>
          <p:nvPr/>
        </p:nvSpPr>
        <p:spPr>
          <a:xfrm>
            <a:off x="5965849" y="5079462"/>
            <a:ext cx="2074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Poor </a:t>
            </a:r>
            <a:r>
              <a:rPr lang="fr-FR" sz="1600" b="1" dirty="0" err="1"/>
              <a:t>soil</a:t>
            </a:r>
            <a:r>
              <a:rPr lang="fr-FR" sz="1600" b="1" dirty="0"/>
              <a:t> </a:t>
            </a:r>
            <a:r>
              <a:rPr lang="fr-FR" sz="1600" b="1" dirty="0" err="1"/>
              <a:t>covering</a:t>
            </a:r>
            <a:endParaRPr lang="fr-FR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9438" y="0"/>
            <a:ext cx="6392562" cy="387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0" y="2183028"/>
            <a:ext cx="5725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/>
              <a:t>Source: Agreste, </a:t>
            </a:r>
            <a:r>
              <a:rPr lang="fr-FR" sz="900" dirty="0" err="1"/>
              <a:t>Statistisches</a:t>
            </a:r>
            <a:r>
              <a:rPr lang="fr-FR" sz="900" dirty="0"/>
              <a:t> </a:t>
            </a:r>
            <a:r>
              <a:rPr lang="fr-FR" sz="900" dirty="0" err="1"/>
              <a:t>Bundesamt</a:t>
            </a:r>
            <a:r>
              <a:rPr lang="fr-FR" sz="900" dirty="0"/>
              <a:t>, </a:t>
            </a:r>
            <a:r>
              <a:rPr lang="fr-FR" sz="900" dirty="0" err="1"/>
              <a:t>Statistisches</a:t>
            </a:r>
            <a:r>
              <a:rPr lang="fr-FR" sz="900" dirty="0"/>
              <a:t> </a:t>
            </a:r>
            <a:r>
              <a:rPr lang="fr-FR" sz="900" dirty="0" err="1"/>
              <a:t>Landesamet</a:t>
            </a:r>
            <a:r>
              <a:rPr lang="fr-FR" sz="900" dirty="0"/>
              <a:t> Baden-Württemberg, </a:t>
            </a:r>
            <a:r>
              <a:rPr lang="fr-FR" sz="900" dirty="0" err="1"/>
              <a:t>Statistisches</a:t>
            </a:r>
            <a:r>
              <a:rPr lang="fr-FR" sz="900" dirty="0"/>
              <a:t> </a:t>
            </a:r>
            <a:r>
              <a:rPr lang="fr-FR" sz="900" dirty="0" err="1"/>
              <a:t>Landesamt</a:t>
            </a:r>
            <a:r>
              <a:rPr lang="fr-FR" sz="900" dirty="0"/>
              <a:t> </a:t>
            </a:r>
            <a:r>
              <a:rPr lang="fr-FR" sz="900" dirty="0" err="1"/>
              <a:t>Rheinland</a:t>
            </a:r>
            <a:r>
              <a:rPr lang="fr-FR" sz="900" dirty="0"/>
              <a:t>-</a:t>
            </a:r>
            <a:r>
              <a:rPr lang="fr-FR" sz="900" dirty="0" err="1"/>
              <a:t>Pfalz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4128917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E0C7DB83-5362-4010-B5E7-A85F449D0B1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419" y="2570377"/>
            <a:ext cx="5872812" cy="414865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1F18C2B-2442-4240-BC34-06EE32403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Sensitive </a:t>
            </a:r>
            <a:r>
              <a:rPr lang="fr-FR" dirty="0" err="1"/>
              <a:t>grape</a:t>
            </a:r>
            <a:r>
              <a:rPr lang="fr-FR" dirty="0"/>
              <a:t> </a:t>
            </a:r>
            <a:r>
              <a:rPr lang="fr-FR" dirty="0" err="1"/>
              <a:t>varieties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AE3422B-A987-4F20-BD3F-0F29803F627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7646" y="2591698"/>
            <a:ext cx="5872812" cy="414865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4AB641B-3E42-47C8-B4C7-6996774FFC9C}"/>
              </a:ext>
            </a:extLst>
          </p:cNvPr>
          <p:cNvSpPr txBox="1"/>
          <p:nvPr/>
        </p:nvSpPr>
        <p:spPr>
          <a:xfrm>
            <a:off x="178561" y="1851371"/>
            <a:ext cx="7169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« </a:t>
            </a:r>
            <a:r>
              <a:rPr lang="fr-FR" dirty="0" err="1"/>
              <a:t>Decanter</a:t>
            </a:r>
            <a:r>
              <a:rPr lang="fr-FR" dirty="0"/>
              <a:t> World </a:t>
            </a:r>
            <a:r>
              <a:rPr lang="fr-FR" dirty="0" err="1"/>
              <a:t>Wine</a:t>
            </a:r>
            <a:r>
              <a:rPr lang="fr-FR" dirty="0"/>
              <a:t> Awards » (maximal grade : 100)</a:t>
            </a:r>
          </a:p>
          <a:p>
            <a:pPr algn="ctr"/>
            <a:r>
              <a:rPr lang="fr-FR" sz="1100" dirty="0">
                <a:hlinkClick r:id="rId3"/>
              </a:rPr>
              <a:t>https://awards.decanter.com/DWWA/2021/search/wines?award=Best%20in%20Show&amp;competitionType=DWWA</a:t>
            </a:r>
            <a:r>
              <a:rPr lang="fr-FR" sz="1100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7C8295-55CA-4670-B850-FA932097AE7A}"/>
              </a:ext>
            </a:extLst>
          </p:cNvPr>
          <p:cNvSpPr/>
          <p:nvPr/>
        </p:nvSpPr>
        <p:spPr>
          <a:xfrm>
            <a:off x="2280113" y="6160754"/>
            <a:ext cx="537651" cy="196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25101CF-EF60-4C7B-9B29-EEC12A45CCE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1030" y="3405358"/>
            <a:ext cx="5917068" cy="285350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3E78108-E7D7-459A-8CB5-CE78E3FDE64D}"/>
              </a:ext>
            </a:extLst>
          </p:cNvPr>
          <p:cNvSpPr txBox="1"/>
          <p:nvPr/>
        </p:nvSpPr>
        <p:spPr>
          <a:xfrm>
            <a:off x="6742228" y="6356977"/>
            <a:ext cx="52862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https://www.wine-searcher.com/m/2021/06/climate-challenge-for-german-riesling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D7F063-4A72-4DB9-8BCC-FBBEBC2FEFDE}"/>
              </a:ext>
            </a:extLst>
          </p:cNvPr>
          <p:cNvSpPr/>
          <p:nvPr/>
        </p:nvSpPr>
        <p:spPr>
          <a:xfrm>
            <a:off x="1840573" y="5382666"/>
            <a:ext cx="537651" cy="1962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572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B2894C-396F-48E6-A819-274DBBDAE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Interviews </a:t>
            </a:r>
            <a:r>
              <a:rPr lang="fr-FR" dirty="0" err="1"/>
              <a:t>conducted</a:t>
            </a:r>
            <a:endParaRPr lang="fr-FR" dirty="0"/>
          </a:p>
        </p:txBody>
      </p:sp>
      <p:pic>
        <p:nvPicPr>
          <p:cNvPr id="2050" name="Picture 2" descr="C:\Users\utilisateur\Pictures\thèse\cartes\entretiens grandes cultures et viticulture.png"/>
          <p:cNvPicPr>
            <a:picLocks noChangeAspect="1" noChangeArrowheads="1"/>
          </p:cNvPicPr>
          <p:nvPr/>
        </p:nvPicPr>
        <p:blipFill>
          <a:blip r:embed="rId2" cstate="print"/>
          <a:srcRect t="16817" b="23724"/>
          <a:stretch>
            <a:fillRect/>
          </a:stretch>
        </p:blipFill>
        <p:spPr bwMode="auto">
          <a:xfrm>
            <a:off x="3415785" y="2150076"/>
            <a:ext cx="5359144" cy="4506097"/>
          </a:xfrm>
          <a:prstGeom prst="rect">
            <a:avLst/>
          </a:prstGeom>
          <a:noFill/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06DB8ED-8E9B-4BCF-89D0-64FA28839A43}"/>
              </a:ext>
            </a:extLst>
          </p:cNvPr>
          <p:cNvSpPr txBox="1"/>
          <p:nvPr/>
        </p:nvSpPr>
        <p:spPr>
          <a:xfrm>
            <a:off x="7169187" y="6427162"/>
            <a:ext cx="18837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dirty="0">
                <a:solidFill>
                  <a:schemeClr val="bg1"/>
                </a:solidFill>
              </a:rPr>
              <a:t>Gaël </a:t>
            </a:r>
            <a:r>
              <a:rPr lang="fr-FR" sz="700" dirty="0" err="1">
                <a:solidFill>
                  <a:schemeClr val="bg1"/>
                </a:solidFill>
              </a:rPr>
              <a:t>Bohnert</a:t>
            </a:r>
            <a:r>
              <a:rPr lang="fr-FR" sz="700" dirty="0">
                <a:solidFill>
                  <a:schemeClr val="bg1"/>
                </a:solidFill>
              </a:rPr>
              <a:t> (CRESAT)</a:t>
            </a:r>
          </a:p>
        </p:txBody>
      </p:sp>
    </p:spTree>
    <p:extLst>
      <p:ext uri="{BB962C8B-B14F-4D97-AF65-F5344CB8AC3E}">
        <p14:creationId xmlns:p14="http://schemas.microsoft.com/office/powerpoint/2010/main" val="614854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3524" y="0"/>
            <a:ext cx="10571998" cy="970450"/>
          </a:xfrm>
        </p:spPr>
        <p:txBody>
          <a:bodyPr/>
          <a:lstStyle/>
          <a:p>
            <a:pPr algn="ctr"/>
            <a:r>
              <a:rPr lang="fr-FR" dirty="0" err="1"/>
              <a:t>Various</a:t>
            </a:r>
            <a:r>
              <a:rPr lang="fr-FR" dirty="0"/>
              <a:t> adaptation </a:t>
            </a:r>
            <a:r>
              <a:rPr lang="fr-FR" dirty="0" err="1"/>
              <a:t>measures</a:t>
            </a:r>
            <a:endParaRPr lang="fr-FR" dirty="0"/>
          </a:p>
        </p:txBody>
      </p:sp>
      <p:grpSp>
        <p:nvGrpSpPr>
          <p:cNvPr id="5" name="Groupe 4"/>
          <p:cNvGrpSpPr>
            <a:grpSpLocks noChangeAspect="1"/>
          </p:cNvGrpSpPr>
          <p:nvPr/>
        </p:nvGrpSpPr>
        <p:grpSpPr>
          <a:xfrm>
            <a:off x="189470" y="2001796"/>
            <a:ext cx="2645505" cy="4666734"/>
            <a:chOff x="378941" y="2302246"/>
            <a:chExt cx="2456034" cy="4366283"/>
          </a:xfrm>
        </p:grpSpPr>
        <p:pic>
          <p:nvPicPr>
            <p:cNvPr id="3074" name="Picture 2" descr="C:\Users\utilisateur\Pictures\thèse\Ammerschwihr\20210529_084509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8941" y="2302246"/>
              <a:ext cx="2456034" cy="4366283"/>
            </a:xfrm>
            <a:prstGeom prst="rect">
              <a:avLst/>
            </a:prstGeom>
            <a:noFill/>
          </p:spPr>
        </p:pic>
        <p:sp>
          <p:nvSpPr>
            <p:cNvPr id="4" name="ZoneTexte 3"/>
            <p:cNvSpPr txBox="1"/>
            <p:nvPr/>
          </p:nvSpPr>
          <p:spPr>
            <a:xfrm>
              <a:off x="1499286" y="2339546"/>
              <a:ext cx="12274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bg1"/>
                  </a:solidFill>
                </a:rPr>
                <a:t>Gaël Bohnert (CRESAT)</a:t>
              </a:r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214184" y="1474573"/>
            <a:ext cx="2561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/>
              <a:t>Soil</a:t>
            </a:r>
            <a:r>
              <a:rPr lang="fr-FR" b="1" dirty="0"/>
              <a:t> </a:t>
            </a:r>
            <a:r>
              <a:rPr lang="fr-FR" b="1" dirty="0" err="1"/>
              <a:t>covering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3105664" y="2403513"/>
            <a:ext cx="4291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Agroforestry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9F62400-AD17-421E-8535-795E309D65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722" y="3313964"/>
            <a:ext cx="3467918" cy="195070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00EB23B-CD63-435B-B630-790DF6123C3D}"/>
              </a:ext>
            </a:extLst>
          </p:cNvPr>
          <p:cNvSpPr txBox="1"/>
          <p:nvPr/>
        </p:nvSpPr>
        <p:spPr>
          <a:xfrm>
            <a:off x="5100495" y="3321278"/>
            <a:ext cx="14991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</a:rPr>
              <a:t>Gaël </a:t>
            </a:r>
            <a:r>
              <a:rPr lang="fr-FR" sz="800" dirty="0" err="1">
                <a:solidFill>
                  <a:schemeClr val="bg1"/>
                </a:solidFill>
              </a:rPr>
              <a:t>Bohnert</a:t>
            </a:r>
            <a:r>
              <a:rPr lang="fr-FR" sz="800" dirty="0">
                <a:solidFill>
                  <a:schemeClr val="bg1"/>
                </a:solidFill>
              </a:rPr>
              <a:t> (CRESAT)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F5C13426-ABB7-467A-9368-1D095B1C0CA3}"/>
              </a:ext>
            </a:extLst>
          </p:cNvPr>
          <p:cNvGrpSpPr>
            <a:grpSpLocks noChangeAspect="1"/>
          </p:cNvGrpSpPr>
          <p:nvPr/>
        </p:nvGrpSpPr>
        <p:grpSpPr>
          <a:xfrm>
            <a:off x="3127797" y="2883243"/>
            <a:ext cx="4259201" cy="2545492"/>
            <a:chOff x="3127798" y="3302191"/>
            <a:chExt cx="3467918" cy="1950704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A1D820C0-EB4D-46DD-BEAB-A80A3C0A2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7798" y="3302191"/>
              <a:ext cx="3467918" cy="1950704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AF982310-341A-4828-BCE4-432064BE075D}"/>
                </a:ext>
              </a:extLst>
            </p:cNvPr>
            <p:cNvSpPr txBox="1"/>
            <p:nvPr/>
          </p:nvSpPr>
          <p:spPr>
            <a:xfrm>
              <a:off x="5096571" y="3309505"/>
              <a:ext cx="149914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bg1"/>
                  </a:solidFill>
                </a:rPr>
                <a:t>Gaël </a:t>
              </a:r>
              <a:r>
                <a:rPr lang="fr-FR" sz="800" dirty="0" err="1">
                  <a:solidFill>
                    <a:schemeClr val="bg1"/>
                  </a:solidFill>
                </a:rPr>
                <a:t>Bohnert</a:t>
              </a:r>
              <a:r>
                <a:rPr lang="fr-FR" sz="800" dirty="0">
                  <a:solidFill>
                    <a:schemeClr val="bg1"/>
                  </a:solidFill>
                </a:rPr>
                <a:t> (CRESAT)</a:t>
              </a:r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2E662D17-B4FB-485F-AF5A-8F5198499652}"/>
              </a:ext>
            </a:extLst>
          </p:cNvPr>
          <p:cNvSpPr txBox="1"/>
          <p:nvPr/>
        </p:nvSpPr>
        <p:spPr>
          <a:xfrm>
            <a:off x="7636476" y="1985319"/>
            <a:ext cx="4250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Irrigation 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7669427" y="2644274"/>
            <a:ext cx="4234250" cy="2990406"/>
            <a:chOff x="7669427" y="2644274"/>
            <a:chExt cx="4234250" cy="2990406"/>
          </a:xfrm>
        </p:grpSpPr>
        <p:pic>
          <p:nvPicPr>
            <p:cNvPr id="1026" name="Picture 2" descr="C:\Users\utilisateur\Pictures\Pictures\HVA\Ebersheim 27 02 2022\IMG_20220227_152659.jpg"/>
            <p:cNvPicPr>
              <a:picLocks noChangeAspect="1" noChangeArrowheads="1"/>
            </p:cNvPicPr>
            <p:nvPr/>
          </p:nvPicPr>
          <p:blipFill>
            <a:blip r:embed="rId5" cstate="print"/>
            <a:srcRect l="26396" t="8889" b="21802"/>
            <a:stretch>
              <a:fillRect/>
            </a:stretch>
          </p:blipFill>
          <p:spPr bwMode="auto">
            <a:xfrm>
              <a:off x="7669427" y="2644274"/>
              <a:ext cx="4234250" cy="2990406"/>
            </a:xfrm>
            <a:prstGeom prst="rect">
              <a:avLst/>
            </a:prstGeom>
            <a:noFill/>
          </p:spPr>
        </p:pic>
        <p:sp>
          <p:nvSpPr>
            <p:cNvPr id="15" name="ZoneTexte 14"/>
            <p:cNvSpPr txBox="1"/>
            <p:nvPr/>
          </p:nvSpPr>
          <p:spPr>
            <a:xfrm>
              <a:off x="10091351" y="2784389"/>
              <a:ext cx="161461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>
                  <a:solidFill>
                    <a:schemeClr val="bg1"/>
                  </a:solidFill>
                </a:rPr>
                <a:t>Gaël Bohnert (CRESAT)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17DA9A-0833-4B38-8A97-A67E37197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Territorial </a:t>
            </a:r>
            <a:r>
              <a:rPr lang="fr-FR" dirty="0" err="1"/>
              <a:t>resources</a:t>
            </a:r>
            <a:r>
              <a:rPr lang="fr-FR" dirty="0"/>
              <a:t> and </a:t>
            </a:r>
            <a:r>
              <a:rPr lang="fr-FR" dirty="0" err="1"/>
              <a:t>constraints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740119A-AA1C-40F2-96D6-44534473DF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37848"/>
          <a:stretch/>
        </p:blipFill>
        <p:spPr>
          <a:xfrm>
            <a:off x="347677" y="2354678"/>
            <a:ext cx="3317771" cy="377337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683038E-BAC4-4352-84AB-5B5AD8F86FA3}"/>
              </a:ext>
            </a:extLst>
          </p:cNvPr>
          <p:cNvSpPr txBox="1"/>
          <p:nvPr/>
        </p:nvSpPr>
        <p:spPr>
          <a:xfrm>
            <a:off x="90264" y="6175824"/>
            <a:ext cx="3928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Agreste. « Part de le superficie irriguée dans la superficie agricole utilisée (SAU) en 2010 (%) ». Consulté le 27 octobre 2021. </a:t>
            </a:r>
            <a:r>
              <a:rPr lang="fr-FR" sz="800" dirty="0">
                <a:hlinkClick r:id="rId3"/>
              </a:rPr>
              <a:t>https://stats.agriculture.gouv.fr/cartostat/#bbox=797775,6958289,522743,309176&amp;c=indicator&amp;i=cult1.sauirrig10&amp;view=map1</a:t>
            </a:r>
            <a:r>
              <a:rPr lang="fr-FR" sz="800" dirty="0"/>
              <a:t>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3E54458-D583-4EFF-AD32-DD4DC4319D7A}"/>
              </a:ext>
            </a:extLst>
          </p:cNvPr>
          <p:cNvSpPr txBox="1"/>
          <p:nvPr/>
        </p:nvSpPr>
        <p:spPr>
          <a:xfrm>
            <a:off x="347677" y="1968350"/>
            <a:ext cx="3286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Share of </a:t>
            </a:r>
            <a:r>
              <a:rPr lang="fr-FR" sz="1600" b="1" dirty="0" err="1"/>
              <a:t>irrigated</a:t>
            </a:r>
            <a:r>
              <a:rPr lang="fr-FR" sz="1600" b="1" dirty="0"/>
              <a:t> land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5CB54D96-3876-4426-BD24-76DCF40AA4E8}"/>
              </a:ext>
            </a:extLst>
          </p:cNvPr>
          <p:cNvGrpSpPr/>
          <p:nvPr/>
        </p:nvGrpSpPr>
        <p:grpSpPr>
          <a:xfrm>
            <a:off x="3402508" y="2137627"/>
            <a:ext cx="2558752" cy="2697312"/>
            <a:chOff x="3402508" y="2137627"/>
            <a:chExt cx="2107439" cy="2253848"/>
          </a:xfrm>
        </p:grpSpPr>
        <p:pic>
          <p:nvPicPr>
            <p:cNvPr id="6" name="Image 5" descr="topo+hydro.png">
              <a:extLst>
                <a:ext uri="{FF2B5EF4-FFF2-40B4-BE49-F238E27FC236}">
                  <a16:creationId xmlns:a16="http://schemas.microsoft.com/office/drawing/2014/main" id="{2823263C-9F73-4575-98CA-7BA1EE53C984}"/>
                </a:ext>
              </a:extLst>
            </p:cNvPr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402508" y="2137627"/>
              <a:ext cx="1974005" cy="2253848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04783FB9-4D6E-4C28-AFC0-FAB9088E787D}"/>
                </a:ext>
              </a:extLst>
            </p:cNvPr>
            <p:cNvSpPr txBox="1"/>
            <p:nvPr/>
          </p:nvSpPr>
          <p:spPr>
            <a:xfrm>
              <a:off x="4827090" y="2199182"/>
              <a:ext cx="68285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500" dirty="0">
                  <a:solidFill>
                    <a:schemeClr val="bg1"/>
                  </a:solidFill>
                </a:rPr>
                <a:t>Gaël </a:t>
              </a:r>
              <a:r>
                <a:rPr lang="fr-FR" sz="500" dirty="0" err="1">
                  <a:solidFill>
                    <a:schemeClr val="bg1"/>
                  </a:solidFill>
                </a:rPr>
                <a:t>Bohnert</a:t>
              </a:r>
              <a:r>
                <a:rPr lang="fr-FR" sz="500" dirty="0">
                  <a:solidFill>
                    <a:schemeClr val="bg1"/>
                  </a:solidFill>
                </a:rPr>
                <a:t> (CRESAT)</a:t>
              </a:r>
            </a:p>
          </p:txBody>
        </p: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EB370DC6-C9AC-4BA5-9C1B-681AB308C18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20279" y="2889461"/>
            <a:ext cx="4762912" cy="328636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E1C30F5-366E-4F56-816F-966AE4A9C61B}"/>
              </a:ext>
            </a:extLst>
          </p:cNvPr>
          <p:cNvSpPr txBox="1"/>
          <p:nvPr/>
        </p:nvSpPr>
        <p:spPr>
          <a:xfrm>
            <a:off x="6687286" y="6294839"/>
            <a:ext cx="477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Source: PDO </a:t>
            </a:r>
            <a:r>
              <a:rPr lang="fr-FR" sz="1200" dirty="0" err="1"/>
              <a:t>specifications</a:t>
            </a:r>
            <a:r>
              <a:rPr lang="fr-FR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3934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D2700C-235F-4071-B910-66F4BD32A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/>
              <a:t>Conflicting</a:t>
            </a:r>
            <a:r>
              <a:rPr lang="fr-FR" dirty="0"/>
              <a:t> objectives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4AEC4416-7237-4A4F-AA69-76F0EEF4E205}"/>
              </a:ext>
            </a:extLst>
          </p:cNvPr>
          <p:cNvGrpSpPr>
            <a:grpSpLocks noChangeAspect="1"/>
          </p:cNvGrpSpPr>
          <p:nvPr/>
        </p:nvGrpSpPr>
        <p:grpSpPr>
          <a:xfrm>
            <a:off x="4403247" y="2048771"/>
            <a:ext cx="2918163" cy="4696586"/>
            <a:chOff x="4876901" y="2076242"/>
            <a:chExt cx="2438196" cy="4334570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0E5F1F69-3CA6-4AB6-B245-193F1035E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901" y="2076242"/>
              <a:ext cx="2438196" cy="4334570"/>
            </a:xfrm>
            <a:prstGeom prst="rect">
              <a:avLst/>
            </a:prstGeom>
          </p:spPr>
        </p:pic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556CAAD0-4FE7-4467-8782-43F3FE591F0F}"/>
                </a:ext>
              </a:extLst>
            </p:cNvPr>
            <p:cNvSpPr txBox="1"/>
            <p:nvPr/>
          </p:nvSpPr>
          <p:spPr>
            <a:xfrm>
              <a:off x="6302688" y="6072258"/>
              <a:ext cx="1012409" cy="315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/>
                <a:t>Gaël </a:t>
              </a:r>
              <a:r>
                <a:rPr lang="fr-FR" sz="800" dirty="0" err="1"/>
                <a:t>Bohnert</a:t>
              </a:r>
              <a:r>
                <a:rPr lang="fr-FR" sz="800" dirty="0"/>
                <a:t> (CRESAT)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2068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0D300F-CDAA-4A5A-AE23-725F07217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Conclusion 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3C70D7F6-0CE9-47C3-8EDF-95431D65C612}"/>
              </a:ext>
            </a:extLst>
          </p:cNvPr>
          <p:cNvSpPr/>
          <p:nvPr/>
        </p:nvSpPr>
        <p:spPr>
          <a:xfrm>
            <a:off x="9766852" y="2046601"/>
            <a:ext cx="2138017" cy="5919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CC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1BEE6A-B2A0-4264-B1E1-B11FDCDE4CAD}"/>
              </a:ext>
            </a:extLst>
          </p:cNvPr>
          <p:cNvSpPr/>
          <p:nvPr/>
        </p:nvSpPr>
        <p:spPr>
          <a:xfrm>
            <a:off x="9766851" y="3070086"/>
            <a:ext cx="2138017" cy="861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Modification of the water fluxes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3D32A6B-547F-45D9-9674-4527789AC1E9}"/>
              </a:ext>
            </a:extLst>
          </p:cNvPr>
          <p:cNvSpPr/>
          <p:nvPr/>
        </p:nvSpPr>
        <p:spPr>
          <a:xfrm>
            <a:off x="6630504" y="2239876"/>
            <a:ext cx="2606261" cy="10601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/>
              <a:t>Different</a:t>
            </a:r>
            <a:r>
              <a:rPr lang="fr-FR" b="1" dirty="0"/>
              <a:t> territorial </a:t>
            </a:r>
            <a:r>
              <a:rPr lang="fr-FR" b="1" dirty="0" err="1"/>
              <a:t>characteristics</a:t>
            </a:r>
            <a:endParaRPr lang="fr-FR" b="1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A3395AC-C886-4117-B68D-8E01B56BA5CA}"/>
              </a:ext>
            </a:extLst>
          </p:cNvPr>
          <p:cNvSpPr/>
          <p:nvPr/>
        </p:nvSpPr>
        <p:spPr>
          <a:xfrm>
            <a:off x="2853636" y="2239876"/>
            <a:ext cx="2782956" cy="1060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/>
              <a:t>Different</a:t>
            </a:r>
            <a:r>
              <a:rPr lang="fr-FR" b="1" dirty="0"/>
              <a:t> </a:t>
            </a:r>
            <a:r>
              <a:rPr lang="fr-FR" b="1" dirty="0" err="1"/>
              <a:t>individual</a:t>
            </a:r>
            <a:r>
              <a:rPr lang="fr-FR" b="1" dirty="0"/>
              <a:t> </a:t>
            </a:r>
            <a:r>
              <a:rPr lang="fr-FR" b="1" dirty="0" err="1"/>
              <a:t>characteristics</a:t>
            </a:r>
            <a:endParaRPr lang="fr-FR" b="1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BFDC70A-6312-4197-8029-A4A4CAB22853}"/>
              </a:ext>
            </a:extLst>
          </p:cNvPr>
          <p:cNvSpPr/>
          <p:nvPr/>
        </p:nvSpPr>
        <p:spPr>
          <a:xfrm>
            <a:off x="569844" y="3613425"/>
            <a:ext cx="2486991" cy="6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/>
              <a:t>Different</a:t>
            </a:r>
            <a:r>
              <a:rPr lang="fr-FR" b="1" dirty="0"/>
              <a:t> objectives</a:t>
            </a:r>
            <a:r>
              <a:rPr lang="fr-FR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C13AE4-4DA7-478F-8FC0-AFB886D95D05}"/>
              </a:ext>
            </a:extLst>
          </p:cNvPr>
          <p:cNvSpPr/>
          <p:nvPr/>
        </p:nvSpPr>
        <p:spPr>
          <a:xfrm>
            <a:off x="6160052" y="3745259"/>
            <a:ext cx="2380973" cy="708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/>
              <a:t>Different</a:t>
            </a:r>
            <a:r>
              <a:rPr lang="fr-FR" b="1" dirty="0"/>
              <a:t> impacts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094124-2959-4A6A-887A-0D4CFD9108F0}"/>
              </a:ext>
            </a:extLst>
          </p:cNvPr>
          <p:cNvSpPr/>
          <p:nvPr/>
        </p:nvSpPr>
        <p:spPr>
          <a:xfrm>
            <a:off x="3240157" y="4633842"/>
            <a:ext cx="2009913" cy="905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/>
              <a:t>Different</a:t>
            </a:r>
            <a:r>
              <a:rPr lang="fr-FR" b="1" dirty="0"/>
              <a:t> adaptation </a:t>
            </a:r>
            <a:r>
              <a:rPr lang="fr-FR" b="1" dirty="0" err="1"/>
              <a:t>measures</a:t>
            </a:r>
            <a:endParaRPr lang="fr-FR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0C3615-912C-4F09-87D9-EBB435899CFD}"/>
              </a:ext>
            </a:extLst>
          </p:cNvPr>
          <p:cNvSpPr/>
          <p:nvPr/>
        </p:nvSpPr>
        <p:spPr>
          <a:xfrm>
            <a:off x="569844" y="6007759"/>
            <a:ext cx="3728279" cy="5735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/>
              <a:t>Heterogeneous</a:t>
            </a:r>
            <a:r>
              <a:rPr lang="fr-FR" b="1" dirty="0"/>
              <a:t> and </a:t>
            </a:r>
            <a:r>
              <a:rPr lang="fr-FR" b="1" dirty="0" err="1"/>
              <a:t>inequal</a:t>
            </a:r>
            <a:r>
              <a:rPr lang="fr-FR" b="1" dirty="0"/>
              <a:t> </a:t>
            </a:r>
            <a:r>
              <a:rPr lang="fr-FR" b="1" dirty="0" err="1"/>
              <a:t>systems</a:t>
            </a:r>
            <a:endParaRPr lang="fr-FR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7C8A0B-DA03-4B4A-812C-ABCB7348681B}"/>
              </a:ext>
            </a:extLst>
          </p:cNvPr>
          <p:cNvSpPr/>
          <p:nvPr/>
        </p:nvSpPr>
        <p:spPr>
          <a:xfrm>
            <a:off x="4814957" y="6060009"/>
            <a:ext cx="2009913" cy="469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/>
              <a:t>Debates</a:t>
            </a:r>
            <a:r>
              <a:rPr lang="fr-FR" b="1" dirty="0"/>
              <a:t> 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3E78E445-0FF2-4697-B7F3-7595BB612347}"/>
              </a:ext>
            </a:extLst>
          </p:cNvPr>
          <p:cNvCxnSpPr>
            <a:stCxn id="3" idx="4"/>
            <a:endCxn id="4" idx="0"/>
          </p:cNvCxnSpPr>
          <p:nvPr/>
        </p:nvCxnSpPr>
        <p:spPr>
          <a:xfrm flipH="1">
            <a:off x="10835860" y="2638532"/>
            <a:ext cx="1" cy="4315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E6B6B27F-553F-4BB8-9B02-3A38B93906FB}"/>
              </a:ext>
            </a:extLst>
          </p:cNvPr>
          <p:cNvCxnSpPr>
            <a:stCxn id="5" idx="4"/>
            <a:endCxn id="8" idx="0"/>
          </p:cNvCxnSpPr>
          <p:nvPr/>
        </p:nvCxnSpPr>
        <p:spPr>
          <a:xfrm flipH="1">
            <a:off x="7350539" y="3300049"/>
            <a:ext cx="583096" cy="4452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1163C7B8-1CDA-409B-AEF9-67679EFB491D}"/>
              </a:ext>
            </a:extLst>
          </p:cNvPr>
          <p:cNvCxnSpPr>
            <a:stCxn id="6" idx="5"/>
            <a:endCxn id="8" idx="0"/>
          </p:cNvCxnSpPr>
          <p:nvPr/>
        </p:nvCxnSpPr>
        <p:spPr>
          <a:xfrm>
            <a:off x="5229038" y="3144789"/>
            <a:ext cx="2121501" cy="6004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E7858387-4951-4C52-A9D7-2A874C34E0E7}"/>
              </a:ext>
            </a:extLst>
          </p:cNvPr>
          <p:cNvCxnSpPr>
            <a:stCxn id="4" idx="1"/>
            <a:endCxn id="8" idx="3"/>
          </p:cNvCxnSpPr>
          <p:nvPr/>
        </p:nvCxnSpPr>
        <p:spPr>
          <a:xfrm flipH="1">
            <a:off x="8541025" y="3500782"/>
            <a:ext cx="1225826" cy="5985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C178F230-DD17-4939-A6C1-4B6A3380EDAB}"/>
              </a:ext>
            </a:extLst>
          </p:cNvPr>
          <p:cNvCxnSpPr>
            <a:stCxn id="6" idx="3"/>
            <a:endCxn id="7" idx="7"/>
          </p:cNvCxnSpPr>
          <p:nvPr/>
        </p:nvCxnSpPr>
        <p:spPr>
          <a:xfrm flipH="1">
            <a:off x="2692624" y="3144789"/>
            <a:ext cx="568566" cy="5617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C7079E34-9A7A-438C-AB35-C419B2A26E5E}"/>
              </a:ext>
            </a:extLst>
          </p:cNvPr>
          <p:cNvCxnSpPr>
            <a:cxnSpLocks/>
            <a:stCxn id="7" idx="5"/>
            <a:endCxn id="9" idx="1"/>
          </p:cNvCxnSpPr>
          <p:nvPr/>
        </p:nvCxnSpPr>
        <p:spPr>
          <a:xfrm>
            <a:off x="2692624" y="4156374"/>
            <a:ext cx="547533" cy="9302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024B5E16-0759-4277-AA40-E2BF7870C0D7}"/>
              </a:ext>
            </a:extLst>
          </p:cNvPr>
          <p:cNvCxnSpPr>
            <a:stCxn id="8" idx="1"/>
            <a:endCxn id="9" idx="3"/>
          </p:cNvCxnSpPr>
          <p:nvPr/>
        </p:nvCxnSpPr>
        <p:spPr>
          <a:xfrm flipH="1">
            <a:off x="5250070" y="4099339"/>
            <a:ext cx="909982" cy="9872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A55E6F5C-7423-4080-A172-F379C56C759A}"/>
              </a:ext>
            </a:extLst>
          </p:cNvPr>
          <p:cNvCxnSpPr>
            <a:stCxn id="9" idx="2"/>
            <a:endCxn id="10" idx="0"/>
          </p:cNvCxnSpPr>
          <p:nvPr/>
        </p:nvCxnSpPr>
        <p:spPr>
          <a:xfrm flipH="1">
            <a:off x="2433984" y="5539407"/>
            <a:ext cx="1811130" cy="4683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2028D366-695D-410C-81F4-2642C3F34C3A}"/>
              </a:ext>
            </a:extLst>
          </p:cNvPr>
          <p:cNvCxnSpPr>
            <a:stCxn id="9" idx="2"/>
            <a:endCxn id="11" idx="0"/>
          </p:cNvCxnSpPr>
          <p:nvPr/>
        </p:nvCxnSpPr>
        <p:spPr>
          <a:xfrm>
            <a:off x="4245114" y="5539407"/>
            <a:ext cx="1574800" cy="5206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4029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is">
  <a:themeElements>
    <a:clrScheme name="Concis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oncis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nci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TM03457503[[fn=Concis]]</Template>
  <TotalTime>401</TotalTime>
  <Words>305</Words>
  <Application>Microsoft Office PowerPoint</Application>
  <PresentationFormat>Grand écran</PresentationFormat>
  <Paragraphs>44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Century Gothic</vt:lpstr>
      <vt:lpstr>Wingdings 2</vt:lpstr>
      <vt:lpstr>Concis</vt:lpstr>
      <vt:lpstr>In the context of climate change, how do farmers change their practices or not, why, and with what consequences on water fluxes? Insights from the Rhine Valley (France, Germany, Switzerland)</vt:lpstr>
      <vt:lpstr>Important change in precipitations through the year</vt:lpstr>
      <vt:lpstr>Sensitive crops : maize</vt:lpstr>
      <vt:lpstr>Sensitive grape varieties</vt:lpstr>
      <vt:lpstr>Interviews conducted</vt:lpstr>
      <vt:lpstr>Various adaptation measures</vt:lpstr>
      <vt:lpstr>Territorial resources and constraints</vt:lpstr>
      <vt:lpstr>Conflicting objectives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context of climate change, how do farmers change their practices or not, why, and with what consequences on water fluxes? Insights from the Rhine Valley (France, Germany, Switzerland)</dc:title>
  <dc:creator>cresat</dc:creator>
  <cp:lastModifiedBy>cresat</cp:lastModifiedBy>
  <cp:revision>26</cp:revision>
  <dcterms:created xsi:type="dcterms:W3CDTF">2022-05-18T10:20:07Z</dcterms:created>
  <dcterms:modified xsi:type="dcterms:W3CDTF">2022-05-24T14:32:48Z</dcterms:modified>
</cp:coreProperties>
</file>