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69" r:id="rId6"/>
    <p:sldId id="263" r:id="rId7"/>
    <p:sldId id="289" r:id="rId8"/>
    <p:sldId id="271" r:id="rId9"/>
    <p:sldId id="285" r:id="rId10"/>
    <p:sldId id="287" r:id="rId11"/>
    <p:sldId id="283" r:id="rId12"/>
    <p:sldId id="282" r:id="rId13"/>
    <p:sldId id="286" r:id="rId14"/>
    <p:sldId id="284" r:id="rId15"/>
    <p:sldId id="288" r:id="rId16"/>
    <p:sldId id="265"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tien Dieppois" initials="BD" lastIdx="2" clrIdx="0">
    <p:extLst>
      <p:ext uri="{19B8F6BF-5375-455C-9EA6-DF929625EA0E}">
        <p15:presenceInfo xmlns:p15="http://schemas.microsoft.com/office/powerpoint/2012/main" userId="S-1-5-21-965986272-2670324833-3922322202-270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FD"/>
    <a:srgbClr val="E7F0F9"/>
    <a:srgbClr val="ECF3FA"/>
    <a:srgbClr val="CEE1F2"/>
    <a:srgbClr val="E7D49D"/>
    <a:srgbClr val="B58EEA"/>
    <a:srgbClr val="878FD9"/>
    <a:srgbClr val="C7B7F3"/>
    <a:srgbClr val="D1B8F2"/>
    <a:srgbClr val="B0B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7582" autoAdjust="0"/>
  </p:normalViewPr>
  <p:slideViewPr>
    <p:cSldViewPr>
      <p:cViewPr varScale="1">
        <p:scale>
          <a:sx n="72" d="100"/>
          <a:sy n="72" d="100"/>
        </p:scale>
        <p:origin x="1013"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7030A0"/>
                </a:solidFill>
                <a:latin typeface="+mn-lt"/>
                <a:ea typeface="+mn-ea"/>
                <a:cs typeface="+mn-cs"/>
              </a:defRPr>
            </a:pPr>
            <a:r>
              <a:rPr lang="en-US" sz="1600" b="1" dirty="0">
                <a:solidFill>
                  <a:srgbClr val="C00000"/>
                </a:solidFill>
              </a:rPr>
              <a:t>Local scale </a:t>
            </a:r>
          </a:p>
          <a:p>
            <a:pPr>
              <a:defRPr sz="1862" b="0" i="0" u="none" strike="noStrike" kern="1200" spc="0" baseline="0">
                <a:solidFill>
                  <a:srgbClr val="7030A0"/>
                </a:solidFill>
                <a:latin typeface="+mn-lt"/>
                <a:ea typeface="+mn-ea"/>
                <a:cs typeface="+mn-cs"/>
              </a:defRPr>
            </a:pPr>
            <a:r>
              <a:rPr lang="en-US" sz="1600" b="1" dirty="0">
                <a:solidFill>
                  <a:srgbClr val="C00000"/>
                </a:solidFill>
              </a:rPr>
              <a:t>Driver </a:t>
            </a:r>
          </a:p>
          <a:p>
            <a:pPr>
              <a:defRPr sz="1862" b="0" i="0" u="none" strike="noStrike" kern="1200" spc="0" baseline="0">
                <a:solidFill>
                  <a:srgbClr val="7030A0"/>
                </a:solidFill>
                <a:latin typeface="+mn-lt"/>
                <a:ea typeface="+mn-ea"/>
                <a:cs typeface="+mn-cs"/>
              </a:defRPr>
            </a:pPr>
            <a:r>
              <a:rPr lang="en-US" sz="1600" b="1" dirty="0">
                <a:solidFill>
                  <a:srgbClr val="C00000"/>
                </a:solidFill>
              </a:rPr>
              <a:t>Contribution</a:t>
            </a:r>
            <a:r>
              <a:rPr lang="en-US" sz="1600" b="1" baseline="0" dirty="0">
                <a:solidFill>
                  <a:srgbClr val="C00000"/>
                </a:solidFill>
              </a:rPr>
              <a:t>s (%)</a:t>
            </a:r>
            <a:endParaRPr lang="en-US" sz="1600" b="1" dirty="0">
              <a:solidFill>
                <a:srgbClr val="C00000"/>
              </a:solidFill>
            </a:endParaRPr>
          </a:p>
        </c:rich>
      </c:tx>
      <c:layout>
        <c:manualLayout>
          <c:xMode val="edge"/>
          <c:yMode val="edge"/>
          <c:x val="9.0000729521331799E-2"/>
          <c:y val="1.031725894764618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7030A0"/>
              </a:solidFill>
              <a:latin typeface="+mn-lt"/>
              <a:ea typeface="+mn-ea"/>
              <a:cs typeface="+mn-cs"/>
            </a:defRPr>
          </a:pPr>
          <a:endParaRPr lang="en-US"/>
        </a:p>
      </c:txPr>
    </c:title>
    <c:autoTitleDeleted val="0"/>
    <c:plotArea>
      <c:layout/>
      <c:pieChart>
        <c:varyColors val="1"/>
        <c:ser>
          <c:idx val="0"/>
          <c:order val="0"/>
          <c:tx>
            <c:strRef>
              <c:f>Sheet1!$B$1</c:f>
              <c:strCache>
                <c:ptCount val="1"/>
                <c:pt idx="0">
                  <c:v>Drivers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A6-4196-A1CB-AF3F4742A2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A6-4196-A1CB-AF3F4742A2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A6-4196-A1CB-AF3F4742A2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A6-4196-A1CB-AF3F4742A2B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A6-4196-A1CB-AF3F4742A2BB}"/>
              </c:ext>
            </c:extLst>
          </c:dPt>
          <c:cat>
            <c:strRef>
              <c:f>Sheet1!$A$2:$A$6</c:f>
              <c:strCache>
                <c:ptCount val="5"/>
                <c:pt idx="0">
                  <c:v>Rainfall Intensity</c:v>
                </c:pt>
                <c:pt idx="1">
                  <c:v>Max. Rainfall</c:v>
                </c:pt>
                <c:pt idx="2">
                  <c:v>Max. Temperature</c:v>
                </c:pt>
                <c:pt idx="3">
                  <c:v>Min. Temperature</c:v>
                </c:pt>
                <c:pt idx="4">
                  <c:v>Soil moisture</c:v>
                </c:pt>
              </c:strCache>
            </c:strRef>
          </c:cat>
          <c:val>
            <c:numRef>
              <c:f>Sheet1!$B$2:$B$6</c:f>
              <c:numCache>
                <c:formatCode>General</c:formatCode>
                <c:ptCount val="5"/>
                <c:pt idx="0">
                  <c:v>5.2</c:v>
                </c:pt>
                <c:pt idx="1">
                  <c:v>1.4</c:v>
                </c:pt>
                <c:pt idx="2">
                  <c:v>1.2</c:v>
                </c:pt>
                <c:pt idx="3">
                  <c:v>0.9</c:v>
                </c:pt>
                <c:pt idx="4">
                  <c:v>1.2</c:v>
                </c:pt>
              </c:numCache>
            </c:numRef>
          </c:val>
          <c:extLst>
            <c:ext xmlns:c16="http://schemas.microsoft.com/office/drawing/2014/chart" uri="{C3380CC4-5D6E-409C-BE32-E72D297353CC}">
              <c16:uniqueId val="{0000000A-B6A6-4196-A1CB-AF3F4742A2B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460509786440816"/>
          <c:y val="0.75028552987958175"/>
          <c:w val="0.57599655547217254"/>
          <c:h val="0.247990334403497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7030A0"/>
                </a:solidFill>
                <a:latin typeface="+mn-lt"/>
                <a:ea typeface="+mn-ea"/>
                <a:cs typeface="+mn-cs"/>
              </a:defRPr>
            </a:pPr>
            <a:r>
              <a:rPr lang="en-US" sz="1600" b="1" dirty="0">
                <a:solidFill>
                  <a:srgbClr val="C00000"/>
                </a:solidFill>
              </a:rPr>
              <a:t>Largescale </a:t>
            </a:r>
          </a:p>
          <a:p>
            <a:pPr>
              <a:defRPr sz="1862" b="0" i="0" u="none" strike="noStrike" kern="1200" spc="0" baseline="0">
                <a:solidFill>
                  <a:srgbClr val="7030A0"/>
                </a:solidFill>
                <a:latin typeface="+mn-lt"/>
                <a:ea typeface="+mn-ea"/>
                <a:cs typeface="+mn-cs"/>
              </a:defRPr>
            </a:pPr>
            <a:r>
              <a:rPr lang="en-US" sz="1600" b="1" dirty="0">
                <a:solidFill>
                  <a:srgbClr val="C00000"/>
                </a:solidFill>
              </a:rPr>
              <a:t>Driver </a:t>
            </a:r>
          </a:p>
          <a:p>
            <a:pPr>
              <a:defRPr sz="1862" b="0" i="0" u="none" strike="noStrike" kern="1200" spc="0" baseline="0">
                <a:solidFill>
                  <a:srgbClr val="7030A0"/>
                </a:solidFill>
                <a:latin typeface="+mn-lt"/>
                <a:ea typeface="+mn-ea"/>
                <a:cs typeface="+mn-cs"/>
              </a:defRPr>
            </a:pPr>
            <a:r>
              <a:rPr lang="en-US" sz="1600" b="1" dirty="0">
                <a:solidFill>
                  <a:srgbClr val="C00000"/>
                </a:solidFill>
              </a:rPr>
              <a:t>Contribution</a:t>
            </a:r>
            <a:r>
              <a:rPr lang="en-US" sz="1600" b="1" baseline="0" dirty="0">
                <a:solidFill>
                  <a:srgbClr val="C00000"/>
                </a:solidFill>
              </a:rPr>
              <a:t>s (%)</a:t>
            </a:r>
            <a:endParaRPr lang="en-US" sz="1600" b="1" dirty="0">
              <a:solidFill>
                <a:srgbClr val="C00000"/>
              </a:solidFill>
            </a:endParaRPr>
          </a:p>
        </c:rich>
      </c:tx>
      <c:layout>
        <c:manualLayout>
          <c:xMode val="edge"/>
          <c:yMode val="edge"/>
          <c:x val="0.15266199695688645"/>
          <c:y val="2.642884314918603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7030A0"/>
              </a:solidFill>
              <a:latin typeface="+mn-lt"/>
              <a:ea typeface="+mn-ea"/>
              <a:cs typeface="+mn-cs"/>
            </a:defRPr>
          </a:pPr>
          <a:endParaRPr lang="en-US"/>
        </a:p>
      </c:txPr>
    </c:title>
    <c:autoTitleDeleted val="0"/>
    <c:plotArea>
      <c:layout/>
      <c:pieChart>
        <c:varyColors val="1"/>
        <c:ser>
          <c:idx val="0"/>
          <c:order val="0"/>
          <c:tx>
            <c:strRef>
              <c:f>Sheet1!$B$1</c:f>
              <c:strCache>
                <c:ptCount val="1"/>
                <c:pt idx="0">
                  <c:v>Drivers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2E-4ED1-9773-19985530D8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90-4177-A39B-BEFEE6E945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90-4177-A39B-BEFEE6E945B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090-4177-A39B-BEFEE6E945B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090-4177-A39B-BEFEE6E945B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C39-44D0-9061-3930BAF0444B}"/>
              </c:ext>
            </c:extLst>
          </c:dPt>
          <c:cat>
            <c:strRef>
              <c:f>Sheet1!$A$2:$A$7</c:f>
              <c:strCache>
                <c:ptCount val="6"/>
                <c:pt idx="0">
                  <c:v>Mediterranean</c:v>
                </c:pt>
                <c:pt idx="1">
                  <c:v>North Atlantic</c:v>
                </c:pt>
                <c:pt idx="2">
                  <c:v>Indian Ocean</c:v>
                </c:pt>
                <c:pt idx="3">
                  <c:v>Central Pacific</c:v>
                </c:pt>
                <c:pt idx="4">
                  <c:v>North Pacific</c:v>
                </c:pt>
                <c:pt idx="5">
                  <c:v>Tropical Atlantic</c:v>
                </c:pt>
              </c:strCache>
            </c:strRef>
          </c:cat>
          <c:val>
            <c:numRef>
              <c:f>Sheet1!$B$2:$B$7</c:f>
              <c:numCache>
                <c:formatCode>General</c:formatCode>
                <c:ptCount val="6"/>
                <c:pt idx="0">
                  <c:v>3.2</c:v>
                </c:pt>
                <c:pt idx="1">
                  <c:v>2.4</c:v>
                </c:pt>
                <c:pt idx="2">
                  <c:v>1.2</c:v>
                </c:pt>
                <c:pt idx="3">
                  <c:v>0.9</c:v>
                </c:pt>
                <c:pt idx="4">
                  <c:v>1.2</c:v>
                </c:pt>
                <c:pt idx="5">
                  <c:v>0.7</c:v>
                </c:pt>
              </c:numCache>
            </c:numRef>
          </c:val>
          <c:extLst>
            <c:ext xmlns:c16="http://schemas.microsoft.com/office/drawing/2014/chart" uri="{C3380CC4-5D6E-409C-BE32-E72D297353CC}">
              <c16:uniqueId val="{00000000-132E-4ED1-9773-19985530D8B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5985217752517505E-2"/>
          <c:y val="0.72547158320547911"/>
          <c:w val="0.80518463978472543"/>
          <c:h val="0.269777559461485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D24EA3-0DFF-4CE6-AE8D-AABB52F95CA6}" type="datetimeFigureOut">
              <a:rPr lang="en-GB" smtClean="0"/>
              <a:t>08/06/2022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0E4F19-727A-4C29-AF63-2FD08C3FDFE2}" type="slidenum">
              <a:rPr lang="en-GB" smtClean="0"/>
              <a:t>‹#›</a:t>
            </a:fld>
            <a:endParaRPr lang="en-GB"/>
          </a:p>
        </p:txBody>
      </p:sp>
    </p:spTree>
    <p:extLst>
      <p:ext uri="{BB962C8B-B14F-4D97-AF65-F5344CB8AC3E}">
        <p14:creationId xmlns:p14="http://schemas.microsoft.com/office/powerpoint/2010/main" val="2821972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Hello Everybody!</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My name is Job Ekolu, and I am a second year PhD student at Coventry University in the United Kingdom.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I will be presenting a study that looks at, </a:t>
            </a: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“Decadal to multidecadal variability in long- and short-lived, hydrological extremes in sub-Saharan Africa”</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dirty="0"/>
          </a:p>
          <a:p>
            <a:r>
              <a:rPr lang="en-GB" dirty="0"/>
              <a:t>The image</a:t>
            </a:r>
            <a:r>
              <a:rPr lang="en-GB" baseline="0" dirty="0"/>
              <a:t> of Earth (centre) was taken from Google Earth.</a:t>
            </a:r>
          </a:p>
          <a:p>
            <a:endParaRPr lang="en-GB" baseline="0" dirty="0"/>
          </a:p>
          <a:p>
            <a:r>
              <a:rPr lang="en-GB" baseline="0" dirty="0"/>
              <a:t>Images clockwise and their sources</a:t>
            </a:r>
          </a:p>
          <a:p>
            <a:r>
              <a:rPr lang="en-GB" baseline="0" dirty="0"/>
              <a:t>1. Man walking through a flooded road (East Africa) : </a:t>
            </a:r>
          </a:p>
          <a:p>
            <a:r>
              <a:rPr lang="en-GB" baseline="0" dirty="0"/>
              <a:t>    Link:</a:t>
            </a:r>
            <a:r>
              <a:rPr lang="en-GB" sz="1100" baseline="0" dirty="0"/>
              <a:t> </a:t>
            </a:r>
            <a:r>
              <a:rPr lang="en-GB" sz="1100" u="sng" baseline="0" dirty="0"/>
              <a:t>https://ec.europa.eu/echo/news/floods-east-africa-eu-provides-initial-emergency-assistance_en</a:t>
            </a:r>
          </a:p>
          <a:p>
            <a:r>
              <a:rPr lang="en-GB" baseline="0" dirty="0"/>
              <a:t>2. Flooded homestead (Namibia) : </a:t>
            </a:r>
          </a:p>
          <a:p>
            <a:r>
              <a:rPr lang="en-GB" baseline="0" dirty="0"/>
              <a:t>    Link: </a:t>
            </a:r>
            <a:r>
              <a:rPr lang="en-GB" u="sng" baseline="0" dirty="0"/>
              <a:t>https://watchers.news/2011/05/11/heavy-rain-in-namibia-and-south-africa/</a:t>
            </a:r>
            <a:endParaRPr lang="en-GB" u="sng" dirty="0"/>
          </a:p>
          <a:p>
            <a:r>
              <a:rPr lang="en-GB" baseline="0" dirty="0"/>
              <a:t>3. Rainfall Storm (Namibia) : </a:t>
            </a:r>
          </a:p>
          <a:p>
            <a:r>
              <a:rPr lang="en-GB" baseline="0" dirty="0"/>
              <a:t>    Link: </a:t>
            </a:r>
            <a:r>
              <a:rPr lang="en-GB" sz="1100" u="sng" baseline="0" dirty="0"/>
              <a:t>https://earthobservatory.nasa.gov/images/50573/heavy-rain-in-namibia-and-south-Africa</a:t>
            </a:r>
          </a:p>
        </p:txBody>
      </p:sp>
      <p:sp>
        <p:nvSpPr>
          <p:cNvPr id="4" name="Slide Number Placeholder 3"/>
          <p:cNvSpPr>
            <a:spLocks noGrp="1"/>
          </p:cNvSpPr>
          <p:nvPr>
            <p:ph type="sldNum" sz="quarter" idx="10"/>
          </p:nvPr>
        </p:nvSpPr>
        <p:spPr/>
        <p:txBody>
          <a:bodyPr/>
          <a:lstStyle/>
          <a:p>
            <a:fld id="{A30E4F19-727A-4C29-AF63-2FD08C3FDFE2}" type="slidenum">
              <a:rPr lang="en-GB" smtClean="0"/>
              <a:t>1</a:t>
            </a:fld>
            <a:endParaRPr lang="en-GB"/>
          </a:p>
        </p:txBody>
      </p:sp>
    </p:spTree>
    <p:extLst>
      <p:ext uri="{BB962C8B-B14F-4D97-AF65-F5344CB8AC3E}">
        <p14:creationId xmlns:p14="http://schemas.microsoft.com/office/powerpoint/2010/main" val="41795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Largescale driver - Flood magnitude – Non-Linear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 investigated the drivers of flooding using a non-linear mode At the largescale, we find that the modeling of the magnitude of long duration floods and short duration floods show comparable performance except for parts of southern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western and central Africa, the East Mediterranean and North Atlantic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southern and eastern Africa, the Indian ocean and Pacific oceans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patterns of results are similar between the non-linear and linear models.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However, there are differences across some regions like the southeastern part of Africa where the linear models suggest that the Indian ocean plays a more dominant role than the Pacific ocean which non-linear model seems to suggest.</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A30E4F19-727A-4C29-AF63-2FD08C3FDFE2}" type="slidenum">
              <a:rPr lang="en-GB" smtClean="0"/>
              <a:t>10</a:t>
            </a:fld>
            <a:endParaRPr lang="en-GB"/>
          </a:p>
        </p:txBody>
      </p:sp>
    </p:spTree>
    <p:extLst>
      <p:ext uri="{BB962C8B-B14F-4D97-AF65-F5344CB8AC3E}">
        <p14:creationId xmlns:p14="http://schemas.microsoft.com/office/powerpoint/2010/main" val="3147876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Largescale driver - Flood frequency – 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At the largescale, we investigated the drivers of flooding using a linear mode.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Our results indicate that the performance of the model in both short and long duration floods is similar except for parts of western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western and central Africa, the East Mediterranean and North Atlantic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southern and eastern Africa, the Indian ocean and Pacific oceans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patterns of results are similar between the non-linear and linear models.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However, there are differences across some regions like the southeastern part of Africa where the linear models suggest that the Indian ocean plays a more dominant role than the Pacific ocean which non-linear model seems to suggest.</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A30E4F19-727A-4C29-AF63-2FD08C3FDFE2}" type="slidenum">
              <a:rPr lang="en-GB" smtClean="0"/>
              <a:t>11</a:t>
            </a:fld>
            <a:endParaRPr lang="en-GB"/>
          </a:p>
        </p:txBody>
      </p:sp>
    </p:spTree>
    <p:extLst>
      <p:ext uri="{BB962C8B-B14F-4D97-AF65-F5344CB8AC3E}">
        <p14:creationId xmlns:p14="http://schemas.microsoft.com/office/powerpoint/2010/main" val="182483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Largescale driver - Flood frequency – Non-Linear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 investigated the drivers of flooding using a non-linear mode At the largescale, we find that the modeling of the magnitude of long duration floods and short duration floods show comparable performance except for parts of southern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western and central Africa, the East Mediterranean and North Atlantic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southern and eastern Africa, the Indian ocean and Pacific oceans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patterns of results are similar between the non-linear and linear models.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However, there are differences across some regions like the southeastern part of Africa where the linear models suggest that the Indian ocean plays a more dominant role than the Pacific ocean which non-linear model seems to suggest.</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A30E4F19-727A-4C29-AF63-2FD08C3FDFE2}" type="slidenum">
              <a:rPr lang="en-GB" smtClean="0"/>
              <a:t>12</a:t>
            </a:fld>
            <a:endParaRPr lang="en-GB"/>
          </a:p>
        </p:txBody>
      </p:sp>
    </p:spTree>
    <p:extLst>
      <p:ext uri="{BB962C8B-B14F-4D97-AF65-F5344CB8AC3E}">
        <p14:creationId xmlns:p14="http://schemas.microsoft.com/office/powerpoint/2010/main" val="127384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Conclusion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We’ve developed a framework to understand decadal to multidecadal variability in long- and short-lived hydrological extremes in sub-Saharan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 were able to separate the observed floods in sub-Sharan Africa into short and long duration floods.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 also found that for both local scale and largescale drivers, the non-linear models were better.</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Frequency of flooding was better estimated than magnitude using local scale factors, and vice-versa for large scale factors.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Largescale factors were better predictors than local scale factors, but we think that this due to the quality of ER5land data used for the local factors.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Amongst the local scale factors, soil moisture, rainfall, and temperature, respectively are most important for both the magnitude and frequency of flooding.</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Amongst the largescale factors, the Mediterranean sea, North Atlantic, Pacific, and Indian oceans, respectively, are most important ocean basins.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 found that short duration floods are more closely linked to the North Atlantic while the longer duration floods are more closely linked with the East Mediterranean sea in most of sub-Saharan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But in southern Africa, the main largescale drivers seem to be the Pacific ocean more than the Indian ocean.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A30E4F19-727A-4C29-AF63-2FD08C3FDFE2}" type="slidenum">
              <a:rPr lang="en-GB" smtClean="0"/>
              <a:t>13</a:t>
            </a:fld>
            <a:endParaRPr lang="en-GB"/>
          </a:p>
        </p:txBody>
      </p:sp>
    </p:spTree>
    <p:extLst>
      <p:ext uri="{BB962C8B-B14F-4D97-AF65-F5344CB8AC3E}">
        <p14:creationId xmlns:p14="http://schemas.microsoft.com/office/powerpoint/2010/main" val="207779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0E4F19-727A-4C29-AF63-2FD08C3FDFE2}" type="slidenum">
              <a:rPr lang="en-GB" smtClean="0"/>
              <a:t>14</a:t>
            </a:fld>
            <a:endParaRPr lang="en-GB"/>
          </a:p>
        </p:txBody>
      </p:sp>
    </p:spTree>
    <p:extLst>
      <p:ext uri="{BB962C8B-B14F-4D97-AF65-F5344CB8AC3E}">
        <p14:creationId xmlns:p14="http://schemas.microsoft.com/office/powerpoint/2010/main" val="136064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Introduction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The region has been highly impacted by hydrological extremes leading to a loss of human lives and property.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A recent study of floods using 65-years of data across sub-Saharan Africa has shown that aperiodic increasing and decreasing trends are present in all flood characteristics and can be attributed to decadal variations.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Here, we investigate the largescale and local scale drivers to further understand the link between floods and climate change.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2</a:t>
            </a:fld>
            <a:endParaRPr lang="en-GB"/>
          </a:p>
        </p:txBody>
      </p:sp>
    </p:spTree>
    <p:extLst>
      <p:ext uri="{BB962C8B-B14F-4D97-AF65-F5344CB8AC3E}">
        <p14:creationId xmlns:p14="http://schemas.microsoft.com/office/powerpoint/2010/main" val="358246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Methodology and Data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Data for this study covers the period 1950 to 2014.</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Flood data is gotten from Ekolu et al. 2022.</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Hydro-meteorological data used to investigate the local scale factors was gotten from ER5land data set.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This consists of daily rainfall, temperature, and soil moisture.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the largescale, we use NOAA Extended Reconstructed Sea Surface Temperature dataset.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Floods can be separated into different families based on the peak-volume relationship.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The factors controlling this relationship are mainly related to climate rather than catchment characteristics.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In this study, we quantify the influence of these drivers on the magnitude and frequency of both short and long duration floods.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This is achieved through a relative importance analysis done with both linear and non-linear regression models.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3</a:t>
            </a:fld>
            <a:endParaRPr lang="en-GB"/>
          </a:p>
        </p:txBody>
      </p:sp>
    </p:spTree>
    <p:extLst>
      <p:ext uri="{BB962C8B-B14F-4D97-AF65-F5344CB8AC3E}">
        <p14:creationId xmlns:p14="http://schemas.microsoft.com/office/powerpoint/2010/main" val="29139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Methodology and Data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short and long duration floods each, these are the indices that were used in the investigation at the local scale and largescale.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4</a:t>
            </a:fld>
            <a:endParaRPr lang="en-GB"/>
          </a:p>
        </p:txBody>
      </p:sp>
    </p:spTree>
    <p:extLst>
      <p:ext uri="{BB962C8B-B14F-4D97-AF65-F5344CB8AC3E}">
        <p14:creationId xmlns:p14="http://schemas.microsoft.com/office/powerpoint/2010/main" val="378712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Local scale driver - Flood magnitude – 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Looking at our results, most stations had the correlation between flood peaks and volume being above 70% in both the short and long duration floods.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This figure shows the results for the best performing linear model of local scale drivers of flood magnitude.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The first column shows the variance explained for each station and remaining columns show the first, second and third ranked predictors for both short and long duration floods.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Most of the stations were modelled with less than 25% of the variance explained.</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performance of the model in both short and long duration floods is similar except for parts of western Africa.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Soil moisture and total rainfall seem be stronger drivers in long duration floods than in short duration floods.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Regionally, the Rainfall and Soil extremes are more important drivers in southern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5</a:t>
            </a:fld>
            <a:endParaRPr lang="en-GB"/>
          </a:p>
        </p:txBody>
      </p:sp>
    </p:spTree>
    <p:extLst>
      <p:ext uri="{BB962C8B-B14F-4D97-AF65-F5344CB8AC3E}">
        <p14:creationId xmlns:p14="http://schemas.microsoft.com/office/powerpoint/2010/main" val="3288482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Local scale driver - Flood magnitude – Non-linear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This figure shows the results for the best performing non-linear model of local scale drivers of flood magnitude.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We find that the magnitude of long duration floods is better modelled than short duration floods especially in western Africa and a few stations in southern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Most of the stations were modelled between 40-50% of the variance explained.</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Bookman Old Style" panose="02050604050505020204" pitchFamily="18" charset="0"/>
                <a:ea typeface="Calibri" panose="020F0502020204030204" pitchFamily="34" charset="0"/>
                <a:cs typeface="Times New Roman" panose="02020603050405020304" pitchFamily="18" charset="0"/>
              </a:rPr>
              <a:t>Max 1 day rainfall most important in Short Duration Floods vs Long Duration Floods.</a:t>
            </a: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patterns of the results are similar between the non-linear and linear models, but the non-linear models are better estimators for the local driver drivers.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6</a:t>
            </a:fld>
            <a:endParaRPr lang="en-GB"/>
          </a:p>
        </p:txBody>
      </p:sp>
    </p:spTree>
    <p:extLst>
      <p:ext uri="{BB962C8B-B14F-4D97-AF65-F5344CB8AC3E}">
        <p14:creationId xmlns:p14="http://schemas.microsoft.com/office/powerpoint/2010/main" val="373297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Local scale driver - Flood frequency – 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This figure shows the results for the best performing linear model of local scale drivers of flood frequency.</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Most of the stations are modelled with less than 25% of the variance explained.</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frequency of short duration floods is slight better modelled than long duration floods.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Soil moisture and total rainfall seem be stronger drivers in long duration floods than in short duration floods.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Temperature also an important driver in several catchments.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Max wet spell length seems be a stronger driver in short duration floods than in long duration floods.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7</a:t>
            </a:fld>
            <a:endParaRPr lang="en-GB"/>
          </a:p>
        </p:txBody>
      </p:sp>
    </p:spTree>
    <p:extLst>
      <p:ext uri="{BB962C8B-B14F-4D97-AF65-F5344CB8AC3E}">
        <p14:creationId xmlns:p14="http://schemas.microsoft.com/office/powerpoint/2010/main" val="4217219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Local scale driver - Flood frequency – Non-Linear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the non-linear model at the local scale, we find that the frequency of short duration floods is better modelled than long duration floods especially in western Africa and a few stations in southern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patterns of the results are similar between the non-linear and linear models, but the non-linear models are better estimators for the local driver drivers.</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0E4F19-727A-4C29-AF63-2FD08C3FDFE2}" type="slidenum">
              <a:rPr lang="en-GB" smtClean="0"/>
              <a:t>8</a:t>
            </a:fld>
            <a:endParaRPr lang="en-GB"/>
          </a:p>
        </p:txBody>
      </p:sp>
    </p:spTree>
    <p:extLst>
      <p:ext uri="{BB962C8B-B14F-4D97-AF65-F5344CB8AC3E}">
        <p14:creationId xmlns:p14="http://schemas.microsoft.com/office/powerpoint/2010/main" val="93743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b="1" dirty="0">
                <a:effectLst/>
                <a:latin typeface="Bookman Old Style" panose="02050604050505020204" pitchFamily="18" charset="0"/>
                <a:ea typeface="Calibri" panose="020F0502020204030204" pitchFamily="34" charset="0"/>
                <a:cs typeface="Times New Roman" panose="02020603050405020304" pitchFamily="18" charset="0"/>
              </a:rPr>
              <a:t>Results and Discussion</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Bookman Old Style" panose="02050604050505020204" pitchFamily="18" charset="0"/>
                <a:ea typeface="Calibri" panose="020F0502020204030204" pitchFamily="34" charset="0"/>
                <a:cs typeface="Times New Roman" panose="02020603050405020304" pitchFamily="18" charset="0"/>
              </a:rPr>
              <a:t>Largescale driver - Flood magnitude – Linear model</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At the largescale, we investigated the drivers of flooding using a linear mode.</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Our results indicate that the performance of the model in both short and long duration floods is similar except for parts of western Africa.</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western and central Africa, the East Mediterranean and North Atlantic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For southern and eastern Africa, the Indian ocean and Pacific oceans seem to be the main drivers of flooding.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Overall, the patterns of results are similar between the non-linear and linear models.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However, there are differences across some regions like the southeastern part of Africa where the linear models suggest that the Indian ocean plays a more dominant role than the Pacific ocean which non-linear model seems to suggest.</a:t>
            </a:r>
            <a:endParaRPr lang="en-GB" sz="1800" dirty="0">
              <a:effectLst/>
              <a:latin typeface="Bookman Old Style" panose="0205060405050502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A30E4F19-727A-4C29-AF63-2FD08C3FDFE2}" type="slidenum">
              <a:rPr lang="en-GB" smtClean="0"/>
              <a:t>9</a:t>
            </a:fld>
            <a:endParaRPr lang="en-GB"/>
          </a:p>
        </p:txBody>
      </p:sp>
    </p:spTree>
    <p:extLst>
      <p:ext uri="{BB962C8B-B14F-4D97-AF65-F5344CB8AC3E}">
        <p14:creationId xmlns:p14="http://schemas.microsoft.com/office/powerpoint/2010/main" val="11829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21CC6C-0E86-4332-972F-6BF96CD6EFB9}" type="datetimeFigureOut">
              <a:rPr lang="en-GB" smtClean="0"/>
              <a:t>08/06/2022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2487366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21CC6C-0E86-4332-972F-6BF96CD6EFB9}" type="datetimeFigureOut">
              <a:rPr lang="en-GB" smtClean="0"/>
              <a:t>08/06/2022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332881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21CC6C-0E86-4332-972F-6BF96CD6EFB9}" type="datetimeFigureOut">
              <a:rPr lang="en-GB" smtClean="0"/>
              <a:t>08/06/2022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52969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21CC6C-0E86-4332-972F-6BF96CD6EFB9}" type="datetimeFigureOut">
              <a:rPr lang="en-GB" smtClean="0"/>
              <a:t>08/06/2022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2417539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21CC6C-0E86-4332-972F-6BF96CD6EFB9}" type="datetimeFigureOut">
              <a:rPr lang="en-GB" smtClean="0"/>
              <a:t>08/06/2022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82467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21CC6C-0E86-4332-972F-6BF96CD6EFB9}" type="datetimeFigureOut">
              <a:rPr lang="en-GB" smtClean="0"/>
              <a:t>08/06/2022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3939496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21CC6C-0E86-4332-972F-6BF96CD6EFB9}" type="datetimeFigureOut">
              <a:rPr lang="en-GB" smtClean="0"/>
              <a:t>08/06/2022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78323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21CC6C-0E86-4332-972F-6BF96CD6EFB9}" type="datetimeFigureOut">
              <a:rPr lang="en-GB" smtClean="0"/>
              <a:t>08/06/2022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673826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1CC6C-0E86-4332-972F-6BF96CD6EFB9}" type="datetimeFigureOut">
              <a:rPr lang="en-GB" smtClean="0"/>
              <a:t>08/06/2022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84165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21CC6C-0E86-4332-972F-6BF96CD6EFB9}" type="datetimeFigureOut">
              <a:rPr lang="en-GB" smtClean="0"/>
              <a:t>08/06/2022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682168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21CC6C-0E86-4332-972F-6BF96CD6EFB9}" type="datetimeFigureOut">
              <a:rPr lang="en-GB" smtClean="0"/>
              <a:t>08/06/2022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57DC26-428B-410D-BE46-1EFE084105B9}" type="slidenum">
              <a:rPr lang="en-GB" smtClean="0"/>
              <a:t>‹#›</a:t>
            </a:fld>
            <a:endParaRPr lang="en-GB"/>
          </a:p>
        </p:txBody>
      </p:sp>
    </p:spTree>
    <p:extLst>
      <p:ext uri="{BB962C8B-B14F-4D97-AF65-F5344CB8AC3E}">
        <p14:creationId xmlns:p14="http://schemas.microsoft.com/office/powerpoint/2010/main" val="2405187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1CC6C-0E86-4332-972F-6BF96CD6EFB9}" type="datetimeFigureOut">
              <a:rPr lang="en-GB" smtClean="0"/>
              <a:t>08/06/2022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7DC26-428B-410D-BE46-1EFE084105B9}" type="slidenum">
              <a:rPr lang="en-GB" smtClean="0"/>
              <a:t>‹#›</a:t>
            </a:fld>
            <a:endParaRPr lang="en-GB"/>
          </a:p>
        </p:txBody>
      </p:sp>
    </p:spTree>
    <p:extLst>
      <p:ext uri="{BB962C8B-B14F-4D97-AF65-F5344CB8AC3E}">
        <p14:creationId xmlns:p14="http://schemas.microsoft.com/office/powerpoint/2010/main" val="797469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emf"/><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chart" Target="../charts/char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4" name="Picture 13" descr="A group of people carrying buckets in a flooded area&#10;&#10;Description automatically generated with low confidence">
            <a:extLst>
              <a:ext uri="{FF2B5EF4-FFF2-40B4-BE49-F238E27FC236}">
                <a16:creationId xmlns:a16="http://schemas.microsoft.com/office/drawing/2014/main" id="{8D88DF0B-459C-FD5D-9866-C15B27017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952" y="3668151"/>
            <a:ext cx="3407954" cy="2269750"/>
          </a:xfrm>
          <a:prstGeom prst="rect">
            <a:avLst/>
          </a:prstGeom>
          <a:effectLst>
            <a:softEdge rad="317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4227"/>
          <a:stretch/>
        </p:blipFill>
        <p:spPr>
          <a:xfrm>
            <a:off x="7337623" y="1414542"/>
            <a:ext cx="4069104" cy="1991940"/>
          </a:xfrm>
          <a:prstGeom prst="rect">
            <a:avLst/>
          </a:prstGeom>
          <a:effectLst>
            <a:softEdge rad="317500"/>
          </a:effectLst>
        </p:spPr>
      </p:pic>
      <p:sp>
        <p:nvSpPr>
          <p:cNvPr id="6" name="Rectangle 5"/>
          <p:cNvSpPr/>
          <p:nvPr/>
        </p:nvSpPr>
        <p:spPr>
          <a:xfrm>
            <a:off x="0" y="-1"/>
            <a:ext cx="12192000" cy="134076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 name="Rectangle 3"/>
          <p:cNvSpPr/>
          <p:nvPr/>
        </p:nvSpPr>
        <p:spPr>
          <a:xfrm>
            <a:off x="144016" y="4554"/>
            <a:ext cx="9408368"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7" name="TextBox 6"/>
          <p:cNvSpPr txBox="1"/>
          <p:nvPr/>
        </p:nvSpPr>
        <p:spPr>
          <a:xfrm>
            <a:off x="144017" y="692696"/>
            <a:ext cx="12144671"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,Marco van de Wiel</a:t>
            </a:r>
            <a:r>
              <a:rPr lang="en-GB" sz="1200" baseline="30000" dirty="0">
                <a:solidFill>
                  <a:schemeClr val="accent4">
                    <a:lumMod val="40000"/>
                    <a:lumOff val="60000"/>
                  </a:schemeClr>
                </a:solidFill>
              </a:rPr>
              <a:t>1</a:t>
            </a:r>
          </a:p>
        </p:txBody>
      </p:sp>
      <p:sp>
        <p:nvSpPr>
          <p:cNvPr id="37" name="TextBox 36"/>
          <p:cNvSpPr txBox="1"/>
          <p:nvPr/>
        </p:nvSpPr>
        <p:spPr>
          <a:xfrm>
            <a:off x="159729" y="909881"/>
            <a:ext cx="8024504" cy="461665"/>
          </a:xfrm>
          <a:prstGeom prst="rect">
            <a:avLst/>
          </a:prstGeom>
          <a:noFill/>
        </p:spPr>
        <p:txBody>
          <a:bodyPr wrap="square" rtlCol="0">
            <a:spAutoFit/>
          </a:bodyPr>
          <a:lstStyle/>
          <a:p>
            <a:r>
              <a:rPr lang="en-US" sz="1200" dirty="0">
                <a:solidFill>
                  <a:schemeClr val="bg1"/>
                </a:solidFill>
              </a:rPr>
              <a:t>1- Coventry University, Coventry, UK, 2- HSM, Univ. Montpellier, CNRS, IMT, IRD, Montpellier, France, 3- </a:t>
            </a:r>
            <a:r>
              <a:rPr lang="en-GB" sz="1200" dirty="0">
                <a:solidFill>
                  <a:schemeClr val="bg1"/>
                </a:solidFill>
              </a:rPr>
              <a:t>IIHR – </a:t>
            </a:r>
            <a:r>
              <a:rPr lang="en-GB" sz="1200" dirty="0" err="1">
                <a:solidFill>
                  <a:schemeClr val="bg1"/>
                </a:solidFill>
              </a:rPr>
              <a:t>Hydroscience</a:t>
            </a:r>
            <a:r>
              <a:rPr lang="en-GB" sz="1200" dirty="0">
                <a:solidFill>
                  <a:schemeClr val="bg1"/>
                </a:solidFill>
              </a:rPr>
              <a:t> &amp; Engineering, University of Iowa, Iowa City, Iowa, USA</a:t>
            </a:r>
          </a:p>
        </p:txBody>
      </p:sp>
      <p:sp>
        <p:nvSpPr>
          <p:cNvPr id="20" name="Rectangle 19"/>
          <p:cNvSpPr/>
          <p:nvPr/>
        </p:nvSpPr>
        <p:spPr>
          <a:xfrm>
            <a:off x="0" y="6034936"/>
            <a:ext cx="12192000" cy="85375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18032"/>
          <a:stretch/>
        </p:blipFill>
        <p:spPr>
          <a:xfrm>
            <a:off x="919388" y="1333237"/>
            <a:ext cx="4127299" cy="2179750"/>
          </a:xfrm>
          <a:prstGeom prst="rect">
            <a:avLst/>
          </a:prstGeom>
          <a:effectLst>
            <a:softEdge rad="317500"/>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12615" b="8687"/>
          <a:stretch/>
        </p:blipFill>
        <p:spPr>
          <a:xfrm>
            <a:off x="7323879" y="4174556"/>
            <a:ext cx="3657175" cy="1918740"/>
          </a:xfrm>
          <a:prstGeom prst="rect">
            <a:avLst/>
          </a:prstGeom>
          <a:effectLst>
            <a:softEdge rad="317500"/>
          </a:effectLst>
        </p:spPr>
      </p:pic>
      <p:pic>
        <p:nvPicPr>
          <p:cNvPr id="11" name="Picture 10"/>
          <p:cNvPicPr>
            <a:picLocks noChangeAspect="1"/>
          </p:cNvPicPr>
          <p:nvPr/>
        </p:nvPicPr>
        <p:blipFill>
          <a:blip r:embed="rId7"/>
          <a:stretch>
            <a:fillRect/>
          </a:stretch>
        </p:blipFill>
        <p:spPr>
          <a:xfrm>
            <a:off x="95943" y="6198426"/>
            <a:ext cx="1250076" cy="53445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634" y="6087724"/>
            <a:ext cx="706778" cy="70677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50" y="6138093"/>
            <a:ext cx="593220" cy="655121"/>
          </a:xfrm>
          <a:prstGeom prst="rect">
            <a:avLst/>
          </a:prstGeom>
          <a:solidFill>
            <a:schemeClr val="tx2">
              <a:lumMod val="20000"/>
              <a:lumOff val="80000"/>
            </a:schemeClr>
          </a:solidFill>
        </p:spPr>
      </p:pic>
      <p:pic>
        <p:nvPicPr>
          <p:cNvPr id="24" name="Picture 23"/>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60144" y="6165304"/>
            <a:ext cx="4212520" cy="593658"/>
          </a:xfrm>
          <a:prstGeom prst="rect">
            <a:avLst/>
          </a:prstGeom>
          <a:solidFill>
            <a:schemeClr val="accent1">
              <a:lumMod val="50000"/>
            </a:schemeClr>
          </a:solidFill>
          <a:ln>
            <a:noFill/>
          </a:ln>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4683" y="6122428"/>
            <a:ext cx="1152128" cy="672074"/>
          </a:xfrm>
          <a:prstGeom prst="rect">
            <a:avLst/>
          </a:prstGeom>
          <a:solidFill>
            <a:schemeClr val="tx2">
              <a:lumMod val="20000"/>
              <a:lumOff val="80000"/>
            </a:schemeClr>
          </a:solidFill>
        </p:spPr>
      </p:pic>
      <p:sp>
        <p:nvSpPr>
          <p:cNvPr id="3" name="Rectangle 2"/>
          <p:cNvSpPr/>
          <p:nvPr/>
        </p:nvSpPr>
        <p:spPr>
          <a:xfrm>
            <a:off x="47328" y="6093296"/>
            <a:ext cx="2088232" cy="733397"/>
          </a:xfrm>
          <a:prstGeom prst="rect">
            <a:avLst/>
          </a:prstGeom>
          <a:noFill/>
          <a:ln w="254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43672" y="6095275"/>
            <a:ext cx="1525864" cy="733397"/>
          </a:xfrm>
          <a:prstGeom prst="rect">
            <a:avLst/>
          </a:prstGeom>
          <a:noFill/>
          <a:ln w="254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19936" y="6091767"/>
            <a:ext cx="1241623" cy="733397"/>
          </a:xfrm>
          <a:prstGeom prst="rect">
            <a:avLst/>
          </a:prstGeom>
          <a:noFill/>
          <a:ln w="254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793685" y="6098957"/>
            <a:ext cx="4350987" cy="733397"/>
          </a:xfrm>
          <a:prstGeom prst="rect">
            <a:avLst/>
          </a:prstGeom>
          <a:noFill/>
          <a:ln w="254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34526" y="6135580"/>
            <a:ext cx="790901" cy="651176"/>
          </a:xfrm>
          <a:prstGeom prst="rect">
            <a:avLst/>
          </a:prstGeom>
          <a:solidFill>
            <a:schemeClr val="bg1"/>
          </a:solidFill>
          <a:ln>
            <a:solidFill>
              <a:schemeClr val="bg1"/>
            </a:solidFill>
          </a:ln>
        </p:spPr>
      </p:pic>
      <p:pic>
        <p:nvPicPr>
          <p:cNvPr id="9" name="Picture 8"/>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36028" y1="46248" x2="36028" y2="46248"/>
                        <a14:foregroundMark x1="31374" y1="33556" x2="77001" y2="67195"/>
                        <a14:foregroundMark x1="44371" y1="55461" x2="44371" y2="55461"/>
                        <a14:foregroundMark x1="54679" y1="34827" x2="54679" y2="34827"/>
                        <a14:backgroundMark x1="6346" y1="21175" x2="4622" y2="36411"/>
                        <a14:backgroundMark x1="20084" y1="17987" x2="14688" y2="39579"/>
                        <a14:backgroundMark x1="15429" y1="37682" x2="18119" y2="10067"/>
                      </a14:backgroundRemoval>
                    </a14:imgEffect>
                  </a14:imgLayer>
                </a14:imgProps>
              </a:ext>
            </a:extLst>
          </a:blip>
          <a:stretch>
            <a:fillRect/>
          </a:stretch>
        </p:blipFill>
        <p:spPr>
          <a:xfrm>
            <a:off x="3285621" y="1388961"/>
            <a:ext cx="5886696" cy="4548940"/>
          </a:xfrm>
          <a:prstGeom prst="rect">
            <a:avLst/>
          </a:prstGeom>
        </p:spPr>
      </p:pic>
      <p:pic>
        <p:nvPicPr>
          <p:cNvPr id="28" name="Picture 27">
            <a:extLst>
              <a:ext uri="{FF2B5EF4-FFF2-40B4-BE49-F238E27FC236}">
                <a16:creationId xmlns:a16="http://schemas.microsoft.com/office/drawing/2014/main" id="{56BCC2AD-186F-231B-1DCD-B178204B19DF}"/>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60296" y="296637"/>
            <a:ext cx="3393827" cy="593658"/>
          </a:xfrm>
          <a:prstGeom prst="rect">
            <a:avLst/>
          </a:prstGeom>
          <a:solidFill>
            <a:schemeClr val="accent1">
              <a:lumMod val="50000"/>
            </a:schemeClr>
          </a:solidFill>
          <a:ln>
            <a:noFill/>
          </a:ln>
        </p:spPr>
      </p:pic>
    </p:spTree>
    <p:extLst>
      <p:ext uri="{BB962C8B-B14F-4D97-AF65-F5344CB8AC3E}">
        <p14:creationId xmlns:p14="http://schemas.microsoft.com/office/powerpoint/2010/main" val="337490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scatter chart&#10;&#10;Description automatically generated">
            <a:extLst>
              <a:ext uri="{FF2B5EF4-FFF2-40B4-BE49-F238E27FC236}">
                <a16:creationId xmlns:a16="http://schemas.microsoft.com/office/drawing/2014/main" id="{EB0C1206-C8C4-32DA-506C-6A30ADADC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544" y="1295239"/>
            <a:ext cx="9996772" cy="5498224"/>
          </a:xfrm>
          <a:prstGeom prst="rect">
            <a:avLst/>
          </a:prstGeom>
        </p:spPr>
      </p:pic>
      <p:sp>
        <p:nvSpPr>
          <p:cNvPr id="32" name="TextBox 31">
            <a:extLst>
              <a:ext uri="{FF2B5EF4-FFF2-40B4-BE49-F238E27FC236}">
                <a16:creationId xmlns:a16="http://schemas.microsoft.com/office/drawing/2014/main" id="{09001C58-7341-738F-8F0E-586B5D1794F4}"/>
              </a:ext>
            </a:extLst>
          </p:cNvPr>
          <p:cNvSpPr txBox="1"/>
          <p:nvPr/>
        </p:nvSpPr>
        <p:spPr>
          <a:xfrm>
            <a:off x="119336" y="2564904"/>
            <a:ext cx="2016224" cy="4154984"/>
          </a:xfrm>
          <a:prstGeom prst="rect">
            <a:avLst/>
          </a:prstGeom>
          <a:noFill/>
        </p:spPr>
        <p:txBody>
          <a:bodyPr wrap="square" lIns="91440" tIns="45720" rIns="91440" bIns="45720" rtlCol="0" anchor="t">
            <a:spAutoFit/>
          </a:bodyPr>
          <a:lstStyle/>
          <a:p>
            <a:pPr marL="285750" indent="-285750" algn="just">
              <a:spcAft>
                <a:spcPts val="1200"/>
              </a:spcAft>
              <a:buFont typeface="Wingdings" panose="05000000000000000000" pitchFamily="2" charset="2"/>
              <a:buChar char="q"/>
            </a:pPr>
            <a:r>
              <a:rPr lang="en-GB" sz="1600" dirty="0"/>
              <a:t>LDFs better modelled than SDFs especially in S.A.</a:t>
            </a:r>
          </a:p>
          <a:p>
            <a:pPr marL="285750" indent="-285750" algn="just">
              <a:spcAft>
                <a:spcPts val="1200"/>
              </a:spcAft>
              <a:buFont typeface="Wingdings" panose="05000000000000000000" pitchFamily="2" charset="2"/>
              <a:buChar char="q"/>
            </a:pPr>
            <a:r>
              <a:rPr lang="en-GB" sz="1600" dirty="0"/>
              <a:t>EMED and AMO most important W.A and C.A.</a:t>
            </a:r>
          </a:p>
          <a:p>
            <a:pPr marL="285750" indent="-285750" algn="just">
              <a:spcAft>
                <a:spcPts val="1200"/>
              </a:spcAft>
              <a:buFont typeface="Wingdings" panose="05000000000000000000" pitchFamily="2" charset="2"/>
              <a:buChar char="q"/>
            </a:pPr>
            <a:r>
              <a:rPr lang="en-GB" sz="1600" dirty="0"/>
              <a:t>S.A and E.A the Indian (SWIO, TIO) and Pacific oceans (NP, C, E).</a:t>
            </a:r>
            <a:endParaRPr lang="en-GB" sz="1600" dirty="0">
              <a:cs typeface="Calibri"/>
            </a:endParaRPr>
          </a:p>
          <a:p>
            <a:pPr marL="285750" indent="-285750" algn="just">
              <a:spcAft>
                <a:spcPts val="1200"/>
              </a:spcAft>
              <a:buFont typeface="Wingdings" panose="05000000000000000000" pitchFamily="2" charset="2"/>
              <a:buChar char="q"/>
            </a:pPr>
            <a:r>
              <a:rPr lang="en-GB" sz="1600" dirty="0"/>
              <a:t>TSA impacts LDFs more than SDFs.</a:t>
            </a:r>
          </a:p>
          <a:p>
            <a:pPr marL="285750" indent="-285750" algn="just">
              <a:spcAft>
                <a:spcPts val="1200"/>
              </a:spcAft>
              <a:buFont typeface="Wingdings" panose="05000000000000000000" pitchFamily="2" charset="2"/>
              <a:buChar char="q"/>
            </a:pPr>
            <a:r>
              <a:rPr lang="en-GB" sz="1600" dirty="0"/>
              <a:t>Differences E.A.</a:t>
            </a:r>
          </a:p>
        </p:txBody>
      </p:sp>
      <p:sp>
        <p:nvSpPr>
          <p:cNvPr id="9" name="TextBox 8">
            <a:extLst>
              <a:ext uri="{FF2B5EF4-FFF2-40B4-BE49-F238E27FC236}">
                <a16:creationId xmlns:a16="http://schemas.microsoft.com/office/drawing/2014/main" id="{DA8AC53E-388F-0E6E-7F45-CD6741F13558}"/>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LARGESCALE DRIVERS</a:t>
            </a:r>
          </a:p>
          <a:p>
            <a:pPr algn="just">
              <a:spcAft>
                <a:spcPts val="1200"/>
              </a:spcAft>
            </a:pPr>
            <a:r>
              <a:rPr lang="en-GB" sz="1600" b="1" dirty="0">
                <a:solidFill>
                  <a:srgbClr val="00B050"/>
                </a:solidFill>
              </a:rPr>
              <a:t>Flood magnitude</a:t>
            </a:r>
          </a:p>
          <a:p>
            <a:pPr algn="just">
              <a:spcAft>
                <a:spcPts val="1200"/>
              </a:spcAft>
            </a:pPr>
            <a:r>
              <a:rPr lang="en-GB" sz="1600" b="1" dirty="0">
                <a:solidFill>
                  <a:srgbClr val="C00000"/>
                </a:solidFill>
              </a:rPr>
              <a:t>Non-Linear model</a:t>
            </a:r>
          </a:p>
        </p:txBody>
      </p:sp>
      <p:sp>
        <p:nvSpPr>
          <p:cNvPr id="37" name="Rectangle 36">
            <a:extLst>
              <a:ext uri="{FF2B5EF4-FFF2-40B4-BE49-F238E27FC236}">
                <a16:creationId xmlns:a16="http://schemas.microsoft.com/office/drawing/2014/main" id="{64B3A819-C407-B48D-38CC-B16FDAEC2B18}"/>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8" name="Rectangle 37">
            <a:extLst>
              <a:ext uri="{FF2B5EF4-FFF2-40B4-BE49-F238E27FC236}">
                <a16:creationId xmlns:a16="http://schemas.microsoft.com/office/drawing/2014/main" id="{FEE64FAF-71F8-C20F-62AC-FD48019404F9}"/>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9" name="TextBox 38">
            <a:extLst>
              <a:ext uri="{FF2B5EF4-FFF2-40B4-BE49-F238E27FC236}">
                <a16:creationId xmlns:a16="http://schemas.microsoft.com/office/drawing/2014/main" id="{0F20029C-0664-3C78-E7CC-8157ACC9E7EE}"/>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0" name="Picture 39">
            <a:extLst>
              <a:ext uri="{FF2B5EF4-FFF2-40B4-BE49-F238E27FC236}">
                <a16:creationId xmlns:a16="http://schemas.microsoft.com/office/drawing/2014/main" id="{77C8BDAB-79BD-72BE-001D-D20821DFE2B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41" name="Rectangle 40">
            <a:extLst>
              <a:ext uri="{FF2B5EF4-FFF2-40B4-BE49-F238E27FC236}">
                <a16:creationId xmlns:a16="http://schemas.microsoft.com/office/drawing/2014/main" id="{883015E8-A544-B260-B3BE-340499702EA2}"/>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2" name="Rectangle 41">
            <a:extLst>
              <a:ext uri="{FF2B5EF4-FFF2-40B4-BE49-F238E27FC236}">
                <a16:creationId xmlns:a16="http://schemas.microsoft.com/office/drawing/2014/main" id="{6D599E03-0BE4-00BE-DD45-2497826FE40D}"/>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3" name="TextBox 42">
            <a:extLst>
              <a:ext uri="{FF2B5EF4-FFF2-40B4-BE49-F238E27FC236}">
                <a16:creationId xmlns:a16="http://schemas.microsoft.com/office/drawing/2014/main" id="{9B4C4DBD-97C8-2DC0-917E-10B4E6820B0D}"/>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4" name="Picture 43">
            <a:extLst>
              <a:ext uri="{FF2B5EF4-FFF2-40B4-BE49-F238E27FC236}">
                <a16:creationId xmlns:a16="http://schemas.microsoft.com/office/drawing/2014/main" id="{67DF9176-5FE9-0099-3798-FBBCECDC13E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5" name="Pentagon 39">
            <a:hlinkClick r:id="" action="ppaction://noaction"/>
            <a:extLst>
              <a:ext uri="{FF2B5EF4-FFF2-40B4-BE49-F238E27FC236}">
                <a16:creationId xmlns:a16="http://schemas.microsoft.com/office/drawing/2014/main" id="{50909E06-D02D-807B-CE9C-885B61DB5126}"/>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12E438BB-6DBC-2B9A-8910-A9AEE4578FA7}"/>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7" name="Chevron 37">
            <a:hlinkClick r:id="" action="ppaction://noaction"/>
            <a:extLst>
              <a:ext uri="{FF2B5EF4-FFF2-40B4-BE49-F238E27FC236}">
                <a16:creationId xmlns:a16="http://schemas.microsoft.com/office/drawing/2014/main" id="{E24E730F-B458-5ABD-D3D9-F21C79DC2865}"/>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5BE288EF-3FC3-B8D5-C7FE-DDDFD8A9522E}"/>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49" name="Chevron 37">
            <a:hlinkClick r:id="" action="ppaction://noaction"/>
            <a:extLst>
              <a:ext uri="{FF2B5EF4-FFF2-40B4-BE49-F238E27FC236}">
                <a16:creationId xmlns:a16="http://schemas.microsoft.com/office/drawing/2014/main" id="{683FBB1A-B0ED-8C5B-70B7-51942C06EEEA}"/>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5CA35143-6768-25EC-307C-DF8FA844712A}"/>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807CD9C6-EC2C-6FCE-852B-E3520607E3A0}"/>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1F07F1B0-37CD-D6FC-7A43-F1C37AD92A44}"/>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53" name="Chevron 37">
            <a:hlinkClick r:id="" action="ppaction://noaction"/>
            <a:extLst>
              <a:ext uri="{FF2B5EF4-FFF2-40B4-BE49-F238E27FC236}">
                <a16:creationId xmlns:a16="http://schemas.microsoft.com/office/drawing/2014/main" id="{A8A06136-1DEF-73D5-7E79-92C920B07167}"/>
              </a:ext>
            </a:extLst>
          </p:cNvPr>
          <p:cNvSpPr/>
          <p:nvPr/>
        </p:nvSpPr>
        <p:spPr>
          <a:xfrm>
            <a:off x="6640282" y="982994"/>
            <a:ext cx="2301011"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26314C70-73F4-3075-709B-19814D73AB2A}"/>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bg1"/>
                </a:solidFill>
              </a:rPr>
              <a:t>Large-scale Driver: Magnitude</a:t>
            </a:r>
            <a:endParaRPr lang="en-GB" sz="1200" b="1" baseline="30000" dirty="0">
              <a:solidFill>
                <a:schemeClr val="bg1"/>
              </a:solidFill>
            </a:endParaRPr>
          </a:p>
        </p:txBody>
      </p:sp>
      <p:sp>
        <p:nvSpPr>
          <p:cNvPr id="55" name="Chevron 37">
            <a:hlinkClick r:id="" action="ppaction://noaction"/>
            <a:extLst>
              <a:ext uri="{FF2B5EF4-FFF2-40B4-BE49-F238E27FC236}">
                <a16:creationId xmlns:a16="http://schemas.microsoft.com/office/drawing/2014/main" id="{1110C5AC-2ED5-BD45-745D-BD4DAF872D75}"/>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4DB61BFD-078B-A0EF-6D75-9C434B12FC61}"/>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57" name="Chevron 41">
            <a:hlinkClick r:id="" action="ppaction://noaction"/>
            <a:extLst>
              <a:ext uri="{FF2B5EF4-FFF2-40B4-BE49-F238E27FC236}">
                <a16:creationId xmlns:a16="http://schemas.microsoft.com/office/drawing/2014/main" id="{19AEF258-EE8A-6A67-C5D4-209659A09183}"/>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5C0019B4-B244-8CF3-A280-1EBEF531678F}"/>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3167938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scatter chart&#10;&#10;Description automatically generated">
            <a:extLst>
              <a:ext uri="{FF2B5EF4-FFF2-40B4-BE49-F238E27FC236}">
                <a16:creationId xmlns:a16="http://schemas.microsoft.com/office/drawing/2014/main" id="{354B317A-EB46-9F00-C360-407463397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699" y="1344951"/>
            <a:ext cx="9825049" cy="5403777"/>
          </a:xfrm>
          <a:prstGeom prst="rect">
            <a:avLst/>
          </a:prstGeom>
        </p:spPr>
      </p:pic>
      <p:sp>
        <p:nvSpPr>
          <p:cNvPr id="9" name="TextBox 8">
            <a:extLst>
              <a:ext uri="{FF2B5EF4-FFF2-40B4-BE49-F238E27FC236}">
                <a16:creationId xmlns:a16="http://schemas.microsoft.com/office/drawing/2014/main" id="{C4571FD4-4D91-4FA7-9721-B706076BA5EB}"/>
              </a:ext>
            </a:extLst>
          </p:cNvPr>
          <p:cNvSpPr txBox="1"/>
          <p:nvPr/>
        </p:nvSpPr>
        <p:spPr>
          <a:xfrm>
            <a:off x="119336" y="2564904"/>
            <a:ext cx="2016224" cy="3108543"/>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q"/>
            </a:pPr>
            <a:r>
              <a:rPr lang="en-GB" sz="1600" dirty="0"/>
              <a:t>SDFs better modelled than LDFs especially in W.A.</a:t>
            </a:r>
          </a:p>
          <a:p>
            <a:pPr marL="285750" indent="-285750" algn="just">
              <a:spcAft>
                <a:spcPts val="1200"/>
              </a:spcAft>
              <a:buFont typeface="Wingdings" panose="05000000000000000000" pitchFamily="2" charset="2"/>
              <a:buChar char="q"/>
            </a:pPr>
            <a:r>
              <a:rPr lang="en-GB" sz="1600" dirty="0"/>
              <a:t>EMED and AMO most important W.A and C.A.</a:t>
            </a:r>
          </a:p>
          <a:p>
            <a:pPr marL="285750" indent="-285750" algn="just">
              <a:spcAft>
                <a:spcPts val="1200"/>
              </a:spcAft>
              <a:buFont typeface="Wingdings" panose="05000000000000000000" pitchFamily="2" charset="2"/>
              <a:buChar char="q"/>
            </a:pPr>
            <a:r>
              <a:rPr lang="en-GB" sz="1600" dirty="0"/>
              <a:t>S.A and E.A the Indian (SWIO, TIO) and Pacific oceans (NP, C,E).</a:t>
            </a:r>
          </a:p>
        </p:txBody>
      </p:sp>
      <p:sp>
        <p:nvSpPr>
          <p:cNvPr id="10" name="TextBox 9">
            <a:extLst>
              <a:ext uri="{FF2B5EF4-FFF2-40B4-BE49-F238E27FC236}">
                <a16:creationId xmlns:a16="http://schemas.microsoft.com/office/drawing/2014/main" id="{CF93EDE6-CF21-5B1D-C2EE-64AB88ABD30D}"/>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LARGESCALE DRIVERS</a:t>
            </a:r>
          </a:p>
          <a:p>
            <a:pPr algn="just">
              <a:spcAft>
                <a:spcPts val="1200"/>
              </a:spcAft>
            </a:pPr>
            <a:r>
              <a:rPr lang="en-GB" sz="1600" b="1" dirty="0">
                <a:solidFill>
                  <a:srgbClr val="00B050"/>
                </a:solidFill>
              </a:rPr>
              <a:t>Flood frequency</a:t>
            </a:r>
          </a:p>
          <a:p>
            <a:pPr algn="just">
              <a:spcAft>
                <a:spcPts val="1200"/>
              </a:spcAft>
            </a:pPr>
            <a:r>
              <a:rPr lang="en-GB" sz="1600" b="1" dirty="0">
                <a:solidFill>
                  <a:srgbClr val="C00000"/>
                </a:solidFill>
              </a:rPr>
              <a:t>Linear model</a:t>
            </a:r>
          </a:p>
        </p:txBody>
      </p:sp>
      <p:sp>
        <p:nvSpPr>
          <p:cNvPr id="33" name="Rectangle 32">
            <a:extLst>
              <a:ext uri="{FF2B5EF4-FFF2-40B4-BE49-F238E27FC236}">
                <a16:creationId xmlns:a16="http://schemas.microsoft.com/office/drawing/2014/main" id="{B08835FD-69C9-5C2D-353A-7655BEE06DEC}"/>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4" name="Rectangle 33">
            <a:extLst>
              <a:ext uri="{FF2B5EF4-FFF2-40B4-BE49-F238E27FC236}">
                <a16:creationId xmlns:a16="http://schemas.microsoft.com/office/drawing/2014/main" id="{FA7C1684-3F38-0EA2-8589-15252FCD153D}"/>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5" name="TextBox 34">
            <a:extLst>
              <a:ext uri="{FF2B5EF4-FFF2-40B4-BE49-F238E27FC236}">
                <a16:creationId xmlns:a16="http://schemas.microsoft.com/office/drawing/2014/main" id="{E20A2601-6E40-D746-9459-5156A5C9E0E9}"/>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6" name="Picture 35">
            <a:extLst>
              <a:ext uri="{FF2B5EF4-FFF2-40B4-BE49-F238E27FC236}">
                <a16:creationId xmlns:a16="http://schemas.microsoft.com/office/drawing/2014/main" id="{E34BB4E5-EF03-F274-53EF-AAAD39C6976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37" name="Rectangle 36">
            <a:extLst>
              <a:ext uri="{FF2B5EF4-FFF2-40B4-BE49-F238E27FC236}">
                <a16:creationId xmlns:a16="http://schemas.microsoft.com/office/drawing/2014/main" id="{5A88AAF0-AFC3-6A58-9731-957FAFE69972}"/>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8" name="Rectangle 37">
            <a:extLst>
              <a:ext uri="{FF2B5EF4-FFF2-40B4-BE49-F238E27FC236}">
                <a16:creationId xmlns:a16="http://schemas.microsoft.com/office/drawing/2014/main" id="{72B9D529-3AC4-3FA3-4A17-8BD9DFAE031C}"/>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9" name="TextBox 38">
            <a:extLst>
              <a:ext uri="{FF2B5EF4-FFF2-40B4-BE49-F238E27FC236}">
                <a16:creationId xmlns:a16="http://schemas.microsoft.com/office/drawing/2014/main" id="{6F87B091-7800-F32D-DDED-911B97F2DB01}"/>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0" name="Picture 39">
            <a:extLst>
              <a:ext uri="{FF2B5EF4-FFF2-40B4-BE49-F238E27FC236}">
                <a16:creationId xmlns:a16="http://schemas.microsoft.com/office/drawing/2014/main" id="{82C61C8B-5000-0756-E670-91B03AC7C0B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1" name="Pentagon 39">
            <a:hlinkClick r:id="" action="ppaction://noaction"/>
            <a:extLst>
              <a:ext uri="{FF2B5EF4-FFF2-40B4-BE49-F238E27FC236}">
                <a16:creationId xmlns:a16="http://schemas.microsoft.com/office/drawing/2014/main" id="{7AC6446F-17F0-096C-2B61-9FA8E2F77250}"/>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B40B113-1279-9999-A3E6-82E7E123C379}"/>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3" name="Chevron 37">
            <a:hlinkClick r:id="" action="ppaction://noaction"/>
            <a:extLst>
              <a:ext uri="{FF2B5EF4-FFF2-40B4-BE49-F238E27FC236}">
                <a16:creationId xmlns:a16="http://schemas.microsoft.com/office/drawing/2014/main" id="{0D870AC5-1655-0CFA-992B-30C0E185E38C}"/>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5BD5FFE1-6FF2-BE73-5B1D-3A5AC5B96E25}"/>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45" name="Chevron 37">
            <a:hlinkClick r:id="" action="ppaction://noaction"/>
            <a:extLst>
              <a:ext uri="{FF2B5EF4-FFF2-40B4-BE49-F238E27FC236}">
                <a16:creationId xmlns:a16="http://schemas.microsoft.com/office/drawing/2014/main" id="{05487B94-F4B7-6088-9434-FD6F6DB9CC8A}"/>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E87B88DF-7EC0-D6C5-456C-2F4C1A3799FA}"/>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47" name="Chevron 37">
            <a:hlinkClick r:id="" action="ppaction://noaction"/>
            <a:extLst>
              <a:ext uri="{FF2B5EF4-FFF2-40B4-BE49-F238E27FC236}">
                <a16:creationId xmlns:a16="http://schemas.microsoft.com/office/drawing/2014/main" id="{E9F51FE9-B17B-58B3-57F9-762ECF461F34}"/>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B64438C5-E711-5ECD-BB93-DC3A55F77511}"/>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49" name="Chevron 37">
            <a:hlinkClick r:id="" action="ppaction://noaction"/>
            <a:extLst>
              <a:ext uri="{FF2B5EF4-FFF2-40B4-BE49-F238E27FC236}">
                <a16:creationId xmlns:a16="http://schemas.microsoft.com/office/drawing/2014/main" id="{0EAD7724-44ED-6F71-B3CC-E9B74BF21AC1}"/>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9E97486C-8FDD-5B36-394F-0EB5E55B52E1}"/>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1CBF1E25-245F-2AF4-204E-DEBC3B5C0FAB}"/>
              </a:ext>
            </a:extLst>
          </p:cNvPr>
          <p:cNvSpPr/>
          <p:nvPr/>
        </p:nvSpPr>
        <p:spPr>
          <a:xfrm>
            <a:off x="8841383" y="980660"/>
            <a:ext cx="2276165"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B85A14E4-B32C-83FE-0889-5BE4F6D7118D}"/>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bg1"/>
                </a:solidFill>
              </a:rPr>
              <a:t>Large-scale Driver: Frequency</a:t>
            </a:r>
            <a:endParaRPr lang="en-GB" sz="1200" b="1" baseline="30000" dirty="0">
              <a:solidFill>
                <a:schemeClr val="bg1"/>
              </a:solidFill>
            </a:endParaRPr>
          </a:p>
        </p:txBody>
      </p:sp>
      <p:sp>
        <p:nvSpPr>
          <p:cNvPr id="53" name="Chevron 41">
            <a:hlinkClick r:id="" action="ppaction://noaction"/>
            <a:extLst>
              <a:ext uri="{FF2B5EF4-FFF2-40B4-BE49-F238E27FC236}">
                <a16:creationId xmlns:a16="http://schemas.microsoft.com/office/drawing/2014/main" id="{EAB13880-EE08-CDAA-F4F8-728ED9974EB8}"/>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659D9A77-69A3-B351-2CB8-68903B494BD7}"/>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405096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scatter chart&#10;&#10;Description automatically generated">
            <a:extLst>
              <a:ext uri="{FF2B5EF4-FFF2-40B4-BE49-F238E27FC236}">
                <a16:creationId xmlns:a16="http://schemas.microsoft.com/office/drawing/2014/main" id="{4E3B7165-4B33-03AF-F8C6-38296276B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285" y="1318797"/>
            <a:ext cx="9872603" cy="5429931"/>
          </a:xfrm>
          <a:prstGeom prst="rect">
            <a:avLst/>
          </a:prstGeom>
        </p:spPr>
      </p:pic>
      <p:sp>
        <p:nvSpPr>
          <p:cNvPr id="9" name="TextBox 8">
            <a:extLst>
              <a:ext uri="{FF2B5EF4-FFF2-40B4-BE49-F238E27FC236}">
                <a16:creationId xmlns:a16="http://schemas.microsoft.com/office/drawing/2014/main" id="{C4571FD4-4D91-4FA7-9721-B706076BA5EB}"/>
              </a:ext>
            </a:extLst>
          </p:cNvPr>
          <p:cNvSpPr txBox="1"/>
          <p:nvPr/>
        </p:nvSpPr>
        <p:spPr>
          <a:xfrm>
            <a:off x="119336" y="2564904"/>
            <a:ext cx="2016224" cy="3754874"/>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q"/>
            </a:pPr>
            <a:r>
              <a:rPr lang="en-GB" sz="1600" dirty="0"/>
              <a:t>SDFs better modelled than LDFs especially in E.A.</a:t>
            </a:r>
          </a:p>
          <a:p>
            <a:pPr marL="285750" indent="-285750" algn="just">
              <a:spcAft>
                <a:spcPts val="1200"/>
              </a:spcAft>
              <a:buFont typeface="Wingdings" panose="05000000000000000000" pitchFamily="2" charset="2"/>
              <a:buChar char="q"/>
            </a:pPr>
            <a:r>
              <a:rPr lang="en-GB" sz="1600" dirty="0"/>
              <a:t>EMED and AMO most important W.A and C.A.</a:t>
            </a:r>
          </a:p>
          <a:p>
            <a:pPr marL="285750" indent="-285750" algn="just">
              <a:spcAft>
                <a:spcPts val="1200"/>
              </a:spcAft>
              <a:buFont typeface="Wingdings" panose="05000000000000000000" pitchFamily="2" charset="2"/>
              <a:buChar char="q"/>
            </a:pPr>
            <a:r>
              <a:rPr lang="en-GB" sz="1600" dirty="0"/>
              <a:t>S.A and E.A the Indian (SWIO, TIO) and Pacific oceans (NP, C,E).</a:t>
            </a:r>
          </a:p>
          <a:p>
            <a:pPr marL="285750" indent="-285750" algn="just">
              <a:spcAft>
                <a:spcPts val="1200"/>
              </a:spcAft>
              <a:buFont typeface="Wingdings" panose="05000000000000000000" pitchFamily="2" charset="2"/>
              <a:buChar char="q"/>
            </a:pPr>
            <a:r>
              <a:rPr lang="en-GB" sz="1600" dirty="0"/>
              <a:t>TSA impacts LDFs more than SDFs.</a:t>
            </a:r>
          </a:p>
        </p:txBody>
      </p:sp>
      <p:sp>
        <p:nvSpPr>
          <p:cNvPr id="10" name="TextBox 9">
            <a:extLst>
              <a:ext uri="{FF2B5EF4-FFF2-40B4-BE49-F238E27FC236}">
                <a16:creationId xmlns:a16="http://schemas.microsoft.com/office/drawing/2014/main" id="{CF93EDE6-CF21-5B1D-C2EE-64AB88ABD30D}"/>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LARGESCALE DRIVERS</a:t>
            </a:r>
          </a:p>
          <a:p>
            <a:pPr algn="just">
              <a:spcAft>
                <a:spcPts val="1200"/>
              </a:spcAft>
            </a:pPr>
            <a:r>
              <a:rPr lang="en-GB" sz="1600" b="1" dirty="0">
                <a:solidFill>
                  <a:srgbClr val="00B050"/>
                </a:solidFill>
              </a:rPr>
              <a:t>Flood frequency</a:t>
            </a:r>
          </a:p>
          <a:p>
            <a:pPr algn="just">
              <a:spcAft>
                <a:spcPts val="1200"/>
              </a:spcAft>
            </a:pPr>
            <a:r>
              <a:rPr lang="en-GB" sz="1600" b="1" dirty="0">
                <a:solidFill>
                  <a:srgbClr val="C00000"/>
                </a:solidFill>
              </a:rPr>
              <a:t>Non-Linear model</a:t>
            </a:r>
          </a:p>
        </p:txBody>
      </p:sp>
      <p:sp>
        <p:nvSpPr>
          <p:cNvPr id="55" name="Rectangle 54">
            <a:extLst>
              <a:ext uri="{FF2B5EF4-FFF2-40B4-BE49-F238E27FC236}">
                <a16:creationId xmlns:a16="http://schemas.microsoft.com/office/drawing/2014/main" id="{A67935C8-CA00-4645-8FE4-D98DAAC91918}"/>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56" name="Rectangle 55">
            <a:extLst>
              <a:ext uri="{FF2B5EF4-FFF2-40B4-BE49-F238E27FC236}">
                <a16:creationId xmlns:a16="http://schemas.microsoft.com/office/drawing/2014/main" id="{960885E8-7536-91A6-3EFC-F1F57F623D33}"/>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57" name="TextBox 56">
            <a:extLst>
              <a:ext uri="{FF2B5EF4-FFF2-40B4-BE49-F238E27FC236}">
                <a16:creationId xmlns:a16="http://schemas.microsoft.com/office/drawing/2014/main" id="{C6DC6F24-D269-0070-2A9E-B130A20D0A31}"/>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58" name="Picture 57">
            <a:extLst>
              <a:ext uri="{FF2B5EF4-FFF2-40B4-BE49-F238E27FC236}">
                <a16:creationId xmlns:a16="http://schemas.microsoft.com/office/drawing/2014/main" id="{B97FDEA0-EF70-2EC5-7484-6680D78EA3F8}"/>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59" name="Rectangle 58">
            <a:extLst>
              <a:ext uri="{FF2B5EF4-FFF2-40B4-BE49-F238E27FC236}">
                <a16:creationId xmlns:a16="http://schemas.microsoft.com/office/drawing/2014/main" id="{B128DC9B-DE0E-4F4D-92E8-C113DE359F85}"/>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60" name="Rectangle 59">
            <a:extLst>
              <a:ext uri="{FF2B5EF4-FFF2-40B4-BE49-F238E27FC236}">
                <a16:creationId xmlns:a16="http://schemas.microsoft.com/office/drawing/2014/main" id="{14B6C1E6-FF55-29D3-8D87-A9727E3B9FE9}"/>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61" name="TextBox 60">
            <a:extLst>
              <a:ext uri="{FF2B5EF4-FFF2-40B4-BE49-F238E27FC236}">
                <a16:creationId xmlns:a16="http://schemas.microsoft.com/office/drawing/2014/main" id="{FD7A358E-9959-1004-A0E6-4540BA0FE4E4}"/>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62" name="Picture 61">
            <a:extLst>
              <a:ext uri="{FF2B5EF4-FFF2-40B4-BE49-F238E27FC236}">
                <a16:creationId xmlns:a16="http://schemas.microsoft.com/office/drawing/2014/main" id="{1FFEABBE-559E-7C2C-E22A-B4007300C55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63" name="Pentagon 39">
            <a:hlinkClick r:id="" action="ppaction://noaction"/>
            <a:extLst>
              <a:ext uri="{FF2B5EF4-FFF2-40B4-BE49-F238E27FC236}">
                <a16:creationId xmlns:a16="http://schemas.microsoft.com/office/drawing/2014/main" id="{A5901D14-7E29-0C9C-8ABF-3BA94FD824E4}"/>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7C0CA17E-19FC-93C7-E53F-A4AC34C1428B}"/>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65" name="Chevron 37">
            <a:hlinkClick r:id="" action="ppaction://noaction"/>
            <a:extLst>
              <a:ext uri="{FF2B5EF4-FFF2-40B4-BE49-F238E27FC236}">
                <a16:creationId xmlns:a16="http://schemas.microsoft.com/office/drawing/2014/main" id="{D3BB75D8-3FEE-1BC8-4575-FFAEE9967AEA}"/>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a:extLst>
              <a:ext uri="{FF2B5EF4-FFF2-40B4-BE49-F238E27FC236}">
                <a16:creationId xmlns:a16="http://schemas.microsoft.com/office/drawing/2014/main" id="{85DB9B23-4324-4DBE-70A9-FC7C181B75B8}"/>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67" name="Chevron 37">
            <a:hlinkClick r:id="" action="ppaction://noaction"/>
            <a:extLst>
              <a:ext uri="{FF2B5EF4-FFF2-40B4-BE49-F238E27FC236}">
                <a16:creationId xmlns:a16="http://schemas.microsoft.com/office/drawing/2014/main" id="{F8326DA3-2E2F-B756-6944-831C2A122BA9}"/>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TextBox 67">
            <a:extLst>
              <a:ext uri="{FF2B5EF4-FFF2-40B4-BE49-F238E27FC236}">
                <a16:creationId xmlns:a16="http://schemas.microsoft.com/office/drawing/2014/main" id="{FCC4DC6C-0B3F-4CC0-9D7A-678D1FFD9CD0}"/>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69" name="Chevron 37">
            <a:hlinkClick r:id="" action="ppaction://noaction"/>
            <a:extLst>
              <a:ext uri="{FF2B5EF4-FFF2-40B4-BE49-F238E27FC236}">
                <a16:creationId xmlns:a16="http://schemas.microsoft.com/office/drawing/2014/main" id="{D2F65303-9565-A544-7C03-663FEA923C8E}"/>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F826D42B-1D49-707F-FFCC-C95A9EFBE00A}"/>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71" name="Chevron 37">
            <a:hlinkClick r:id="" action="ppaction://noaction"/>
            <a:extLst>
              <a:ext uri="{FF2B5EF4-FFF2-40B4-BE49-F238E27FC236}">
                <a16:creationId xmlns:a16="http://schemas.microsoft.com/office/drawing/2014/main" id="{27B94562-1D8C-2A8A-EFE3-03A2D97DB7FB}"/>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TextBox 71">
            <a:extLst>
              <a:ext uri="{FF2B5EF4-FFF2-40B4-BE49-F238E27FC236}">
                <a16:creationId xmlns:a16="http://schemas.microsoft.com/office/drawing/2014/main" id="{0200F831-CFDC-640A-1748-B0334376E278}"/>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73" name="Chevron 37">
            <a:hlinkClick r:id="" action="ppaction://noaction"/>
            <a:extLst>
              <a:ext uri="{FF2B5EF4-FFF2-40B4-BE49-F238E27FC236}">
                <a16:creationId xmlns:a16="http://schemas.microsoft.com/office/drawing/2014/main" id="{5F22DDD5-342A-2AE9-55D0-EF7E47D712A1}"/>
              </a:ext>
            </a:extLst>
          </p:cNvPr>
          <p:cNvSpPr/>
          <p:nvPr/>
        </p:nvSpPr>
        <p:spPr>
          <a:xfrm>
            <a:off x="8841383" y="980660"/>
            <a:ext cx="2276165"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5532D89C-8CB3-3615-1A0A-4B602E742D83}"/>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bg1"/>
                </a:solidFill>
              </a:rPr>
              <a:t>Large-scale Driver: Frequency</a:t>
            </a:r>
            <a:endParaRPr lang="en-GB" sz="1200" b="1" baseline="30000" dirty="0">
              <a:solidFill>
                <a:schemeClr val="bg1"/>
              </a:solidFill>
            </a:endParaRPr>
          </a:p>
        </p:txBody>
      </p:sp>
      <p:sp>
        <p:nvSpPr>
          <p:cNvPr id="75" name="Chevron 41">
            <a:hlinkClick r:id="" action="ppaction://noaction"/>
            <a:extLst>
              <a:ext uri="{FF2B5EF4-FFF2-40B4-BE49-F238E27FC236}">
                <a16:creationId xmlns:a16="http://schemas.microsoft.com/office/drawing/2014/main" id="{727910BB-D782-D64A-9BC3-8F20F8B15F1B}"/>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940376D0-8857-533A-543B-7E01D9CF8829}"/>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3724259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76688C5-A811-0146-A592-326C6D7BE85E}"/>
              </a:ext>
            </a:extLst>
          </p:cNvPr>
          <p:cNvSpPr/>
          <p:nvPr/>
        </p:nvSpPr>
        <p:spPr>
          <a:xfrm>
            <a:off x="6096000" y="4057150"/>
            <a:ext cx="5674725" cy="246757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hlinkClick r:id="" action="ppaction://noaction"/>
          </p:cNvPr>
          <p:cNvSpPr txBox="1"/>
          <p:nvPr/>
        </p:nvSpPr>
        <p:spPr>
          <a:xfrm>
            <a:off x="9873581" y="3037083"/>
            <a:ext cx="1942391" cy="400110"/>
          </a:xfrm>
          <a:prstGeom prst="rect">
            <a:avLst/>
          </a:prstGeom>
          <a:noFill/>
        </p:spPr>
        <p:txBody>
          <a:bodyPr wrap="none" rtlCol="0">
            <a:spAutoFit/>
          </a:bodyPr>
          <a:lstStyle/>
          <a:p>
            <a:r>
              <a:rPr lang="en-GB" sz="2000" dirty="0">
                <a:solidFill>
                  <a:schemeClr val="bg1"/>
                </a:solidFill>
              </a:rPr>
              <a:t>What it means …</a:t>
            </a:r>
          </a:p>
        </p:txBody>
      </p:sp>
      <p:sp>
        <p:nvSpPr>
          <p:cNvPr id="40" name="Rectangle 39"/>
          <p:cNvSpPr/>
          <p:nvPr/>
        </p:nvSpPr>
        <p:spPr>
          <a:xfrm flipH="1">
            <a:off x="256640" y="1345064"/>
            <a:ext cx="11790651" cy="646331"/>
          </a:xfrm>
          <a:prstGeom prst="rect">
            <a:avLst/>
          </a:prstGeom>
        </p:spPr>
        <p:txBody>
          <a:bodyPr wrap="square">
            <a:spAutoFit/>
          </a:bodyPr>
          <a:lstStyle/>
          <a:p>
            <a:pPr algn="ctr">
              <a:spcAft>
                <a:spcPts val="1200"/>
              </a:spcAft>
            </a:pPr>
            <a:r>
              <a:rPr lang="en-US" b="1" dirty="0">
                <a:solidFill>
                  <a:srgbClr val="C00000"/>
                </a:solidFill>
              </a:rPr>
              <a:t>We developed a framework to understand </a:t>
            </a:r>
            <a:r>
              <a:rPr lang="en-GB" b="1" dirty="0">
                <a:solidFill>
                  <a:srgbClr val="C00000"/>
                </a:solidFill>
              </a:rPr>
              <a:t>decadal to multidecadal variability in long- and short-lived hydrological extremes in sub-Saharan Africa</a:t>
            </a:r>
            <a:r>
              <a:rPr lang="en-US" b="1" dirty="0">
                <a:solidFill>
                  <a:srgbClr val="C00000"/>
                </a:solidFill>
              </a:rPr>
              <a:t>, with higher spatial and temporal coverage (1950-2014) than previously explored</a:t>
            </a:r>
            <a:endParaRPr lang="en-US" b="1" dirty="0"/>
          </a:p>
        </p:txBody>
      </p:sp>
      <p:sp>
        <p:nvSpPr>
          <p:cNvPr id="8" name="Rectangle 7">
            <a:extLst>
              <a:ext uri="{FF2B5EF4-FFF2-40B4-BE49-F238E27FC236}">
                <a16:creationId xmlns:a16="http://schemas.microsoft.com/office/drawing/2014/main" id="{E0136AF0-5192-0AE8-A302-01BAD9FD0C0D}"/>
              </a:ext>
            </a:extLst>
          </p:cNvPr>
          <p:cNvSpPr/>
          <p:nvPr/>
        </p:nvSpPr>
        <p:spPr>
          <a:xfrm flipH="1">
            <a:off x="983430" y="2060848"/>
            <a:ext cx="10585177" cy="1661993"/>
          </a:xfrm>
          <a:prstGeom prst="rect">
            <a:avLst/>
          </a:prstGeom>
          <a:solidFill>
            <a:schemeClr val="bg1">
              <a:lumMod val="95000"/>
            </a:schemeClr>
          </a:solidFill>
        </p:spPr>
        <p:txBody>
          <a:bodyPr wrap="square" lIns="91440" tIns="45720" rIns="91440" bIns="45720" anchor="t">
            <a:spAutoFit/>
          </a:bodyPr>
          <a:lstStyle/>
          <a:p>
            <a:pPr marL="285750" indent="-285750" algn="just">
              <a:spcAft>
                <a:spcPts val="1200"/>
              </a:spcAft>
              <a:buFont typeface="Wingdings" panose="05000000000000000000" pitchFamily="2" charset="2"/>
              <a:buChar char="q"/>
            </a:pPr>
            <a:r>
              <a:rPr lang="en-US" dirty="0"/>
              <a:t>Short and long duration floods (SDF and LDFs) separated with a correlation &gt; 70% for most stations.</a:t>
            </a:r>
          </a:p>
          <a:p>
            <a:pPr marL="285750" indent="-285750" algn="just">
              <a:spcAft>
                <a:spcPts val="1200"/>
              </a:spcAft>
              <a:buFont typeface="Wingdings" panose="05000000000000000000" pitchFamily="2" charset="2"/>
              <a:buChar char="q"/>
            </a:pPr>
            <a:r>
              <a:rPr lang="en-US" dirty="0"/>
              <a:t>Non-linear models (between 40-50%) are better than linear models (&lt;25% of variance explained).</a:t>
            </a:r>
          </a:p>
          <a:p>
            <a:pPr marL="285750" indent="-285750" algn="just">
              <a:spcAft>
                <a:spcPts val="1200"/>
              </a:spcAft>
              <a:buFont typeface="Wingdings" panose="05000000000000000000" pitchFamily="2" charset="2"/>
              <a:buChar char="q"/>
            </a:pPr>
            <a:r>
              <a:rPr lang="en-US" dirty="0"/>
              <a:t>Frequency better estimated than magnitude using local scale factors , and vice-versa for large scale factors.</a:t>
            </a:r>
            <a:endParaRPr lang="en-US" dirty="0">
              <a:cs typeface="Calibri"/>
            </a:endParaRPr>
          </a:p>
          <a:p>
            <a:pPr marL="285750" indent="-285750" algn="just">
              <a:spcAft>
                <a:spcPts val="1200"/>
              </a:spcAft>
              <a:buFont typeface="Wingdings" panose="05000000000000000000" pitchFamily="2" charset="2"/>
              <a:buChar char="q"/>
            </a:pPr>
            <a:r>
              <a:rPr lang="en-US" dirty="0">
                <a:ea typeface="+mn-lt"/>
                <a:cs typeface="+mn-lt"/>
              </a:rPr>
              <a:t>Large scale factors better than the local scale drivers </a:t>
            </a:r>
            <a:r>
              <a:rPr lang="en-US" b="1" dirty="0">
                <a:solidFill>
                  <a:srgbClr val="FF0000"/>
                </a:solidFill>
                <a:ea typeface="+mn-lt"/>
                <a:cs typeface="+mn-lt"/>
              </a:rPr>
              <a:t>(--&gt; quality of ERA5 land used)</a:t>
            </a:r>
            <a:endParaRPr lang="en-US" b="1" dirty="0">
              <a:solidFill>
                <a:srgbClr val="FF0000"/>
              </a:solidFill>
              <a:cs typeface="Calibri" panose="020F0502020204030204"/>
            </a:endParaRPr>
          </a:p>
        </p:txBody>
      </p:sp>
      <p:sp>
        <p:nvSpPr>
          <p:cNvPr id="4" name="Rectangle: Rounded Corners 3">
            <a:extLst>
              <a:ext uri="{FF2B5EF4-FFF2-40B4-BE49-F238E27FC236}">
                <a16:creationId xmlns:a16="http://schemas.microsoft.com/office/drawing/2014/main" id="{F2A88A81-869B-736B-AD23-A90C1F2FF3DB}"/>
              </a:ext>
            </a:extLst>
          </p:cNvPr>
          <p:cNvSpPr/>
          <p:nvPr/>
        </p:nvSpPr>
        <p:spPr>
          <a:xfrm>
            <a:off x="486612" y="4070518"/>
            <a:ext cx="5154692" cy="24542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D877F89-CF95-F2F6-1ABE-2F3044D19D72}"/>
              </a:ext>
            </a:extLst>
          </p:cNvPr>
          <p:cNvSpPr txBox="1"/>
          <p:nvPr/>
        </p:nvSpPr>
        <p:spPr>
          <a:xfrm>
            <a:off x="767407" y="4216401"/>
            <a:ext cx="471498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Ø"/>
            </a:pPr>
            <a:r>
              <a:rPr lang="en-US" dirty="0">
                <a:cs typeface="Arial"/>
              </a:rPr>
              <a:t>Soil moisture, rainfall and temperature, respectively are most important.​</a:t>
            </a:r>
            <a:endParaRPr lang="en-US" dirty="0"/>
          </a:p>
          <a:p>
            <a:pPr algn="just"/>
            <a:endParaRPr lang="en-US" dirty="0">
              <a:cs typeface="Arial"/>
            </a:endParaRPr>
          </a:p>
          <a:p>
            <a:pPr marL="285750" indent="-285750" algn="just">
              <a:buFont typeface="Wingdings"/>
              <a:buChar char="Ø"/>
            </a:pPr>
            <a:r>
              <a:rPr lang="en-US" dirty="0">
                <a:cs typeface="Arial"/>
              </a:rPr>
              <a:t>Rainfall intensity more important in western Africa than southern Africa.​</a:t>
            </a:r>
          </a:p>
          <a:p>
            <a:pPr algn="just"/>
            <a:endParaRPr lang="en-US" dirty="0">
              <a:cs typeface="Arial"/>
            </a:endParaRPr>
          </a:p>
          <a:p>
            <a:pPr marL="285750" indent="-285750" algn="just">
              <a:buFont typeface="Wingdings"/>
              <a:buChar char="Ø"/>
            </a:pPr>
            <a:r>
              <a:rPr lang="en-US" dirty="0">
                <a:cs typeface="Arial"/>
              </a:rPr>
              <a:t>Soil moisture more important in long duration floods than short duration floods.​</a:t>
            </a:r>
            <a:endParaRPr lang="en-GB" dirty="0"/>
          </a:p>
        </p:txBody>
      </p:sp>
      <p:sp>
        <p:nvSpPr>
          <p:cNvPr id="6" name="TextBox 5">
            <a:extLst>
              <a:ext uri="{FF2B5EF4-FFF2-40B4-BE49-F238E27FC236}">
                <a16:creationId xmlns:a16="http://schemas.microsoft.com/office/drawing/2014/main" id="{BF997AA3-0D32-AC66-8FC7-E3E212D2EE78}"/>
              </a:ext>
            </a:extLst>
          </p:cNvPr>
          <p:cNvSpPr txBox="1"/>
          <p:nvPr/>
        </p:nvSpPr>
        <p:spPr>
          <a:xfrm>
            <a:off x="6096000" y="4383506"/>
            <a:ext cx="560938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Ø"/>
            </a:pPr>
            <a:r>
              <a:rPr lang="en-US" dirty="0">
                <a:cs typeface="Arial"/>
              </a:rPr>
              <a:t>SSTAs in the Mediterranean sea, North Atlantic , Pacific and Indian oceans, respectively, are most important. ​</a:t>
            </a:r>
            <a:endParaRPr lang="en-US" dirty="0"/>
          </a:p>
          <a:p>
            <a:pPr marL="285750" indent="-285750" algn="just">
              <a:buFont typeface="Wingdings"/>
              <a:buChar char="Ø"/>
            </a:pPr>
            <a:endParaRPr lang="en-US" dirty="0">
              <a:cs typeface="Arial"/>
            </a:endParaRPr>
          </a:p>
          <a:p>
            <a:pPr marL="285750" indent="-285750" algn="just">
              <a:buFont typeface="Wingdings"/>
              <a:buChar char="Ø"/>
            </a:pPr>
            <a:r>
              <a:rPr lang="en-US" dirty="0">
                <a:cs typeface="Arial"/>
              </a:rPr>
              <a:t>SDFs linked to AMO and LDFs mostly linked to EMED.​</a:t>
            </a:r>
          </a:p>
          <a:p>
            <a:pPr marL="285750" indent="-285750" algn="just">
              <a:buFont typeface="Wingdings"/>
              <a:buChar char="Ø"/>
            </a:pPr>
            <a:endParaRPr lang="en-US" dirty="0">
              <a:cs typeface="Arial"/>
            </a:endParaRPr>
          </a:p>
          <a:p>
            <a:pPr marL="285750" indent="-285750" algn="just">
              <a:buFont typeface="Wingdings"/>
              <a:buChar char="Ø"/>
            </a:pPr>
            <a:r>
              <a:rPr lang="en-US" dirty="0">
                <a:cs typeface="Arial"/>
              </a:rPr>
              <a:t>Western Africa linked to the Atlantic and Southern Africa linked to the Pacific.</a:t>
            </a:r>
          </a:p>
        </p:txBody>
      </p:sp>
      <p:sp>
        <p:nvSpPr>
          <p:cNvPr id="7" name="TextBox 6">
            <a:extLst>
              <a:ext uri="{FF2B5EF4-FFF2-40B4-BE49-F238E27FC236}">
                <a16:creationId xmlns:a16="http://schemas.microsoft.com/office/drawing/2014/main" id="{ABC31EA3-22A4-D725-926D-4A6E025B7760}"/>
              </a:ext>
            </a:extLst>
          </p:cNvPr>
          <p:cNvSpPr txBox="1"/>
          <p:nvPr/>
        </p:nvSpPr>
        <p:spPr>
          <a:xfrm>
            <a:off x="688504" y="37668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2E75B5"/>
                </a:solidFill>
              </a:rPr>
              <a:t>Local scale factors</a:t>
            </a:r>
          </a:p>
        </p:txBody>
      </p:sp>
      <p:sp>
        <p:nvSpPr>
          <p:cNvPr id="17" name="TextBox 16">
            <a:extLst>
              <a:ext uri="{FF2B5EF4-FFF2-40B4-BE49-F238E27FC236}">
                <a16:creationId xmlns:a16="http://schemas.microsoft.com/office/drawing/2014/main" id="{C733AFB2-97F1-4CE1-0352-D02CB32FAD3D}"/>
              </a:ext>
            </a:extLst>
          </p:cNvPr>
          <p:cNvSpPr txBox="1"/>
          <p:nvPr/>
        </p:nvSpPr>
        <p:spPr>
          <a:xfrm>
            <a:off x="6233120" y="37267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C55A11"/>
                </a:solidFill>
              </a:rPr>
              <a:t>Large scale factors</a:t>
            </a:r>
          </a:p>
        </p:txBody>
      </p:sp>
      <p:sp>
        <p:nvSpPr>
          <p:cNvPr id="39" name="Rectangle 38">
            <a:extLst>
              <a:ext uri="{FF2B5EF4-FFF2-40B4-BE49-F238E27FC236}">
                <a16:creationId xmlns:a16="http://schemas.microsoft.com/office/drawing/2014/main" id="{13910855-E216-4F64-E335-71354CC75B5B}"/>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2" name="Rectangle 41">
            <a:extLst>
              <a:ext uri="{FF2B5EF4-FFF2-40B4-BE49-F238E27FC236}">
                <a16:creationId xmlns:a16="http://schemas.microsoft.com/office/drawing/2014/main" id="{7BD11ED9-B3F5-2E1F-2133-56A8AB9088E0}"/>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3" name="TextBox 42">
            <a:extLst>
              <a:ext uri="{FF2B5EF4-FFF2-40B4-BE49-F238E27FC236}">
                <a16:creationId xmlns:a16="http://schemas.microsoft.com/office/drawing/2014/main" id="{9F56FEE8-A70E-B500-C0D7-6B047ACF5AF1}"/>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4" name="Picture 43">
            <a:extLst>
              <a:ext uri="{FF2B5EF4-FFF2-40B4-BE49-F238E27FC236}">
                <a16:creationId xmlns:a16="http://schemas.microsoft.com/office/drawing/2014/main" id="{78DCA1F8-79ED-4612-ABCD-99B2B71B057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45" name="Rectangle 44">
            <a:extLst>
              <a:ext uri="{FF2B5EF4-FFF2-40B4-BE49-F238E27FC236}">
                <a16:creationId xmlns:a16="http://schemas.microsoft.com/office/drawing/2014/main" id="{3FA7B74F-FF68-BC9C-7234-81E6162AD10A}"/>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6" name="Rectangle 45">
            <a:extLst>
              <a:ext uri="{FF2B5EF4-FFF2-40B4-BE49-F238E27FC236}">
                <a16:creationId xmlns:a16="http://schemas.microsoft.com/office/drawing/2014/main" id="{D806D11F-5419-337B-AD93-52274454C93C}"/>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7" name="TextBox 46">
            <a:extLst>
              <a:ext uri="{FF2B5EF4-FFF2-40B4-BE49-F238E27FC236}">
                <a16:creationId xmlns:a16="http://schemas.microsoft.com/office/drawing/2014/main" id="{BCA79BA1-4251-D9C9-583C-BD15B2AB1C4C}"/>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8" name="Picture 47">
            <a:extLst>
              <a:ext uri="{FF2B5EF4-FFF2-40B4-BE49-F238E27FC236}">
                <a16:creationId xmlns:a16="http://schemas.microsoft.com/office/drawing/2014/main" id="{D228C908-B8C3-25EA-98C1-8CCB2A184C9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9" name="Pentagon 39">
            <a:hlinkClick r:id="" action="ppaction://noaction"/>
            <a:extLst>
              <a:ext uri="{FF2B5EF4-FFF2-40B4-BE49-F238E27FC236}">
                <a16:creationId xmlns:a16="http://schemas.microsoft.com/office/drawing/2014/main" id="{39D6C571-F0D5-FDC4-6B03-4C4C0ADBE230}"/>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E4F8F6D6-3B91-3FDE-0342-9A155FCD9C60}"/>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36DB849D-650A-BAF8-9818-34870D2FFCD6}"/>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24CD5CC0-923D-FEA6-39D1-AAAE517827A9}"/>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53" name="Chevron 37">
            <a:hlinkClick r:id="" action="ppaction://noaction"/>
            <a:extLst>
              <a:ext uri="{FF2B5EF4-FFF2-40B4-BE49-F238E27FC236}">
                <a16:creationId xmlns:a16="http://schemas.microsoft.com/office/drawing/2014/main" id="{D77A0BC0-0862-0123-71C0-9AA4AD2D744C}"/>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D317D85B-3575-9217-BB5B-00CF8395B99D}"/>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55" name="Chevron 37">
            <a:hlinkClick r:id="" action="ppaction://noaction"/>
            <a:extLst>
              <a:ext uri="{FF2B5EF4-FFF2-40B4-BE49-F238E27FC236}">
                <a16:creationId xmlns:a16="http://schemas.microsoft.com/office/drawing/2014/main" id="{AA7A6A27-4E94-A999-6FF9-33921DE76038}"/>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E194312D-AE7C-AA05-E053-83ADA45598C0}"/>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57" name="Chevron 37">
            <a:hlinkClick r:id="" action="ppaction://noaction"/>
            <a:extLst>
              <a:ext uri="{FF2B5EF4-FFF2-40B4-BE49-F238E27FC236}">
                <a16:creationId xmlns:a16="http://schemas.microsoft.com/office/drawing/2014/main" id="{9A2F8141-E9B0-F91C-52ED-E6CA583196A3}"/>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601A3134-0DC0-8D9B-1463-C23EF6B0960C}"/>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9" name="Chevron 37">
            <a:hlinkClick r:id="" action="ppaction://noaction"/>
            <a:extLst>
              <a:ext uri="{FF2B5EF4-FFF2-40B4-BE49-F238E27FC236}">
                <a16:creationId xmlns:a16="http://schemas.microsoft.com/office/drawing/2014/main" id="{4EF24184-F8D1-64B6-6B86-E693388C7F03}"/>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TextBox 59">
            <a:extLst>
              <a:ext uri="{FF2B5EF4-FFF2-40B4-BE49-F238E27FC236}">
                <a16:creationId xmlns:a16="http://schemas.microsoft.com/office/drawing/2014/main" id="{E4F45550-7377-1FFE-A2C7-A98D760D1564}"/>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61" name="Chevron 41">
            <a:hlinkClick r:id="" action="ppaction://noaction"/>
            <a:extLst>
              <a:ext uri="{FF2B5EF4-FFF2-40B4-BE49-F238E27FC236}">
                <a16:creationId xmlns:a16="http://schemas.microsoft.com/office/drawing/2014/main" id="{851F3183-F789-E1E8-54F8-32A192418B18}"/>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7F6F6A5E-9051-5657-C665-E091F0FCF650}"/>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bg1"/>
                </a:solidFill>
              </a:rPr>
              <a:t>Conclusion ?</a:t>
            </a:r>
            <a:endParaRPr lang="en-GB" sz="1200" b="1" baseline="30000" dirty="0">
              <a:solidFill>
                <a:schemeClr val="bg1"/>
              </a:solidFill>
            </a:endParaRPr>
          </a:p>
        </p:txBody>
      </p:sp>
    </p:spTree>
    <p:extLst>
      <p:ext uri="{BB962C8B-B14F-4D97-AF65-F5344CB8AC3E}">
        <p14:creationId xmlns:p14="http://schemas.microsoft.com/office/powerpoint/2010/main" val="307637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E69D4CD3-41A5-471C-81DE-34FB206F1567}"/>
              </a:ext>
            </a:extLst>
          </p:cNvPr>
          <p:cNvSpPr txBox="1"/>
          <p:nvPr/>
        </p:nvSpPr>
        <p:spPr>
          <a:xfrm>
            <a:off x="2855640" y="2852936"/>
            <a:ext cx="7704856" cy="1446550"/>
          </a:xfrm>
          <a:prstGeom prst="rect">
            <a:avLst/>
          </a:prstGeom>
          <a:noFill/>
        </p:spPr>
        <p:txBody>
          <a:bodyPr wrap="square" rtlCol="0">
            <a:spAutoFit/>
          </a:bodyPr>
          <a:lstStyle/>
          <a:p>
            <a:pPr algn="just">
              <a:spcAft>
                <a:spcPts val="1200"/>
              </a:spcAft>
            </a:pPr>
            <a:r>
              <a:rPr lang="en-US" sz="8800" b="1" dirty="0">
                <a:solidFill>
                  <a:schemeClr val="accent5"/>
                </a:solidFill>
              </a:rPr>
              <a:t>THANK YOU !</a:t>
            </a:r>
            <a:endParaRPr lang="en-US" sz="8800" dirty="0">
              <a:solidFill>
                <a:schemeClr val="accent5"/>
              </a:solidFill>
            </a:endParaRPr>
          </a:p>
        </p:txBody>
      </p:sp>
      <p:sp>
        <p:nvSpPr>
          <p:cNvPr id="7" name="Rectangle 6">
            <a:extLst>
              <a:ext uri="{FF2B5EF4-FFF2-40B4-BE49-F238E27FC236}">
                <a16:creationId xmlns:a16="http://schemas.microsoft.com/office/drawing/2014/main" id="{297D4609-459B-FCDD-15BC-C4B40B8C4490}"/>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8" name="Rectangle 7">
            <a:extLst>
              <a:ext uri="{FF2B5EF4-FFF2-40B4-BE49-F238E27FC236}">
                <a16:creationId xmlns:a16="http://schemas.microsoft.com/office/drawing/2014/main" id="{06F0F3BD-68C6-477B-887A-0C03E6F416EA}"/>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9" name="TextBox 8">
            <a:extLst>
              <a:ext uri="{FF2B5EF4-FFF2-40B4-BE49-F238E27FC236}">
                <a16:creationId xmlns:a16="http://schemas.microsoft.com/office/drawing/2014/main" id="{4D3EAF5F-51BE-86B7-2ADC-946D3F687259}"/>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10" name="Picture 9">
            <a:extLst>
              <a:ext uri="{FF2B5EF4-FFF2-40B4-BE49-F238E27FC236}">
                <a16:creationId xmlns:a16="http://schemas.microsoft.com/office/drawing/2014/main" id="{0E0CE4D9-4239-7B56-63F8-65477285F208}"/>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Tree>
    <p:extLst>
      <p:ext uri="{BB962C8B-B14F-4D97-AF65-F5344CB8AC3E}">
        <p14:creationId xmlns:p14="http://schemas.microsoft.com/office/powerpoint/2010/main" val="130729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hlinkClick r:id="" action="ppaction://noaction"/>
          </p:cNvPr>
          <p:cNvSpPr txBox="1"/>
          <p:nvPr/>
        </p:nvSpPr>
        <p:spPr>
          <a:xfrm>
            <a:off x="9873581" y="3037083"/>
            <a:ext cx="1942391" cy="400110"/>
          </a:xfrm>
          <a:prstGeom prst="rect">
            <a:avLst/>
          </a:prstGeom>
          <a:noFill/>
        </p:spPr>
        <p:txBody>
          <a:bodyPr wrap="none" rtlCol="0">
            <a:spAutoFit/>
          </a:bodyPr>
          <a:lstStyle/>
          <a:p>
            <a:r>
              <a:rPr lang="en-GB" sz="2000" dirty="0">
                <a:solidFill>
                  <a:schemeClr val="bg1"/>
                </a:solidFill>
              </a:rPr>
              <a:t>What it means …</a:t>
            </a:r>
          </a:p>
        </p:txBody>
      </p:sp>
      <p:pic>
        <p:nvPicPr>
          <p:cNvPr id="5" name="Picture 4"/>
          <p:cNvPicPr>
            <a:picLocks noChangeAspect="1"/>
          </p:cNvPicPr>
          <p:nvPr/>
        </p:nvPicPr>
        <p:blipFill rotWithShape="1">
          <a:blip r:embed="rId3"/>
          <a:srcRect t="9784" r="12029" b="9872"/>
          <a:stretch/>
        </p:blipFill>
        <p:spPr>
          <a:xfrm>
            <a:off x="218965" y="1628800"/>
            <a:ext cx="4580891" cy="4196590"/>
          </a:xfrm>
          <a:prstGeom prst="rect">
            <a:avLst/>
          </a:prstGeom>
        </p:spPr>
      </p:pic>
      <p:sp>
        <p:nvSpPr>
          <p:cNvPr id="23" name="TextBox 22"/>
          <p:cNvSpPr txBox="1"/>
          <p:nvPr/>
        </p:nvSpPr>
        <p:spPr>
          <a:xfrm>
            <a:off x="263352" y="5655094"/>
            <a:ext cx="3402602" cy="984885"/>
          </a:xfrm>
          <a:prstGeom prst="rect">
            <a:avLst/>
          </a:prstGeom>
          <a:noFill/>
        </p:spPr>
        <p:txBody>
          <a:bodyPr wrap="square" rtlCol="0">
            <a:spAutoFit/>
          </a:bodyPr>
          <a:lstStyle/>
          <a:p>
            <a:pPr algn="ctr"/>
            <a:r>
              <a:rPr lang="en-GB" sz="1600" b="1" dirty="0">
                <a:solidFill>
                  <a:srgbClr val="7030A0"/>
                </a:solidFill>
              </a:rPr>
              <a:t>Major disaster types affecting people in Africa (2000-2019)</a:t>
            </a:r>
          </a:p>
          <a:p>
            <a:pPr algn="ctr"/>
            <a:endParaRPr lang="en-GB" sz="1200" dirty="0">
              <a:solidFill>
                <a:srgbClr val="7030A0"/>
              </a:solidFill>
            </a:endParaRPr>
          </a:p>
          <a:p>
            <a:pPr algn="ctr"/>
            <a:r>
              <a:rPr lang="en-GB" sz="1400" b="1" dirty="0"/>
              <a:t>(Source: </a:t>
            </a:r>
            <a:r>
              <a:rPr lang="en-GB" sz="1400" b="1" dirty="0" err="1"/>
              <a:t>Yaghmaei</a:t>
            </a:r>
            <a:r>
              <a:rPr lang="en-GB" sz="1400" b="1" dirty="0"/>
              <a:t> and Below, 2019)</a:t>
            </a: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r="24227"/>
          <a:stretch/>
        </p:blipFill>
        <p:spPr>
          <a:xfrm>
            <a:off x="7182597" y="1766531"/>
            <a:ext cx="2664296" cy="1304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46142" y="2028403"/>
            <a:ext cx="1820431" cy="830997"/>
          </a:xfrm>
          <a:prstGeom prst="rect">
            <a:avLst/>
          </a:prstGeom>
          <a:noFill/>
        </p:spPr>
        <p:txBody>
          <a:bodyPr wrap="square" rtlCol="0">
            <a:spAutoFit/>
          </a:bodyPr>
          <a:lstStyle/>
          <a:p>
            <a:pPr algn="ctr"/>
            <a:r>
              <a:rPr lang="en-GB" sz="1600" b="1" dirty="0">
                <a:solidFill>
                  <a:srgbClr val="7030A0"/>
                </a:solidFill>
              </a:rPr>
              <a:t>Frequent Flooding and Climatic extremes </a:t>
            </a:r>
          </a:p>
        </p:txBody>
      </p:sp>
      <p:pic>
        <p:nvPicPr>
          <p:cNvPr id="33" name="Picture 32" descr="A group of people carrying buckets in a flooded area&#10;&#10;Description automatically generated with low confidence">
            <a:extLst>
              <a:ext uri="{FF2B5EF4-FFF2-40B4-BE49-F238E27FC236}">
                <a16:creationId xmlns:a16="http://schemas.microsoft.com/office/drawing/2014/main" id="{D920E670-4CB1-4CF6-D5E9-FE8E2B9B87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917" y="1761534"/>
            <a:ext cx="1965788" cy="1309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 name="TextBox 44">
            <a:extLst>
              <a:ext uri="{FF2B5EF4-FFF2-40B4-BE49-F238E27FC236}">
                <a16:creationId xmlns:a16="http://schemas.microsoft.com/office/drawing/2014/main" id="{7509544E-C2EB-10CE-A676-3F4E92F47FCA}"/>
              </a:ext>
            </a:extLst>
          </p:cNvPr>
          <p:cNvSpPr txBox="1"/>
          <p:nvPr/>
        </p:nvSpPr>
        <p:spPr>
          <a:xfrm>
            <a:off x="183803" y="1340768"/>
            <a:ext cx="11449273" cy="369332"/>
          </a:xfrm>
          <a:prstGeom prst="rect">
            <a:avLst/>
          </a:prstGeom>
          <a:noFill/>
        </p:spPr>
        <p:txBody>
          <a:bodyPr wrap="square" rtlCol="0">
            <a:spAutoFit/>
          </a:bodyPr>
          <a:lstStyle/>
          <a:p>
            <a:pPr marL="285750" indent="-285750">
              <a:spcAft>
                <a:spcPts val="1200"/>
              </a:spcAft>
              <a:buFont typeface="Wingdings" panose="05000000000000000000" pitchFamily="2" charset="2"/>
              <a:buChar char="q"/>
            </a:pPr>
            <a:r>
              <a:rPr lang="en-GB" b="1" dirty="0">
                <a:solidFill>
                  <a:schemeClr val="accent5"/>
                </a:solidFill>
              </a:rPr>
              <a:t>Periodic increasing and decreasing trends in flood characteristics in sub-Saharan Africa.</a:t>
            </a:r>
            <a:endParaRPr lang="en-US" b="1" dirty="0">
              <a:solidFill>
                <a:schemeClr val="accent5"/>
              </a:solidFill>
            </a:endParaRPr>
          </a:p>
        </p:txBody>
      </p:sp>
      <p:pic>
        <p:nvPicPr>
          <p:cNvPr id="52" name="Picture 51" descr="Map&#10;&#10;Description automatically generated">
            <a:extLst>
              <a:ext uri="{FF2B5EF4-FFF2-40B4-BE49-F238E27FC236}">
                <a16:creationId xmlns:a16="http://schemas.microsoft.com/office/drawing/2014/main" id="{D2FD336A-E10C-0AE9-65CF-D3411F6077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1639"/>
          <a:stretch/>
        </p:blipFill>
        <p:spPr>
          <a:xfrm>
            <a:off x="3693737" y="3416880"/>
            <a:ext cx="8387341" cy="2900821"/>
          </a:xfrm>
          <a:prstGeom prst="rect">
            <a:avLst/>
          </a:prstGeom>
        </p:spPr>
      </p:pic>
      <p:sp>
        <p:nvSpPr>
          <p:cNvPr id="58" name="TextBox 57">
            <a:extLst>
              <a:ext uri="{FF2B5EF4-FFF2-40B4-BE49-F238E27FC236}">
                <a16:creationId xmlns:a16="http://schemas.microsoft.com/office/drawing/2014/main" id="{2A6E84A0-FC42-FC03-5CEA-FC5F6D245889}"/>
              </a:ext>
            </a:extLst>
          </p:cNvPr>
          <p:cNvSpPr txBox="1"/>
          <p:nvPr/>
        </p:nvSpPr>
        <p:spPr>
          <a:xfrm>
            <a:off x="4003153" y="6382870"/>
            <a:ext cx="7912242" cy="338554"/>
          </a:xfrm>
          <a:prstGeom prst="rect">
            <a:avLst/>
          </a:prstGeom>
          <a:noFill/>
        </p:spPr>
        <p:txBody>
          <a:bodyPr wrap="square" rtlCol="0">
            <a:spAutoFit/>
          </a:bodyPr>
          <a:lstStyle/>
          <a:p>
            <a:pPr algn="ctr"/>
            <a:r>
              <a:rPr lang="en-GB" sz="1600" b="1" dirty="0">
                <a:solidFill>
                  <a:srgbClr val="7030A0"/>
                </a:solidFill>
              </a:rPr>
              <a:t>Significant Decadal variability in Flood characteristics [1950- 2014] </a:t>
            </a:r>
            <a:r>
              <a:rPr lang="en-GB" sz="1400" b="1" dirty="0"/>
              <a:t>(Source: Ekolu et al. 2022)</a:t>
            </a:r>
          </a:p>
        </p:txBody>
      </p:sp>
      <p:sp>
        <p:nvSpPr>
          <p:cNvPr id="16" name="TextBox 15">
            <a:extLst>
              <a:ext uri="{FF2B5EF4-FFF2-40B4-BE49-F238E27FC236}">
                <a16:creationId xmlns:a16="http://schemas.microsoft.com/office/drawing/2014/main" id="{780D391D-AC19-D4BE-54B0-8E4AE01275BF}"/>
              </a:ext>
            </a:extLst>
          </p:cNvPr>
          <p:cNvSpPr txBox="1"/>
          <p:nvPr/>
        </p:nvSpPr>
        <p:spPr>
          <a:xfrm>
            <a:off x="7217839" y="3009604"/>
            <a:ext cx="2923999" cy="292388"/>
          </a:xfrm>
          <a:prstGeom prst="rect">
            <a:avLst/>
          </a:prstGeom>
          <a:noFill/>
        </p:spPr>
        <p:txBody>
          <a:bodyPr wrap="square">
            <a:spAutoFit/>
          </a:bodyPr>
          <a:lstStyle/>
          <a:p>
            <a:r>
              <a:rPr lang="en-GB" sz="1300" b="1" baseline="0" dirty="0">
                <a:solidFill>
                  <a:srgbClr val="C00000"/>
                </a:solidFill>
              </a:rPr>
              <a:t>Flooded homestead (Namibia, 2011) </a:t>
            </a:r>
            <a:endParaRPr lang="en-GB" sz="1300" b="1" dirty="0">
              <a:solidFill>
                <a:srgbClr val="C00000"/>
              </a:solidFill>
            </a:endParaRPr>
          </a:p>
        </p:txBody>
      </p:sp>
      <p:sp>
        <p:nvSpPr>
          <p:cNvPr id="42" name="Rectangle 41">
            <a:extLst>
              <a:ext uri="{FF2B5EF4-FFF2-40B4-BE49-F238E27FC236}">
                <a16:creationId xmlns:a16="http://schemas.microsoft.com/office/drawing/2014/main" id="{D849EF39-3130-A4D7-992A-7A995893369C}"/>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3" name="Rectangle 42">
            <a:extLst>
              <a:ext uri="{FF2B5EF4-FFF2-40B4-BE49-F238E27FC236}">
                <a16:creationId xmlns:a16="http://schemas.microsoft.com/office/drawing/2014/main" id="{1425717A-3B30-C9D0-F5C3-F4E69C9CD96C}"/>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4" name="TextBox 43">
            <a:extLst>
              <a:ext uri="{FF2B5EF4-FFF2-40B4-BE49-F238E27FC236}">
                <a16:creationId xmlns:a16="http://schemas.microsoft.com/office/drawing/2014/main" id="{D4D0CEA5-66CA-8C65-D1BE-4566FFB1C6E5}"/>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6" name="Picture 45">
            <a:extLst>
              <a:ext uri="{FF2B5EF4-FFF2-40B4-BE49-F238E27FC236}">
                <a16:creationId xmlns:a16="http://schemas.microsoft.com/office/drawing/2014/main" id="{A8763681-78B8-2223-BDCB-5BE043BFEE6F}"/>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47" name="Rectangle 46">
            <a:extLst>
              <a:ext uri="{FF2B5EF4-FFF2-40B4-BE49-F238E27FC236}">
                <a16:creationId xmlns:a16="http://schemas.microsoft.com/office/drawing/2014/main" id="{22702757-6A39-9786-5C62-5066AE767CD2}"/>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8" name="Rectangle 47">
            <a:extLst>
              <a:ext uri="{FF2B5EF4-FFF2-40B4-BE49-F238E27FC236}">
                <a16:creationId xmlns:a16="http://schemas.microsoft.com/office/drawing/2014/main" id="{7314F893-55D9-08DC-CBD8-9157136D7766}"/>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9" name="TextBox 48">
            <a:extLst>
              <a:ext uri="{FF2B5EF4-FFF2-40B4-BE49-F238E27FC236}">
                <a16:creationId xmlns:a16="http://schemas.microsoft.com/office/drawing/2014/main" id="{47F80FE5-81F0-6EF2-4124-89EEEE526DBB}"/>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50" name="Picture 49">
            <a:extLst>
              <a:ext uri="{FF2B5EF4-FFF2-40B4-BE49-F238E27FC236}">
                <a16:creationId xmlns:a16="http://schemas.microsoft.com/office/drawing/2014/main" id="{50ADFC0C-4423-CC8F-50CB-7D6107407D7A}"/>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51" name="Pentagon 39">
            <a:hlinkClick r:id="" action="ppaction://noaction"/>
            <a:extLst>
              <a:ext uri="{FF2B5EF4-FFF2-40B4-BE49-F238E27FC236}">
                <a16:creationId xmlns:a16="http://schemas.microsoft.com/office/drawing/2014/main" id="{38E263FE-9E81-453F-3F23-38C8BB3A413F}"/>
              </a:ext>
            </a:extLst>
          </p:cNvPr>
          <p:cNvSpPr/>
          <p:nvPr/>
        </p:nvSpPr>
        <p:spPr>
          <a:xfrm>
            <a:off x="0" y="982994"/>
            <a:ext cx="1164429" cy="276999"/>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0E54A245-F1A8-F279-694A-C611B2283E79}"/>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bg1"/>
                </a:solidFill>
              </a:rPr>
              <a:t>Introduction</a:t>
            </a:r>
            <a:endParaRPr lang="en-GB" sz="1200" b="1" baseline="30000" dirty="0">
              <a:solidFill>
                <a:schemeClr val="bg1"/>
              </a:solidFill>
            </a:endParaRPr>
          </a:p>
        </p:txBody>
      </p:sp>
      <p:sp>
        <p:nvSpPr>
          <p:cNvPr id="54" name="Chevron 37">
            <a:hlinkClick r:id="" action="ppaction://noaction"/>
            <a:extLst>
              <a:ext uri="{FF2B5EF4-FFF2-40B4-BE49-F238E27FC236}">
                <a16:creationId xmlns:a16="http://schemas.microsoft.com/office/drawing/2014/main" id="{9A3FDA9E-97E0-3D79-105D-181569118811}"/>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2A68B4E3-1C18-70BD-E95A-4AC9023BB856}"/>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56" name="Chevron 37">
            <a:hlinkClick r:id="" action="ppaction://noaction"/>
            <a:extLst>
              <a:ext uri="{FF2B5EF4-FFF2-40B4-BE49-F238E27FC236}">
                <a16:creationId xmlns:a16="http://schemas.microsoft.com/office/drawing/2014/main" id="{C21E6AF5-0FEF-D018-19A1-87B770F22C44}"/>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extBox 56">
            <a:extLst>
              <a:ext uri="{FF2B5EF4-FFF2-40B4-BE49-F238E27FC236}">
                <a16:creationId xmlns:a16="http://schemas.microsoft.com/office/drawing/2014/main" id="{2C6C2409-9C84-CED5-B16C-B1321FA87AA2}"/>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59" name="Chevron 37">
            <a:hlinkClick r:id="" action="ppaction://noaction"/>
            <a:extLst>
              <a:ext uri="{FF2B5EF4-FFF2-40B4-BE49-F238E27FC236}">
                <a16:creationId xmlns:a16="http://schemas.microsoft.com/office/drawing/2014/main" id="{C0D73B64-340F-5466-3997-CC4D925E6D38}"/>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TextBox 59">
            <a:extLst>
              <a:ext uri="{FF2B5EF4-FFF2-40B4-BE49-F238E27FC236}">
                <a16:creationId xmlns:a16="http://schemas.microsoft.com/office/drawing/2014/main" id="{2E13F8DA-B31D-B137-4BD1-EAA7066D3B21}"/>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61" name="Chevron 37">
            <a:hlinkClick r:id="" action="ppaction://noaction"/>
            <a:extLst>
              <a:ext uri="{FF2B5EF4-FFF2-40B4-BE49-F238E27FC236}">
                <a16:creationId xmlns:a16="http://schemas.microsoft.com/office/drawing/2014/main" id="{D719024F-83EF-C924-5BFB-67C699B224E0}"/>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CC63805A-8F0B-D621-84F6-4BA3A582C8D6}"/>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63" name="Chevron 37">
            <a:hlinkClick r:id="" action="ppaction://noaction"/>
            <a:extLst>
              <a:ext uri="{FF2B5EF4-FFF2-40B4-BE49-F238E27FC236}">
                <a16:creationId xmlns:a16="http://schemas.microsoft.com/office/drawing/2014/main" id="{26E1E1CF-5449-6105-8318-F94777EA2ACC}"/>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E1F76FF9-4B75-00DC-F8D2-74672E506F8C}"/>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65" name="Chevron 41">
            <a:hlinkClick r:id="" action="ppaction://noaction"/>
            <a:extLst>
              <a:ext uri="{FF2B5EF4-FFF2-40B4-BE49-F238E27FC236}">
                <a16:creationId xmlns:a16="http://schemas.microsoft.com/office/drawing/2014/main" id="{BC7DC77B-FA6E-97FB-0B03-C28D4C066411}"/>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a:extLst>
              <a:ext uri="{FF2B5EF4-FFF2-40B4-BE49-F238E27FC236}">
                <a16:creationId xmlns:a16="http://schemas.microsoft.com/office/drawing/2014/main" id="{5B8B8F3C-0ECD-4A6D-ED1D-0321D2E132FA}"/>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
        <p:nvSpPr>
          <p:cNvPr id="34" name="TextBox 33">
            <a:extLst>
              <a:ext uri="{FF2B5EF4-FFF2-40B4-BE49-F238E27FC236}">
                <a16:creationId xmlns:a16="http://schemas.microsoft.com/office/drawing/2014/main" id="{391F84FF-5742-1E40-C8DB-8F84D39215A2}"/>
              </a:ext>
            </a:extLst>
          </p:cNvPr>
          <p:cNvSpPr txBox="1"/>
          <p:nvPr/>
        </p:nvSpPr>
        <p:spPr>
          <a:xfrm>
            <a:off x="10206171" y="3022916"/>
            <a:ext cx="2038558" cy="292388"/>
          </a:xfrm>
          <a:prstGeom prst="rect">
            <a:avLst/>
          </a:prstGeom>
          <a:noFill/>
        </p:spPr>
        <p:txBody>
          <a:bodyPr wrap="square">
            <a:spAutoFit/>
          </a:bodyPr>
          <a:lstStyle/>
          <a:p>
            <a:r>
              <a:rPr lang="en-GB" sz="1300" b="1" baseline="0" dirty="0">
                <a:solidFill>
                  <a:srgbClr val="C00000"/>
                </a:solidFill>
              </a:rPr>
              <a:t>Flooding (Kenya, 2018) </a:t>
            </a:r>
            <a:endParaRPr lang="en-GB" sz="1300" b="1" dirty="0">
              <a:solidFill>
                <a:srgbClr val="C00000"/>
              </a:solidFill>
            </a:endParaRPr>
          </a:p>
        </p:txBody>
      </p:sp>
    </p:spTree>
    <p:extLst>
      <p:ext uri="{BB962C8B-B14F-4D97-AF65-F5344CB8AC3E}">
        <p14:creationId xmlns:p14="http://schemas.microsoft.com/office/powerpoint/2010/main" val="144910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A450AD-DE7E-E899-9309-27151A3EBAAD}"/>
              </a:ext>
            </a:extLst>
          </p:cNvPr>
          <p:cNvSpPr/>
          <p:nvPr/>
        </p:nvSpPr>
        <p:spPr>
          <a:xfrm>
            <a:off x="5105955" y="1692310"/>
            <a:ext cx="6926878" cy="4968396"/>
          </a:xfrm>
          <a:prstGeom prst="roundRect">
            <a:avLst/>
          </a:prstGeom>
          <a:solidFill>
            <a:srgbClr val="F9FBFD"/>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4B5F3D16-8F4F-E980-CDEE-CB38DDB07AC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22777" t="7263" r="18890" b="3872"/>
          <a:stretch/>
        </p:blipFill>
        <p:spPr>
          <a:xfrm>
            <a:off x="6597201" y="2033708"/>
            <a:ext cx="3530707" cy="3686792"/>
          </a:xfrm>
          <a:prstGeom prst="rect">
            <a:avLst/>
          </a:prstGeom>
        </p:spPr>
      </p:pic>
      <p:graphicFrame>
        <p:nvGraphicFramePr>
          <p:cNvPr id="17" name="Chart 16">
            <a:extLst>
              <a:ext uri="{FF2B5EF4-FFF2-40B4-BE49-F238E27FC236}">
                <a16:creationId xmlns:a16="http://schemas.microsoft.com/office/drawing/2014/main" id="{AF26085D-188B-C846-1ABD-82C1215E0406}"/>
              </a:ext>
            </a:extLst>
          </p:cNvPr>
          <p:cNvGraphicFramePr/>
          <p:nvPr>
            <p:extLst>
              <p:ext uri="{D42A27DB-BD31-4B8C-83A1-F6EECF244321}">
                <p14:modId xmlns:p14="http://schemas.microsoft.com/office/powerpoint/2010/main" val="3148215648"/>
              </p:ext>
            </p:extLst>
          </p:nvPr>
        </p:nvGraphicFramePr>
        <p:xfrm>
          <a:off x="4943872" y="1772816"/>
          <a:ext cx="2762154" cy="4271777"/>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descr="Chart&#10;&#10;Description automatically generated">
            <a:extLst>
              <a:ext uri="{FF2B5EF4-FFF2-40B4-BE49-F238E27FC236}">
                <a16:creationId xmlns:a16="http://schemas.microsoft.com/office/drawing/2014/main" id="{029E172C-3BEE-6B11-7307-8528E44BF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168" y="3401857"/>
            <a:ext cx="4678088" cy="1971359"/>
          </a:xfrm>
          <a:prstGeom prst="rect">
            <a:avLst/>
          </a:prstGeom>
        </p:spPr>
      </p:pic>
      <p:graphicFrame>
        <p:nvGraphicFramePr>
          <p:cNvPr id="13" name="Chart 12"/>
          <p:cNvGraphicFramePr/>
          <p:nvPr>
            <p:extLst>
              <p:ext uri="{D42A27DB-BD31-4B8C-83A1-F6EECF244321}">
                <p14:modId xmlns:p14="http://schemas.microsoft.com/office/powerpoint/2010/main" val="4197270784"/>
              </p:ext>
            </p:extLst>
          </p:nvPr>
        </p:nvGraphicFramePr>
        <p:xfrm>
          <a:off x="9723419" y="1700808"/>
          <a:ext cx="2342201" cy="4432916"/>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Box 45">
            <a:extLst>
              <a:ext uri="{FF2B5EF4-FFF2-40B4-BE49-F238E27FC236}">
                <a16:creationId xmlns:a16="http://schemas.microsoft.com/office/drawing/2014/main" id="{CAA3FD66-51F0-40E6-9B9C-F0ADD9E67807}"/>
              </a:ext>
            </a:extLst>
          </p:cNvPr>
          <p:cNvSpPr txBox="1"/>
          <p:nvPr/>
        </p:nvSpPr>
        <p:spPr>
          <a:xfrm>
            <a:off x="191343" y="1322977"/>
            <a:ext cx="11449273" cy="369332"/>
          </a:xfrm>
          <a:prstGeom prst="rect">
            <a:avLst/>
          </a:prstGeom>
          <a:noFill/>
        </p:spPr>
        <p:txBody>
          <a:bodyPr wrap="square" rtlCol="0">
            <a:spAutoFit/>
          </a:bodyPr>
          <a:lstStyle/>
          <a:p>
            <a:pPr marL="285750" indent="-285750">
              <a:spcAft>
                <a:spcPts val="1200"/>
              </a:spcAft>
              <a:buFont typeface="Wingdings" panose="05000000000000000000" pitchFamily="2" charset="2"/>
              <a:buChar char="q"/>
            </a:pPr>
            <a:r>
              <a:rPr lang="en-GB" b="1" dirty="0">
                <a:solidFill>
                  <a:srgbClr val="7030A0"/>
                </a:solidFill>
              </a:rPr>
              <a:t>Relative contribution from Local scale and Largescale drivers of flood change in sub-Saharan Africa (1950-2014)</a:t>
            </a:r>
            <a:endParaRPr lang="en-US" b="1" dirty="0">
              <a:solidFill>
                <a:srgbClr val="7030A0"/>
              </a:solidFill>
            </a:endParaRPr>
          </a:p>
        </p:txBody>
      </p:sp>
      <p:sp>
        <p:nvSpPr>
          <p:cNvPr id="15" name="Right Arrow 9">
            <a:extLst>
              <a:ext uri="{FF2B5EF4-FFF2-40B4-BE49-F238E27FC236}">
                <a16:creationId xmlns:a16="http://schemas.microsoft.com/office/drawing/2014/main" id="{4B1CD790-C35D-0B40-6D6A-BC317DAABB65}"/>
              </a:ext>
            </a:extLst>
          </p:cNvPr>
          <p:cNvSpPr/>
          <p:nvPr/>
        </p:nvSpPr>
        <p:spPr>
          <a:xfrm>
            <a:off x="7022733" y="3387898"/>
            <a:ext cx="1209440" cy="432048"/>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9699658-235C-BA0C-1484-0DB2F51118A7}"/>
              </a:ext>
            </a:extLst>
          </p:cNvPr>
          <p:cNvSpPr txBox="1"/>
          <p:nvPr/>
        </p:nvSpPr>
        <p:spPr>
          <a:xfrm>
            <a:off x="6168008" y="6065679"/>
            <a:ext cx="4949540" cy="646331"/>
          </a:xfrm>
          <a:prstGeom prst="rect">
            <a:avLst/>
          </a:prstGeom>
          <a:noFill/>
        </p:spPr>
        <p:txBody>
          <a:bodyPr wrap="square" rtlCol="0">
            <a:spAutoFit/>
          </a:bodyPr>
          <a:lstStyle/>
          <a:p>
            <a:pPr algn="ctr"/>
            <a:r>
              <a:rPr lang="en-US" b="1" dirty="0">
                <a:solidFill>
                  <a:srgbClr val="7030A0"/>
                </a:solidFill>
              </a:rPr>
              <a:t>Mapping relative importance of multiple drivers of Short or Long duration flood events</a:t>
            </a:r>
            <a:endParaRPr lang="en-GB" b="1" dirty="0">
              <a:solidFill>
                <a:srgbClr val="7030A0"/>
              </a:solidFill>
            </a:endParaRPr>
          </a:p>
        </p:txBody>
      </p:sp>
      <p:sp>
        <p:nvSpPr>
          <p:cNvPr id="10" name="Right Arrow 9"/>
          <p:cNvSpPr/>
          <p:nvPr/>
        </p:nvSpPr>
        <p:spPr>
          <a:xfrm rot="10800000">
            <a:off x="9741556" y="3235172"/>
            <a:ext cx="488875" cy="432048"/>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594A737-9FF1-6A2E-CA2F-EC4F57E7B6FC}"/>
              </a:ext>
            </a:extLst>
          </p:cNvPr>
          <p:cNvSpPr txBox="1"/>
          <p:nvPr/>
        </p:nvSpPr>
        <p:spPr>
          <a:xfrm>
            <a:off x="359880" y="1732568"/>
            <a:ext cx="4219928" cy="861774"/>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sz="1600" b="1" dirty="0">
                <a:solidFill>
                  <a:schemeClr val="accent6">
                    <a:lumMod val="75000"/>
                  </a:schemeClr>
                </a:solidFill>
              </a:rPr>
              <a:t>Flood data – Ekolu et al. 2022</a:t>
            </a:r>
          </a:p>
          <a:p>
            <a:pPr marL="285750" indent="-285750">
              <a:buFont typeface="Courier New" panose="02070309020205020404" pitchFamily="49" charset="0"/>
              <a:buChar char="o"/>
            </a:pPr>
            <a:r>
              <a:rPr lang="en-US" sz="1600" b="1" dirty="0">
                <a:solidFill>
                  <a:schemeClr val="accent6">
                    <a:lumMod val="75000"/>
                  </a:schemeClr>
                </a:solidFill>
              </a:rPr>
              <a:t>Hydro-meteorological data – ERA5 land</a:t>
            </a:r>
          </a:p>
          <a:p>
            <a:pPr marL="285750" indent="-285750">
              <a:buFont typeface="Courier New" panose="02070309020205020404" pitchFamily="49" charset="0"/>
              <a:buChar char="o"/>
            </a:pPr>
            <a:r>
              <a:rPr lang="en-US" sz="1600" b="1" dirty="0">
                <a:solidFill>
                  <a:schemeClr val="accent6">
                    <a:lumMod val="75000"/>
                  </a:schemeClr>
                </a:solidFill>
              </a:rPr>
              <a:t>Sea Surface Temperatures – ERSST.v5</a:t>
            </a:r>
            <a:endParaRPr lang="en-US" sz="1600" b="1" dirty="0">
              <a:solidFill>
                <a:schemeClr val="accent6">
                  <a:lumMod val="75000"/>
                </a:schemeClr>
              </a:solidFill>
              <a:cs typeface="Calibri"/>
            </a:endParaRPr>
          </a:p>
        </p:txBody>
      </p:sp>
      <p:sp>
        <p:nvSpPr>
          <p:cNvPr id="16" name="TextBox 15">
            <a:extLst>
              <a:ext uri="{FF2B5EF4-FFF2-40B4-BE49-F238E27FC236}">
                <a16:creationId xmlns:a16="http://schemas.microsoft.com/office/drawing/2014/main" id="{8566F2D6-4017-4DC4-25AE-8C2FA94342B6}"/>
              </a:ext>
            </a:extLst>
          </p:cNvPr>
          <p:cNvSpPr txBox="1"/>
          <p:nvPr/>
        </p:nvSpPr>
        <p:spPr>
          <a:xfrm>
            <a:off x="973858" y="2564904"/>
            <a:ext cx="2823373" cy="800219"/>
          </a:xfrm>
          <a:prstGeom prst="rect">
            <a:avLst/>
          </a:prstGeom>
          <a:noFill/>
        </p:spPr>
        <p:txBody>
          <a:bodyPr wrap="square" rtlCol="0">
            <a:spAutoFit/>
          </a:bodyPr>
          <a:lstStyle/>
          <a:p>
            <a:pPr algn="ctr"/>
            <a:r>
              <a:rPr lang="en-US" sz="1600" b="1" dirty="0">
                <a:solidFill>
                  <a:srgbClr val="7030A0"/>
                </a:solidFill>
              </a:rPr>
              <a:t>Short Duration Floods [SDF] vs Long Duration Floods [LDF] </a:t>
            </a:r>
          </a:p>
          <a:p>
            <a:pPr algn="ctr"/>
            <a:r>
              <a:rPr lang="en-US" sz="1400" b="1" dirty="0"/>
              <a:t>(source: </a:t>
            </a:r>
            <a:r>
              <a:rPr lang="en-US" sz="1400" b="1" dirty="0" err="1"/>
              <a:t>Gaal</a:t>
            </a:r>
            <a:r>
              <a:rPr lang="en-US" sz="1400" b="1" dirty="0"/>
              <a:t> et al. 2015)</a:t>
            </a:r>
            <a:endParaRPr lang="en-US" sz="1600" b="1" dirty="0"/>
          </a:p>
        </p:txBody>
      </p:sp>
      <p:sp>
        <p:nvSpPr>
          <p:cNvPr id="21" name="TextBox 20">
            <a:extLst>
              <a:ext uri="{FF2B5EF4-FFF2-40B4-BE49-F238E27FC236}">
                <a16:creationId xmlns:a16="http://schemas.microsoft.com/office/drawing/2014/main" id="{484D8701-C6A2-0293-0E92-0309D807A358}"/>
              </a:ext>
            </a:extLst>
          </p:cNvPr>
          <p:cNvSpPr txBox="1"/>
          <p:nvPr/>
        </p:nvSpPr>
        <p:spPr>
          <a:xfrm>
            <a:off x="210357" y="5498592"/>
            <a:ext cx="4563649" cy="1162113"/>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1600" b="1" dirty="0">
                <a:solidFill>
                  <a:srgbClr val="7030A0"/>
                </a:solidFill>
              </a:rPr>
              <a:t>Flood </a:t>
            </a:r>
            <a:r>
              <a:rPr lang="en-US" sz="1600" b="1" u="sng" dirty="0">
                <a:solidFill>
                  <a:srgbClr val="7030A0"/>
                </a:solidFill>
              </a:rPr>
              <a:t>Magnitude</a:t>
            </a:r>
            <a:r>
              <a:rPr lang="en-US" sz="1600" b="1" dirty="0">
                <a:solidFill>
                  <a:srgbClr val="7030A0"/>
                </a:solidFill>
              </a:rPr>
              <a:t> and </a:t>
            </a:r>
            <a:r>
              <a:rPr lang="en-US" sz="1600" b="1" u="sng" dirty="0">
                <a:solidFill>
                  <a:srgbClr val="7030A0"/>
                </a:solidFill>
              </a:rPr>
              <a:t>Frequency</a:t>
            </a:r>
            <a:r>
              <a:rPr lang="en-US" sz="1600" b="1" dirty="0">
                <a:solidFill>
                  <a:srgbClr val="7030A0"/>
                </a:solidFill>
              </a:rPr>
              <a:t> using:</a:t>
            </a:r>
          </a:p>
          <a:p>
            <a:pPr marL="800100" lvl="1" indent="-342900">
              <a:lnSpc>
                <a:spcPct val="150000"/>
              </a:lnSpc>
              <a:buFont typeface="+mj-lt"/>
              <a:buAutoNum type="arabicPeriod"/>
            </a:pPr>
            <a:r>
              <a:rPr lang="en-US" sz="1600" b="1" dirty="0">
                <a:solidFill>
                  <a:srgbClr val="C00000"/>
                </a:solidFill>
              </a:rPr>
              <a:t>Linear model (Multiple linear regression)</a:t>
            </a:r>
          </a:p>
          <a:p>
            <a:pPr marL="800100" lvl="1" indent="-342900">
              <a:lnSpc>
                <a:spcPct val="150000"/>
              </a:lnSpc>
              <a:buFont typeface="+mj-lt"/>
              <a:buAutoNum type="arabicPeriod"/>
            </a:pPr>
            <a:r>
              <a:rPr lang="en-US" sz="1600" b="1" dirty="0">
                <a:solidFill>
                  <a:srgbClr val="C00000"/>
                </a:solidFill>
              </a:rPr>
              <a:t>Non-linear model (Decision tree)</a:t>
            </a:r>
            <a:endParaRPr lang="en-GB" sz="1600" b="1" dirty="0">
              <a:solidFill>
                <a:srgbClr val="C00000"/>
              </a:solidFill>
            </a:endParaRPr>
          </a:p>
        </p:txBody>
      </p:sp>
      <p:sp>
        <p:nvSpPr>
          <p:cNvPr id="39" name="Rectangle 38">
            <a:extLst>
              <a:ext uri="{FF2B5EF4-FFF2-40B4-BE49-F238E27FC236}">
                <a16:creationId xmlns:a16="http://schemas.microsoft.com/office/drawing/2014/main" id="{66826FEF-666F-D136-14A7-A4D20240DD34}"/>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0" name="Rectangle 39">
            <a:extLst>
              <a:ext uri="{FF2B5EF4-FFF2-40B4-BE49-F238E27FC236}">
                <a16:creationId xmlns:a16="http://schemas.microsoft.com/office/drawing/2014/main" id="{A619D668-5D6D-8B36-5DFF-E302C33314BB}"/>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2" name="TextBox 41">
            <a:extLst>
              <a:ext uri="{FF2B5EF4-FFF2-40B4-BE49-F238E27FC236}">
                <a16:creationId xmlns:a16="http://schemas.microsoft.com/office/drawing/2014/main" id="{BFD20131-F2D6-6507-5D9C-3B1D6ABF6AA2}"/>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4" name="Picture 43">
            <a:extLst>
              <a:ext uri="{FF2B5EF4-FFF2-40B4-BE49-F238E27FC236}">
                <a16:creationId xmlns:a16="http://schemas.microsoft.com/office/drawing/2014/main" id="{EC7F6304-1611-BE63-783E-8965045B18E6}"/>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47" name="Rectangle 46">
            <a:extLst>
              <a:ext uri="{FF2B5EF4-FFF2-40B4-BE49-F238E27FC236}">
                <a16:creationId xmlns:a16="http://schemas.microsoft.com/office/drawing/2014/main" id="{FFEBF38A-7FFA-3A5A-A0D9-193E65C51D20}"/>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48" name="Rectangle 47">
            <a:extLst>
              <a:ext uri="{FF2B5EF4-FFF2-40B4-BE49-F238E27FC236}">
                <a16:creationId xmlns:a16="http://schemas.microsoft.com/office/drawing/2014/main" id="{D64E91C7-232E-A221-504A-82BC9F74DB42}"/>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49" name="TextBox 48">
            <a:extLst>
              <a:ext uri="{FF2B5EF4-FFF2-40B4-BE49-F238E27FC236}">
                <a16:creationId xmlns:a16="http://schemas.microsoft.com/office/drawing/2014/main" id="{31ABA67A-C52B-2EC0-1D10-2EA9587E5FA5}"/>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50" name="Picture 49">
            <a:extLst>
              <a:ext uri="{FF2B5EF4-FFF2-40B4-BE49-F238E27FC236}">
                <a16:creationId xmlns:a16="http://schemas.microsoft.com/office/drawing/2014/main" id="{D3857F18-AD3E-CACD-FB21-A303A5C723A1}"/>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51" name="Pentagon 39">
            <a:hlinkClick r:id="" action="ppaction://noaction"/>
            <a:extLst>
              <a:ext uri="{FF2B5EF4-FFF2-40B4-BE49-F238E27FC236}">
                <a16:creationId xmlns:a16="http://schemas.microsoft.com/office/drawing/2014/main" id="{E80946CF-E7B4-0147-0DAE-28C312025FB6}"/>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8FC5979E-7473-E9CD-6B5C-9DE2FA59E014}"/>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53" name="Chevron 37">
            <a:hlinkClick r:id="" action="ppaction://noaction"/>
            <a:extLst>
              <a:ext uri="{FF2B5EF4-FFF2-40B4-BE49-F238E27FC236}">
                <a16:creationId xmlns:a16="http://schemas.microsoft.com/office/drawing/2014/main" id="{4761C1AF-4C3E-DA9A-7002-657932A53A00}"/>
              </a:ext>
            </a:extLst>
          </p:cNvPr>
          <p:cNvSpPr/>
          <p:nvPr/>
        </p:nvSpPr>
        <p:spPr>
          <a:xfrm>
            <a:off x="1055542" y="985678"/>
            <a:ext cx="1128690"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19998148-F89E-489C-8AF0-43A32FDD8F27}"/>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bg1"/>
                </a:solidFill>
              </a:rPr>
              <a:t>Approach</a:t>
            </a:r>
            <a:endParaRPr lang="en-GB" sz="1200" b="1" baseline="30000" dirty="0">
              <a:solidFill>
                <a:schemeClr val="bg1"/>
              </a:solidFill>
            </a:endParaRPr>
          </a:p>
        </p:txBody>
      </p:sp>
      <p:sp>
        <p:nvSpPr>
          <p:cNvPr id="55" name="Chevron 37">
            <a:hlinkClick r:id="" action="ppaction://noaction"/>
            <a:extLst>
              <a:ext uri="{FF2B5EF4-FFF2-40B4-BE49-F238E27FC236}">
                <a16:creationId xmlns:a16="http://schemas.microsoft.com/office/drawing/2014/main" id="{7B0D8405-DE7A-3CB4-B11A-A1FCFCC81511}"/>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F8FD72B8-BA14-004F-8067-DBF74282CADF}"/>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57" name="Chevron 37">
            <a:hlinkClick r:id="" action="ppaction://noaction"/>
            <a:extLst>
              <a:ext uri="{FF2B5EF4-FFF2-40B4-BE49-F238E27FC236}">
                <a16:creationId xmlns:a16="http://schemas.microsoft.com/office/drawing/2014/main" id="{B24330AA-3A78-9F0F-FB7B-4A4C9CAE0AF8}"/>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B3A72DA6-08B5-20BD-01EA-646512193911}"/>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59" name="Chevron 37">
            <a:hlinkClick r:id="" action="ppaction://noaction"/>
            <a:extLst>
              <a:ext uri="{FF2B5EF4-FFF2-40B4-BE49-F238E27FC236}">
                <a16:creationId xmlns:a16="http://schemas.microsoft.com/office/drawing/2014/main" id="{993F2CB4-649F-5A3A-770B-AA2FAF640415}"/>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TextBox 59">
            <a:extLst>
              <a:ext uri="{FF2B5EF4-FFF2-40B4-BE49-F238E27FC236}">
                <a16:creationId xmlns:a16="http://schemas.microsoft.com/office/drawing/2014/main" id="{533D63DD-C31F-8304-48A9-57D8FB523D2E}"/>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61" name="Chevron 37">
            <a:hlinkClick r:id="" action="ppaction://noaction"/>
            <a:extLst>
              <a:ext uri="{FF2B5EF4-FFF2-40B4-BE49-F238E27FC236}">
                <a16:creationId xmlns:a16="http://schemas.microsoft.com/office/drawing/2014/main" id="{3D647DB1-65E0-CBA8-C881-987ABE1ED0B0}"/>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3CEFEDB1-DE5E-C048-0420-5C56E21A5E06}"/>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63" name="Chevron 41">
            <a:hlinkClick r:id="" action="ppaction://noaction"/>
            <a:extLst>
              <a:ext uri="{FF2B5EF4-FFF2-40B4-BE49-F238E27FC236}">
                <a16:creationId xmlns:a16="http://schemas.microsoft.com/office/drawing/2014/main" id="{A9E6DE4A-7608-3D8C-8A30-068EE2EF5F77}"/>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C17A2661-ED9B-5D60-8725-84E5FCCFCDE0}"/>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1161224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17" grpId="0">
        <p:bldAsOne/>
      </p:bldGraphic>
      <p:bldGraphic spid="13" grpId="0">
        <p:bldAsOne/>
      </p:bldGraphic>
      <p:bldP spid="15" grpId="0" animBg="1"/>
      <p:bldP spid="18" grpId="0"/>
      <p:bldP spid="10" grpId="0" animBg="1"/>
      <p:bldP spid="16"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45">
            <a:extLst>
              <a:ext uri="{FF2B5EF4-FFF2-40B4-BE49-F238E27FC236}">
                <a16:creationId xmlns:a16="http://schemas.microsoft.com/office/drawing/2014/main" id="{FF6F0F44-8F0A-DC10-10DD-B1B6A2466140}"/>
              </a:ext>
            </a:extLst>
          </p:cNvPr>
          <p:cNvSpPr/>
          <p:nvPr/>
        </p:nvSpPr>
        <p:spPr>
          <a:xfrm>
            <a:off x="263352" y="2173271"/>
            <a:ext cx="3636404" cy="3776009"/>
          </a:xfrm>
          <a:prstGeom prst="roundRec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dirty="0">
                <a:solidFill>
                  <a:schemeClr val="accent5"/>
                </a:solidFill>
              </a:rPr>
              <a:t>Flood Magnitude Local Scale Drivers</a:t>
            </a:r>
            <a:endParaRPr lang="en-US" sz="1600" b="1" dirty="0">
              <a:solidFill>
                <a:srgbClr val="FF0000"/>
              </a:solidFill>
            </a:endParaRPr>
          </a:p>
          <a:p>
            <a:pPr marL="342900" indent="-342900">
              <a:lnSpc>
                <a:spcPct val="150000"/>
              </a:lnSpc>
              <a:buFont typeface="+mj-lt"/>
              <a:buAutoNum type="arabicPeriod"/>
            </a:pPr>
            <a:r>
              <a:rPr lang="en-US" sz="1500" b="1" dirty="0">
                <a:solidFill>
                  <a:srgbClr val="FF0000"/>
                </a:solidFill>
              </a:rPr>
              <a:t>Maximum 1-day Rainfall</a:t>
            </a:r>
          </a:p>
          <a:p>
            <a:pPr marL="342900" indent="-342900">
              <a:lnSpc>
                <a:spcPct val="150000"/>
              </a:lnSpc>
              <a:buFont typeface="+mj-lt"/>
              <a:buAutoNum type="arabicPeriod"/>
            </a:pPr>
            <a:r>
              <a:rPr lang="en-US" sz="1500" b="1" dirty="0">
                <a:solidFill>
                  <a:srgbClr val="FF0000"/>
                </a:solidFill>
              </a:rPr>
              <a:t>Maximum 5-day Rainfall</a:t>
            </a:r>
          </a:p>
          <a:p>
            <a:pPr marL="342900" indent="-342900">
              <a:lnSpc>
                <a:spcPct val="150000"/>
              </a:lnSpc>
              <a:buFont typeface="+mj-lt"/>
              <a:buAutoNum type="arabicPeriod"/>
            </a:pPr>
            <a:r>
              <a:rPr lang="en-US" sz="1500" b="1" dirty="0">
                <a:solidFill>
                  <a:srgbClr val="FF0000"/>
                </a:solidFill>
              </a:rPr>
              <a:t>Total Annual Rainfall</a:t>
            </a:r>
          </a:p>
          <a:p>
            <a:pPr marL="342900" indent="-342900">
              <a:lnSpc>
                <a:spcPct val="150000"/>
              </a:lnSpc>
              <a:buFont typeface="+mj-lt"/>
              <a:buAutoNum type="arabicPeriod"/>
            </a:pPr>
            <a:r>
              <a:rPr lang="en-US" sz="1500" b="1" dirty="0">
                <a:solidFill>
                  <a:srgbClr val="FF0000"/>
                </a:solidFill>
              </a:rPr>
              <a:t>Annual Rainfall Intensity</a:t>
            </a:r>
          </a:p>
          <a:p>
            <a:pPr marL="342900" indent="-342900">
              <a:lnSpc>
                <a:spcPct val="150000"/>
              </a:lnSpc>
              <a:buFont typeface="+mj-lt"/>
              <a:buAutoNum type="arabicPeriod"/>
            </a:pPr>
            <a:r>
              <a:rPr lang="en-US" sz="1500" b="1" dirty="0">
                <a:solidFill>
                  <a:srgbClr val="00B050"/>
                </a:solidFill>
              </a:rPr>
              <a:t>Average Annual Temperature</a:t>
            </a:r>
          </a:p>
          <a:p>
            <a:pPr marL="342900" indent="-342900">
              <a:lnSpc>
                <a:spcPct val="150000"/>
              </a:lnSpc>
              <a:buFont typeface="+mj-lt"/>
              <a:buAutoNum type="arabicPeriod"/>
            </a:pPr>
            <a:r>
              <a:rPr lang="en-US" sz="1500" b="1" dirty="0">
                <a:solidFill>
                  <a:srgbClr val="00B050"/>
                </a:solidFill>
              </a:rPr>
              <a:t>Average Maximum Temperature</a:t>
            </a:r>
          </a:p>
          <a:p>
            <a:pPr marL="342900" indent="-342900">
              <a:lnSpc>
                <a:spcPct val="150000"/>
              </a:lnSpc>
              <a:buFont typeface="+mj-lt"/>
              <a:buAutoNum type="arabicPeriod"/>
            </a:pPr>
            <a:r>
              <a:rPr lang="en-US" sz="1500" b="1" dirty="0">
                <a:solidFill>
                  <a:srgbClr val="00B050"/>
                </a:solidFill>
              </a:rPr>
              <a:t>Average Minimum Temperature</a:t>
            </a:r>
          </a:p>
          <a:p>
            <a:pPr marL="342900" indent="-342900">
              <a:lnSpc>
                <a:spcPct val="150000"/>
              </a:lnSpc>
              <a:buFont typeface="+mj-lt"/>
              <a:buAutoNum type="arabicPeriod"/>
            </a:pPr>
            <a:r>
              <a:rPr lang="en-US" sz="1500" b="1" dirty="0">
                <a:solidFill>
                  <a:srgbClr val="7030A0"/>
                </a:solidFill>
              </a:rPr>
              <a:t>Maximum 5-day soil moisture</a:t>
            </a:r>
          </a:p>
        </p:txBody>
      </p:sp>
      <p:sp>
        <p:nvSpPr>
          <p:cNvPr id="23" name="Rounded Rectangle 45">
            <a:extLst>
              <a:ext uri="{FF2B5EF4-FFF2-40B4-BE49-F238E27FC236}">
                <a16:creationId xmlns:a16="http://schemas.microsoft.com/office/drawing/2014/main" id="{46B413CC-2AE2-EC67-6FC8-A606E3B0F9AD}"/>
              </a:ext>
            </a:extLst>
          </p:cNvPr>
          <p:cNvSpPr/>
          <p:nvPr/>
        </p:nvSpPr>
        <p:spPr>
          <a:xfrm>
            <a:off x="4079776" y="1844824"/>
            <a:ext cx="3528392" cy="4464496"/>
          </a:xfrm>
          <a:prstGeom prst="roundRec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a:solidFill>
                  <a:schemeClr val="accent5"/>
                </a:solidFill>
              </a:rPr>
              <a:t>Flood Frequency Local Scale Drivers</a:t>
            </a:r>
          </a:p>
          <a:p>
            <a:pPr marL="342900" indent="-342900">
              <a:lnSpc>
                <a:spcPct val="150000"/>
              </a:lnSpc>
              <a:buFont typeface="+mj-lt"/>
              <a:buAutoNum type="arabicPeriod"/>
            </a:pPr>
            <a:r>
              <a:rPr lang="en-US" sz="1500" b="1" dirty="0">
                <a:solidFill>
                  <a:srgbClr val="FF0000"/>
                </a:solidFill>
              </a:rPr>
              <a:t>Maximum Wet spell length</a:t>
            </a:r>
          </a:p>
          <a:p>
            <a:pPr marL="342900" indent="-342900">
              <a:lnSpc>
                <a:spcPct val="150000"/>
              </a:lnSpc>
              <a:buFont typeface="+mj-lt"/>
              <a:buAutoNum type="arabicPeriod"/>
            </a:pPr>
            <a:r>
              <a:rPr lang="en-US" sz="1500" b="1" dirty="0">
                <a:solidFill>
                  <a:srgbClr val="FF0000"/>
                </a:solidFill>
              </a:rPr>
              <a:t>Number of heavy rainfall event </a:t>
            </a:r>
          </a:p>
          <a:p>
            <a:pPr marL="342900" indent="-342900">
              <a:lnSpc>
                <a:spcPct val="150000"/>
              </a:lnSpc>
              <a:buFont typeface="+mj-lt"/>
              <a:buAutoNum type="arabicPeriod"/>
            </a:pPr>
            <a:r>
              <a:rPr lang="en-US" sz="1500" b="1" dirty="0">
                <a:solidFill>
                  <a:srgbClr val="FF0000"/>
                </a:solidFill>
              </a:rPr>
              <a:t>Total Annual Rainfall</a:t>
            </a:r>
          </a:p>
          <a:p>
            <a:pPr marL="342900" indent="-342900">
              <a:lnSpc>
                <a:spcPct val="150000"/>
              </a:lnSpc>
              <a:buFont typeface="+mj-lt"/>
              <a:buAutoNum type="arabicPeriod"/>
            </a:pPr>
            <a:r>
              <a:rPr lang="en-US" sz="1500" b="1" dirty="0">
                <a:solidFill>
                  <a:srgbClr val="FF0000"/>
                </a:solidFill>
              </a:rPr>
              <a:t>Annual Rainfall Intensity</a:t>
            </a:r>
          </a:p>
          <a:p>
            <a:pPr marL="342900" indent="-342900">
              <a:lnSpc>
                <a:spcPct val="150000"/>
              </a:lnSpc>
              <a:buFont typeface="+mj-lt"/>
              <a:buAutoNum type="arabicPeriod"/>
            </a:pPr>
            <a:r>
              <a:rPr lang="en-US" sz="1500" b="1" dirty="0">
                <a:solidFill>
                  <a:srgbClr val="FF0000"/>
                </a:solidFill>
              </a:rPr>
              <a:t>Number of Wet days</a:t>
            </a:r>
          </a:p>
          <a:p>
            <a:pPr marL="342900" indent="-342900">
              <a:lnSpc>
                <a:spcPct val="150000"/>
              </a:lnSpc>
              <a:buFont typeface="+mj-lt"/>
              <a:buAutoNum type="arabicPeriod"/>
            </a:pPr>
            <a:r>
              <a:rPr lang="en-US" sz="1500" b="1" dirty="0">
                <a:solidFill>
                  <a:srgbClr val="FF0000"/>
                </a:solidFill>
              </a:rPr>
              <a:t>Number of Wet spells</a:t>
            </a:r>
          </a:p>
          <a:p>
            <a:pPr marL="342900" indent="-342900">
              <a:lnSpc>
                <a:spcPct val="150000"/>
              </a:lnSpc>
              <a:buFont typeface="+mj-lt"/>
              <a:buAutoNum type="arabicPeriod"/>
            </a:pPr>
            <a:r>
              <a:rPr lang="en-US" sz="1500" b="1" dirty="0">
                <a:solidFill>
                  <a:srgbClr val="00B050"/>
                </a:solidFill>
              </a:rPr>
              <a:t>Average Annual Temperature</a:t>
            </a:r>
          </a:p>
          <a:p>
            <a:pPr marL="342900" indent="-342900">
              <a:lnSpc>
                <a:spcPct val="150000"/>
              </a:lnSpc>
              <a:buFont typeface="+mj-lt"/>
              <a:buAutoNum type="arabicPeriod"/>
            </a:pPr>
            <a:r>
              <a:rPr lang="en-US" sz="1500" b="1" dirty="0">
                <a:solidFill>
                  <a:srgbClr val="00B050"/>
                </a:solidFill>
              </a:rPr>
              <a:t>Average Maximum Temperature</a:t>
            </a:r>
          </a:p>
          <a:p>
            <a:pPr marL="342900" indent="-342900">
              <a:lnSpc>
                <a:spcPct val="150000"/>
              </a:lnSpc>
              <a:buFont typeface="+mj-lt"/>
              <a:buAutoNum type="arabicPeriod"/>
            </a:pPr>
            <a:r>
              <a:rPr lang="en-US" sz="1500" b="1" dirty="0">
                <a:solidFill>
                  <a:srgbClr val="00B050"/>
                </a:solidFill>
              </a:rPr>
              <a:t>Average Minimum Temperature</a:t>
            </a:r>
          </a:p>
          <a:p>
            <a:pPr marL="342900" indent="-342900">
              <a:lnSpc>
                <a:spcPct val="150000"/>
              </a:lnSpc>
              <a:buFont typeface="+mj-lt"/>
              <a:buAutoNum type="arabicPeriod"/>
            </a:pPr>
            <a:r>
              <a:rPr lang="en-US" sz="1500" b="1" dirty="0">
                <a:solidFill>
                  <a:srgbClr val="7030A0"/>
                </a:solidFill>
              </a:rPr>
              <a:t>Maximum 5-day soil moisture</a:t>
            </a:r>
          </a:p>
        </p:txBody>
      </p:sp>
      <p:sp>
        <p:nvSpPr>
          <p:cNvPr id="24" name="Rounded Rectangle 45">
            <a:extLst>
              <a:ext uri="{FF2B5EF4-FFF2-40B4-BE49-F238E27FC236}">
                <a16:creationId xmlns:a16="http://schemas.microsoft.com/office/drawing/2014/main" id="{E527F105-CADC-8053-8DAB-E67DD780FCC6}"/>
              </a:ext>
            </a:extLst>
          </p:cNvPr>
          <p:cNvSpPr/>
          <p:nvPr/>
        </p:nvSpPr>
        <p:spPr>
          <a:xfrm>
            <a:off x="7896200" y="1344951"/>
            <a:ext cx="3882526" cy="5362460"/>
          </a:xfrm>
          <a:prstGeom prst="round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a:solidFill>
                  <a:schemeClr val="accent5"/>
                </a:solidFill>
              </a:rPr>
              <a:t>Flood  Magnitude and Frequency Large Scale Drivers:</a:t>
            </a:r>
          </a:p>
          <a:p>
            <a:pPr marL="342900" indent="-342900">
              <a:lnSpc>
                <a:spcPct val="150000"/>
              </a:lnSpc>
              <a:buFont typeface="+mj-lt"/>
              <a:buAutoNum type="arabicPeriod"/>
            </a:pPr>
            <a:r>
              <a:rPr lang="en-US" sz="1500" b="1" dirty="0">
                <a:solidFill>
                  <a:srgbClr val="FF0000"/>
                </a:solidFill>
              </a:rPr>
              <a:t>E – Eastern Pacific ENSO</a:t>
            </a:r>
          </a:p>
          <a:p>
            <a:pPr marL="342900" indent="-342900">
              <a:lnSpc>
                <a:spcPct val="150000"/>
              </a:lnSpc>
              <a:buFont typeface="+mj-lt"/>
              <a:buAutoNum type="arabicPeriod"/>
            </a:pPr>
            <a:r>
              <a:rPr lang="en-US" sz="1500" b="1" dirty="0">
                <a:solidFill>
                  <a:srgbClr val="FF0000"/>
                </a:solidFill>
              </a:rPr>
              <a:t>C – Central Pacific ENSO</a:t>
            </a:r>
          </a:p>
          <a:p>
            <a:pPr marL="342900" indent="-342900">
              <a:lnSpc>
                <a:spcPct val="150000"/>
              </a:lnSpc>
              <a:buFont typeface="+mj-lt"/>
              <a:buAutoNum type="arabicPeriod"/>
            </a:pPr>
            <a:r>
              <a:rPr lang="en-US" sz="1500" b="1" dirty="0">
                <a:solidFill>
                  <a:srgbClr val="FF0000"/>
                </a:solidFill>
              </a:rPr>
              <a:t>TPI - </a:t>
            </a:r>
            <a:r>
              <a:rPr lang="en-GB" sz="1500" b="1" dirty="0">
                <a:solidFill>
                  <a:srgbClr val="FF0000"/>
                </a:solidFill>
              </a:rPr>
              <a:t>Tripole Index of Pacific </a:t>
            </a:r>
          </a:p>
          <a:p>
            <a:pPr marL="342900" indent="-342900">
              <a:lnSpc>
                <a:spcPct val="150000"/>
              </a:lnSpc>
              <a:buFont typeface="+mj-lt"/>
              <a:buAutoNum type="arabicPeriod"/>
            </a:pPr>
            <a:r>
              <a:rPr lang="en-US" sz="1500" b="1" dirty="0">
                <a:solidFill>
                  <a:srgbClr val="FF0000"/>
                </a:solidFill>
              </a:rPr>
              <a:t>NP –North Pacific SST</a:t>
            </a:r>
          </a:p>
          <a:p>
            <a:pPr marL="342900" indent="-342900">
              <a:lnSpc>
                <a:spcPct val="150000"/>
              </a:lnSpc>
              <a:buFont typeface="+mj-lt"/>
              <a:buAutoNum type="arabicPeriod"/>
            </a:pPr>
            <a:r>
              <a:rPr lang="en-US" sz="1500" b="1" dirty="0">
                <a:solidFill>
                  <a:schemeClr val="accent6">
                    <a:lumMod val="75000"/>
                  </a:schemeClr>
                </a:solidFill>
              </a:rPr>
              <a:t>TSA – </a:t>
            </a:r>
            <a:r>
              <a:rPr lang="en-GB" sz="1500" b="1" dirty="0">
                <a:solidFill>
                  <a:schemeClr val="accent6">
                    <a:lumMod val="75000"/>
                  </a:schemeClr>
                </a:solidFill>
              </a:rPr>
              <a:t>Tropical South Atlantic</a:t>
            </a:r>
            <a:endParaRPr lang="en-US" sz="1500" b="1" dirty="0">
              <a:solidFill>
                <a:schemeClr val="accent6">
                  <a:lumMod val="75000"/>
                </a:schemeClr>
              </a:solidFill>
            </a:endParaRPr>
          </a:p>
          <a:p>
            <a:pPr marL="342900" indent="-342900">
              <a:lnSpc>
                <a:spcPct val="150000"/>
              </a:lnSpc>
              <a:buFont typeface="+mj-lt"/>
              <a:buAutoNum type="arabicPeriod"/>
            </a:pPr>
            <a:r>
              <a:rPr lang="en-US" sz="1500" b="1" dirty="0">
                <a:solidFill>
                  <a:schemeClr val="accent6">
                    <a:lumMod val="75000"/>
                  </a:schemeClr>
                </a:solidFill>
              </a:rPr>
              <a:t>TNSD - </a:t>
            </a:r>
            <a:r>
              <a:rPr lang="en-GB" sz="1500" b="1" dirty="0">
                <a:solidFill>
                  <a:schemeClr val="accent6">
                    <a:lumMod val="75000"/>
                  </a:schemeClr>
                </a:solidFill>
              </a:rPr>
              <a:t>Tropical North and South Atlantic Detrended</a:t>
            </a:r>
            <a:endParaRPr lang="en-US" sz="1500" b="1" dirty="0">
              <a:solidFill>
                <a:schemeClr val="accent6">
                  <a:lumMod val="75000"/>
                </a:schemeClr>
              </a:solidFill>
            </a:endParaRPr>
          </a:p>
          <a:p>
            <a:pPr marL="342900" indent="-342900">
              <a:lnSpc>
                <a:spcPct val="150000"/>
              </a:lnSpc>
              <a:buFont typeface="+mj-lt"/>
              <a:buAutoNum type="arabicPeriod"/>
            </a:pPr>
            <a:r>
              <a:rPr lang="en-US" sz="1500" b="1" dirty="0">
                <a:solidFill>
                  <a:schemeClr val="accent6">
                    <a:lumMod val="75000"/>
                  </a:schemeClr>
                </a:solidFill>
              </a:rPr>
              <a:t>SAOD – South Atlantic Ocean Dipole</a:t>
            </a:r>
          </a:p>
          <a:p>
            <a:pPr marL="342900" indent="-342900">
              <a:lnSpc>
                <a:spcPct val="150000"/>
              </a:lnSpc>
              <a:buFont typeface="+mj-lt"/>
              <a:buAutoNum type="arabicPeriod"/>
            </a:pPr>
            <a:r>
              <a:rPr lang="en-US" sz="1500" b="1" dirty="0">
                <a:solidFill>
                  <a:schemeClr val="accent6">
                    <a:lumMod val="75000"/>
                  </a:schemeClr>
                </a:solidFill>
              </a:rPr>
              <a:t>AMO – North Atlantic Ocean</a:t>
            </a:r>
          </a:p>
          <a:p>
            <a:pPr marL="342900" indent="-342900">
              <a:lnSpc>
                <a:spcPct val="150000"/>
              </a:lnSpc>
              <a:buFont typeface="+mj-lt"/>
              <a:buAutoNum type="arabicPeriod"/>
            </a:pPr>
            <a:r>
              <a:rPr lang="en-US" sz="1500" b="1" dirty="0">
                <a:solidFill>
                  <a:srgbClr val="7030A0"/>
                </a:solidFill>
              </a:rPr>
              <a:t>EMED – East Mediterranean Sea</a:t>
            </a:r>
          </a:p>
          <a:p>
            <a:pPr marL="342900" indent="-342900">
              <a:lnSpc>
                <a:spcPct val="150000"/>
              </a:lnSpc>
              <a:buFont typeface="+mj-lt"/>
              <a:buAutoNum type="arabicPeriod"/>
            </a:pPr>
            <a:r>
              <a:rPr lang="en-US" sz="1500" b="1" dirty="0">
                <a:solidFill>
                  <a:schemeClr val="accent4">
                    <a:lumMod val="75000"/>
                  </a:schemeClr>
                </a:solidFill>
              </a:rPr>
              <a:t>SWIO – South-West Indian Ocean</a:t>
            </a:r>
          </a:p>
          <a:p>
            <a:pPr marL="342900" indent="-342900">
              <a:lnSpc>
                <a:spcPct val="150000"/>
              </a:lnSpc>
              <a:buFont typeface="+mj-lt"/>
              <a:buAutoNum type="arabicPeriod"/>
            </a:pPr>
            <a:r>
              <a:rPr lang="en-US" sz="1500" b="1" dirty="0">
                <a:solidFill>
                  <a:schemeClr val="accent4">
                    <a:lumMod val="75000"/>
                  </a:schemeClr>
                </a:solidFill>
              </a:rPr>
              <a:t>TIO – Tropical Indian Ocean</a:t>
            </a:r>
          </a:p>
        </p:txBody>
      </p:sp>
      <p:sp>
        <p:nvSpPr>
          <p:cNvPr id="9" name="TextBox 8">
            <a:extLst>
              <a:ext uri="{FF2B5EF4-FFF2-40B4-BE49-F238E27FC236}">
                <a16:creationId xmlns:a16="http://schemas.microsoft.com/office/drawing/2014/main" id="{E86ECF86-037D-79D3-3710-4F0F6EEFFD7A}"/>
              </a:ext>
            </a:extLst>
          </p:cNvPr>
          <p:cNvSpPr txBox="1"/>
          <p:nvPr/>
        </p:nvSpPr>
        <p:spPr>
          <a:xfrm>
            <a:off x="191344" y="1288377"/>
            <a:ext cx="7416824" cy="423449"/>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1600" b="1" dirty="0">
                <a:solidFill>
                  <a:srgbClr val="7030A0"/>
                </a:solidFill>
              </a:rPr>
              <a:t>Selected indices  to study drivers of flood magnitude and frequency [1950-2014] </a:t>
            </a:r>
            <a:endParaRPr lang="en-GB" sz="1600" b="1" dirty="0">
              <a:solidFill>
                <a:srgbClr val="FF0000"/>
              </a:solidFill>
            </a:endParaRPr>
          </a:p>
        </p:txBody>
      </p:sp>
      <p:sp>
        <p:nvSpPr>
          <p:cNvPr id="31" name="Rectangle 30">
            <a:extLst>
              <a:ext uri="{FF2B5EF4-FFF2-40B4-BE49-F238E27FC236}">
                <a16:creationId xmlns:a16="http://schemas.microsoft.com/office/drawing/2014/main" id="{4257609B-DB4E-09D2-D600-BE4EE3A34AB5}"/>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2" name="Rectangle 31">
            <a:extLst>
              <a:ext uri="{FF2B5EF4-FFF2-40B4-BE49-F238E27FC236}">
                <a16:creationId xmlns:a16="http://schemas.microsoft.com/office/drawing/2014/main" id="{B2E79B47-4890-A7AC-8B0B-BB8FA5E79D87}"/>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3" name="TextBox 32">
            <a:extLst>
              <a:ext uri="{FF2B5EF4-FFF2-40B4-BE49-F238E27FC236}">
                <a16:creationId xmlns:a16="http://schemas.microsoft.com/office/drawing/2014/main" id="{561F45BB-062A-0480-16BE-138A7CE2277F}"/>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4" name="Picture 33">
            <a:extLst>
              <a:ext uri="{FF2B5EF4-FFF2-40B4-BE49-F238E27FC236}">
                <a16:creationId xmlns:a16="http://schemas.microsoft.com/office/drawing/2014/main" id="{1C14E805-58CD-7212-3DF3-72471FC1FEF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35" name="Rectangle 34">
            <a:extLst>
              <a:ext uri="{FF2B5EF4-FFF2-40B4-BE49-F238E27FC236}">
                <a16:creationId xmlns:a16="http://schemas.microsoft.com/office/drawing/2014/main" id="{B542E194-C706-FC1D-8516-13DAE83E4B15}"/>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6" name="Rectangle 35">
            <a:extLst>
              <a:ext uri="{FF2B5EF4-FFF2-40B4-BE49-F238E27FC236}">
                <a16:creationId xmlns:a16="http://schemas.microsoft.com/office/drawing/2014/main" id="{E10DD262-1F70-292C-FED6-11D253E77136}"/>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7" name="TextBox 36">
            <a:extLst>
              <a:ext uri="{FF2B5EF4-FFF2-40B4-BE49-F238E27FC236}">
                <a16:creationId xmlns:a16="http://schemas.microsoft.com/office/drawing/2014/main" id="{87EDC2F6-E62B-2655-C50E-CCBB90CAF612}"/>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8" name="Picture 37">
            <a:extLst>
              <a:ext uri="{FF2B5EF4-FFF2-40B4-BE49-F238E27FC236}">
                <a16:creationId xmlns:a16="http://schemas.microsoft.com/office/drawing/2014/main" id="{1250B576-7FB2-30D0-D516-A535DA422C67}"/>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39" name="Pentagon 39">
            <a:hlinkClick r:id="" action="ppaction://noaction"/>
            <a:extLst>
              <a:ext uri="{FF2B5EF4-FFF2-40B4-BE49-F238E27FC236}">
                <a16:creationId xmlns:a16="http://schemas.microsoft.com/office/drawing/2014/main" id="{64EFA174-531C-5689-A876-E9E67243D6A5}"/>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92A03474-B50B-29F7-F29E-B5B9093550C8}"/>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2" name="Chevron 37">
            <a:hlinkClick r:id="" action="ppaction://noaction"/>
            <a:extLst>
              <a:ext uri="{FF2B5EF4-FFF2-40B4-BE49-F238E27FC236}">
                <a16:creationId xmlns:a16="http://schemas.microsoft.com/office/drawing/2014/main" id="{9B2F7B3A-9B45-EA37-C4C8-2B07C3282631}"/>
              </a:ext>
            </a:extLst>
          </p:cNvPr>
          <p:cNvSpPr/>
          <p:nvPr/>
        </p:nvSpPr>
        <p:spPr>
          <a:xfrm>
            <a:off x="1055542" y="985678"/>
            <a:ext cx="1128690"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990DE69B-3398-F72A-A8A4-3EADAFBA7F7C}"/>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bg1"/>
                </a:solidFill>
              </a:rPr>
              <a:t>Approach</a:t>
            </a:r>
            <a:endParaRPr lang="en-GB" sz="1200" b="1" baseline="30000" dirty="0">
              <a:solidFill>
                <a:schemeClr val="bg1"/>
              </a:solidFill>
            </a:endParaRPr>
          </a:p>
        </p:txBody>
      </p:sp>
      <p:sp>
        <p:nvSpPr>
          <p:cNvPr id="46" name="Chevron 37">
            <a:hlinkClick r:id="" action="ppaction://noaction"/>
            <a:extLst>
              <a:ext uri="{FF2B5EF4-FFF2-40B4-BE49-F238E27FC236}">
                <a16:creationId xmlns:a16="http://schemas.microsoft.com/office/drawing/2014/main" id="{016B7876-EF32-77C2-32D2-6836248AC6AC}"/>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2FF065E9-2224-8148-1F33-82B1FD762501}"/>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48" name="Chevron 37">
            <a:hlinkClick r:id="" action="ppaction://noaction"/>
            <a:extLst>
              <a:ext uri="{FF2B5EF4-FFF2-40B4-BE49-F238E27FC236}">
                <a16:creationId xmlns:a16="http://schemas.microsoft.com/office/drawing/2014/main" id="{B242C32B-DBED-9DDC-6297-1D4B6DF7E075}"/>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CE130E21-0474-F852-4976-3398ED3EFFC3}"/>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50" name="Chevron 37">
            <a:hlinkClick r:id="" action="ppaction://noaction"/>
            <a:extLst>
              <a:ext uri="{FF2B5EF4-FFF2-40B4-BE49-F238E27FC236}">
                <a16:creationId xmlns:a16="http://schemas.microsoft.com/office/drawing/2014/main" id="{752BF835-813C-0D82-75FD-6ED7117F84BC}"/>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15FB2A57-60B3-9512-BE1F-69424FA282A7}"/>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2" name="Chevron 37">
            <a:hlinkClick r:id="" action="ppaction://noaction"/>
            <a:extLst>
              <a:ext uri="{FF2B5EF4-FFF2-40B4-BE49-F238E27FC236}">
                <a16:creationId xmlns:a16="http://schemas.microsoft.com/office/drawing/2014/main" id="{3DC69B00-0163-BBEA-61A5-A1E1C8B1BF7D}"/>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A96068D1-D3DC-D81D-21FC-32EAE17DE4DA}"/>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54" name="Chevron 41">
            <a:hlinkClick r:id="" action="ppaction://noaction"/>
            <a:extLst>
              <a:ext uri="{FF2B5EF4-FFF2-40B4-BE49-F238E27FC236}">
                <a16:creationId xmlns:a16="http://schemas.microsoft.com/office/drawing/2014/main" id="{F0218D62-D377-2E48-76E3-381271E6226E}"/>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290581D9-BDC9-158D-5EEE-5212D2D5F215}"/>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171806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90B9003-FEC6-D1A5-0D2D-BEC3E4C8A9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6" y="1375458"/>
            <a:ext cx="9996773" cy="5498225"/>
          </a:xfrm>
          <a:prstGeom prst="rect">
            <a:avLst/>
          </a:prstGeom>
        </p:spPr>
      </p:pic>
      <p:sp>
        <p:nvSpPr>
          <p:cNvPr id="36" name="TextBox 35">
            <a:extLst>
              <a:ext uri="{FF2B5EF4-FFF2-40B4-BE49-F238E27FC236}">
                <a16:creationId xmlns:a16="http://schemas.microsoft.com/office/drawing/2014/main" id="{775EA533-A99F-40EA-A7A0-2D0EA8B43F2D}"/>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LOCALSCALE DRIVERS</a:t>
            </a:r>
          </a:p>
          <a:p>
            <a:pPr algn="just">
              <a:spcAft>
                <a:spcPts val="1200"/>
              </a:spcAft>
            </a:pPr>
            <a:r>
              <a:rPr lang="en-GB" sz="1600" b="1" dirty="0">
                <a:solidFill>
                  <a:srgbClr val="00B050"/>
                </a:solidFill>
              </a:rPr>
              <a:t>Flood magnitude</a:t>
            </a:r>
          </a:p>
          <a:p>
            <a:pPr algn="just">
              <a:spcAft>
                <a:spcPts val="1200"/>
              </a:spcAft>
            </a:pPr>
            <a:r>
              <a:rPr lang="en-GB" sz="1600" b="1" dirty="0">
                <a:solidFill>
                  <a:srgbClr val="C00000"/>
                </a:solidFill>
              </a:rPr>
              <a:t>Linear model</a:t>
            </a:r>
          </a:p>
        </p:txBody>
      </p:sp>
      <p:sp>
        <p:nvSpPr>
          <p:cNvPr id="32" name="TextBox 31">
            <a:extLst>
              <a:ext uri="{FF2B5EF4-FFF2-40B4-BE49-F238E27FC236}">
                <a16:creationId xmlns:a16="http://schemas.microsoft.com/office/drawing/2014/main" id="{09001C58-7341-738F-8F0E-586B5D1794F4}"/>
              </a:ext>
            </a:extLst>
          </p:cNvPr>
          <p:cNvSpPr txBox="1"/>
          <p:nvPr/>
        </p:nvSpPr>
        <p:spPr>
          <a:xfrm>
            <a:off x="119336" y="2564904"/>
            <a:ext cx="1944216" cy="3508653"/>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q"/>
            </a:pPr>
            <a:r>
              <a:rPr lang="en-GB" sz="1600" dirty="0"/>
              <a:t>Magnitude LDFs better modelled than SDFs in W.A.</a:t>
            </a:r>
          </a:p>
          <a:p>
            <a:pPr marL="285750" indent="-285750" algn="just">
              <a:spcAft>
                <a:spcPts val="1200"/>
              </a:spcAft>
              <a:buFont typeface="Wingdings" panose="05000000000000000000" pitchFamily="2" charset="2"/>
              <a:buChar char="q"/>
            </a:pPr>
            <a:r>
              <a:rPr lang="en-GB" sz="1600" dirty="0"/>
              <a:t>Soil moisture most important LDF vs SDF.</a:t>
            </a:r>
          </a:p>
          <a:p>
            <a:pPr marL="285750" indent="-285750" algn="just">
              <a:spcAft>
                <a:spcPts val="1200"/>
              </a:spcAft>
              <a:buFont typeface="Wingdings" panose="05000000000000000000" pitchFamily="2" charset="2"/>
              <a:buChar char="q"/>
            </a:pPr>
            <a:r>
              <a:rPr lang="en-GB" sz="1600" dirty="0"/>
              <a:t>Rainfall Intensity and Temperature important.</a:t>
            </a:r>
          </a:p>
          <a:p>
            <a:pPr marL="285750" indent="-285750" algn="just">
              <a:spcAft>
                <a:spcPts val="1200"/>
              </a:spcAft>
              <a:buFont typeface="Wingdings" panose="05000000000000000000" pitchFamily="2" charset="2"/>
              <a:buChar char="q"/>
            </a:pPr>
            <a:r>
              <a:rPr lang="en-GB" sz="1600" dirty="0"/>
              <a:t>Max 5day and Total Rainfall important in S.A.</a:t>
            </a:r>
          </a:p>
        </p:txBody>
      </p:sp>
      <p:sp>
        <p:nvSpPr>
          <p:cNvPr id="27" name="Rectangle 26">
            <a:extLst>
              <a:ext uri="{FF2B5EF4-FFF2-40B4-BE49-F238E27FC236}">
                <a16:creationId xmlns:a16="http://schemas.microsoft.com/office/drawing/2014/main" id="{DBEF0AA3-8E8E-F1C2-BA10-0D4CE2C9EA4A}"/>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28" name="Rectangle 27">
            <a:extLst>
              <a:ext uri="{FF2B5EF4-FFF2-40B4-BE49-F238E27FC236}">
                <a16:creationId xmlns:a16="http://schemas.microsoft.com/office/drawing/2014/main" id="{71472283-D1B7-7FC7-7372-36F54B4DD4E5}"/>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29" name="TextBox 28">
            <a:extLst>
              <a:ext uri="{FF2B5EF4-FFF2-40B4-BE49-F238E27FC236}">
                <a16:creationId xmlns:a16="http://schemas.microsoft.com/office/drawing/2014/main" id="{BC534CBC-9909-8718-190B-563E46318053}"/>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0" name="Picture 29">
            <a:extLst>
              <a:ext uri="{FF2B5EF4-FFF2-40B4-BE49-F238E27FC236}">
                <a16:creationId xmlns:a16="http://schemas.microsoft.com/office/drawing/2014/main" id="{CFACDDEE-CB93-F27D-B993-A4AC0298C4B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31" name="Rectangle 30">
            <a:extLst>
              <a:ext uri="{FF2B5EF4-FFF2-40B4-BE49-F238E27FC236}">
                <a16:creationId xmlns:a16="http://schemas.microsoft.com/office/drawing/2014/main" id="{C3DA4C39-9561-B341-4B19-C3B180E4EC32}"/>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5" name="Rectangle 34">
            <a:extLst>
              <a:ext uri="{FF2B5EF4-FFF2-40B4-BE49-F238E27FC236}">
                <a16:creationId xmlns:a16="http://schemas.microsoft.com/office/drawing/2014/main" id="{989A6F08-F018-F846-B3DC-56999BCC53EC}"/>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7" name="TextBox 36">
            <a:extLst>
              <a:ext uri="{FF2B5EF4-FFF2-40B4-BE49-F238E27FC236}">
                <a16:creationId xmlns:a16="http://schemas.microsoft.com/office/drawing/2014/main" id="{35F826DC-739D-2644-AC44-81F822D77D43}"/>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0" name="Picture 39">
            <a:extLst>
              <a:ext uri="{FF2B5EF4-FFF2-40B4-BE49-F238E27FC236}">
                <a16:creationId xmlns:a16="http://schemas.microsoft.com/office/drawing/2014/main" id="{D293917F-0E29-8164-A6F7-B432ACFF9815}"/>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1" name="Pentagon 39">
            <a:hlinkClick r:id="" action="ppaction://noaction"/>
            <a:extLst>
              <a:ext uri="{FF2B5EF4-FFF2-40B4-BE49-F238E27FC236}">
                <a16:creationId xmlns:a16="http://schemas.microsoft.com/office/drawing/2014/main" id="{49FF1997-6BF2-EC67-558E-95DE857D9095}"/>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FDD557D8-E161-4DC1-6F4F-481FD35228DA}"/>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3" name="Chevron 37">
            <a:hlinkClick r:id="" action="ppaction://noaction"/>
            <a:extLst>
              <a:ext uri="{FF2B5EF4-FFF2-40B4-BE49-F238E27FC236}">
                <a16:creationId xmlns:a16="http://schemas.microsoft.com/office/drawing/2014/main" id="{3491B83D-90D3-CF48-D5BB-1D99C599D8EB}"/>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CE9106D0-F996-D85C-8270-4A5BF0D6C213}"/>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45" name="Chevron 37">
            <a:hlinkClick r:id="" action="ppaction://noaction"/>
            <a:extLst>
              <a:ext uri="{FF2B5EF4-FFF2-40B4-BE49-F238E27FC236}">
                <a16:creationId xmlns:a16="http://schemas.microsoft.com/office/drawing/2014/main" id="{54266C5D-D9BE-3EEC-8A6A-DFCA53AD5785}"/>
              </a:ext>
            </a:extLst>
          </p:cNvPr>
          <p:cNvSpPr/>
          <p:nvPr/>
        </p:nvSpPr>
        <p:spPr>
          <a:xfrm>
            <a:off x="2076693" y="984639"/>
            <a:ext cx="2435132"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9F1F812E-2A70-5593-70B6-034F467EEAA4}"/>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bg1"/>
                </a:solidFill>
              </a:rPr>
              <a:t>Local-scale Driver: Magnitude</a:t>
            </a:r>
            <a:endParaRPr lang="en-GB" sz="1200" b="1" baseline="30000" dirty="0">
              <a:solidFill>
                <a:schemeClr val="bg1"/>
              </a:solidFill>
            </a:endParaRPr>
          </a:p>
        </p:txBody>
      </p:sp>
      <p:sp>
        <p:nvSpPr>
          <p:cNvPr id="47" name="Chevron 37">
            <a:hlinkClick r:id="" action="ppaction://noaction"/>
            <a:extLst>
              <a:ext uri="{FF2B5EF4-FFF2-40B4-BE49-F238E27FC236}">
                <a16:creationId xmlns:a16="http://schemas.microsoft.com/office/drawing/2014/main" id="{A900BDCE-8323-5CE4-1C17-FB6B1ADE3752}"/>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3A85C041-4D64-6783-4D49-FD216652E1DC}"/>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49" name="Chevron 37">
            <a:hlinkClick r:id="" action="ppaction://noaction"/>
            <a:extLst>
              <a:ext uri="{FF2B5EF4-FFF2-40B4-BE49-F238E27FC236}">
                <a16:creationId xmlns:a16="http://schemas.microsoft.com/office/drawing/2014/main" id="{2AE3B87A-16DB-D0C7-19FF-386E8A272391}"/>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63FC7DBC-CAB2-B4F2-A745-F51F04129DBF}"/>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F0E5848B-164F-82A4-1010-BAD7D16D5A2B}"/>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D35DC9D1-73BC-6143-59AC-503E117B6D77}"/>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53" name="Chevron 41">
            <a:hlinkClick r:id="" action="ppaction://noaction"/>
            <a:extLst>
              <a:ext uri="{FF2B5EF4-FFF2-40B4-BE49-F238E27FC236}">
                <a16:creationId xmlns:a16="http://schemas.microsoft.com/office/drawing/2014/main" id="{5588BC52-7451-C744-5C34-2F0D73F67419}"/>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52BCBDC0-CDC3-FE44-B585-67228CD745BE}"/>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270335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12C0F0B-443E-3C35-6F91-E66143E8A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535" y="1302956"/>
            <a:ext cx="9996773" cy="5498225"/>
          </a:xfrm>
          <a:prstGeom prst="rect">
            <a:avLst/>
          </a:prstGeom>
        </p:spPr>
      </p:pic>
      <p:sp>
        <p:nvSpPr>
          <p:cNvPr id="36" name="TextBox 35">
            <a:extLst>
              <a:ext uri="{FF2B5EF4-FFF2-40B4-BE49-F238E27FC236}">
                <a16:creationId xmlns:a16="http://schemas.microsoft.com/office/drawing/2014/main" id="{775EA533-A99F-40EA-A7A0-2D0EA8B43F2D}"/>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LOCALSCALE DRIVERS</a:t>
            </a:r>
          </a:p>
          <a:p>
            <a:pPr algn="just">
              <a:spcAft>
                <a:spcPts val="1200"/>
              </a:spcAft>
            </a:pPr>
            <a:r>
              <a:rPr lang="en-GB" sz="1600" b="1" dirty="0">
                <a:solidFill>
                  <a:srgbClr val="00B050"/>
                </a:solidFill>
              </a:rPr>
              <a:t>Flood magnitude</a:t>
            </a:r>
          </a:p>
          <a:p>
            <a:pPr algn="just">
              <a:spcAft>
                <a:spcPts val="1200"/>
              </a:spcAft>
            </a:pPr>
            <a:r>
              <a:rPr lang="en-GB" sz="1600" b="1" dirty="0">
                <a:solidFill>
                  <a:srgbClr val="C00000"/>
                </a:solidFill>
              </a:rPr>
              <a:t>Non-Linear model</a:t>
            </a:r>
          </a:p>
        </p:txBody>
      </p:sp>
      <p:sp>
        <p:nvSpPr>
          <p:cNvPr id="32" name="TextBox 31">
            <a:extLst>
              <a:ext uri="{FF2B5EF4-FFF2-40B4-BE49-F238E27FC236}">
                <a16:creationId xmlns:a16="http://schemas.microsoft.com/office/drawing/2014/main" id="{09001C58-7341-738F-8F0E-586B5D1794F4}"/>
              </a:ext>
            </a:extLst>
          </p:cNvPr>
          <p:cNvSpPr txBox="1"/>
          <p:nvPr/>
        </p:nvSpPr>
        <p:spPr>
          <a:xfrm>
            <a:off x="119336" y="2564904"/>
            <a:ext cx="1944216" cy="3262432"/>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q"/>
            </a:pPr>
            <a:r>
              <a:rPr lang="en-GB" sz="1600" dirty="0"/>
              <a:t>Magnitude LDFs better modelled than SDFs.</a:t>
            </a:r>
          </a:p>
          <a:p>
            <a:pPr marL="285750" indent="-285750" algn="just">
              <a:spcAft>
                <a:spcPts val="1200"/>
              </a:spcAft>
              <a:buFont typeface="Wingdings" panose="05000000000000000000" pitchFamily="2" charset="2"/>
              <a:buChar char="q"/>
            </a:pPr>
            <a:r>
              <a:rPr lang="en-GB" sz="1600" dirty="0"/>
              <a:t>Soil moisture most important LDF vs SDF.</a:t>
            </a:r>
          </a:p>
          <a:p>
            <a:pPr marL="285750" indent="-285750" algn="just">
              <a:spcAft>
                <a:spcPts val="1200"/>
              </a:spcAft>
              <a:buFont typeface="Wingdings" panose="05000000000000000000" pitchFamily="2" charset="2"/>
              <a:buChar char="q"/>
            </a:pPr>
            <a:r>
              <a:rPr lang="en-GB" sz="1600" dirty="0"/>
              <a:t>Max 1 day rainfall most important in SDF vs LDF.</a:t>
            </a:r>
          </a:p>
          <a:p>
            <a:pPr marL="285750" indent="-285750" algn="just">
              <a:spcAft>
                <a:spcPts val="1200"/>
              </a:spcAft>
              <a:buFont typeface="Wingdings" panose="05000000000000000000" pitchFamily="2" charset="2"/>
              <a:buChar char="q"/>
            </a:pPr>
            <a:r>
              <a:rPr lang="en-GB" sz="1600" dirty="0"/>
              <a:t>Non-linear model better.</a:t>
            </a:r>
          </a:p>
        </p:txBody>
      </p:sp>
      <p:sp>
        <p:nvSpPr>
          <p:cNvPr id="27" name="Rectangle 26">
            <a:extLst>
              <a:ext uri="{FF2B5EF4-FFF2-40B4-BE49-F238E27FC236}">
                <a16:creationId xmlns:a16="http://schemas.microsoft.com/office/drawing/2014/main" id="{436FA23E-D1B0-1BD7-3ECF-C6573139DFC3}"/>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28" name="Rectangle 27">
            <a:extLst>
              <a:ext uri="{FF2B5EF4-FFF2-40B4-BE49-F238E27FC236}">
                <a16:creationId xmlns:a16="http://schemas.microsoft.com/office/drawing/2014/main" id="{9974345A-9DD2-C62D-46B7-DD3A8B43E2C8}"/>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29" name="TextBox 28">
            <a:extLst>
              <a:ext uri="{FF2B5EF4-FFF2-40B4-BE49-F238E27FC236}">
                <a16:creationId xmlns:a16="http://schemas.microsoft.com/office/drawing/2014/main" id="{2A97F6EE-BB12-D0BD-CEBC-75AF3D084EE1}"/>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0" name="Picture 29">
            <a:extLst>
              <a:ext uri="{FF2B5EF4-FFF2-40B4-BE49-F238E27FC236}">
                <a16:creationId xmlns:a16="http://schemas.microsoft.com/office/drawing/2014/main" id="{A827D407-E538-0217-BF37-118654B848B0}"/>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31" name="Rectangle 30">
            <a:extLst>
              <a:ext uri="{FF2B5EF4-FFF2-40B4-BE49-F238E27FC236}">
                <a16:creationId xmlns:a16="http://schemas.microsoft.com/office/drawing/2014/main" id="{096ECBC3-FCEE-335D-B4E3-EBA3A52D8ED0}"/>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5" name="Rectangle 34">
            <a:extLst>
              <a:ext uri="{FF2B5EF4-FFF2-40B4-BE49-F238E27FC236}">
                <a16:creationId xmlns:a16="http://schemas.microsoft.com/office/drawing/2014/main" id="{33E6CA11-D495-83AC-8184-6FC594E41BD9}"/>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7" name="TextBox 36">
            <a:extLst>
              <a:ext uri="{FF2B5EF4-FFF2-40B4-BE49-F238E27FC236}">
                <a16:creationId xmlns:a16="http://schemas.microsoft.com/office/drawing/2014/main" id="{21C27E0C-32AE-2420-12C6-AF2F8ADB4228}"/>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0" name="Picture 39">
            <a:extLst>
              <a:ext uri="{FF2B5EF4-FFF2-40B4-BE49-F238E27FC236}">
                <a16:creationId xmlns:a16="http://schemas.microsoft.com/office/drawing/2014/main" id="{9CB7AC33-6D06-E35B-E9C6-C37F2A1F02D2}"/>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1" name="Pentagon 39">
            <a:hlinkClick r:id="" action="ppaction://noaction"/>
            <a:extLst>
              <a:ext uri="{FF2B5EF4-FFF2-40B4-BE49-F238E27FC236}">
                <a16:creationId xmlns:a16="http://schemas.microsoft.com/office/drawing/2014/main" id="{8EB521E0-C1B6-6E5C-44E6-58AC82CBBF38}"/>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022AD05D-ECD9-1854-10F5-556C0739605A}"/>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3" name="Chevron 37">
            <a:hlinkClick r:id="" action="ppaction://noaction"/>
            <a:extLst>
              <a:ext uri="{FF2B5EF4-FFF2-40B4-BE49-F238E27FC236}">
                <a16:creationId xmlns:a16="http://schemas.microsoft.com/office/drawing/2014/main" id="{85103D3C-2D40-B279-5F74-607095780B3E}"/>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3D65D46E-E6AD-7289-37A1-B56AC84D8B6E}"/>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45" name="Chevron 37">
            <a:hlinkClick r:id="" action="ppaction://noaction"/>
            <a:extLst>
              <a:ext uri="{FF2B5EF4-FFF2-40B4-BE49-F238E27FC236}">
                <a16:creationId xmlns:a16="http://schemas.microsoft.com/office/drawing/2014/main" id="{609F6DAF-1053-4D19-8B72-E0623858CCEC}"/>
              </a:ext>
            </a:extLst>
          </p:cNvPr>
          <p:cNvSpPr/>
          <p:nvPr/>
        </p:nvSpPr>
        <p:spPr>
          <a:xfrm>
            <a:off x="2076693" y="984639"/>
            <a:ext cx="2435132"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232B7F49-41BC-CB5F-3D76-E6FE80FA801D}"/>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bg1"/>
                </a:solidFill>
              </a:rPr>
              <a:t>Local-scale Driver: Magnitude</a:t>
            </a:r>
            <a:endParaRPr lang="en-GB" sz="1200" b="1" baseline="30000" dirty="0">
              <a:solidFill>
                <a:schemeClr val="bg1"/>
              </a:solidFill>
            </a:endParaRPr>
          </a:p>
        </p:txBody>
      </p:sp>
      <p:sp>
        <p:nvSpPr>
          <p:cNvPr id="47" name="Chevron 37">
            <a:hlinkClick r:id="" action="ppaction://noaction"/>
            <a:extLst>
              <a:ext uri="{FF2B5EF4-FFF2-40B4-BE49-F238E27FC236}">
                <a16:creationId xmlns:a16="http://schemas.microsoft.com/office/drawing/2014/main" id="{054B540C-7F49-DAB6-243D-73744502FD81}"/>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2CF9468E-FC50-8248-4E30-C1FAA51CC67E}"/>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49" name="Chevron 37">
            <a:hlinkClick r:id="" action="ppaction://noaction"/>
            <a:extLst>
              <a:ext uri="{FF2B5EF4-FFF2-40B4-BE49-F238E27FC236}">
                <a16:creationId xmlns:a16="http://schemas.microsoft.com/office/drawing/2014/main" id="{4E19944E-CDE8-C4E9-B7FC-036C3874673F}"/>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4D039A29-E9BA-87B4-D3EA-6352552924FB}"/>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7990BFB7-42DC-5875-AD6A-61FC80B6DC55}"/>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EDBDDA1B-76DA-BD95-5704-F575D1C264A7}"/>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53" name="Chevron 41">
            <a:hlinkClick r:id="" action="ppaction://noaction"/>
            <a:extLst>
              <a:ext uri="{FF2B5EF4-FFF2-40B4-BE49-F238E27FC236}">
                <a16:creationId xmlns:a16="http://schemas.microsoft.com/office/drawing/2014/main" id="{6F1B96D7-3AD9-EF2C-BFB7-923880C64AF8}"/>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5AE8467D-DE98-AABD-7142-0B07C0777F60}"/>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4158040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4860AF4-5D4C-2ED3-3B79-6C8B4EA12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552" y="1311637"/>
            <a:ext cx="9833409" cy="5408375"/>
          </a:xfrm>
          <a:prstGeom prst="rect">
            <a:avLst/>
          </a:prstGeom>
        </p:spPr>
      </p:pic>
      <p:sp>
        <p:nvSpPr>
          <p:cNvPr id="10" name="TextBox 9">
            <a:extLst>
              <a:ext uri="{FF2B5EF4-FFF2-40B4-BE49-F238E27FC236}">
                <a16:creationId xmlns:a16="http://schemas.microsoft.com/office/drawing/2014/main" id="{59C5C4F4-6442-C77B-E467-044D66DE8436}"/>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LOCALSCALE DRIVERS</a:t>
            </a:r>
          </a:p>
          <a:p>
            <a:pPr algn="just">
              <a:spcAft>
                <a:spcPts val="1200"/>
              </a:spcAft>
            </a:pPr>
            <a:r>
              <a:rPr lang="en-GB" sz="1600" b="1" dirty="0">
                <a:solidFill>
                  <a:srgbClr val="00B050"/>
                </a:solidFill>
              </a:rPr>
              <a:t>Flood frequency</a:t>
            </a:r>
          </a:p>
          <a:p>
            <a:pPr algn="just">
              <a:spcAft>
                <a:spcPts val="1200"/>
              </a:spcAft>
            </a:pPr>
            <a:r>
              <a:rPr lang="en-GB" sz="1600" b="1" dirty="0">
                <a:solidFill>
                  <a:srgbClr val="C00000"/>
                </a:solidFill>
              </a:rPr>
              <a:t>Linear model</a:t>
            </a:r>
          </a:p>
        </p:txBody>
      </p:sp>
      <p:sp>
        <p:nvSpPr>
          <p:cNvPr id="9" name="TextBox 8">
            <a:extLst>
              <a:ext uri="{FF2B5EF4-FFF2-40B4-BE49-F238E27FC236}">
                <a16:creationId xmlns:a16="http://schemas.microsoft.com/office/drawing/2014/main" id="{6EF2C390-93F2-D5B8-FE1E-6A3CCD035B9C}"/>
              </a:ext>
            </a:extLst>
          </p:cNvPr>
          <p:cNvSpPr txBox="1"/>
          <p:nvPr/>
        </p:nvSpPr>
        <p:spPr>
          <a:xfrm>
            <a:off x="119336" y="2564904"/>
            <a:ext cx="1944216" cy="3754874"/>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q"/>
            </a:pPr>
            <a:r>
              <a:rPr lang="en-GB" sz="1600" dirty="0"/>
              <a:t>Frequency of SDFs better modelled than LDFs.</a:t>
            </a:r>
          </a:p>
          <a:p>
            <a:pPr marL="285750" indent="-285750" algn="just">
              <a:spcAft>
                <a:spcPts val="1200"/>
              </a:spcAft>
              <a:buFont typeface="Wingdings" panose="05000000000000000000" pitchFamily="2" charset="2"/>
              <a:buChar char="q"/>
            </a:pPr>
            <a:r>
              <a:rPr lang="en-GB" sz="1600" dirty="0"/>
              <a:t>Soil moisture and Rainfall Intensity most important LDF vs SDF.</a:t>
            </a:r>
          </a:p>
          <a:p>
            <a:pPr marL="285750" indent="-285750" algn="just">
              <a:spcAft>
                <a:spcPts val="1200"/>
              </a:spcAft>
              <a:buFont typeface="Wingdings" panose="05000000000000000000" pitchFamily="2" charset="2"/>
              <a:buChar char="q"/>
            </a:pPr>
            <a:r>
              <a:rPr lang="en-GB" sz="1600" dirty="0"/>
              <a:t>Temperature also important.</a:t>
            </a:r>
          </a:p>
          <a:p>
            <a:pPr marL="285750" indent="-285750" algn="just">
              <a:spcAft>
                <a:spcPts val="1200"/>
              </a:spcAft>
              <a:buFont typeface="Wingdings" panose="05000000000000000000" pitchFamily="2" charset="2"/>
              <a:buChar char="q"/>
            </a:pPr>
            <a:r>
              <a:rPr lang="en-GB" sz="1600" dirty="0"/>
              <a:t>Max wet spell characteristics in SDFs vs LDFs.</a:t>
            </a:r>
          </a:p>
        </p:txBody>
      </p:sp>
      <p:sp>
        <p:nvSpPr>
          <p:cNvPr id="29" name="Rectangle 28">
            <a:extLst>
              <a:ext uri="{FF2B5EF4-FFF2-40B4-BE49-F238E27FC236}">
                <a16:creationId xmlns:a16="http://schemas.microsoft.com/office/drawing/2014/main" id="{D27DF230-C152-3F1F-B03C-D639237976D0}"/>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0" name="Rectangle 29">
            <a:extLst>
              <a:ext uri="{FF2B5EF4-FFF2-40B4-BE49-F238E27FC236}">
                <a16:creationId xmlns:a16="http://schemas.microsoft.com/office/drawing/2014/main" id="{25283884-1DA9-47D8-2E32-6B399820F501}"/>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1" name="TextBox 30">
            <a:extLst>
              <a:ext uri="{FF2B5EF4-FFF2-40B4-BE49-F238E27FC236}">
                <a16:creationId xmlns:a16="http://schemas.microsoft.com/office/drawing/2014/main" id="{F9053B44-A809-8843-7D0A-DF4A024788B4}"/>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2" name="Picture 31">
            <a:extLst>
              <a:ext uri="{FF2B5EF4-FFF2-40B4-BE49-F238E27FC236}">
                <a16:creationId xmlns:a16="http://schemas.microsoft.com/office/drawing/2014/main" id="{FF86AFDB-D651-8C78-92BB-D3B978058E0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35" name="Rectangle 34">
            <a:extLst>
              <a:ext uri="{FF2B5EF4-FFF2-40B4-BE49-F238E27FC236}">
                <a16:creationId xmlns:a16="http://schemas.microsoft.com/office/drawing/2014/main" id="{8EB2880C-CB95-E584-5381-2AAD31B68099}"/>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6" name="Rectangle 35">
            <a:extLst>
              <a:ext uri="{FF2B5EF4-FFF2-40B4-BE49-F238E27FC236}">
                <a16:creationId xmlns:a16="http://schemas.microsoft.com/office/drawing/2014/main" id="{0CDF9F5F-1CD3-9C19-1BE6-51C566042131}"/>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7" name="TextBox 36">
            <a:extLst>
              <a:ext uri="{FF2B5EF4-FFF2-40B4-BE49-F238E27FC236}">
                <a16:creationId xmlns:a16="http://schemas.microsoft.com/office/drawing/2014/main" id="{0DC69802-364A-6AE1-D28D-16FE39A44D04}"/>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0" name="Picture 39">
            <a:extLst>
              <a:ext uri="{FF2B5EF4-FFF2-40B4-BE49-F238E27FC236}">
                <a16:creationId xmlns:a16="http://schemas.microsoft.com/office/drawing/2014/main" id="{40E2CF77-CFBD-F119-D2D7-2EFE9C18DC48}"/>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1" name="Pentagon 39">
            <a:hlinkClick r:id="" action="ppaction://noaction"/>
            <a:extLst>
              <a:ext uri="{FF2B5EF4-FFF2-40B4-BE49-F238E27FC236}">
                <a16:creationId xmlns:a16="http://schemas.microsoft.com/office/drawing/2014/main" id="{B3A9EE78-CFA9-5BEC-3963-DDBB0847CB09}"/>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693EFF89-91A0-BC3C-8BF7-D30D6021A6CA}"/>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3" name="Chevron 37">
            <a:hlinkClick r:id="" action="ppaction://noaction"/>
            <a:extLst>
              <a:ext uri="{FF2B5EF4-FFF2-40B4-BE49-F238E27FC236}">
                <a16:creationId xmlns:a16="http://schemas.microsoft.com/office/drawing/2014/main" id="{09CF54D6-491F-E2E5-3539-2DF7871A02D1}"/>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3B4301AD-FB70-EE21-4B85-EB9A55E7C3E7}"/>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45" name="Chevron 37">
            <a:hlinkClick r:id="" action="ppaction://noaction"/>
            <a:extLst>
              <a:ext uri="{FF2B5EF4-FFF2-40B4-BE49-F238E27FC236}">
                <a16:creationId xmlns:a16="http://schemas.microsoft.com/office/drawing/2014/main" id="{B7E565DD-47AE-EEEF-35E7-CE80C527A66B}"/>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3D362DB4-F6E8-7BC1-152E-A501A488024C}"/>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47" name="Chevron 37">
            <a:hlinkClick r:id="" action="ppaction://noaction"/>
            <a:extLst>
              <a:ext uri="{FF2B5EF4-FFF2-40B4-BE49-F238E27FC236}">
                <a16:creationId xmlns:a16="http://schemas.microsoft.com/office/drawing/2014/main" id="{6E69167E-A1CE-6F99-0413-D7148B544BC9}"/>
              </a:ext>
            </a:extLst>
          </p:cNvPr>
          <p:cNvSpPr/>
          <p:nvPr/>
        </p:nvSpPr>
        <p:spPr>
          <a:xfrm>
            <a:off x="4412293" y="985033"/>
            <a:ext cx="2330263"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22A31EFC-4245-67E3-9673-98BC95DA06CF}"/>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bg1"/>
                </a:solidFill>
              </a:rPr>
              <a:t>Local-scale Driver: Frequency</a:t>
            </a:r>
            <a:endParaRPr lang="en-GB" sz="1200" b="1" baseline="30000" dirty="0">
              <a:solidFill>
                <a:schemeClr val="bg1"/>
              </a:solidFill>
            </a:endParaRPr>
          </a:p>
        </p:txBody>
      </p:sp>
      <p:sp>
        <p:nvSpPr>
          <p:cNvPr id="49" name="Chevron 37">
            <a:hlinkClick r:id="" action="ppaction://noaction"/>
            <a:extLst>
              <a:ext uri="{FF2B5EF4-FFF2-40B4-BE49-F238E27FC236}">
                <a16:creationId xmlns:a16="http://schemas.microsoft.com/office/drawing/2014/main" id="{F7EE6738-24F2-28FC-E9E5-2ED2561B52F2}"/>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5AD94373-D8FE-D508-50C8-E17AE95F4D97}"/>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5BCE1F76-3A7E-4FD3-34D9-AD9607042E23}"/>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609B8F09-C6AD-FAEE-8379-7BC549DB15BD}"/>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53" name="Chevron 41">
            <a:hlinkClick r:id="" action="ppaction://noaction"/>
            <a:extLst>
              <a:ext uri="{FF2B5EF4-FFF2-40B4-BE49-F238E27FC236}">
                <a16:creationId xmlns:a16="http://schemas.microsoft.com/office/drawing/2014/main" id="{DE67E91F-2EDE-28E9-78A8-70CFA24BCE46}"/>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9346381F-A637-FF70-398C-08D3B396942D}"/>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1588507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766F6C82-D45F-669C-257F-DA9C8D6F8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54" y="1299062"/>
            <a:ext cx="9967956" cy="5482376"/>
          </a:xfrm>
          <a:prstGeom prst="rect">
            <a:avLst/>
          </a:prstGeom>
        </p:spPr>
      </p:pic>
      <p:sp>
        <p:nvSpPr>
          <p:cNvPr id="9" name="TextBox 8">
            <a:extLst>
              <a:ext uri="{FF2B5EF4-FFF2-40B4-BE49-F238E27FC236}">
                <a16:creationId xmlns:a16="http://schemas.microsoft.com/office/drawing/2014/main" id="{6EF2C390-93F2-D5B8-FE1E-6A3CCD035B9C}"/>
              </a:ext>
            </a:extLst>
          </p:cNvPr>
          <p:cNvSpPr txBox="1"/>
          <p:nvPr/>
        </p:nvSpPr>
        <p:spPr>
          <a:xfrm>
            <a:off x="119336" y="2564904"/>
            <a:ext cx="1944216" cy="3262432"/>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q"/>
            </a:pPr>
            <a:r>
              <a:rPr lang="en-GB" sz="1600" dirty="0"/>
              <a:t>Frequency of SDFs better modelled than LDFs.</a:t>
            </a:r>
          </a:p>
          <a:p>
            <a:pPr marL="285750" indent="-285750" algn="just">
              <a:spcAft>
                <a:spcPts val="1200"/>
              </a:spcAft>
              <a:buFont typeface="Wingdings" panose="05000000000000000000" pitchFamily="2" charset="2"/>
              <a:buChar char="q"/>
            </a:pPr>
            <a:r>
              <a:rPr lang="en-GB" sz="1600" dirty="0"/>
              <a:t>Rainfall Intensity most important LDF vs SDF.</a:t>
            </a:r>
          </a:p>
          <a:p>
            <a:pPr marL="285750" indent="-285750" algn="just">
              <a:spcAft>
                <a:spcPts val="1200"/>
              </a:spcAft>
              <a:buFont typeface="Wingdings" panose="05000000000000000000" pitchFamily="2" charset="2"/>
              <a:buChar char="q"/>
            </a:pPr>
            <a:r>
              <a:rPr lang="en-GB" sz="1600" dirty="0"/>
              <a:t>Temperature also important.</a:t>
            </a:r>
          </a:p>
          <a:p>
            <a:pPr marL="285750" indent="-285750" algn="just">
              <a:spcAft>
                <a:spcPts val="1200"/>
              </a:spcAft>
              <a:buFont typeface="Wingdings" panose="05000000000000000000" pitchFamily="2" charset="2"/>
              <a:buChar char="q"/>
            </a:pPr>
            <a:r>
              <a:rPr lang="en-GB" sz="1600" dirty="0"/>
              <a:t>Non-linear model better.</a:t>
            </a:r>
          </a:p>
        </p:txBody>
      </p:sp>
      <p:sp>
        <p:nvSpPr>
          <p:cNvPr id="10" name="TextBox 9">
            <a:extLst>
              <a:ext uri="{FF2B5EF4-FFF2-40B4-BE49-F238E27FC236}">
                <a16:creationId xmlns:a16="http://schemas.microsoft.com/office/drawing/2014/main" id="{59C5C4F4-6442-C77B-E467-044D66DE8436}"/>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LOCALSCALE DRIVERS</a:t>
            </a:r>
          </a:p>
          <a:p>
            <a:pPr algn="just">
              <a:spcAft>
                <a:spcPts val="1200"/>
              </a:spcAft>
            </a:pPr>
            <a:r>
              <a:rPr lang="en-GB" sz="1600" b="1" dirty="0">
                <a:solidFill>
                  <a:srgbClr val="00B050"/>
                </a:solidFill>
              </a:rPr>
              <a:t>Flood frequency</a:t>
            </a:r>
          </a:p>
          <a:p>
            <a:pPr algn="just">
              <a:spcAft>
                <a:spcPts val="1200"/>
              </a:spcAft>
            </a:pPr>
            <a:r>
              <a:rPr lang="en-GB" sz="1600" b="1" dirty="0">
                <a:solidFill>
                  <a:srgbClr val="C00000"/>
                </a:solidFill>
              </a:rPr>
              <a:t>Non-Linear model</a:t>
            </a:r>
          </a:p>
        </p:txBody>
      </p:sp>
      <p:sp>
        <p:nvSpPr>
          <p:cNvPr id="29" name="Rectangle 28">
            <a:extLst>
              <a:ext uri="{FF2B5EF4-FFF2-40B4-BE49-F238E27FC236}">
                <a16:creationId xmlns:a16="http://schemas.microsoft.com/office/drawing/2014/main" id="{C4CD504B-ED42-C06A-0733-EFF6282B9BCE}"/>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0" name="Rectangle 29">
            <a:extLst>
              <a:ext uri="{FF2B5EF4-FFF2-40B4-BE49-F238E27FC236}">
                <a16:creationId xmlns:a16="http://schemas.microsoft.com/office/drawing/2014/main" id="{99376B7E-AFC3-7FF2-195A-99585FAB1C4D}"/>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1" name="TextBox 30">
            <a:extLst>
              <a:ext uri="{FF2B5EF4-FFF2-40B4-BE49-F238E27FC236}">
                <a16:creationId xmlns:a16="http://schemas.microsoft.com/office/drawing/2014/main" id="{549D5878-E1B2-24B6-6A92-B65EC0A12E1D}"/>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32" name="Picture 31">
            <a:extLst>
              <a:ext uri="{FF2B5EF4-FFF2-40B4-BE49-F238E27FC236}">
                <a16:creationId xmlns:a16="http://schemas.microsoft.com/office/drawing/2014/main" id="{6BE40744-EB7D-979D-5AD8-D3389072C8C7}"/>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35" name="Rectangle 34">
            <a:extLst>
              <a:ext uri="{FF2B5EF4-FFF2-40B4-BE49-F238E27FC236}">
                <a16:creationId xmlns:a16="http://schemas.microsoft.com/office/drawing/2014/main" id="{E9355797-0533-B69B-4AF6-70A182E40AF2}"/>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36" name="Rectangle 35">
            <a:extLst>
              <a:ext uri="{FF2B5EF4-FFF2-40B4-BE49-F238E27FC236}">
                <a16:creationId xmlns:a16="http://schemas.microsoft.com/office/drawing/2014/main" id="{CBA1496B-7CB0-4F45-E275-D0F3F87A813C}"/>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37" name="TextBox 36">
            <a:extLst>
              <a:ext uri="{FF2B5EF4-FFF2-40B4-BE49-F238E27FC236}">
                <a16:creationId xmlns:a16="http://schemas.microsoft.com/office/drawing/2014/main" id="{989B184D-892D-246B-5A9F-CFF6B178BDDD}"/>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40" name="Picture 39">
            <a:extLst>
              <a:ext uri="{FF2B5EF4-FFF2-40B4-BE49-F238E27FC236}">
                <a16:creationId xmlns:a16="http://schemas.microsoft.com/office/drawing/2014/main" id="{E3E15C71-2276-E897-E90A-5E8B17C157B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41" name="Pentagon 39">
            <a:hlinkClick r:id="" action="ppaction://noaction"/>
            <a:extLst>
              <a:ext uri="{FF2B5EF4-FFF2-40B4-BE49-F238E27FC236}">
                <a16:creationId xmlns:a16="http://schemas.microsoft.com/office/drawing/2014/main" id="{818F5ACE-0167-0B95-9135-465B6937EBC3}"/>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E059F1F3-129A-0965-5955-CC866A188E1B}"/>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43" name="Chevron 37">
            <a:hlinkClick r:id="" action="ppaction://noaction"/>
            <a:extLst>
              <a:ext uri="{FF2B5EF4-FFF2-40B4-BE49-F238E27FC236}">
                <a16:creationId xmlns:a16="http://schemas.microsoft.com/office/drawing/2014/main" id="{AC663FA9-CEB9-2F45-109B-D69936F03C01}"/>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DA0B0BD0-3A6D-9C2F-64C3-FC21C32960A8}"/>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45" name="Chevron 37">
            <a:hlinkClick r:id="" action="ppaction://noaction"/>
            <a:extLst>
              <a:ext uri="{FF2B5EF4-FFF2-40B4-BE49-F238E27FC236}">
                <a16:creationId xmlns:a16="http://schemas.microsoft.com/office/drawing/2014/main" id="{B9116176-FC6B-408F-A52A-4821DF917413}"/>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45629F51-9D39-49CA-F866-60BE71FBB5E7}"/>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47" name="Chevron 37">
            <a:hlinkClick r:id="" action="ppaction://noaction"/>
            <a:extLst>
              <a:ext uri="{FF2B5EF4-FFF2-40B4-BE49-F238E27FC236}">
                <a16:creationId xmlns:a16="http://schemas.microsoft.com/office/drawing/2014/main" id="{24635FC1-B1ED-6250-3EAD-F69EB900F422}"/>
              </a:ext>
            </a:extLst>
          </p:cNvPr>
          <p:cNvSpPr/>
          <p:nvPr/>
        </p:nvSpPr>
        <p:spPr>
          <a:xfrm>
            <a:off x="4412293" y="985033"/>
            <a:ext cx="2330263"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0706C88A-7608-7B5F-41B6-5919F521A1EA}"/>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bg1"/>
                </a:solidFill>
              </a:rPr>
              <a:t>Local-scale Driver: Frequency</a:t>
            </a:r>
            <a:endParaRPr lang="en-GB" sz="1200" b="1" baseline="30000" dirty="0">
              <a:solidFill>
                <a:schemeClr val="bg1"/>
              </a:solidFill>
            </a:endParaRPr>
          </a:p>
        </p:txBody>
      </p:sp>
      <p:sp>
        <p:nvSpPr>
          <p:cNvPr id="49" name="Chevron 37">
            <a:hlinkClick r:id="" action="ppaction://noaction"/>
            <a:extLst>
              <a:ext uri="{FF2B5EF4-FFF2-40B4-BE49-F238E27FC236}">
                <a16:creationId xmlns:a16="http://schemas.microsoft.com/office/drawing/2014/main" id="{08F1EF92-73DE-7258-259E-AA17B930FD4D}"/>
              </a:ext>
            </a:extLst>
          </p:cNvPr>
          <p:cNvSpPr/>
          <p:nvPr/>
        </p:nvSpPr>
        <p:spPr>
          <a:xfrm>
            <a:off x="6640282" y="982994"/>
            <a:ext cx="2301011"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BE87C443-F229-5A70-F314-9AFDEDE95A36}"/>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Magnitude</a:t>
            </a:r>
            <a:endParaRPr lang="en-GB" sz="1200" b="1" baseline="30000" dirty="0">
              <a:solidFill>
                <a:schemeClr val="accent4">
                  <a:lumMod val="40000"/>
                  <a:lumOff val="60000"/>
                </a:schemeClr>
              </a:solidFill>
            </a:endParaRPr>
          </a:p>
        </p:txBody>
      </p:sp>
      <p:sp>
        <p:nvSpPr>
          <p:cNvPr id="51" name="Chevron 37">
            <a:hlinkClick r:id="" action="ppaction://noaction"/>
            <a:extLst>
              <a:ext uri="{FF2B5EF4-FFF2-40B4-BE49-F238E27FC236}">
                <a16:creationId xmlns:a16="http://schemas.microsoft.com/office/drawing/2014/main" id="{83AC171A-80F0-59D8-5C16-0A3DFD6A7AE2}"/>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TextBox 51">
            <a:extLst>
              <a:ext uri="{FF2B5EF4-FFF2-40B4-BE49-F238E27FC236}">
                <a16:creationId xmlns:a16="http://schemas.microsoft.com/office/drawing/2014/main" id="{F6A14B38-D1D9-677C-2E63-C0ABC279AB18}"/>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53" name="Chevron 41">
            <a:hlinkClick r:id="" action="ppaction://noaction"/>
            <a:extLst>
              <a:ext uri="{FF2B5EF4-FFF2-40B4-BE49-F238E27FC236}">
                <a16:creationId xmlns:a16="http://schemas.microsoft.com/office/drawing/2014/main" id="{57A62368-C6AA-896A-CC95-0279F3FA5F63}"/>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20DE0494-C9F6-9488-F991-1285738C1794}"/>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4008408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scatter chart&#10;&#10;Description automatically generated">
            <a:extLst>
              <a:ext uri="{FF2B5EF4-FFF2-40B4-BE49-F238E27FC236}">
                <a16:creationId xmlns:a16="http://schemas.microsoft.com/office/drawing/2014/main" id="{C827BC33-EB6F-84A0-0D82-6094984DB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548" y="1310488"/>
            <a:ext cx="9996772" cy="5498225"/>
          </a:xfrm>
          <a:prstGeom prst="rect">
            <a:avLst/>
          </a:prstGeom>
        </p:spPr>
      </p:pic>
      <p:sp>
        <p:nvSpPr>
          <p:cNvPr id="32" name="TextBox 31">
            <a:extLst>
              <a:ext uri="{FF2B5EF4-FFF2-40B4-BE49-F238E27FC236}">
                <a16:creationId xmlns:a16="http://schemas.microsoft.com/office/drawing/2014/main" id="{09001C58-7341-738F-8F0E-586B5D1794F4}"/>
              </a:ext>
            </a:extLst>
          </p:cNvPr>
          <p:cNvSpPr txBox="1"/>
          <p:nvPr/>
        </p:nvSpPr>
        <p:spPr>
          <a:xfrm>
            <a:off x="119336" y="2564904"/>
            <a:ext cx="2016224" cy="3754874"/>
          </a:xfrm>
          <a:prstGeom prst="rect">
            <a:avLst/>
          </a:prstGeom>
          <a:noFill/>
        </p:spPr>
        <p:txBody>
          <a:bodyPr wrap="square" lIns="91440" tIns="45720" rIns="91440" bIns="45720" rtlCol="0" anchor="t">
            <a:spAutoFit/>
          </a:bodyPr>
          <a:lstStyle/>
          <a:p>
            <a:pPr marL="285750" indent="-285750" algn="just">
              <a:spcAft>
                <a:spcPts val="1200"/>
              </a:spcAft>
              <a:buFont typeface="Wingdings" panose="05000000000000000000" pitchFamily="2" charset="2"/>
              <a:buChar char="q"/>
            </a:pPr>
            <a:r>
              <a:rPr lang="en-GB" sz="1600" dirty="0"/>
              <a:t>LDFs better modelled than SDFs especially in W.A.</a:t>
            </a:r>
          </a:p>
          <a:p>
            <a:pPr marL="285750" indent="-285750" algn="just">
              <a:spcAft>
                <a:spcPts val="1200"/>
              </a:spcAft>
              <a:buFont typeface="Wingdings" panose="05000000000000000000" pitchFamily="2" charset="2"/>
              <a:buChar char="q"/>
            </a:pPr>
            <a:r>
              <a:rPr lang="en-GB" sz="1600" dirty="0"/>
              <a:t>EMED and AMO most important W.A and C.A.</a:t>
            </a:r>
          </a:p>
          <a:p>
            <a:pPr marL="285750" indent="-285750" algn="just">
              <a:spcAft>
                <a:spcPts val="1200"/>
              </a:spcAft>
              <a:buFont typeface="Wingdings" panose="05000000000000000000" pitchFamily="2" charset="2"/>
              <a:buChar char="q"/>
            </a:pPr>
            <a:r>
              <a:rPr lang="en-GB" sz="1600" dirty="0"/>
              <a:t>S.A and E.A the Indian (SWIO, TIO) and Pacific oceans (NP, C, E).</a:t>
            </a:r>
            <a:endParaRPr lang="en-GB" sz="1600" dirty="0">
              <a:cs typeface="Calibri"/>
            </a:endParaRPr>
          </a:p>
          <a:p>
            <a:pPr marL="285750" indent="-285750" algn="just">
              <a:spcAft>
                <a:spcPts val="1200"/>
              </a:spcAft>
              <a:buFont typeface="Wingdings" panose="05000000000000000000" pitchFamily="2" charset="2"/>
              <a:buChar char="q"/>
            </a:pPr>
            <a:r>
              <a:rPr lang="en-GB" sz="1600" dirty="0"/>
              <a:t>TSA impacts LDFs more than SDFs.</a:t>
            </a:r>
          </a:p>
        </p:txBody>
      </p:sp>
      <p:sp>
        <p:nvSpPr>
          <p:cNvPr id="9" name="TextBox 8">
            <a:extLst>
              <a:ext uri="{FF2B5EF4-FFF2-40B4-BE49-F238E27FC236}">
                <a16:creationId xmlns:a16="http://schemas.microsoft.com/office/drawing/2014/main" id="{DA8AC53E-388F-0E6E-7F45-CD6741F13558}"/>
              </a:ext>
            </a:extLst>
          </p:cNvPr>
          <p:cNvSpPr txBox="1"/>
          <p:nvPr/>
        </p:nvSpPr>
        <p:spPr>
          <a:xfrm>
            <a:off x="0" y="1314060"/>
            <a:ext cx="2376264" cy="1169551"/>
          </a:xfrm>
          <a:prstGeom prst="rect">
            <a:avLst/>
          </a:prstGeom>
          <a:noFill/>
        </p:spPr>
        <p:txBody>
          <a:bodyPr wrap="square" rtlCol="0">
            <a:spAutoFit/>
          </a:bodyPr>
          <a:lstStyle/>
          <a:p>
            <a:pPr algn="just">
              <a:spcAft>
                <a:spcPts val="1200"/>
              </a:spcAft>
            </a:pPr>
            <a:r>
              <a:rPr lang="en-GB" b="1" dirty="0">
                <a:solidFill>
                  <a:schemeClr val="accent5"/>
                </a:solidFill>
              </a:rPr>
              <a:t>LARGESCALE DRIVERS</a:t>
            </a:r>
          </a:p>
          <a:p>
            <a:pPr algn="just">
              <a:spcAft>
                <a:spcPts val="1200"/>
              </a:spcAft>
            </a:pPr>
            <a:r>
              <a:rPr lang="en-GB" sz="1600" b="1" dirty="0">
                <a:solidFill>
                  <a:srgbClr val="00B050"/>
                </a:solidFill>
              </a:rPr>
              <a:t>Flood magnitude</a:t>
            </a:r>
          </a:p>
          <a:p>
            <a:pPr algn="just">
              <a:spcAft>
                <a:spcPts val="1200"/>
              </a:spcAft>
            </a:pPr>
            <a:r>
              <a:rPr lang="en-GB" sz="1600" b="1" dirty="0">
                <a:solidFill>
                  <a:srgbClr val="C00000"/>
                </a:solidFill>
              </a:rPr>
              <a:t>Linear model</a:t>
            </a:r>
          </a:p>
        </p:txBody>
      </p:sp>
      <p:sp>
        <p:nvSpPr>
          <p:cNvPr id="55" name="Rectangle 54">
            <a:extLst>
              <a:ext uri="{FF2B5EF4-FFF2-40B4-BE49-F238E27FC236}">
                <a16:creationId xmlns:a16="http://schemas.microsoft.com/office/drawing/2014/main" id="{3BD87A95-6E93-5350-211C-B358586A5A24}"/>
              </a:ext>
            </a:extLst>
          </p:cNvPr>
          <p:cNvSpPr/>
          <p:nvPr/>
        </p:nvSpPr>
        <p:spPr>
          <a:xfrm>
            <a:off x="0" y="-1"/>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56" name="Rectangle 55">
            <a:extLst>
              <a:ext uri="{FF2B5EF4-FFF2-40B4-BE49-F238E27FC236}">
                <a16:creationId xmlns:a16="http://schemas.microsoft.com/office/drawing/2014/main" id="{56938247-F2D2-A867-C673-37F2B99C7624}"/>
              </a:ext>
            </a:extLst>
          </p:cNvPr>
          <p:cNvSpPr/>
          <p:nvPr/>
        </p:nvSpPr>
        <p:spPr>
          <a:xfrm>
            <a:off x="1" y="76562"/>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57" name="TextBox 56">
            <a:extLst>
              <a:ext uri="{FF2B5EF4-FFF2-40B4-BE49-F238E27FC236}">
                <a16:creationId xmlns:a16="http://schemas.microsoft.com/office/drawing/2014/main" id="{E7207287-39ED-B942-2A86-15733A2213C5}"/>
              </a:ext>
            </a:extLst>
          </p:cNvPr>
          <p:cNvSpPr txBox="1"/>
          <p:nvPr/>
        </p:nvSpPr>
        <p:spPr>
          <a:xfrm>
            <a:off x="2" y="847745"/>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58" name="Picture 57">
            <a:extLst>
              <a:ext uri="{FF2B5EF4-FFF2-40B4-BE49-F238E27FC236}">
                <a16:creationId xmlns:a16="http://schemas.microsoft.com/office/drawing/2014/main" id="{80794DB8-EBFD-1640-2FC9-C5C084C04A64}"/>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53465" y="296637"/>
            <a:ext cx="3393827" cy="593658"/>
          </a:xfrm>
          <a:prstGeom prst="rect">
            <a:avLst/>
          </a:prstGeom>
          <a:solidFill>
            <a:schemeClr val="accent1">
              <a:lumMod val="50000"/>
            </a:schemeClr>
          </a:solidFill>
          <a:ln>
            <a:noFill/>
          </a:ln>
        </p:spPr>
      </p:pic>
      <p:sp>
        <p:nvSpPr>
          <p:cNvPr id="59" name="Rectangle 58">
            <a:extLst>
              <a:ext uri="{FF2B5EF4-FFF2-40B4-BE49-F238E27FC236}">
                <a16:creationId xmlns:a16="http://schemas.microsoft.com/office/drawing/2014/main" id="{8CFA6CEB-B3B4-7008-93DE-7881F6CA6684}"/>
              </a:ext>
            </a:extLst>
          </p:cNvPr>
          <p:cNvSpPr/>
          <p:nvPr/>
        </p:nvSpPr>
        <p:spPr>
          <a:xfrm>
            <a:off x="0" y="0"/>
            <a:ext cx="12192000" cy="1268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60" name="Rectangle 59">
            <a:extLst>
              <a:ext uri="{FF2B5EF4-FFF2-40B4-BE49-F238E27FC236}">
                <a16:creationId xmlns:a16="http://schemas.microsoft.com/office/drawing/2014/main" id="{6EEFE5CA-A8E3-BB8C-5244-E74AE89CC620}"/>
              </a:ext>
            </a:extLst>
          </p:cNvPr>
          <p:cNvSpPr/>
          <p:nvPr/>
        </p:nvSpPr>
        <p:spPr>
          <a:xfrm>
            <a:off x="47329" y="-14803"/>
            <a:ext cx="8653464" cy="769441"/>
          </a:xfrm>
          <a:prstGeom prst="rect">
            <a:avLst/>
          </a:prstGeom>
        </p:spPr>
        <p:txBody>
          <a:bodyPr wrap="square">
            <a:spAutoFit/>
          </a:bodyPr>
          <a:lstStyle/>
          <a:p>
            <a:r>
              <a:rPr lang="en-GB" sz="2200" b="1" dirty="0">
                <a:solidFill>
                  <a:schemeClr val="accent4">
                    <a:lumMod val="40000"/>
                    <a:lumOff val="60000"/>
                  </a:schemeClr>
                </a:solidFill>
              </a:rPr>
              <a:t>Decadal to multidecadal variability in long- and short-lived hydrological extremes in sub-Saharan Africa</a:t>
            </a:r>
          </a:p>
        </p:txBody>
      </p:sp>
      <p:sp>
        <p:nvSpPr>
          <p:cNvPr id="61" name="TextBox 60">
            <a:extLst>
              <a:ext uri="{FF2B5EF4-FFF2-40B4-BE49-F238E27FC236}">
                <a16:creationId xmlns:a16="http://schemas.microsoft.com/office/drawing/2014/main" id="{B599D9DB-CF94-BA45-6445-5E04B7CA5109}"/>
              </a:ext>
            </a:extLst>
          </p:cNvPr>
          <p:cNvSpPr txBox="1"/>
          <p:nvPr/>
        </p:nvSpPr>
        <p:spPr>
          <a:xfrm>
            <a:off x="47328" y="661103"/>
            <a:ext cx="8832302" cy="276999"/>
          </a:xfrm>
          <a:prstGeom prst="rect">
            <a:avLst/>
          </a:prstGeom>
          <a:noFill/>
        </p:spPr>
        <p:txBody>
          <a:bodyPr wrap="square" rtlCol="0">
            <a:spAutoFit/>
          </a:bodyPr>
          <a:lstStyle/>
          <a:p>
            <a:r>
              <a:rPr lang="en-GB" sz="1200" dirty="0">
                <a:solidFill>
                  <a:schemeClr val="accent4">
                    <a:lumMod val="40000"/>
                    <a:lumOff val="60000"/>
                  </a:schemeClr>
                </a:solidFill>
              </a:rPr>
              <a:t>Job Ekolu</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Bastien Dieppois</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Jonathan Eden</a:t>
            </a:r>
            <a:r>
              <a:rPr lang="en-GB" sz="1200" baseline="30000" dirty="0">
                <a:solidFill>
                  <a:schemeClr val="accent4">
                    <a:lumMod val="40000"/>
                    <a:lumOff val="60000"/>
                  </a:schemeClr>
                </a:solidFill>
              </a:rPr>
              <a:t>1</a:t>
            </a:r>
            <a:r>
              <a:rPr lang="en-GB" sz="1200" dirty="0">
                <a:solidFill>
                  <a:schemeClr val="accent4">
                    <a:lumMod val="40000"/>
                    <a:lumOff val="60000"/>
                  </a:schemeClr>
                </a:solidFill>
              </a:rPr>
              <a:t>, Yves Tramblay</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Gabriele Villarini</a:t>
            </a:r>
            <a:r>
              <a:rPr lang="en-GB" sz="1200" baseline="30000" dirty="0">
                <a:solidFill>
                  <a:schemeClr val="accent4">
                    <a:lumMod val="40000"/>
                    <a:lumOff val="60000"/>
                  </a:schemeClr>
                </a:solidFill>
              </a:rPr>
              <a:t>4</a:t>
            </a:r>
            <a:r>
              <a:rPr lang="en-GB" sz="1200" dirty="0">
                <a:solidFill>
                  <a:schemeClr val="accent4">
                    <a:lumMod val="40000"/>
                    <a:lumOff val="60000"/>
                  </a:schemeClr>
                </a:solidFill>
              </a:rPr>
              <a:t>, Gil Mahé</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Jean-Emmanuel Paturel</a:t>
            </a:r>
            <a:r>
              <a:rPr lang="en-GB" sz="1200" baseline="30000" dirty="0">
                <a:solidFill>
                  <a:schemeClr val="accent4">
                    <a:lumMod val="40000"/>
                    <a:lumOff val="60000"/>
                  </a:schemeClr>
                </a:solidFill>
              </a:rPr>
              <a:t>3</a:t>
            </a:r>
            <a:r>
              <a:rPr lang="en-GB" sz="1200" dirty="0">
                <a:solidFill>
                  <a:schemeClr val="accent4">
                    <a:lumMod val="40000"/>
                    <a:lumOff val="60000"/>
                  </a:schemeClr>
                </a:solidFill>
              </a:rPr>
              <a:t>,  Marco van de Wiel</a:t>
            </a:r>
            <a:r>
              <a:rPr lang="en-GB" sz="1200" baseline="30000" dirty="0">
                <a:solidFill>
                  <a:schemeClr val="accent4">
                    <a:lumMod val="40000"/>
                    <a:lumOff val="60000"/>
                  </a:schemeClr>
                </a:solidFill>
              </a:rPr>
              <a:t>1</a:t>
            </a:r>
          </a:p>
        </p:txBody>
      </p:sp>
      <p:pic>
        <p:nvPicPr>
          <p:cNvPr id="62" name="Picture 61">
            <a:extLst>
              <a:ext uri="{FF2B5EF4-FFF2-40B4-BE49-F238E27FC236}">
                <a16:creationId xmlns:a16="http://schemas.microsoft.com/office/drawing/2014/main" id="{2C87D354-E8A8-32B1-2723-AD7AAA414537}"/>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21613" y="104631"/>
            <a:ext cx="3125120" cy="546655"/>
          </a:xfrm>
          <a:prstGeom prst="rect">
            <a:avLst/>
          </a:prstGeom>
          <a:solidFill>
            <a:schemeClr val="accent1">
              <a:lumMod val="50000"/>
            </a:schemeClr>
          </a:solidFill>
          <a:ln>
            <a:noFill/>
          </a:ln>
        </p:spPr>
      </p:pic>
      <p:sp>
        <p:nvSpPr>
          <p:cNvPr id="63" name="Pentagon 39">
            <a:hlinkClick r:id="" action="ppaction://noaction"/>
            <a:extLst>
              <a:ext uri="{FF2B5EF4-FFF2-40B4-BE49-F238E27FC236}">
                <a16:creationId xmlns:a16="http://schemas.microsoft.com/office/drawing/2014/main" id="{24100F75-A47C-D11A-77FF-A108AF07CBCC}"/>
              </a:ext>
            </a:extLst>
          </p:cNvPr>
          <p:cNvSpPr/>
          <p:nvPr/>
        </p:nvSpPr>
        <p:spPr>
          <a:xfrm>
            <a:off x="0" y="982994"/>
            <a:ext cx="1164429" cy="2769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EBACAA2D-934D-BEAB-9650-7EF758A06DAC}"/>
              </a:ext>
            </a:extLst>
          </p:cNvPr>
          <p:cNvSpPr txBox="1"/>
          <p:nvPr/>
        </p:nvSpPr>
        <p:spPr>
          <a:xfrm>
            <a:off x="59070" y="979912"/>
            <a:ext cx="1164428" cy="276999"/>
          </a:xfrm>
          <a:prstGeom prst="rect">
            <a:avLst/>
          </a:prstGeom>
          <a:noFill/>
        </p:spPr>
        <p:txBody>
          <a:bodyPr wrap="square" rtlCol="0">
            <a:spAutoFit/>
          </a:bodyPr>
          <a:lstStyle/>
          <a:p>
            <a:r>
              <a:rPr lang="en-GB" sz="1200" b="1" dirty="0">
                <a:solidFill>
                  <a:schemeClr val="accent4">
                    <a:lumMod val="40000"/>
                    <a:lumOff val="60000"/>
                  </a:schemeClr>
                </a:solidFill>
              </a:rPr>
              <a:t>Introduction</a:t>
            </a:r>
            <a:endParaRPr lang="en-GB" sz="1200" b="1" baseline="30000" dirty="0">
              <a:solidFill>
                <a:schemeClr val="accent4">
                  <a:lumMod val="40000"/>
                  <a:lumOff val="60000"/>
                </a:schemeClr>
              </a:solidFill>
            </a:endParaRPr>
          </a:p>
        </p:txBody>
      </p:sp>
      <p:sp>
        <p:nvSpPr>
          <p:cNvPr id="65" name="Chevron 37">
            <a:hlinkClick r:id="" action="ppaction://noaction"/>
            <a:extLst>
              <a:ext uri="{FF2B5EF4-FFF2-40B4-BE49-F238E27FC236}">
                <a16:creationId xmlns:a16="http://schemas.microsoft.com/office/drawing/2014/main" id="{5E7E1012-EA3E-CEFC-7DA2-B436C81C7429}"/>
              </a:ext>
            </a:extLst>
          </p:cNvPr>
          <p:cNvSpPr/>
          <p:nvPr/>
        </p:nvSpPr>
        <p:spPr>
          <a:xfrm>
            <a:off x="1055542" y="985678"/>
            <a:ext cx="1128690"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a:extLst>
              <a:ext uri="{FF2B5EF4-FFF2-40B4-BE49-F238E27FC236}">
                <a16:creationId xmlns:a16="http://schemas.microsoft.com/office/drawing/2014/main" id="{8E03C426-CCA4-6BE5-87A6-75730DD84DD7}"/>
              </a:ext>
            </a:extLst>
          </p:cNvPr>
          <p:cNvSpPr txBox="1"/>
          <p:nvPr/>
        </p:nvSpPr>
        <p:spPr>
          <a:xfrm>
            <a:off x="1199456" y="969402"/>
            <a:ext cx="873493" cy="276999"/>
          </a:xfrm>
          <a:prstGeom prst="rect">
            <a:avLst/>
          </a:prstGeom>
          <a:noFill/>
        </p:spPr>
        <p:txBody>
          <a:bodyPr wrap="square" rtlCol="0">
            <a:spAutoFit/>
          </a:bodyPr>
          <a:lstStyle/>
          <a:p>
            <a:r>
              <a:rPr lang="en-GB" sz="1200" b="1" dirty="0">
                <a:solidFill>
                  <a:schemeClr val="accent4">
                    <a:lumMod val="40000"/>
                    <a:lumOff val="60000"/>
                  </a:schemeClr>
                </a:solidFill>
              </a:rPr>
              <a:t>Approach</a:t>
            </a:r>
            <a:endParaRPr lang="en-GB" sz="1200" b="1" baseline="30000" dirty="0">
              <a:solidFill>
                <a:schemeClr val="accent4">
                  <a:lumMod val="40000"/>
                  <a:lumOff val="60000"/>
                </a:schemeClr>
              </a:solidFill>
            </a:endParaRPr>
          </a:p>
        </p:txBody>
      </p:sp>
      <p:sp>
        <p:nvSpPr>
          <p:cNvPr id="67" name="Chevron 37">
            <a:hlinkClick r:id="" action="ppaction://noaction"/>
            <a:extLst>
              <a:ext uri="{FF2B5EF4-FFF2-40B4-BE49-F238E27FC236}">
                <a16:creationId xmlns:a16="http://schemas.microsoft.com/office/drawing/2014/main" id="{21D83F6A-83D4-56E5-9E80-C3C7B312536E}"/>
              </a:ext>
            </a:extLst>
          </p:cNvPr>
          <p:cNvSpPr/>
          <p:nvPr/>
        </p:nvSpPr>
        <p:spPr>
          <a:xfrm>
            <a:off x="2076693" y="984639"/>
            <a:ext cx="2435132"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TextBox 67">
            <a:extLst>
              <a:ext uri="{FF2B5EF4-FFF2-40B4-BE49-F238E27FC236}">
                <a16:creationId xmlns:a16="http://schemas.microsoft.com/office/drawing/2014/main" id="{63062B89-031D-939D-8CF0-B79F76CAA547}"/>
              </a:ext>
            </a:extLst>
          </p:cNvPr>
          <p:cNvSpPr txBox="1"/>
          <p:nvPr/>
        </p:nvSpPr>
        <p:spPr>
          <a:xfrm>
            <a:off x="2207568" y="968363"/>
            <a:ext cx="2181388"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Magnitude</a:t>
            </a:r>
            <a:endParaRPr lang="en-GB" sz="1200" b="1" baseline="30000" dirty="0">
              <a:solidFill>
                <a:schemeClr val="accent4">
                  <a:lumMod val="40000"/>
                  <a:lumOff val="60000"/>
                </a:schemeClr>
              </a:solidFill>
            </a:endParaRPr>
          </a:p>
        </p:txBody>
      </p:sp>
      <p:sp>
        <p:nvSpPr>
          <p:cNvPr id="69" name="Chevron 37">
            <a:hlinkClick r:id="" action="ppaction://noaction"/>
            <a:extLst>
              <a:ext uri="{FF2B5EF4-FFF2-40B4-BE49-F238E27FC236}">
                <a16:creationId xmlns:a16="http://schemas.microsoft.com/office/drawing/2014/main" id="{984F16EF-D13D-E8CD-5336-259EE6BDF5CF}"/>
              </a:ext>
            </a:extLst>
          </p:cNvPr>
          <p:cNvSpPr/>
          <p:nvPr/>
        </p:nvSpPr>
        <p:spPr>
          <a:xfrm>
            <a:off x="4412293" y="985033"/>
            <a:ext cx="2330263" cy="2769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81B6CE57-CE58-8951-BCD7-DB22FD9A75E2}"/>
              </a:ext>
            </a:extLst>
          </p:cNvPr>
          <p:cNvSpPr txBox="1"/>
          <p:nvPr/>
        </p:nvSpPr>
        <p:spPr>
          <a:xfrm>
            <a:off x="4611923" y="968548"/>
            <a:ext cx="2058625" cy="276999"/>
          </a:xfrm>
          <a:prstGeom prst="rect">
            <a:avLst/>
          </a:prstGeom>
          <a:noFill/>
        </p:spPr>
        <p:txBody>
          <a:bodyPr wrap="square" rtlCol="0">
            <a:spAutoFit/>
          </a:bodyPr>
          <a:lstStyle/>
          <a:p>
            <a:r>
              <a:rPr lang="en-GB" sz="1200" b="1" dirty="0">
                <a:solidFill>
                  <a:schemeClr val="accent4">
                    <a:lumMod val="40000"/>
                    <a:lumOff val="60000"/>
                  </a:schemeClr>
                </a:solidFill>
              </a:rPr>
              <a:t>Local-scale Driver: Frequency</a:t>
            </a:r>
            <a:endParaRPr lang="en-GB" sz="1200" b="1" baseline="30000" dirty="0">
              <a:solidFill>
                <a:schemeClr val="accent4">
                  <a:lumMod val="40000"/>
                  <a:lumOff val="60000"/>
                </a:schemeClr>
              </a:solidFill>
            </a:endParaRPr>
          </a:p>
        </p:txBody>
      </p:sp>
      <p:sp>
        <p:nvSpPr>
          <p:cNvPr id="71" name="Chevron 37">
            <a:hlinkClick r:id="" action="ppaction://noaction"/>
            <a:extLst>
              <a:ext uri="{FF2B5EF4-FFF2-40B4-BE49-F238E27FC236}">
                <a16:creationId xmlns:a16="http://schemas.microsoft.com/office/drawing/2014/main" id="{901B6226-1A22-ABE3-0EDE-42E7A48AA4BB}"/>
              </a:ext>
            </a:extLst>
          </p:cNvPr>
          <p:cNvSpPr/>
          <p:nvPr/>
        </p:nvSpPr>
        <p:spPr>
          <a:xfrm>
            <a:off x="6640282" y="982994"/>
            <a:ext cx="2301011" cy="27699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72" name="TextBox 71">
            <a:extLst>
              <a:ext uri="{FF2B5EF4-FFF2-40B4-BE49-F238E27FC236}">
                <a16:creationId xmlns:a16="http://schemas.microsoft.com/office/drawing/2014/main" id="{E144F5A3-C61E-FD24-DD12-D66D7B14DB47}"/>
              </a:ext>
            </a:extLst>
          </p:cNvPr>
          <p:cNvSpPr txBox="1"/>
          <p:nvPr/>
        </p:nvSpPr>
        <p:spPr>
          <a:xfrm>
            <a:off x="6757112" y="961148"/>
            <a:ext cx="2110219" cy="276999"/>
          </a:xfrm>
          <a:prstGeom prst="rect">
            <a:avLst/>
          </a:prstGeom>
          <a:noFill/>
        </p:spPr>
        <p:txBody>
          <a:bodyPr wrap="square" rtlCol="0">
            <a:spAutoFit/>
          </a:bodyPr>
          <a:lstStyle/>
          <a:p>
            <a:r>
              <a:rPr lang="en-GB" sz="1200" b="1" dirty="0">
                <a:solidFill>
                  <a:schemeClr val="bg1"/>
                </a:solidFill>
              </a:rPr>
              <a:t>Large-scale Driver: Magnitude</a:t>
            </a:r>
            <a:endParaRPr lang="en-GB" sz="1200" b="1" baseline="30000" dirty="0">
              <a:solidFill>
                <a:schemeClr val="bg1"/>
              </a:solidFill>
            </a:endParaRPr>
          </a:p>
        </p:txBody>
      </p:sp>
      <p:sp>
        <p:nvSpPr>
          <p:cNvPr id="73" name="Chevron 37">
            <a:hlinkClick r:id="" action="ppaction://noaction"/>
            <a:extLst>
              <a:ext uri="{FF2B5EF4-FFF2-40B4-BE49-F238E27FC236}">
                <a16:creationId xmlns:a16="http://schemas.microsoft.com/office/drawing/2014/main" id="{52CF8439-C78F-E654-7C83-06A8A7A71806}"/>
              </a:ext>
            </a:extLst>
          </p:cNvPr>
          <p:cNvSpPr/>
          <p:nvPr/>
        </p:nvSpPr>
        <p:spPr>
          <a:xfrm>
            <a:off x="8841383" y="980660"/>
            <a:ext cx="2276165" cy="276999"/>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TextBox 73">
            <a:extLst>
              <a:ext uri="{FF2B5EF4-FFF2-40B4-BE49-F238E27FC236}">
                <a16:creationId xmlns:a16="http://schemas.microsoft.com/office/drawing/2014/main" id="{214C603F-C9FB-4DAB-CE54-891F539A8556}"/>
              </a:ext>
            </a:extLst>
          </p:cNvPr>
          <p:cNvSpPr txBox="1"/>
          <p:nvPr/>
        </p:nvSpPr>
        <p:spPr>
          <a:xfrm>
            <a:off x="8976320" y="964384"/>
            <a:ext cx="2088232" cy="276999"/>
          </a:xfrm>
          <a:prstGeom prst="rect">
            <a:avLst/>
          </a:prstGeom>
          <a:noFill/>
        </p:spPr>
        <p:txBody>
          <a:bodyPr wrap="square" rtlCol="0">
            <a:spAutoFit/>
          </a:bodyPr>
          <a:lstStyle/>
          <a:p>
            <a:r>
              <a:rPr lang="en-GB" sz="1200" b="1" dirty="0">
                <a:solidFill>
                  <a:schemeClr val="accent4">
                    <a:lumMod val="40000"/>
                    <a:lumOff val="60000"/>
                  </a:schemeClr>
                </a:solidFill>
              </a:rPr>
              <a:t>Large-scale Driver: Frequency</a:t>
            </a:r>
            <a:endParaRPr lang="en-GB" sz="1200" b="1" baseline="30000" dirty="0">
              <a:solidFill>
                <a:schemeClr val="accent4">
                  <a:lumMod val="40000"/>
                  <a:lumOff val="60000"/>
                </a:schemeClr>
              </a:solidFill>
            </a:endParaRPr>
          </a:p>
        </p:txBody>
      </p:sp>
      <p:sp>
        <p:nvSpPr>
          <p:cNvPr id="75" name="Chevron 41">
            <a:hlinkClick r:id="" action="ppaction://noaction"/>
            <a:extLst>
              <a:ext uri="{FF2B5EF4-FFF2-40B4-BE49-F238E27FC236}">
                <a16:creationId xmlns:a16="http://schemas.microsoft.com/office/drawing/2014/main" id="{87738F02-7F79-5953-FB19-806776AA05EF}"/>
              </a:ext>
            </a:extLst>
          </p:cNvPr>
          <p:cNvSpPr/>
          <p:nvPr/>
        </p:nvSpPr>
        <p:spPr>
          <a:xfrm>
            <a:off x="11016652" y="979912"/>
            <a:ext cx="1169557" cy="293384"/>
          </a:xfrm>
          <a:custGeom>
            <a:avLst/>
            <a:gdLst>
              <a:gd name="connsiteX0" fmla="*/ 0 w 1728192"/>
              <a:gd name="connsiteY0" fmla="*/ 0 h 412705"/>
              <a:gd name="connsiteX1" fmla="*/ 1521840 w 1728192"/>
              <a:gd name="connsiteY1" fmla="*/ 0 h 412705"/>
              <a:gd name="connsiteX2" fmla="*/ 1728192 w 1728192"/>
              <a:gd name="connsiteY2" fmla="*/ 206353 h 412705"/>
              <a:gd name="connsiteX3" fmla="*/ 1521840 w 1728192"/>
              <a:gd name="connsiteY3" fmla="*/ 412705 h 412705"/>
              <a:gd name="connsiteX4" fmla="*/ 0 w 1728192"/>
              <a:gd name="connsiteY4" fmla="*/ 412705 h 412705"/>
              <a:gd name="connsiteX5" fmla="*/ 206353 w 1728192"/>
              <a:gd name="connsiteY5" fmla="*/ 206353 h 412705"/>
              <a:gd name="connsiteX6" fmla="*/ 0 w 1728192"/>
              <a:gd name="connsiteY6" fmla="*/ 0 h 412705"/>
              <a:gd name="connsiteX0" fmla="*/ 0 w 1781612"/>
              <a:gd name="connsiteY0" fmla="*/ 0 h 412705"/>
              <a:gd name="connsiteX1" fmla="*/ 1781612 w 1781612"/>
              <a:gd name="connsiteY1" fmla="*/ 0 h 412705"/>
              <a:gd name="connsiteX2" fmla="*/ 1728192 w 1781612"/>
              <a:gd name="connsiteY2" fmla="*/ 206353 h 412705"/>
              <a:gd name="connsiteX3" fmla="*/ 1521840 w 1781612"/>
              <a:gd name="connsiteY3" fmla="*/ 412705 h 412705"/>
              <a:gd name="connsiteX4" fmla="*/ 0 w 1781612"/>
              <a:gd name="connsiteY4" fmla="*/ 412705 h 412705"/>
              <a:gd name="connsiteX5" fmla="*/ 206353 w 1781612"/>
              <a:gd name="connsiteY5" fmla="*/ 206353 h 412705"/>
              <a:gd name="connsiteX6" fmla="*/ 0 w 1781612"/>
              <a:gd name="connsiteY6" fmla="*/ 0 h 412705"/>
              <a:gd name="connsiteX0" fmla="*/ 0 w 1781612"/>
              <a:gd name="connsiteY0" fmla="*/ 0 h 433487"/>
              <a:gd name="connsiteX1" fmla="*/ 1781612 w 1781612"/>
              <a:gd name="connsiteY1" fmla="*/ 0 h 433487"/>
              <a:gd name="connsiteX2" fmla="*/ 1728192 w 1781612"/>
              <a:gd name="connsiteY2" fmla="*/ 206353 h 433487"/>
              <a:gd name="connsiteX3" fmla="*/ 1771222 w 1781612"/>
              <a:gd name="connsiteY3" fmla="*/ 433487 h 433487"/>
              <a:gd name="connsiteX4" fmla="*/ 0 w 1781612"/>
              <a:gd name="connsiteY4" fmla="*/ 412705 h 433487"/>
              <a:gd name="connsiteX5" fmla="*/ 206353 w 1781612"/>
              <a:gd name="connsiteY5" fmla="*/ 206353 h 433487"/>
              <a:gd name="connsiteX6" fmla="*/ 0 w 1781612"/>
              <a:gd name="connsiteY6" fmla="*/ 0 h 433487"/>
              <a:gd name="connsiteX0" fmla="*/ 0 w 1771222"/>
              <a:gd name="connsiteY0" fmla="*/ 10391 h 443878"/>
              <a:gd name="connsiteX1" fmla="*/ 1719267 w 1771222"/>
              <a:gd name="connsiteY1" fmla="*/ 0 h 443878"/>
              <a:gd name="connsiteX2" fmla="*/ 1728192 w 1771222"/>
              <a:gd name="connsiteY2" fmla="*/ 216744 h 443878"/>
              <a:gd name="connsiteX3" fmla="*/ 1771222 w 1771222"/>
              <a:gd name="connsiteY3" fmla="*/ 443878 h 443878"/>
              <a:gd name="connsiteX4" fmla="*/ 0 w 1771222"/>
              <a:gd name="connsiteY4" fmla="*/ 423096 h 443878"/>
              <a:gd name="connsiteX5" fmla="*/ 206353 w 1771222"/>
              <a:gd name="connsiteY5" fmla="*/ 216744 h 443878"/>
              <a:gd name="connsiteX6" fmla="*/ 0 w 1771222"/>
              <a:gd name="connsiteY6" fmla="*/ 10391 h 443878"/>
              <a:gd name="connsiteX0" fmla="*/ 0 w 1771222"/>
              <a:gd name="connsiteY0" fmla="*/ 0 h 433487"/>
              <a:gd name="connsiteX1" fmla="*/ 1771221 w 1771222"/>
              <a:gd name="connsiteY1" fmla="*/ 0 h 433487"/>
              <a:gd name="connsiteX2" fmla="*/ 1728192 w 1771222"/>
              <a:gd name="connsiteY2" fmla="*/ 206353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 name="connsiteX0" fmla="*/ 0 w 1771222"/>
              <a:gd name="connsiteY0" fmla="*/ 0 h 433487"/>
              <a:gd name="connsiteX1" fmla="*/ 1771221 w 1771222"/>
              <a:gd name="connsiteY1" fmla="*/ 0 h 433487"/>
              <a:gd name="connsiteX2" fmla="*/ 1769755 w 1771222"/>
              <a:gd name="connsiteY2" fmla="*/ 216744 h 433487"/>
              <a:gd name="connsiteX3" fmla="*/ 1771222 w 1771222"/>
              <a:gd name="connsiteY3" fmla="*/ 433487 h 433487"/>
              <a:gd name="connsiteX4" fmla="*/ 0 w 1771222"/>
              <a:gd name="connsiteY4" fmla="*/ 412705 h 433487"/>
              <a:gd name="connsiteX5" fmla="*/ 206353 w 1771222"/>
              <a:gd name="connsiteY5" fmla="*/ 206353 h 433487"/>
              <a:gd name="connsiteX6" fmla="*/ 0 w 1771222"/>
              <a:gd name="connsiteY6" fmla="*/ 0 h 43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22" h="433487">
                <a:moveTo>
                  <a:pt x="0" y="0"/>
                </a:moveTo>
                <a:lnTo>
                  <a:pt x="1771221" y="0"/>
                </a:lnTo>
                <a:cubicBezTo>
                  <a:pt x="1770732" y="72248"/>
                  <a:pt x="1770244" y="144496"/>
                  <a:pt x="1769755" y="216744"/>
                </a:cubicBezTo>
                <a:lnTo>
                  <a:pt x="1771222" y="433487"/>
                </a:lnTo>
                <a:lnTo>
                  <a:pt x="0" y="412705"/>
                </a:lnTo>
                <a:lnTo>
                  <a:pt x="206353" y="20635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0FBA5AE7-EB38-A35F-FE1B-B512F518AEE7}"/>
              </a:ext>
            </a:extLst>
          </p:cNvPr>
          <p:cNvSpPr txBox="1"/>
          <p:nvPr/>
        </p:nvSpPr>
        <p:spPr>
          <a:xfrm>
            <a:off x="11121290" y="983381"/>
            <a:ext cx="1070709" cy="276999"/>
          </a:xfrm>
          <a:prstGeom prst="rect">
            <a:avLst/>
          </a:prstGeom>
          <a:noFill/>
        </p:spPr>
        <p:txBody>
          <a:bodyPr wrap="square" rtlCol="0">
            <a:spAutoFit/>
          </a:bodyPr>
          <a:lstStyle/>
          <a:p>
            <a:r>
              <a:rPr lang="en-GB" sz="1200" b="1" dirty="0">
                <a:solidFill>
                  <a:schemeClr val="accent4">
                    <a:lumMod val="40000"/>
                    <a:lumOff val="60000"/>
                  </a:schemeClr>
                </a:solidFill>
              </a:rPr>
              <a:t>Conclusion ?</a:t>
            </a:r>
            <a:endParaRPr lang="en-GB" sz="1200" b="1" baseline="30000" dirty="0">
              <a:solidFill>
                <a:schemeClr val="accent4">
                  <a:lumMod val="40000"/>
                  <a:lumOff val="60000"/>
                </a:schemeClr>
              </a:solidFill>
            </a:endParaRPr>
          </a:p>
        </p:txBody>
      </p:sp>
    </p:spTree>
    <p:extLst>
      <p:ext uri="{BB962C8B-B14F-4D97-AF65-F5344CB8AC3E}">
        <p14:creationId xmlns:p14="http://schemas.microsoft.com/office/powerpoint/2010/main" val="297732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1EF1AF68C6354B96D3E2F2C0254012" ma:contentTypeVersion="10" ma:contentTypeDescription="Create a new document." ma:contentTypeScope="" ma:versionID="11e27815a2cd8c9fe0e72267b15727be">
  <xsd:schema xmlns:xsd="http://www.w3.org/2001/XMLSchema" xmlns:xs="http://www.w3.org/2001/XMLSchema" xmlns:p="http://schemas.microsoft.com/office/2006/metadata/properties" xmlns:ns2="6b2845de-4b0c-472f-9b7c-b9000ff9b472" xmlns:ns3="c9796cf4-388b-4e97-83c9-e7b72a6d0e12" targetNamespace="http://schemas.microsoft.com/office/2006/metadata/properties" ma:root="true" ma:fieldsID="667f37a9fc7ac4e58472c944c3eebc96" ns2:_="" ns3:_="">
    <xsd:import namespace="6b2845de-4b0c-472f-9b7c-b9000ff9b472"/>
    <xsd:import namespace="c9796cf4-388b-4e97-83c9-e7b72a6d0e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845de-4b0c-472f-9b7c-b9000ff9b4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796cf4-388b-4e97-83c9-e7b72a6d0e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44F018-206E-4936-8714-7B6DBE4A1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845de-4b0c-472f-9b7c-b9000ff9b472"/>
    <ds:schemaRef ds:uri="c9796cf4-388b-4e97-83c9-e7b72a6d0e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524A25-3AF1-48F7-A0A2-2D6DC2981D4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CB3FE9C-7E48-415E-9448-2E8D50BF22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46772</TotalTime>
  <Words>3934</Words>
  <Application>Microsoft Office PowerPoint</Application>
  <PresentationFormat>Widescreen</PresentationFormat>
  <Paragraphs>462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Bookman Old Style</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Coventry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Van De Wiel</dc:creator>
  <cp:lastModifiedBy>Ekolu Job</cp:lastModifiedBy>
  <cp:revision>405</cp:revision>
  <dcterms:created xsi:type="dcterms:W3CDTF">2019-03-11T15:41:31Z</dcterms:created>
  <dcterms:modified xsi:type="dcterms:W3CDTF">2022-06-08T10:37:14Z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0x010100F01EF1AF68C6354B96D3E2F2C0254012</vt:lpwstr>
  </property>
</Properties>
</file>