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9" r:id="rId4"/>
    <p:sldId id="268" r:id="rId5"/>
    <p:sldId id="260" r:id="rId6"/>
    <p:sldId id="266" r:id="rId7"/>
    <p:sldId id="265" r:id="rId8"/>
    <p:sldId id="267" r:id="rId9"/>
    <p:sldId id="261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00A8A4"/>
    <a:srgbClr val="2CB295"/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3549" autoAdjust="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nteijn, M.J. (Maaike)" userId="f53d9448-f009-4260-b231-5239b0e65181" providerId="ADAL" clId="{683108B7-B2B7-41F9-A261-19A73FE3051C}"/>
    <pc:docChg chg="modSld">
      <pc:chgData name="Fonteijn, M.J. (Maaike)" userId="f53d9448-f009-4260-b231-5239b0e65181" providerId="ADAL" clId="{683108B7-B2B7-41F9-A261-19A73FE3051C}" dt="2022-05-21T22:09:59.199" v="30" actId="1036"/>
      <pc:docMkLst>
        <pc:docMk/>
      </pc:docMkLst>
      <pc:sldChg chg="modSp mod modNotesTx">
        <pc:chgData name="Fonteijn, M.J. (Maaike)" userId="f53d9448-f009-4260-b231-5239b0e65181" providerId="ADAL" clId="{683108B7-B2B7-41F9-A261-19A73FE3051C}" dt="2022-05-21T22:09:59.199" v="30" actId="1036"/>
        <pc:sldMkLst>
          <pc:docMk/>
          <pc:sldMk cId="199151946" sldId="256"/>
        </pc:sldMkLst>
        <pc:spChg chg="mod">
          <ac:chgData name="Fonteijn, M.J. (Maaike)" userId="f53d9448-f009-4260-b231-5239b0e65181" providerId="ADAL" clId="{683108B7-B2B7-41F9-A261-19A73FE3051C}" dt="2022-05-21T22:08:55.814" v="17" actId="20577"/>
          <ac:spMkLst>
            <pc:docMk/>
            <pc:sldMk cId="199151946" sldId="256"/>
            <ac:spMk id="2" creationId="{FB0EC57F-2222-41B0-B136-FD1867F6A38F}"/>
          </ac:spMkLst>
        </pc:spChg>
        <pc:picChg chg="mod">
          <ac:chgData name="Fonteijn, M.J. (Maaike)" userId="f53d9448-f009-4260-b231-5239b0e65181" providerId="ADAL" clId="{683108B7-B2B7-41F9-A261-19A73FE3051C}" dt="2022-05-21T22:09:59.199" v="30" actId="1036"/>
          <ac:picMkLst>
            <pc:docMk/>
            <pc:sldMk cId="199151946" sldId="256"/>
            <ac:picMk id="10" creationId="{9FAC9B8B-BFE3-5EB3-BB8D-7E03B96FDCEB}"/>
          </ac:picMkLst>
        </pc:picChg>
      </pc:sldChg>
      <pc:sldChg chg="modNotesTx">
        <pc:chgData name="Fonteijn, M.J. (Maaike)" userId="f53d9448-f009-4260-b231-5239b0e65181" providerId="ADAL" clId="{683108B7-B2B7-41F9-A261-19A73FE3051C}" dt="2022-05-21T22:01:59.054" v="1" actId="20577"/>
        <pc:sldMkLst>
          <pc:docMk/>
          <pc:sldMk cId="3714020911" sldId="258"/>
        </pc:sldMkLst>
      </pc:sldChg>
      <pc:sldChg chg="modNotesTx">
        <pc:chgData name="Fonteijn, M.J. (Maaike)" userId="f53d9448-f009-4260-b231-5239b0e65181" providerId="ADAL" clId="{683108B7-B2B7-41F9-A261-19A73FE3051C}" dt="2022-05-21T22:02:05.591" v="4" actId="20577"/>
        <pc:sldMkLst>
          <pc:docMk/>
          <pc:sldMk cId="609724572" sldId="260"/>
        </pc:sldMkLst>
      </pc:sldChg>
      <pc:sldChg chg="modNotesTx">
        <pc:chgData name="Fonteijn, M.J. (Maaike)" userId="f53d9448-f009-4260-b231-5239b0e65181" providerId="ADAL" clId="{683108B7-B2B7-41F9-A261-19A73FE3051C}" dt="2022-05-21T22:02:17.022" v="8" actId="20577"/>
        <pc:sldMkLst>
          <pc:docMk/>
          <pc:sldMk cId="4077136270" sldId="261"/>
        </pc:sldMkLst>
      </pc:sldChg>
      <pc:sldChg chg="modNotesTx">
        <pc:chgData name="Fonteijn, M.J. (Maaike)" userId="f53d9448-f009-4260-b231-5239b0e65181" providerId="ADAL" clId="{683108B7-B2B7-41F9-A261-19A73FE3051C}" dt="2022-05-21T22:02:11.389" v="6" actId="20577"/>
        <pc:sldMkLst>
          <pc:docMk/>
          <pc:sldMk cId="1038404001" sldId="265"/>
        </pc:sldMkLst>
      </pc:sldChg>
      <pc:sldChg chg="modNotesTx">
        <pc:chgData name="Fonteijn, M.J. (Maaike)" userId="f53d9448-f009-4260-b231-5239b0e65181" providerId="ADAL" clId="{683108B7-B2B7-41F9-A261-19A73FE3051C}" dt="2022-05-21T22:02:08.647" v="5" actId="20577"/>
        <pc:sldMkLst>
          <pc:docMk/>
          <pc:sldMk cId="1217179516" sldId="266"/>
        </pc:sldMkLst>
      </pc:sldChg>
      <pc:sldChg chg="modSp mod modNotesTx">
        <pc:chgData name="Fonteijn, M.J. (Maaike)" userId="f53d9448-f009-4260-b231-5239b0e65181" providerId="ADAL" clId="{683108B7-B2B7-41F9-A261-19A73FE3051C}" dt="2022-05-21T22:09:32.765" v="26" actId="20577"/>
        <pc:sldMkLst>
          <pc:docMk/>
          <pc:sldMk cId="1507238464" sldId="267"/>
        </pc:sldMkLst>
        <pc:spChg chg="mod">
          <ac:chgData name="Fonteijn, M.J. (Maaike)" userId="f53d9448-f009-4260-b231-5239b0e65181" providerId="ADAL" clId="{683108B7-B2B7-41F9-A261-19A73FE3051C}" dt="2022-05-21T22:09:32.765" v="26" actId="20577"/>
          <ac:spMkLst>
            <pc:docMk/>
            <pc:sldMk cId="1507238464" sldId="267"/>
            <ac:spMk id="19" creationId="{A1E2CD35-16AB-CA4A-AD48-487BF64253AF}"/>
          </ac:spMkLst>
        </pc:spChg>
      </pc:sldChg>
      <pc:sldChg chg="modNotesTx">
        <pc:chgData name="Fonteijn, M.J. (Maaike)" userId="f53d9448-f009-4260-b231-5239b0e65181" providerId="ADAL" clId="{683108B7-B2B7-41F9-A261-19A73FE3051C}" dt="2022-05-21T22:02:03.666" v="3" actId="20577"/>
        <pc:sldMkLst>
          <pc:docMk/>
          <pc:sldMk cId="4228557551" sldId="268"/>
        </pc:sldMkLst>
      </pc:sldChg>
      <pc:sldChg chg="modNotesTx">
        <pc:chgData name="Fonteijn, M.J. (Maaike)" userId="f53d9448-f009-4260-b231-5239b0e65181" providerId="ADAL" clId="{683108B7-B2B7-41F9-A261-19A73FE3051C}" dt="2022-05-21T22:02:01.398" v="2" actId="20577"/>
        <pc:sldMkLst>
          <pc:docMk/>
          <pc:sldMk cId="1954194783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ABE9C-32A4-4B17-A188-5D730B302D7B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41A4B-06CD-4985-B201-2789ABED18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1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41A4B-06CD-4985-B201-2789ABED18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2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41A4B-06CD-4985-B201-2789ABED18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20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41A4B-06CD-4985-B201-2789ABED18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65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41A4B-06CD-4985-B201-2789ABED18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73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41A4B-06CD-4985-B201-2789ABED18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7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41A4B-06CD-4985-B201-2789ABED18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26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41A4B-06CD-4985-B201-2789ABED18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8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41A4B-06CD-4985-B201-2789ABED18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27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41A4B-06CD-4985-B201-2789ABED18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9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BC942-15EA-4616-812A-3410A953F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9F1EDAD-E94F-4EE6-90FE-A3E9EC71B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CD2D3C-7772-4A46-BE29-2BE1A30D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E70-4307-4FD3-974D-98BD16634A9B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6A0B0D-A325-4C7C-9421-65497D166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030539-8A61-4A76-9014-FEF3ABFB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BCB6-3BBE-4AB1-878D-EE26750C13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1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04889F-40A7-4589-9445-31D0585EB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60CE3E6-4C00-4F08-A5D5-19027CF23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25B60B-BE98-4D5B-8BC2-70F40DCC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E70-4307-4FD3-974D-98BD16634A9B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AD018D-96B0-4F8C-A97D-9CBC41EB8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1E2B4E-84E6-407B-8D1D-B4638161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BCB6-3BBE-4AB1-878D-EE26750C13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09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246A831-B09A-4931-8CFC-2E45BBAC4F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4CB87F-B7E9-45F4-B8DD-D8FCDC112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92FD66-4FC6-4821-9B26-5D27A62F1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E70-4307-4FD3-974D-98BD16634A9B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C052DC-E934-415D-835E-CEF514E4F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DA4FA5-9506-4828-96ED-ED37D9F50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BCB6-3BBE-4AB1-878D-EE26750C13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4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BA5F9-0C43-454E-8C06-E3207D5B5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72696E-2A7B-46F1-A887-042BD8ACA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83E71E-143A-4A4B-86F6-4F3AFCF57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E70-4307-4FD3-974D-98BD16634A9B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4351AB-77AC-4FB3-A9FF-A568426C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0CF536-3C61-42EB-8287-39E574590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BCB6-3BBE-4AB1-878D-EE26750C13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49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A10473-FF83-4A54-B645-F2B9DA810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D8A952-C783-445C-BB55-42F71508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0AA9E2-A14C-4C8E-8657-B4FB9DAC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E70-4307-4FD3-974D-98BD16634A9B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A98606-4F73-42FC-A36E-840B636B2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D2D719-F187-4E85-94B5-C719D3552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BCB6-3BBE-4AB1-878D-EE26750C13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1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198372-872E-4832-88AF-CD33F4E5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B4E403-B8B3-4B34-9F90-6778D3E39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A3DBBA4-739A-4111-A541-ED7D9DE3C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C516F3-5964-4F8E-BDAA-A1220D0EF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E70-4307-4FD3-974D-98BD16634A9B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C8E279-3D20-49D1-8242-A8C34F4E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4D48FA-3CC4-42F0-B578-842139867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BCB6-3BBE-4AB1-878D-EE26750C13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1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B3859-F6D5-4E0D-A583-975619A50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D58142-1656-4AC5-AB0B-6BB197450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4A0953A-94E0-487D-8C3A-DBB9FF0B3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C562B81-284A-464F-A805-153E4C138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A8F2CCB-D7FE-4F94-AF03-367757D32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1E0C188-10BE-483B-AECF-5426D2F85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E70-4307-4FD3-974D-98BD16634A9B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22510B1-58E1-42A3-8E16-767905FEF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2FE57B9-0888-465A-84C5-6246096B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BCB6-3BBE-4AB1-878D-EE26750C13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1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56DB81-4993-4012-A099-453F1F65B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7C30960-A1B1-45EE-833D-14CE44233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E70-4307-4FD3-974D-98BD16634A9B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B1265F-2D80-4C29-8363-289B3AEF8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A44BEAD-368D-44B3-92E7-E4C57111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BCB6-3BBE-4AB1-878D-EE26750C13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0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0949680-A3F7-43B4-AE0F-F26D8C63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E70-4307-4FD3-974D-98BD16634A9B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9D7FF56-B8DB-4BC0-9E4B-C2FA4047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64F505A-D4A7-436B-A0A9-3896C4B0B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BCB6-3BBE-4AB1-878D-EE26750C13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3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872DF-0FFF-48FE-839C-7458A7F2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43FBC3-911F-46A5-930F-185094BD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575B5DF-2E9A-45B9-A606-6492586BF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9B82F1F-7039-44EF-887F-985D673D8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E70-4307-4FD3-974D-98BD16634A9B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340A567-D2CA-4530-A056-D39537895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4783BAE-6E13-464B-9A41-39E6281E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BCB6-3BBE-4AB1-878D-EE26750C13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D6B02-5CE3-416B-81C2-157B14AE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9CEB7E8-B2A6-4B7D-BB0C-A9371F9C8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6B4804-C453-4F46-81CC-1EA2157FC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7F02FE0-D32F-4726-A9E9-BB9FD5056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E70-4307-4FD3-974D-98BD16634A9B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7C7627-C160-47D3-8A68-E21AEFCA6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E72F77D-D9C9-42A6-A814-FC49267C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BCB6-3BBE-4AB1-878D-EE26750C13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24B88A2-07BD-4DE3-9C4A-96854DB4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BDC304-A38A-43EB-B60F-6BEA5B9FF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C518E9-9AA4-4AD7-9AF6-938698E93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14E70-4307-4FD3-974D-98BD16634A9B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19E108-9F4F-4660-B5C2-C7739346A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6507C0-B1AE-4563-AA97-1A6D26A5F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BBCB6-3BBE-4AB1-878D-EE26750C13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4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94DEEAA8-266C-E170-FC28-39E7F7ACC433}"/>
              </a:ext>
            </a:extLst>
          </p:cNvPr>
          <p:cNvSpPr/>
          <p:nvPr/>
        </p:nvSpPr>
        <p:spPr>
          <a:xfrm>
            <a:off x="0" y="1"/>
            <a:ext cx="12192000" cy="21026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0EC57F-2222-41B0-B136-FD1867F6A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928" y="-392976"/>
            <a:ext cx="10626486" cy="2495668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How do seamounts impact: </a:t>
            </a:r>
            <a:br>
              <a:rPr lang="en-US" sz="4800" dirty="0"/>
            </a:br>
            <a:r>
              <a:rPr lang="en-US" sz="4800" dirty="0"/>
              <a:t>- overriding plate deformation </a:t>
            </a:r>
            <a:br>
              <a:rPr lang="en-US" sz="4800" dirty="0"/>
            </a:br>
            <a:r>
              <a:rPr lang="en-US" sz="4800" dirty="0"/>
              <a:t>- seismicity?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62BFB47-2849-4591-8465-0168DFD1A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1493" y="1588651"/>
            <a:ext cx="7697972" cy="432474"/>
          </a:xfrm>
        </p:spPr>
        <p:txBody>
          <a:bodyPr/>
          <a:lstStyle/>
          <a:p>
            <a:r>
              <a:rPr lang="en-US" b="1" dirty="0"/>
              <a:t>Maaike Fonteijn</a:t>
            </a:r>
            <a:r>
              <a:rPr lang="en-US" dirty="0"/>
              <a:t>, Elenora van Rijsingen, Ylona van Dinther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2EE3F16-87FB-4D8A-ACAA-8B498F5E0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5" y="5570665"/>
            <a:ext cx="960040" cy="127886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2FF748C-314C-9C5A-687F-5D6396C21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" y="4065235"/>
            <a:ext cx="968707" cy="1356189"/>
          </a:xfrm>
          <a:prstGeom prst="rect">
            <a:avLst/>
          </a:prstGeom>
        </p:spPr>
      </p:pic>
      <p:pic>
        <p:nvPicPr>
          <p:cNvPr id="11" name="Afbeelding 10" descr="Afbeelding met tekst, scherm&#10;&#10;Automatisch gegenereerde beschrijving">
            <a:extLst>
              <a:ext uri="{FF2B5EF4-FFF2-40B4-BE49-F238E27FC236}">
                <a16:creationId xmlns:a16="http://schemas.microsoft.com/office/drawing/2014/main" id="{6BA10A86-3F54-1E81-1688-F7A4C253F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77" y="2233267"/>
            <a:ext cx="8752443" cy="4643785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9F4B728-30E4-88E8-FE0F-B257FB594B28}"/>
              </a:ext>
            </a:extLst>
          </p:cNvPr>
          <p:cNvSpPr txBox="1"/>
          <p:nvPr/>
        </p:nvSpPr>
        <p:spPr>
          <a:xfrm>
            <a:off x="2235013" y="3851250"/>
            <a:ext cx="49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9FAC9B8B-BFE3-5EB3-BB8D-7E03B96FD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22" y="86703"/>
            <a:ext cx="2136490" cy="7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1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elektronica, scherm, kleurrijk&#10;&#10;Automatisch gegenereerde beschrijving">
            <a:extLst>
              <a:ext uri="{FF2B5EF4-FFF2-40B4-BE49-F238E27FC236}">
                <a16:creationId xmlns:a16="http://schemas.microsoft.com/office/drawing/2014/main" id="{C5F0F077-C48B-3E77-7F18-643B97C7C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961300"/>
            <a:ext cx="12020550" cy="355764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FC3E3C-5A12-AAC1-7C6D-CFE714126232}"/>
              </a:ext>
            </a:extLst>
          </p:cNvPr>
          <p:cNvSpPr/>
          <p:nvPr/>
        </p:nvSpPr>
        <p:spPr>
          <a:xfrm>
            <a:off x="0" y="0"/>
            <a:ext cx="12192000" cy="8399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D26CB7-E570-4372-9D5C-998FCDFF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9972"/>
          </a:xfrm>
        </p:spPr>
        <p:txBody>
          <a:bodyPr/>
          <a:lstStyle/>
          <a:p>
            <a:r>
              <a:rPr lang="en-US" dirty="0"/>
              <a:t>Styles of seamount subduction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673CC3F5-9550-7A17-008D-7B249B3E50E2}"/>
              </a:ext>
            </a:extLst>
          </p:cNvPr>
          <p:cNvSpPr txBox="1">
            <a:spLocks/>
          </p:cNvSpPr>
          <p:nvPr/>
        </p:nvSpPr>
        <p:spPr>
          <a:xfrm>
            <a:off x="0" y="6490849"/>
            <a:ext cx="4444409" cy="367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Maaike Fonteijn, m.j.fonteijn@students.uu.nl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B5FD6E52-D935-9686-9534-0C8F4B0B0AF3}"/>
              </a:ext>
            </a:extLst>
          </p:cNvPr>
          <p:cNvSpPr/>
          <p:nvPr/>
        </p:nvSpPr>
        <p:spPr>
          <a:xfrm>
            <a:off x="3365501" y="4911516"/>
            <a:ext cx="1651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EF83B196-4017-E34C-2D14-E646A5F58450}"/>
              </a:ext>
            </a:extLst>
          </p:cNvPr>
          <p:cNvSpPr/>
          <p:nvPr/>
        </p:nvSpPr>
        <p:spPr>
          <a:xfrm>
            <a:off x="3365501" y="4911516"/>
            <a:ext cx="13652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D544F7F8-0EB2-6992-4FED-64974601F0DE}"/>
              </a:ext>
            </a:extLst>
          </p:cNvPr>
          <p:cNvGrpSpPr/>
          <p:nvPr/>
        </p:nvGrpSpPr>
        <p:grpSpPr>
          <a:xfrm>
            <a:off x="3357059" y="4799566"/>
            <a:ext cx="191557" cy="262469"/>
            <a:chOff x="3351743" y="4794250"/>
            <a:chExt cx="191557" cy="262469"/>
          </a:xfrm>
        </p:grpSpPr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DB2E82D2-05EF-85D2-39C0-4242638D89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1743" y="4794250"/>
              <a:ext cx="45507" cy="13335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CDCB8970-CC7E-2421-6128-D96C789D96FC}"/>
                </a:ext>
              </a:extLst>
            </p:cNvPr>
            <p:cNvCxnSpPr/>
            <p:nvPr/>
          </p:nvCxnSpPr>
          <p:spPr>
            <a:xfrm>
              <a:off x="3399368" y="4802719"/>
              <a:ext cx="88900" cy="2540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A58198DC-81BB-178C-BCC6-A830A29D88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8269" y="4927600"/>
              <a:ext cx="55031" cy="12911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ep 48">
            <a:extLst>
              <a:ext uri="{FF2B5EF4-FFF2-40B4-BE49-F238E27FC236}">
                <a16:creationId xmlns:a16="http://schemas.microsoft.com/office/drawing/2014/main" id="{AB9D02E5-5E10-DDC4-15CD-824C152236D6}"/>
              </a:ext>
            </a:extLst>
          </p:cNvPr>
          <p:cNvGrpSpPr/>
          <p:nvPr/>
        </p:nvGrpSpPr>
        <p:grpSpPr>
          <a:xfrm>
            <a:off x="786384" y="1883664"/>
            <a:ext cx="5819840" cy="2834640"/>
            <a:chOff x="786384" y="1883664"/>
            <a:chExt cx="5819840" cy="2834640"/>
          </a:xfrm>
        </p:grpSpPr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6AE9ADCE-2888-F30F-33FF-D1634F1A5205}"/>
                </a:ext>
              </a:extLst>
            </p:cNvPr>
            <p:cNvGrpSpPr/>
            <p:nvPr/>
          </p:nvGrpSpPr>
          <p:grpSpPr>
            <a:xfrm>
              <a:off x="786384" y="1883664"/>
              <a:ext cx="5819840" cy="2834640"/>
              <a:chOff x="786384" y="1883664"/>
              <a:chExt cx="5819840" cy="2834640"/>
            </a:xfrm>
          </p:grpSpPr>
          <p:cxnSp>
            <p:nvCxnSpPr>
              <p:cNvPr id="25" name="Rechte verbindingslijn 24">
                <a:extLst>
                  <a:ext uri="{FF2B5EF4-FFF2-40B4-BE49-F238E27FC236}">
                    <a16:creationId xmlns:a16="http://schemas.microsoft.com/office/drawing/2014/main" id="{C87FF83A-8996-AB5B-9737-BE6E80C382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6384" y="1883664"/>
                <a:ext cx="581984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>
                <a:extLst>
                  <a:ext uri="{FF2B5EF4-FFF2-40B4-BE49-F238E27FC236}">
                    <a16:creationId xmlns:a16="http://schemas.microsoft.com/office/drawing/2014/main" id="{5D0B055C-69D0-D6DB-8DCF-83A3FD610D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384" y="1883664"/>
                <a:ext cx="0" cy="283464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>
                <a:extLst>
                  <a:ext uri="{FF2B5EF4-FFF2-40B4-BE49-F238E27FC236}">
                    <a16:creationId xmlns:a16="http://schemas.microsoft.com/office/drawing/2014/main" id="{9702F01B-F4D3-9EAA-74B1-5300694B23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384" y="4718304"/>
                <a:ext cx="29718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23AD918A-8D10-92AC-F58A-1A87507B1B09}"/>
                  </a:ext>
                </a:extLst>
              </p:cNvPr>
              <p:cNvCxnSpPr/>
              <p:nvPr/>
            </p:nvCxnSpPr>
            <p:spPr>
              <a:xfrm flipV="1">
                <a:off x="3758184" y="3246120"/>
                <a:ext cx="0" cy="147218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Rechte verbindingslijn 40">
                <a:extLst>
                  <a:ext uri="{FF2B5EF4-FFF2-40B4-BE49-F238E27FC236}">
                    <a16:creationId xmlns:a16="http://schemas.microsoft.com/office/drawing/2014/main" id="{3AE222FA-E25D-C6F2-E722-5F6CD9A289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8184" y="3246120"/>
                <a:ext cx="284804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77F8D177-9B18-86D6-7F1B-561724BD4F4C}"/>
                </a:ext>
              </a:extLst>
            </p:cNvPr>
            <p:cNvCxnSpPr/>
            <p:nvPr/>
          </p:nvCxnSpPr>
          <p:spPr>
            <a:xfrm>
              <a:off x="6606224" y="1883664"/>
              <a:ext cx="0" cy="136245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4020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elektronica, scherm, kleurrijk&#10;&#10;Automatisch gegenereerde beschrijving">
            <a:extLst>
              <a:ext uri="{FF2B5EF4-FFF2-40B4-BE49-F238E27FC236}">
                <a16:creationId xmlns:a16="http://schemas.microsoft.com/office/drawing/2014/main" id="{C5F0F077-C48B-3E77-7F18-643B97C7C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961300"/>
            <a:ext cx="12020550" cy="355764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FC3E3C-5A12-AAC1-7C6D-CFE714126232}"/>
              </a:ext>
            </a:extLst>
          </p:cNvPr>
          <p:cNvSpPr/>
          <p:nvPr/>
        </p:nvSpPr>
        <p:spPr>
          <a:xfrm>
            <a:off x="0" y="0"/>
            <a:ext cx="12192000" cy="8399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D26CB7-E570-4372-9D5C-998FCDFF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9972"/>
          </a:xfrm>
        </p:spPr>
        <p:txBody>
          <a:bodyPr/>
          <a:lstStyle/>
          <a:p>
            <a:r>
              <a:rPr lang="en-US" dirty="0"/>
              <a:t>Styles of seamount subduction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673CC3F5-9550-7A17-008D-7B249B3E50E2}"/>
              </a:ext>
            </a:extLst>
          </p:cNvPr>
          <p:cNvSpPr txBox="1">
            <a:spLocks/>
          </p:cNvSpPr>
          <p:nvPr/>
        </p:nvSpPr>
        <p:spPr>
          <a:xfrm>
            <a:off x="0" y="6490849"/>
            <a:ext cx="4444409" cy="367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Maaike Fonteijn, m.j.fonteijn@students.uu.nl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B5FD6E52-D935-9686-9534-0C8F4B0B0AF3}"/>
              </a:ext>
            </a:extLst>
          </p:cNvPr>
          <p:cNvSpPr/>
          <p:nvPr/>
        </p:nvSpPr>
        <p:spPr>
          <a:xfrm>
            <a:off x="3365501" y="4911516"/>
            <a:ext cx="1651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EF83B196-4017-E34C-2D14-E646A5F58450}"/>
              </a:ext>
            </a:extLst>
          </p:cNvPr>
          <p:cNvSpPr/>
          <p:nvPr/>
        </p:nvSpPr>
        <p:spPr>
          <a:xfrm>
            <a:off x="3365501" y="4911516"/>
            <a:ext cx="13652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D544F7F8-0EB2-6992-4FED-64974601F0DE}"/>
              </a:ext>
            </a:extLst>
          </p:cNvPr>
          <p:cNvGrpSpPr/>
          <p:nvPr/>
        </p:nvGrpSpPr>
        <p:grpSpPr>
          <a:xfrm>
            <a:off x="3357059" y="4799566"/>
            <a:ext cx="191557" cy="262469"/>
            <a:chOff x="3351743" y="4794250"/>
            <a:chExt cx="191557" cy="262469"/>
          </a:xfrm>
        </p:grpSpPr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DB2E82D2-05EF-85D2-39C0-4242638D89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1743" y="4794250"/>
              <a:ext cx="45507" cy="13335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CDCB8970-CC7E-2421-6128-D96C789D96FC}"/>
                </a:ext>
              </a:extLst>
            </p:cNvPr>
            <p:cNvCxnSpPr/>
            <p:nvPr/>
          </p:nvCxnSpPr>
          <p:spPr>
            <a:xfrm>
              <a:off x="3399368" y="4802719"/>
              <a:ext cx="88900" cy="2540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A58198DC-81BB-178C-BCC6-A830A29D88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8269" y="4927600"/>
              <a:ext cx="55031" cy="12911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hthoek 34">
            <a:extLst>
              <a:ext uri="{FF2B5EF4-FFF2-40B4-BE49-F238E27FC236}">
                <a16:creationId xmlns:a16="http://schemas.microsoft.com/office/drawing/2014/main" id="{906D3A7D-CA37-5CA3-3A22-DCEF6A1029D3}"/>
              </a:ext>
            </a:extLst>
          </p:cNvPr>
          <p:cNvSpPr/>
          <p:nvPr/>
        </p:nvSpPr>
        <p:spPr>
          <a:xfrm>
            <a:off x="6606221" y="1883664"/>
            <a:ext cx="5547679" cy="13258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ADE24774-E3E5-9A98-D8EC-D9FFE69D6383}"/>
              </a:ext>
            </a:extLst>
          </p:cNvPr>
          <p:cNvSpPr/>
          <p:nvPr/>
        </p:nvSpPr>
        <p:spPr>
          <a:xfrm>
            <a:off x="3686238" y="3223172"/>
            <a:ext cx="2919984" cy="148598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9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elektronica, scherm, kleurrijk&#10;&#10;Automatisch gegenereerde beschrijving">
            <a:extLst>
              <a:ext uri="{FF2B5EF4-FFF2-40B4-BE49-F238E27FC236}">
                <a16:creationId xmlns:a16="http://schemas.microsoft.com/office/drawing/2014/main" id="{C5F0F077-C48B-3E77-7F18-643B97C7C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961300"/>
            <a:ext cx="12020550" cy="355764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FC3E3C-5A12-AAC1-7C6D-CFE714126232}"/>
              </a:ext>
            </a:extLst>
          </p:cNvPr>
          <p:cNvSpPr/>
          <p:nvPr/>
        </p:nvSpPr>
        <p:spPr>
          <a:xfrm>
            <a:off x="0" y="0"/>
            <a:ext cx="12192000" cy="8399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D26CB7-E570-4372-9D5C-998FCDFF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9972"/>
          </a:xfrm>
        </p:spPr>
        <p:txBody>
          <a:bodyPr/>
          <a:lstStyle/>
          <a:p>
            <a:r>
              <a:rPr lang="en-US" dirty="0"/>
              <a:t>Styles of seamount subduction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673CC3F5-9550-7A17-008D-7B249B3E50E2}"/>
              </a:ext>
            </a:extLst>
          </p:cNvPr>
          <p:cNvSpPr txBox="1">
            <a:spLocks/>
          </p:cNvSpPr>
          <p:nvPr/>
        </p:nvSpPr>
        <p:spPr>
          <a:xfrm>
            <a:off x="0" y="6490849"/>
            <a:ext cx="4444409" cy="367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Maaike Fonteijn, m.j.fonteijn@students.uu.nl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B5FD6E52-D935-9686-9534-0C8F4B0B0AF3}"/>
              </a:ext>
            </a:extLst>
          </p:cNvPr>
          <p:cNvSpPr/>
          <p:nvPr/>
        </p:nvSpPr>
        <p:spPr>
          <a:xfrm>
            <a:off x="3365501" y="4911516"/>
            <a:ext cx="1651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EF83B196-4017-E34C-2D14-E646A5F58450}"/>
              </a:ext>
            </a:extLst>
          </p:cNvPr>
          <p:cNvSpPr/>
          <p:nvPr/>
        </p:nvSpPr>
        <p:spPr>
          <a:xfrm>
            <a:off x="3365501" y="4911516"/>
            <a:ext cx="13652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D544F7F8-0EB2-6992-4FED-64974601F0DE}"/>
              </a:ext>
            </a:extLst>
          </p:cNvPr>
          <p:cNvGrpSpPr/>
          <p:nvPr/>
        </p:nvGrpSpPr>
        <p:grpSpPr>
          <a:xfrm>
            <a:off x="3357059" y="4799566"/>
            <a:ext cx="191557" cy="262469"/>
            <a:chOff x="3351743" y="4794250"/>
            <a:chExt cx="191557" cy="262469"/>
          </a:xfrm>
        </p:grpSpPr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DB2E82D2-05EF-85D2-39C0-4242638D89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1743" y="4794250"/>
              <a:ext cx="45507" cy="13335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CDCB8970-CC7E-2421-6128-D96C789D96FC}"/>
                </a:ext>
              </a:extLst>
            </p:cNvPr>
            <p:cNvCxnSpPr/>
            <p:nvPr/>
          </p:nvCxnSpPr>
          <p:spPr>
            <a:xfrm>
              <a:off x="3399368" y="4802719"/>
              <a:ext cx="88900" cy="2540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A58198DC-81BB-178C-BCC6-A830A29D88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8269" y="4927600"/>
              <a:ext cx="55031" cy="12911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Rechthoek 49">
            <a:extLst>
              <a:ext uri="{FF2B5EF4-FFF2-40B4-BE49-F238E27FC236}">
                <a16:creationId xmlns:a16="http://schemas.microsoft.com/office/drawing/2014/main" id="{1252E2B5-5E79-BD6C-C7DA-68657AA02A86}"/>
              </a:ext>
            </a:extLst>
          </p:cNvPr>
          <p:cNvSpPr/>
          <p:nvPr/>
        </p:nvSpPr>
        <p:spPr>
          <a:xfrm>
            <a:off x="6606221" y="3246120"/>
            <a:ext cx="5547679" cy="147218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D097FC5A-968B-2638-116E-4B1759B81A2C}"/>
              </a:ext>
            </a:extLst>
          </p:cNvPr>
          <p:cNvSpPr txBox="1"/>
          <p:nvPr/>
        </p:nvSpPr>
        <p:spPr>
          <a:xfrm>
            <a:off x="1911422" y="5688428"/>
            <a:ext cx="9216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ym typeface="Wingdings" panose="05000000000000000000" pitchFamily="2" charset="2"/>
              </a:rPr>
              <a:t> Intact subduction occurs with cohesion ≥ 20 MPa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8557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D4AC720B-5EAA-C487-2BE2-2CCFCC7222F1}"/>
              </a:ext>
            </a:extLst>
          </p:cNvPr>
          <p:cNvSpPr/>
          <p:nvPr/>
        </p:nvSpPr>
        <p:spPr>
          <a:xfrm>
            <a:off x="0" y="0"/>
            <a:ext cx="12192000" cy="8399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589BC3-7989-4697-ADD2-504244F4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9972"/>
          </a:xfrm>
        </p:spPr>
        <p:txBody>
          <a:bodyPr>
            <a:normAutofit/>
          </a:bodyPr>
          <a:lstStyle/>
          <a:p>
            <a:r>
              <a:rPr lang="en-US" dirty="0"/>
              <a:t>Strain in overriding plate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CA1FDCBD-DAA6-7F87-43CD-CA1BB5A6A6E4}"/>
              </a:ext>
            </a:extLst>
          </p:cNvPr>
          <p:cNvSpPr txBox="1">
            <a:spLocks/>
          </p:cNvSpPr>
          <p:nvPr/>
        </p:nvSpPr>
        <p:spPr>
          <a:xfrm>
            <a:off x="0" y="6490849"/>
            <a:ext cx="4455042" cy="432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Maaike Fonteijn, m.j.fonteijn@students.uu.nl</a:t>
            </a:r>
          </a:p>
        </p:txBody>
      </p:sp>
      <p:pic>
        <p:nvPicPr>
          <p:cNvPr id="29" name="Afbeelding 28" descr="Afbeelding met tekst&#10;&#10;Automatisch gegenereerde beschrijving">
            <a:extLst>
              <a:ext uri="{FF2B5EF4-FFF2-40B4-BE49-F238E27FC236}">
                <a16:creationId xmlns:a16="http://schemas.microsoft.com/office/drawing/2014/main" id="{BBEBC391-5486-4CA8-31FD-B2640A5AE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66" y="1090136"/>
            <a:ext cx="9935285" cy="441628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38E625C-2BF9-6A34-646B-7D943D6A8C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1" t="30668" b="39304"/>
          <a:stretch/>
        </p:blipFill>
        <p:spPr>
          <a:xfrm>
            <a:off x="12754188" y="3603725"/>
            <a:ext cx="558010" cy="2184064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F94A8A87-9F11-92FA-FA36-A896E4CBF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1505" t="28595" r="24949" b="32752"/>
          <a:stretch/>
        </p:blipFill>
        <p:spPr>
          <a:xfrm>
            <a:off x="5978770" y="3416768"/>
            <a:ext cx="3590321" cy="1457812"/>
          </a:xfrm>
          <a:prstGeom prst="rect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13A514F3-4DA1-66CD-8CD6-78C25BD3D46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21962" t="29195" r="25026" b="32677"/>
          <a:stretch/>
        </p:blipFill>
        <p:spPr>
          <a:xfrm>
            <a:off x="1963359" y="3446586"/>
            <a:ext cx="3590321" cy="1452642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746334D5-0064-B177-CC53-4636DD1EAABB}"/>
              </a:ext>
            </a:extLst>
          </p:cNvPr>
          <p:cNvSpPr txBox="1"/>
          <p:nvPr/>
        </p:nvSpPr>
        <p:spPr>
          <a:xfrm>
            <a:off x="12839481" y="2496120"/>
            <a:ext cx="2400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Smooth interface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D015F533-1FD5-379A-24AA-14D87F0AEB85}"/>
              </a:ext>
            </a:extLst>
          </p:cNvPr>
          <p:cNvSpPr txBox="1"/>
          <p:nvPr/>
        </p:nvSpPr>
        <p:spPr>
          <a:xfrm>
            <a:off x="12566886" y="1623009"/>
            <a:ext cx="3192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Subducting seamount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952085F0-18D7-7ECD-964F-7419AE0C8BEE}"/>
              </a:ext>
            </a:extLst>
          </p:cNvPr>
          <p:cNvSpPr txBox="1"/>
          <p:nvPr/>
        </p:nvSpPr>
        <p:spPr>
          <a:xfrm>
            <a:off x="3055028" y="5787789"/>
            <a:ext cx="54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ym typeface="Wingdings" panose="05000000000000000000" pitchFamily="2" charset="2"/>
              </a:rPr>
              <a:t> Seamount breaks overriding plate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972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C88A06E0-E51A-1363-5241-511C1A56B1B0}"/>
              </a:ext>
            </a:extLst>
          </p:cNvPr>
          <p:cNvSpPr/>
          <p:nvPr/>
        </p:nvSpPr>
        <p:spPr>
          <a:xfrm>
            <a:off x="0" y="0"/>
            <a:ext cx="12192000" cy="8399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BE2A9B-B0B0-D2E5-23EA-D090D584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076" y="0"/>
            <a:ext cx="9795638" cy="8399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Seismicity through time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8E52178-F94A-F4F1-292A-C4A51B538279}"/>
              </a:ext>
            </a:extLst>
          </p:cNvPr>
          <p:cNvSpPr txBox="1"/>
          <p:nvPr/>
        </p:nvSpPr>
        <p:spPr>
          <a:xfrm>
            <a:off x="4197642" y="1443062"/>
            <a:ext cx="174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☆ = hypocenter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12D28954-556B-7A75-39B6-3691AF0D4456}"/>
              </a:ext>
            </a:extLst>
          </p:cNvPr>
          <p:cNvGrpSpPr/>
          <p:nvPr/>
        </p:nvGrpSpPr>
        <p:grpSpPr>
          <a:xfrm>
            <a:off x="8855" y="839972"/>
            <a:ext cx="12200688" cy="5000380"/>
            <a:chOff x="6901" y="1036661"/>
            <a:chExt cx="12200688" cy="5000380"/>
          </a:xfrm>
        </p:grpSpPr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6CC586C9-E2F2-CB5D-9BA4-2AF86CC2CA61}"/>
                </a:ext>
              </a:extLst>
            </p:cNvPr>
            <p:cNvSpPr txBox="1"/>
            <p:nvPr/>
          </p:nvSpPr>
          <p:spPr>
            <a:xfrm rot="16200000">
              <a:off x="-1118007" y="3112400"/>
              <a:ext cx="26191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Horizontal distance (km)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4E4C53B8-5442-81A1-27DA-78E898907A2A}"/>
                </a:ext>
              </a:extLst>
            </p:cNvPr>
            <p:cNvSpPr txBox="1"/>
            <p:nvPr/>
          </p:nvSpPr>
          <p:spPr>
            <a:xfrm rot="16200000">
              <a:off x="10713349" y="3268135"/>
              <a:ext cx="26191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Magnitude</a:t>
              </a:r>
            </a:p>
          </p:txBody>
        </p:sp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923A2558-4434-432B-03D3-305E42819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2" r="8518"/>
            <a:stretch/>
          </p:blipFill>
          <p:spPr>
            <a:xfrm>
              <a:off x="6133680" y="1114288"/>
              <a:ext cx="5752024" cy="4922753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3F52CC1F-E139-88DB-4A22-B597445AD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4" r="12703"/>
            <a:stretch/>
          </p:blipFill>
          <p:spPr>
            <a:xfrm>
              <a:off x="306297" y="1114288"/>
              <a:ext cx="5669582" cy="4922753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BC410790-0FC8-89F5-A350-EE8C384F1B40}"/>
                </a:ext>
              </a:extLst>
            </p:cNvPr>
            <p:cNvSpPr txBox="1"/>
            <p:nvPr/>
          </p:nvSpPr>
          <p:spPr>
            <a:xfrm>
              <a:off x="2157752" y="1036661"/>
              <a:ext cx="24009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Smooth interface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5C95080C-B807-55C7-D0F8-90DB83CE3AA1}"/>
                </a:ext>
              </a:extLst>
            </p:cNvPr>
            <p:cNvSpPr txBox="1"/>
            <p:nvPr/>
          </p:nvSpPr>
          <p:spPr>
            <a:xfrm>
              <a:off x="7264994" y="1036661"/>
              <a:ext cx="31929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Subducting seamount</a:t>
              </a:r>
            </a:p>
          </p:txBody>
        </p:sp>
      </p:grpSp>
      <p:sp>
        <p:nvSpPr>
          <p:cNvPr id="26" name="Tekstvak 25">
            <a:extLst>
              <a:ext uri="{FF2B5EF4-FFF2-40B4-BE49-F238E27FC236}">
                <a16:creationId xmlns:a16="http://schemas.microsoft.com/office/drawing/2014/main" id="{61783B1F-870F-2FFA-62EE-D52B26EAAB60}"/>
              </a:ext>
            </a:extLst>
          </p:cNvPr>
          <p:cNvSpPr txBox="1"/>
          <p:nvPr/>
        </p:nvSpPr>
        <p:spPr>
          <a:xfrm>
            <a:off x="623574" y="5677224"/>
            <a:ext cx="5255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Mainly regular megathrust ruptures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AE1537E7-7A82-790D-006C-80095EE0E1B5}"/>
              </a:ext>
            </a:extLst>
          </p:cNvPr>
          <p:cNvSpPr txBox="1"/>
          <p:nvPr/>
        </p:nvSpPr>
        <p:spPr>
          <a:xfrm>
            <a:off x="6341569" y="5696596"/>
            <a:ext cx="5752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/>
              <a:t>More smaller ruptures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/>
              <a:t> Hypocenters shift to edge of seamount</a:t>
            </a:r>
          </a:p>
        </p:txBody>
      </p:sp>
      <p:sp>
        <p:nvSpPr>
          <p:cNvPr id="28" name="Ondertitel 2">
            <a:extLst>
              <a:ext uri="{FF2B5EF4-FFF2-40B4-BE49-F238E27FC236}">
                <a16:creationId xmlns:a16="http://schemas.microsoft.com/office/drawing/2014/main" id="{C07EACE7-284A-0BF8-C11F-B0CFE5B55904}"/>
              </a:ext>
            </a:extLst>
          </p:cNvPr>
          <p:cNvSpPr txBox="1">
            <a:spLocks/>
          </p:cNvSpPr>
          <p:nvPr/>
        </p:nvSpPr>
        <p:spPr>
          <a:xfrm>
            <a:off x="0" y="6490849"/>
            <a:ext cx="4455042" cy="432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Maaike Fonteijn, m.j.fonteijn@students.uu.nl</a:t>
            </a:r>
          </a:p>
        </p:txBody>
      </p: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297EB7A3-2A9C-6C86-07EB-0E5AA0E65E65}"/>
              </a:ext>
            </a:extLst>
          </p:cNvPr>
          <p:cNvCxnSpPr>
            <a:cxnSpLocks/>
          </p:cNvCxnSpPr>
          <p:nvPr/>
        </p:nvCxnSpPr>
        <p:spPr>
          <a:xfrm>
            <a:off x="540774" y="1423398"/>
            <a:ext cx="532809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81A0CFE5-5AF1-F831-7FFC-E4B66CF38EFC}"/>
              </a:ext>
            </a:extLst>
          </p:cNvPr>
          <p:cNvCxnSpPr>
            <a:cxnSpLocks/>
          </p:cNvCxnSpPr>
          <p:nvPr/>
        </p:nvCxnSpPr>
        <p:spPr>
          <a:xfrm>
            <a:off x="6145466" y="1423398"/>
            <a:ext cx="532809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kstvak 42">
            <a:extLst>
              <a:ext uri="{FF2B5EF4-FFF2-40B4-BE49-F238E27FC236}">
                <a16:creationId xmlns:a16="http://schemas.microsoft.com/office/drawing/2014/main" id="{8791EEF9-3ACC-1236-73D9-CF1FE2CE7D62}"/>
              </a:ext>
            </a:extLst>
          </p:cNvPr>
          <p:cNvSpPr txBox="1"/>
          <p:nvPr/>
        </p:nvSpPr>
        <p:spPr>
          <a:xfrm>
            <a:off x="5335694" y="1214439"/>
            <a:ext cx="835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trench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2202B5E3-359F-9595-798F-1DDA0F6A11DB}"/>
              </a:ext>
            </a:extLst>
          </p:cNvPr>
          <p:cNvSpPr txBox="1"/>
          <p:nvPr/>
        </p:nvSpPr>
        <p:spPr>
          <a:xfrm>
            <a:off x="10945893" y="1215701"/>
            <a:ext cx="835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trench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297BA092-4389-AF77-79A8-311D031FCB19}"/>
              </a:ext>
            </a:extLst>
          </p:cNvPr>
          <p:cNvSpPr txBox="1"/>
          <p:nvPr/>
        </p:nvSpPr>
        <p:spPr>
          <a:xfrm>
            <a:off x="4242749" y="4949742"/>
            <a:ext cx="174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☆ = hypocenter</a:t>
            </a:r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E1EFD806-6E99-3CB1-546E-F712C5E88AFA}"/>
              </a:ext>
            </a:extLst>
          </p:cNvPr>
          <p:cNvSpPr/>
          <p:nvPr/>
        </p:nvSpPr>
        <p:spPr>
          <a:xfrm>
            <a:off x="6096000" y="3529781"/>
            <a:ext cx="5442918" cy="6292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7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hthoek 42">
            <a:extLst>
              <a:ext uri="{FF2B5EF4-FFF2-40B4-BE49-F238E27FC236}">
                <a16:creationId xmlns:a16="http://schemas.microsoft.com/office/drawing/2014/main" id="{3B127AAF-7870-81F6-6519-D1F54FD383C0}"/>
              </a:ext>
            </a:extLst>
          </p:cNvPr>
          <p:cNvSpPr/>
          <p:nvPr/>
        </p:nvSpPr>
        <p:spPr>
          <a:xfrm>
            <a:off x="0" y="0"/>
            <a:ext cx="12192000" cy="8399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C07F23-9ACE-52F4-178E-62C5FE6B4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958" y="11444"/>
            <a:ext cx="4094427" cy="828528"/>
          </a:xfrm>
        </p:spPr>
        <p:txBody>
          <a:bodyPr>
            <a:normAutofit/>
          </a:bodyPr>
          <a:lstStyle/>
          <a:p>
            <a:r>
              <a:rPr lang="en-US" sz="5200" dirty="0"/>
              <a:t>Rupture paths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6B424BE-2F0E-E0A1-07A7-DD192DC3691A}"/>
              </a:ext>
            </a:extLst>
          </p:cNvPr>
          <p:cNvSpPr txBox="1"/>
          <p:nvPr/>
        </p:nvSpPr>
        <p:spPr>
          <a:xfrm>
            <a:off x="5071418" y="4064612"/>
            <a:ext cx="304852" cy="145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E646C92-C944-0C60-12BA-5677E64E383B}"/>
              </a:ext>
            </a:extLst>
          </p:cNvPr>
          <p:cNvSpPr txBox="1"/>
          <p:nvPr/>
        </p:nvSpPr>
        <p:spPr>
          <a:xfrm rot="16200000">
            <a:off x="6105307" y="993907"/>
            <a:ext cx="160996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Event density </a:t>
            </a:r>
          </a:p>
        </p:txBody>
      </p:sp>
      <p:sp>
        <p:nvSpPr>
          <p:cNvPr id="28" name="Ondertitel 2">
            <a:extLst>
              <a:ext uri="{FF2B5EF4-FFF2-40B4-BE49-F238E27FC236}">
                <a16:creationId xmlns:a16="http://schemas.microsoft.com/office/drawing/2014/main" id="{BDB10AFC-22AB-36FF-B41E-6CC03EA3D8BC}"/>
              </a:ext>
            </a:extLst>
          </p:cNvPr>
          <p:cNvSpPr txBox="1">
            <a:spLocks/>
          </p:cNvSpPr>
          <p:nvPr/>
        </p:nvSpPr>
        <p:spPr>
          <a:xfrm>
            <a:off x="7736958" y="6425526"/>
            <a:ext cx="4455042" cy="432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Maaike Fonteijn, m.j.fonteijn@students.uu.nl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6BE2B46-C51D-F15E-75EE-11B44FD1FA16}"/>
              </a:ext>
            </a:extLst>
          </p:cNvPr>
          <p:cNvSpPr/>
          <p:nvPr/>
        </p:nvSpPr>
        <p:spPr>
          <a:xfrm>
            <a:off x="457200" y="2104117"/>
            <a:ext cx="593407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B263E4B-4A09-1491-84C4-5B60422E2B43}"/>
              </a:ext>
            </a:extLst>
          </p:cNvPr>
          <p:cNvSpPr txBox="1"/>
          <p:nvPr/>
        </p:nvSpPr>
        <p:spPr>
          <a:xfrm rot="16200000">
            <a:off x="6193153" y="3112777"/>
            <a:ext cx="1515554" cy="2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Event density 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FB769BF-3941-1E98-F0A6-ED6ADF66C303}"/>
              </a:ext>
            </a:extLst>
          </p:cNvPr>
          <p:cNvSpPr/>
          <p:nvPr/>
        </p:nvSpPr>
        <p:spPr>
          <a:xfrm>
            <a:off x="571500" y="4086225"/>
            <a:ext cx="5524500" cy="450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3C097D3-199D-B8F8-EF7C-9083B351CB97}"/>
              </a:ext>
            </a:extLst>
          </p:cNvPr>
          <p:cNvSpPr txBox="1"/>
          <p:nvPr/>
        </p:nvSpPr>
        <p:spPr>
          <a:xfrm rot="16200000">
            <a:off x="6175815" y="5217549"/>
            <a:ext cx="1515554" cy="2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Event density 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9BD07EC1-75D6-B140-0419-936B358DF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28983" r="307" b="34584"/>
          <a:stretch/>
        </p:blipFill>
        <p:spPr>
          <a:xfrm>
            <a:off x="121048" y="2323551"/>
            <a:ext cx="6715339" cy="1943351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7DF32774-7FF5-5525-C5F9-AE0E506E9A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30284" r="260" b="35166"/>
          <a:stretch/>
        </p:blipFill>
        <p:spPr>
          <a:xfrm>
            <a:off x="-11583" y="332029"/>
            <a:ext cx="6798405" cy="1847678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FE4695EC-C72D-D67A-C835-3C0686ECCC9E}"/>
              </a:ext>
            </a:extLst>
          </p:cNvPr>
          <p:cNvSpPr txBox="1"/>
          <p:nvPr/>
        </p:nvSpPr>
        <p:spPr>
          <a:xfrm>
            <a:off x="1801934" y="4179146"/>
            <a:ext cx="3192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Imposed seamount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C6CBCBC-0E0E-17CF-EA03-5ED2D9720928}"/>
              </a:ext>
            </a:extLst>
          </p:cNvPr>
          <p:cNvSpPr txBox="1"/>
          <p:nvPr/>
        </p:nvSpPr>
        <p:spPr>
          <a:xfrm>
            <a:off x="1737263" y="2127903"/>
            <a:ext cx="3192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Subducting seamount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5E464EC-BA97-F9DF-C3CF-567C93F5F4C1}"/>
              </a:ext>
            </a:extLst>
          </p:cNvPr>
          <p:cNvSpPr txBox="1"/>
          <p:nvPr/>
        </p:nvSpPr>
        <p:spPr>
          <a:xfrm>
            <a:off x="2278240" y="13172"/>
            <a:ext cx="2400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Smooth interface</a:t>
            </a:r>
          </a:p>
        </p:txBody>
      </p:sp>
      <p:pic>
        <p:nvPicPr>
          <p:cNvPr id="50" name="Afbeelding 49">
            <a:extLst>
              <a:ext uri="{FF2B5EF4-FFF2-40B4-BE49-F238E27FC236}">
                <a16:creationId xmlns:a16="http://schemas.microsoft.com/office/drawing/2014/main" id="{483C5567-5FB0-671D-2C3A-BD28D5575E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31360" r="499" b="25566"/>
          <a:stretch/>
        </p:blipFill>
        <p:spPr>
          <a:xfrm>
            <a:off x="71484" y="4566216"/>
            <a:ext cx="6715339" cy="2297575"/>
          </a:xfrm>
          <a:prstGeom prst="rect">
            <a:avLst/>
          </a:prstGeom>
        </p:spPr>
      </p:pic>
      <p:sp>
        <p:nvSpPr>
          <p:cNvPr id="51" name="Tekstvak 50">
            <a:extLst>
              <a:ext uri="{FF2B5EF4-FFF2-40B4-BE49-F238E27FC236}">
                <a16:creationId xmlns:a16="http://schemas.microsoft.com/office/drawing/2014/main" id="{E5F470F5-4C65-FA55-F8E6-6C2024EBEC80}"/>
              </a:ext>
            </a:extLst>
          </p:cNvPr>
          <p:cNvSpPr txBox="1"/>
          <p:nvPr/>
        </p:nvSpPr>
        <p:spPr>
          <a:xfrm>
            <a:off x="7249273" y="3293788"/>
            <a:ext cx="5881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/>
              <a:t>Ruptures concentrate on top of seamount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2CECEFFA-FC1C-DACE-B091-CF96D646C4AF}"/>
              </a:ext>
            </a:extLst>
          </p:cNvPr>
          <p:cNvSpPr txBox="1"/>
          <p:nvPr/>
        </p:nvSpPr>
        <p:spPr>
          <a:xfrm>
            <a:off x="7249273" y="5191872"/>
            <a:ext cx="49257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/>
              <a:t>Seamount introduces more splay faults</a:t>
            </a:r>
          </a:p>
        </p:txBody>
      </p:sp>
      <p:grpSp>
        <p:nvGrpSpPr>
          <p:cNvPr id="64" name="Groep 63">
            <a:extLst>
              <a:ext uri="{FF2B5EF4-FFF2-40B4-BE49-F238E27FC236}">
                <a16:creationId xmlns:a16="http://schemas.microsoft.com/office/drawing/2014/main" id="{36B8B2A7-A9A3-EB40-3D4F-55C990F84552}"/>
              </a:ext>
            </a:extLst>
          </p:cNvPr>
          <p:cNvGrpSpPr/>
          <p:nvPr/>
        </p:nvGrpSpPr>
        <p:grpSpPr>
          <a:xfrm>
            <a:off x="3749898" y="1002483"/>
            <a:ext cx="8437807" cy="3161015"/>
            <a:chOff x="3749898" y="1002483"/>
            <a:chExt cx="8437807" cy="3161015"/>
          </a:xfrm>
        </p:grpSpPr>
        <p:grpSp>
          <p:nvGrpSpPr>
            <p:cNvPr id="62" name="Groep 61">
              <a:extLst>
                <a:ext uri="{FF2B5EF4-FFF2-40B4-BE49-F238E27FC236}">
                  <a16:creationId xmlns:a16="http://schemas.microsoft.com/office/drawing/2014/main" id="{B0227A9B-ACB9-7A33-A0B0-BC28A20C17EB}"/>
                </a:ext>
              </a:extLst>
            </p:cNvPr>
            <p:cNvGrpSpPr/>
            <p:nvPr/>
          </p:nvGrpSpPr>
          <p:grpSpPr>
            <a:xfrm>
              <a:off x="3749898" y="1002483"/>
              <a:ext cx="7723008" cy="2784428"/>
              <a:chOff x="3749898" y="1002483"/>
              <a:chExt cx="7723008" cy="2784428"/>
            </a:xfrm>
          </p:grpSpPr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54B2E456-CD62-1DDD-E0F4-B47811C0B3B8}"/>
                  </a:ext>
                </a:extLst>
              </p:cNvPr>
              <p:cNvSpPr txBox="1"/>
              <p:nvPr/>
            </p:nvSpPr>
            <p:spPr>
              <a:xfrm>
                <a:off x="8101409" y="1002483"/>
                <a:ext cx="31929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Hypocenter locations</a:t>
                </a:r>
              </a:p>
            </p:txBody>
          </p: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10417906-F13C-0E0E-CD82-1898A2DC96FC}"/>
                  </a:ext>
                </a:extLst>
              </p:cNvPr>
              <p:cNvGrpSpPr/>
              <p:nvPr/>
            </p:nvGrpSpPr>
            <p:grpSpPr>
              <a:xfrm>
                <a:off x="3749898" y="1336130"/>
                <a:ext cx="7723008" cy="2450781"/>
                <a:chOff x="3749898" y="1336130"/>
                <a:chExt cx="7723008" cy="2450781"/>
              </a:xfrm>
            </p:grpSpPr>
            <p:grpSp>
              <p:nvGrpSpPr>
                <p:cNvPr id="31" name="Groep 30">
                  <a:extLst>
                    <a:ext uri="{FF2B5EF4-FFF2-40B4-BE49-F238E27FC236}">
                      <a16:creationId xmlns:a16="http://schemas.microsoft.com/office/drawing/2014/main" id="{FA515A7E-242E-FAAA-B5B0-E9D2068994A7}"/>
                    </a:ext>
                  </a:extLst>
                </p:cNvPr>
                <p:cNvGrpSpPr/>
                <p:nvPr/>
              </p:nvGrpSpPr>
              <p:grpSpPr>
                <a:xfrm>
                  <a:off x="3749898" y="1411093"/>
                  <a:ext cx="4167762" cy="2375818"/>
                  <a:chOff x="3785469" y="1304564"/>
                  <a:chExt cx="4465643" cy="2431780"/>
                </a:xfrm>
              </p:grpSpPr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E0E85DE8-8AB1-F3E5-4C1F-032E05DCEA7B}"/>
                      </a:ext>
                    </a:extLst>
                  </p:cNvPr>
                  <p:cNvSpPr/>
                  <p:nvPr/>
                </p:nvSpPr>
                <p:spPr>
                  <a:xfrm>
                    <a:off x="3785469" y="2984549"/>
                    <a:ext cx="2044318" cy="75179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1" name="Rechte verbindingslijn 40">
                    <a:extLst>
                      <a:ext uri="{FF2B5EF4-FFF2-40B4-BE49-F238E27FC236}">
                        <a16:creationId xmlns:a16="http://schemas.microsoft.com/office/drawing/2014/main" id="{72C08B71-984C-94F0-B08B-E46E8BC5BE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817378" y="1304564"/>
                    <a:ext cx="2421325" cy="1679985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Rechte verbindingslijn 41">
                    <a:extLst>
                      <a:ext uri="{FF2B5EF4-FFF2-40B4-BE49-F238E27FC236}">
                        <a16:creationId xmlns:a16="http://schemas.microsoft.com/office/drawing/2014/main" id="{35E49F8A-53C2-0C8F-1760-DB43CEC140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829787" y="2696801"/>
                    <a:ext cx="2421325" cy="1010754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57" name="Afbeelding 56">
                  <a:extLst>
                    <a:ext uri="{FF2B5EF4-FFF2-40B4-BE49-F238E27FC236}">
                      <a16:creationId xmlns:a16="http://schemas.microsoft.com/office/drawing/2014/main" id="{A92AB444-0A71-7C83-DDA7-E2DD953CF7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3075" y="1336130"/>
                  <a:ext cx="3869831" cy="1739667"/>
                </a:xfrm>
                <a:prstGeom prst="rect">
                  <a:avLst/>
                </a:prstGeom>
              </p:spPr>
            </p:pic>
          </p:grpSp>
        </p:grpSp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5215B7F2-47D1-37C0-B478-E73537490875}"/>
                </a:ext>
              </a:extLst>
            </p:cNvPr>
            <p:cNvSpPr txBox="1"/>
            <p:nvPr/>
          </p:nvSpPr>
          <p:spPr>
            <a:xfrm>
              <a:off x="7261994" y="3763388"/>
              <a:ext cx="49257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à"/>
              </a:pPr>
              <a:r>
                <a:rPr lang="en-US" sz="2000" dirty="0"/>
                <a:t>Nucleation at edge of seamount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4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13DD092C-36EC-8F34-04EC-BD3BCDAB1238}"/>
              </a:ext>
            </a:extLst>
          </p:cNvPr>
          <p:cNvSpPr/>
          <p:nvPr/>
        </p:nvSpPr>
        <p:spPr>
          <a:xfrm>
            <a:off x="0" y="0"/>
            <a:ext cx="12192000" cy="8399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A1E2CD35-16AB-CA4A-AD48-487BF6425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076" y="0"/>
            <a:ext cx="9795638" cy="8399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Statistics seismic events</a:t>
            </a:r>
          </a:p>
        </p:txBody>
      </p:sp>
      <p:sp>
        <p:nvSpPr>
          <p:cNvPr id="20" name="Ondertitel 2">
            <a:extLst>
              <a:ext uri="{FF2B5EF4-FFF2-40B4-BE49-F238E27FC236}">
                <a16:creationId xmlns:a16="http://schemas.microsoft.com/office/drawing/2014/main" id="{2604FE47-0C51-967A-C8D2-9FB8763BE9FD}"/>
              </a:ext>
            </a:extLst>
          </p:cNvPr>
          <p:cNvSpPr txBox="1">
            <a:spLocks/>
          </p:cNvSpPr>
          <p:nvPr/>
        </p:nvSpPr>
        <p:spPr>
          <a:xfrm>
            <a:off x="0" y="6490849"/>
            <a:ext cx="4455042" cy="432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Maaike Fonteijn, m.j.fonteijn@students.uu.nl</a:t>
            </a:r>
          </a:p>
        </p:txBody>
      </p:sp>
      <p:grpSp>
        <p:nvGrpSpPr>
          <p:cNvPr id="48" name="Groep 47">
            <a:extLst>
              <a:ext uri="{FF2B5EF4-FFF2-40B4-BE49-F238E27FC236}">
                <a16:creationId xmlns:a16="http://schemas.microsoft.com/office/drawing/2014/main" id="{53B82338-02A0-33F6-BA7A-34E8F8282C39}"/>
              </a:ext>
            </a:extLst>
          </p:cNvPr>
          <p:cNvGrpSpPr/>
          <p:nvPr/>
        </p:nvGrpSpPr>
        <p:grpSpPr>
          <a:xfrm>
            <a:off x="117657" y="1226495"/>
            <a:ext cx="5140767" cy="5378270"/>
            <a:chOff x="451960" y="1226495"/>
            <a:chExt cx="5140767" cy="5378270"/>
          </a:xfrm>
        </p:grpSpPr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A71BEC32-7515-BAD3-8305-DD44BD4C575B}"/>
                </a:ext>
              </a:extLst>
            </p:cNvPr>
            <p:cNvGrpSpPr/>
            <p:nvPr/>
          </p:nvGrpSpPr>
          <p:grpSpPr>
            <a:xfrm>
              <a:off x="1254643" y="4468954"/>
              <a:ext cx="4338084" cy="1860698"/>
              <a:chOff x="1233377" y="3762455"/>
              <a:chExt cx="4338084" cy="1860698"/>
            </a:xfrm>
          </p:grpSpPr>
          <p:sp>
            <p:nvSpPr>
              <p:cNvPr id="6" name="Rechthoek 5">
                <a:extLst>
                  <a:ext uri="{FF2B5EF4-FFF2-40B4-BE49-F238E27FC236}">
                    <a16:creationId xmlns:a16="http://schemas.microsoft.com/office/drawing/2014/main" id="{5EBB26B2-5A54-76BB-48CC-1E708ABF1AC7}"/>
                  </a:ext>
                </a:extLst>
              </p:cNvPr>
              <p:cNvSpPr/>
              <p:nvPr/>
            </p:nvSpPr>
            <p:spPr>
              <a:xfrm>
                <a:off x="1233377" y="4125431"/>
                <a:ext cx="4338084" cy="352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71B7C743-E850-7267-C28C-E18B1E792329}"/>
                  </a:ext>
                </a:extLst>
              </p:cNvPr>
              <p:cNvSpPr txBox="1"/>
              <p:nvPr/>
            </p:nvSpPr>
            <p:spPr>
              <a:xfrm rot="18661910">
                <a:off x="486849" y="4523527"/>
                <a:ext cx="18606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+mj-lt"/>
                  </a:rPr>
                  <a:t>Smooth interface</a:t>
                </a:r>
              </a:p>
            </p:txBody>
          </p:sp>
        </p:grp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6A8C5A14-AB14-5752-9043-07CC12F5F49F}"/>
                </a:ext>
              </a:extLst>
            </p:cNvPr>
            <p:cNvSpPr txBox="1"/>
            <p:nvPr/>
          </p:nvSpPr>
          <p:spPr>
            <a:xfrm rot="18436219">
              <a:off x="1663791" y="5423826"/>
              <a:ext cx="2023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Subducting seamount</a:t>
              </a:r>
            </a:p>
          </p:txBody>
        </p: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D77A6A0A-EB2D-02D3-7CC3-DECC4D206332}"/>
                </a:ext>
              </a:extLst>
            </p:cNvPr>
            <p:cNvGrpSpPr/>
            <p:nvPr/>
          </p:nvGrpSpPr>
          <p:grpSpPr>
            <a:xfrm>
              <a:off x="451960" y="1226495"/>
              <a:ext cx="3913148" cy="3627311"/>
              <a:chOff x="451960" y="1226495"/>
              <a:chExt cx="3913148" cy="3627311"/>
            </a:xfrm>
          </p:grpSpPr>
          <p:pic>
            <p:nvPicPr>
              <p:cNvPr id="34" name="Afbeelding 33">
                <a:extLst>
                  <a:ext uri="{FF2B5EF4-FFF2-40B4-BE49-F238E27FC236}">
                    <a16:creationId xmlns:a16="http://schemas.microsoft.com/office/drawing/2014/main" id="{C20DC3A9-88F0-5913-B863-FFEB84CC8E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922" b="9377"/>
              <a:stretch/>
            </p:blipFill>
            <p:spPr>
              <a:xfrm>
                <a:off x="451960" y="1226495"/>
                <a:ext cx="2031085" cy="3626767"/>
              </a:xfrm>
              <a:prstGeom prst="rect">
                <a:avLst/>
              </a:prstGeom>
            </p:spPr>
          </p:pic>
          <p:pic>
            <p:nvPicPr>
              <p:cNvPr id="43" name="Afbeelding 42">
                <a:extLst>
                  <a:ext uri="{FF2B5EF4-FFF2-40B4-BE49-F238E27FC236}">
                    <a16:creationId xmlns:a16="http://schemas.microsoft.com/office/drawing/2014/main" id="{94602FA1-744C-3826-190B-05E2B8EC4E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839" b="9377"/>
              <a:stretch/>
            </p:blipFill>
            <p:spPr>
              <a:xfrm>
                <a:off x="2489588" y="1227039"/>
                <a:ext cx="1875520" cy="3626767"/>
              </a:xfrm>
              <a:prstGeom prst="rect">
                <a:avLst/>
              </a:prstGeom>
            </p:spPr>
          </p:pic>
        </p:grpSp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1A86B849-AAB0-F8AB-150C-CC23153B4D68}"/>
              </a:ext>
            </a:extLst>
          </p:cNvPr>
          <p:cNvGrpSpPr/>
          <p:nvPr/>
        </p:nvGrpSpPr>
        <p:grpSpPr>
          <a:xfrm>
            <a:off x="3979745" y="1201304"/>
            <a:ext cx="3948075" cy="5385773"/>
            <a:chOff x="6064190" y="1201304"/>
            <a:chExt cx="3948075" cy="5385773"/>
          </a:xfrm>
        </p:grpSpPr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415D0FF2-2B23-D2AB-271C-EBFAA10B02D8}"/>
                </a:ext>
              </a:extLst>
            </p:cNvPr>
            <p:cNvSpPr txBox="1"/>
            <p:nvPr/>
          </p:nvSpPr>
          <p:spPr>
            <a:xfrm rot="18661910">
              <a:off x="6025835" y="5188692"/>
              <a:ext cx="18606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Smooth interface</a:t>
              </a:r>
            </a:p>
          </p:txBody>
        </p: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FF5554B8-9B4E-E82C-FED6-83EDB39EF974}"/>
                </a:ext>
              </a:extLst>
            </p:cNvPr>
            <p:cNvSpPr txBox="1"/>
            <p:nvPr/>
          </p:nvSpPr>
          <p:spPr>
            <a:xfrm rot="18436219">
              <a:off x="7273820" y="5406138"/>
              <a:ext cx="2023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Subducting seamount</a:t>
              </a:r>
            </a:p>
          </p:txBody>
        </p:sp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7EFD863C-92AF-6729-ED60-96C828FBABA5}"/>
                </a:ext>
              </a:extLst>
            </p:cNvPr>
            <p:cNvGrpSpPr/>
            <p:nvPr/>
          </p:nvGrpSpPr>
          <p:grpSpPr>
            <a:xfrm>
              <a:off x="6064190" y="1201304"/>
              <a:ext cx="3948075" cy="3630626"/>
              <a:chOff x="6064190" y="1201304"/>
              <a:chExt cx="3948075" cy="3630626"/>
            </a:xfrm>
          </p:grpSpPr>
          <p:pic>
            <p:nvPicPr>
              <p:cNvPr id="45" name="Afbeelding 44">
                <a:extLst>
                  <a:ext uri="{FF2B5EF4-FFF2-40B4-BE49-F238E27FC236}">
                    <a16:creationId xmlns:a16="http://schemas.microsoft.com/office/drawing/2014/main" id="{E5EDC1BC-D21F-A3F9-A8ED-1A1BFC3600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56" b="9281"/>
              <a:stretch/>
            </p:blipFill>
            <p:spPr>
              <a:xfrm>
                <a:off x="8016460" y="1203929"/>
                <a:ext cx="1995805" cy="3628001"/>
              </a:xfrm>
              <a:prstGeom prst="rect">
                <a:avLst/>
              </a:prstGeom>
            </p:spPr>
          </p:pic>
          <p:pic>
            <p:nvPicPr>
              <p:cNvPr id="5" name="Afbeelding 4">
                <a:extLst>
                  <a:ext uri="{FF2B5EF4-FFF2-40B4-BE49-F238E27FC236}">
                    <a16:creationId xmlns:a16="http://schemas.microsoft.com/office/drawing/2014/main" id="{044AFDED-6FD2-DA1E-A372-36894A8B25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211" b="9281"/>
              <a:stretch/>
            </p:blipFill>
            <p:spPr>
              <a:xfrm>
                <a:off x="6064190" y="1201304"/>
                <a:ext cx="1962300" cy="3630626"/>
              </a:xfrm>
              <a:prstGeom prst="rect">
                <a:avLst/>
              </a:prstGeom>
            </p:spPr>
          </p:pic>
        </p:grpSp>
      </p:grpSp>
      <p:sp>
        <p:nvSpPr>
          <p:cNvPr id="28" name="Rechthoek 27">
            <a:extLst>
              <a:ext uri="{FF2B5EF4-FFF2-40B4-BE49-F238E27FC236}">
                <a16:creationId xmlns:a16="http://schemas.microsoft.com/office/drawing/2014/main" id="{309D79EA-5F03-3802-7532-69FD91460B27}"/>
              </a:ext>
            </a:extLst>
          </p:cNvPr>
          <p:cNvSpPr/>
          <p:nvPr/>
        </p:nvSpPr>
        <p:spPr>
          <a:xfrm>
            <a:off x="5054774" y="1701384"/>
            <a:ext cx="622092" cy="7869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DFDA0317-FE95-48ED-3F1B-A0039FB44624}"/>
              </a:ext>
            </a:extLst>
          </p:cNvPr>
          <p:cNvSpPr/>
          <p:nvPr/>
        </p:nvSpPr>
        <p:spPr>
          <a:xfrm>
            <a:off x="6422863" y="1780082"/>
            <a:ext cx="622092" cy="13116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C981AED-9EF8-1C62-CA62-B7C9D130FD69}"/>
              </a:ext>
            </a:extLst>
          </p:cNvPr>
          <p:cNvSpPr txBox="1"/>
          <p:nvPr/>
        </p:nvSpPr>
        <p:spPr>
          <a:xfrm>
            <a:off x="4887109" y="1099907"/>
            <a:ext cx="2400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Magnitude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6749A079-150F-C256-38FF-3251B85D9D7D}"/>
              </a:ext>
            </a:extLst>
          </p:cNvPr>
          <p:cNvGrpSpPr/>
          <p:nvPr/>
        </p:nvGrpSpPr>
        <p:grpSpPr>
          <a:xfrm>
            <a:off x="1281669" y="1974850"/>
            <a:ext cx="8906950" cy="4391819"/>
            <a:chOff x="3051481" y="1974850"/>
            <a:chExt cx="8906950" cy="4391819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812A244E-EAD6-9EAE-78F2-78DF4909D1A0}"/>
                </a:ext>
              </a:extLst>
            </p:cNvPr>
            <p:cNvSpPr/>
            <p:nvPr/>
          </p:nvSpPr>
          <p:spPr>
            <a:xfrm>
              <a:off x="3051481" y="2261419"/>
              <a:ext cx="608803" cy="49161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47841E5A-F5A6-0A93-CF75-FF14FF8BB6C9}"/>
                </a:ext>
              </a:extLst>
            </p:cNvPr>
            <p:cNvSpPr/>
            <p:nvPr/>
          </p:nvSpPr>
          <p:spPr>
            <a:xfrm>
              <a:off x="8509445" y="6115981"/>
              <a:ext cx="625908" cy="171442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25CDEC27-98A4-8980-19E5-6852878D9B88}"/>
                </a:ext>
              </a:extLst>
            </p:cNvPr>
            <p:cNvSpPr txBox="1"/>
            <p:nvPr/>
          </p:nvSpPr>
          <p:spPr>
            <a:xfrm>
              <a:off x="9107038" y="5997337"/>
              <a:ext cx="2851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= box megathrust events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471856DA-29F7-473E-400D-3949F7C48AD3}"/>
                </a:ext>
              </a:extLst>
            </p:cNvPr>
            <p:cNvSpPr/>
            <p:nvPr/>
          </p:nvSpPr>
          <p:spPr>
            <a:xfrm>
              <a:off x="4319194" y="1974850"/>
              <a:ext cx="608803" cy="62865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0A2F9175-A763-2BFD-FFC8-41ACCD7F20EB}"/>
              </a:ext>
            </a:extLst>
          </p:cNvPr>
          <p:cNvSpPr txBox="1"/>
          <p:nvPr/>
        </p:nvSpPr>
        <p:spPr>
          <a:xfrm>
            <a:off x="1098963" y="1090239"/>
            <a:ext cx="2400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Recurrence time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69748A2C-2290-9FC0-42DF-8488FCE28FCA}"/>
              </a:ext>
            </a:extLst>
          </p:cNvPr>
          <p:cNvSpPr txBox="1"/>
          <p:nvPr/>
        </p:nvSpPr>
        <p:spPr>
          <a:xfrm>
            <a:off x="7915818" y="2426827"/>
            <a:ext cx="4254799" cy="162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/>
              <a:t>Seamount reduces overall recurrence time and magnitude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/>
              <a:t>But longer recurrence megathrust events</a:t>
            </a:r>
          </a:p>
          <a:p>
            <a:pPr marL="342900" indent="-342900" algn="ctr">
              <a:buFont typeface="Wingdings" panose="05000000000000000000" pitchFamily="2" charset="2"/>
              <a:buChar char="à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723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AF5832-A2D5-4D54-9D72-500C5D0D4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506"/>
            <a:ext cx="10515600" cy="5147031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Strong seamount needed to subduct intact and break overriding plate</a:t>
            </a:r>
          </a:p>
          <a:p>
            <a:endParaRPr lang="en-US" sz="3200" dirty="0"/>
          </a:p>
          <a:p>
            <a:r>
              <a:rPr lang="en-US" sz="3200" dirty="0"/>
              <a:t>Subducting instead of imposing seamount distinctly impacts seismicity</a:t>
            </a:r>
          </a:p>
          <a:p>
            <a:pPr lvl="1"/>
            <a:r>
              <a:rPr lang="en-US" sz="2800" dirty="0"/>
              <a:t>Subducting seamount acts as asperity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Subducting seamount results in:</a:t>
            </a:r>
          </a:p>
          <a:p>
            <a:pPr lvl="1"/>
            <a:r>
              <a:rPr lang="en-US" sz="2800" dirty="0"/>
              <a:t>Increasing amount of splay faults</a:t>
            </a:r>
          </a:p>
          <a:p>
            <a:pPr lvl="1"/>
            <a:r>
              <a:rPr lang="en-US" sz="2800" dirty="0"/>
              <a:t>Longer recurrence of slightly smaller megathrust events</a:t>
            </a:r>
          </a:p>
          <a:p>
            <a:pPr lvl="1"/>
            <a:r>
              <a:rPr lang="en-US" sz="2800" dirty="0"/>
              <a:t>More smaller off-megathrust events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C834E8E-349B-10AD-D7C2-C3318F07C2AD}"/>
              </a:ext>
            </a:extLst>
          </p:cNvPr>
          <p:cNvSpPr/>
          <p:nvPr/>
        </p:nvSpPr>
        <p:spPr>
          <a:xfrm>
            <a:off x="0" y="0"/>
            <a:ext cx="12192000" cy="8399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8C3EC29-03DC-2940-D2CB-9E764B0C7BC5}"/>
              </a:ext>
            </a:extLst>
          </p:cNvPr>
          <p:cNvSpPr txBox="1">
            <a:spLocks/>
          </p:cNvSpPr>
          <p:nvPr/>
        </p:nvSpPr>
        <p:spPr>
          <a:xfrm>
            <a:off x="797076" y="0"/>
            <a:ext cx="9795638" cy="8399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dirty="0"/>
              <a:t>Conclusions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CD27D66-7BD5-7779-76E7-2955A7E6E9E3}"/>
              </a:ext>
            </a:extLst>
          </p:cNvPr>
          <p:cNvSpPr txBox="1">
            <a:spLocks/>
          </p:cNvSpPr>
          <p:nvPr/>
        </p:nvSpPr>
        <p:spPr>
          <a:xfrm>
            <a:off x="0" y="6490849"/>
            <a:ext cx="4455042" cy="432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Maaike Fonteijn, m.j.fonteijn@students.uu.nl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709F3878-F855-A64E-7B2B-C468737B9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339" y="6020106"/>
            <a:ext cx="2019789" cy="68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362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8331</TotalTime>
  <Words>323</Words>
  <Application>Microsoft Office PowerPoint</Application>
  <PresentationFormat>Breedbeeld</PresentationFormat>
  <Paragraphs>71</Paragraphs>
  <Slides>9</Slides>
  <Notes>9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Kantoorthema</vt:lpstr>
      <vt:lpstr>How do seamounts impact:  - overriding plate deformation  - seismicity?</vt:lpstr>
      <vt:lpstr>Styles of seamount subduction</vt:lpstr>
      <vt:lpstr>Styles of seamount subduction</vt:lpstr>
      <vt:lpstr>Styles of seamount subduction</vt:lpstr>
      <vt:lpstr>Strain in overriding plate</vt:lpstr>
      <vt:lpstr>Seismicity through time</vt:lpstr>
      <vt:lpstr>Rupture paths</vt:lpstr>
      <vt:lpstr>Statistics seismic events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Styles of seamount subduction and overriding plate deformation</dc:title>
  <dc:creator>Fonteijn, M.J. (Maaike)</dc:creator>
  <cp:lastModifiedBy>Fonteijn, M.J. (Maaike)</cp:lastModifiedBy>
  <cp:revision>3</cp:revision>
  <dcterms:created xsi:type="dcterms:W3CDTF">2022-04-18T14:58:00Z</dcterms:created>
  <dcterms:modified xsi:type="dcterms:W3CDTF">2022-05-21T22:10:01Z</dcterms:modified>
</cp:coreProperties>
</file>