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9" r:id="rId4"/>
    <p:sldId id="268" r:id="rId5"/>
    <p:sldId id="275" r:id="rId6"/>
    <p:sldId id="270" r:id="rId7"/>
    <p:sldId id="271" r:id="rId8"/>
    <p:sldId id="276" r:id="rId9"/>
  </p:sldIdLst>
  <p:sldSz cx="12192000" cy="6858000"/>
  <p:notesSz cx="7104063" cy="10234613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D0FF"/>
    <a:srgbClr val="498915"/>
    <a:srgbClr val="3D5D19"/>
    <a:srgbClr val="69A12B"/>
    <a:srgbClr val="92D050"/>
    <a:srgbClr val="A4D76B"/>
    <a:srgbClr val="5F9127"/>
    <a:srgbClr val="3B6D11"/>
    <a:srgbClr val="62B61C"/>
    <a:srgbClr val="5684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24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D45ACCF5-A329-475F-91E9-BFBF0E0A2EB8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US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4C88A34D-28B7-4129-9BD4-44C4C2C3C8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200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7CBC959-AD80-9F1A-E622-44FE333916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4405CC8-D721-E6B0-AB0D-B25BB79A72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6093192-B24A-9601-A3F1-A15F9FDA2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A76D0-C910-40FF-B181-EA5331C35804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2161CF1-6FC5-D911-07A3-42A8AC06D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E99FEC7-C54B-90DF-9C6E-60963B5A5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2FAF6-B851-4465-89D2-7F7C7BF77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674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584DEC-198C-915B-D0A6-0075A3423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4C34E26D-5D6F-BF93-CD12-AD04D82CBE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C7FC8F3-FC58-9859-B8AC-9EC89F32E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A76D0-C910-40FF-B181-EA5331C35804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7110913-197D-D3C0-127B-A04F8EFC2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E58C02B-4D4B-5F8D-3977-AFC1B890A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2FAF6-B851-4465-89D2-7F7C7BF77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079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DC11742B-D233-0ABC-FAF1-78043F449A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C931C935-7E87-4C6B-02F5-C077820169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E094E48-8C04-F965-B264-B705C04A4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A76D0-C910-40FF-B181-EA5331C35804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848AF51-E587-B419-1F1F-59559C9BE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1B9A923-1FA4-1F7B-84ED-78FB4E4C2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2FAF6-B851-4465-89D2-7F7C7BF77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514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F0A76CC-8C1E-55E3-4A69-B2531433C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F1BB2A7-D545-A75B-B25B-1BA146B0A6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409BBA1-E6A2-8513-EDFF-D4B3C16B9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A76D0-C910-40FF-B181-EA5331C35804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186D36C-3162-3116-D034-AE80F4A2E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2D28EF9-E1AC-6521-8BF9-9AB3E7E5C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2FAF6-B851-4465-89D2-7F7C7BF77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873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155D21A-1CC2-3039-D461-D10A8D3E6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91750F5-1FFE-0F9B-38B9-9B1B7C97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84EA53D-B4CF-D44C-AA85-4AFCF0381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A76D0-C910-40FF-B181-EA5331C35804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857B229-AB18-F62B-AD9D-ADF477824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FB45138-FC6E-3C38-A9D1-2FEB674FF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2FAF6-B851-4465-89D2-7F7C7BF77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571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11F411C-77CA-B757-3D26-DDB30E63E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E34ACFD-CB22-436A-8D45-149DA57327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A1E6FAAE-FF7F-313C-5030-8FB0E05063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DD25C686-15AE-1E8A-029E-97E141D58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A76D0-C910-40FF-B181-EA5331C35804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C00F92A7-9066-A08D-B672-12D31D748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5F491813-81F8-BB90-16B1-93574F9F0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2FAF6-B851-4465-89D2-7F7C7BF77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998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DB3C9E5-5CD8-2F99-01B4-60CF7780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EB976DC-9BDD-FB8E-AFB4-611D612EA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5BE9F4D4-6E6F-CF2A-9C8D-30D6ADF298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8231DEEF-DDDF-5451-0F74-5E5983DAA0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1300004B-98FC-7C87-FEEB-0FF8B5788E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AAA4F21C-2828-DA00-A11B-D058D6BFF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A76D0-C910-40FF-B181-EA5331C35804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7D92FD56-6615-FA6D-B6CF-F5F5CB094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A58BB4B0-DAB1-1063-9F3F-2A70F4D27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2FAF6-B851-4465-89D2-7F7C7BF77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929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AC0DD32-07FD-8B72-E929-5408F9743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4B412094-3C90-4421-08FC-6A8A52B26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A76D0-C910-40FF-B181-EA5331C35804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F842D8F4-FAAC-3126-FFEA-D18DCF498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623A7682-87FA-D987-255A-92685AA11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2FAF6-B851-4465-89D2-7F7C7BF77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379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8713396C-3798-1C12-AA18-CF6E4514B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A76D0-C910-40FF-B181-EA5331C35804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EB6E959F-B97D-6C1B-4EA3-8BC483F5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47924CA7-D9C1-05DD-5E71-6549A84D7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2FAF6-B851-4465-89D2-7F7C7BF77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549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7F151E4-B4D0-7DD1-B708-94DAA8B0C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06356F8-4CB5-A9C5-D547-133E7CCF2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74B18D2D-E1A7-BE50-CBAF-295D0C0130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71810BF7-B134-3A97-ACF9-1D3E51395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A76D0-C910-40FF-B181-EA5331C35804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934FF1B0-A460-124F-3420-4E46AA577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23EE3F24-16E8-6D84-EC94-77205B968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2FAF6-B851-4465-89D2-7F7C7BF77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604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0F7B2DD-81DA-C329-2C97-FD95DF594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E57FD2EE-462E-E657-2628-FC6A4FC57B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A458571B-3BBC-0CBE-CC28-5CC5EEC745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BEA0CF6-F228-2BBD-CF99-A999AAB3A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A76D0-C910-40FF-B181-EA5331C35804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E69A760-ADA3-DA9E-CD7E-6F677A3FC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93A17A08-6F23-F0A6-E31B-BF01A1D9B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2FAF6-B851-4465-89D2-7F7C7BF77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277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A2A81C82-33EE-6D07-C651-4FCFF8E6A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4BE67FB-61C4-A75B-EB0D-12585CDFE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A67AA9C-F38A-2006-6C3A-EBC2A49D50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A76D0-C910-40FF-B181-EA5331C35804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62BAE7B-C6A5-7434-E8BC-D9B8C16AF2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E658FF9-DADA-4B26-C00C-6AC294BEB7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2FAF6-B851-4465-89D2-7F7C7BF77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838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ka 15">
            <a:extLst>
              <a:ext uri="{FF2B5EF4-FFF2-40B4-BE49-F238E27FC236}">
                <a16:creationId xmlns:a16="http://schemas.microsoft.com/office/drawing/2014/main" id="{C63F8B80-A68F-EDF9-1C87-2515626F68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2" t="15041" r="34692" b="3289"/>
          <a:stretch/>
        </p:blipFill>
        <p:spPr>
          <a:xfrm>
            <a:off x="7091715" y="5959574"/>
            <a:ext cx="814685" cy="786919"/>
          </a:xfrm>
          <a:prstGeom prst="rect">
            <a:avLst/>
          </a:prstGeom>
        </p:spPr>
      </p:pic>
      <p:pic>
        <p:nvPicPr>
          <p:cNvPr id="19" name="Slika 18" descr="Slika na kojoj se prikazuje tekst&#10;&#10;Opis je automatski generiran">
            <a:extLst>
              <a:ext uri="{FF2B5EF4-FFF2-40B4-BE49-F238E27FC236}">
                <a16:creationId xmlns:a16="http://schemas.microsoft.com/office/drawing/2014/main" id="{BBE0C2EC-2E5D-5761-AEB3-B6FBA7A0D8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8" t="33270" r="15624" b="17096"/>
          <a:stretch/>
        </p:blipFill>
        <p:spPr>
          <a:xfrm>
            <a:off x="10197774" y="6106248"/>
            <a:ext cx="1912891" cy="640245"/>
          </a:xfrm>
          <a:prstGeom prst="rect">
            <a:avLst/>
          </a:prstGeom>
        </p:spPr>
      </p:pic>
      <p:pic>
        <p:nvPicPr>
          <p:cNvPr id="1026" name="Picture 2" descr="Univerza v Ljubljani">
            <a:extLst>
              <a:ext uri="{FF2B5EF4-FFF2-40B4-BE49-F238E27FC236}">
                <a16:creationId xmlns:a16="http://schemas.microsoft.com/office/drawing/2014/main" id="{FA434F24-84FB-BC6F-1BC7-D257655E6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220" y="5624842"/>
            <a:ext cx="2243410" cy="112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 descr="Slika na kojoj se prikazuje tekst&#10;&#10;Opis je automatski generiran">
            <a:extLst>
              <a:ext uri="{FF2B5EF4-FFF2-40B4-BE49-F238E27FC236}">
                <a16:creationId xmlns:a16="http://schemas.microsoft.com/office/drawing/2014/main" id="{86507675-567B-4E1A-832A-5952AC7F32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62" y="160763"/>
            <a:ext cx="3160352" cy="1080742"/>
          </a:xfrm>
          <a:prstGeom prst="rect">
            <a:avLst/>
          </a:prstGeom>
        </p:spPr>
      </p:pic>
      <p:sp>
        <p:nvSpPr>
          <p:cNvPr id="8" name="Pravokutnik 7">
            <a:extLst>
              <a:ext uri="{FF2B5EF4-FFF2-40B4-BE49-F238E27FC236}">
                <a16:creationId xmlns:a16="http://schemas.microsoft.com/office/drawing/2014/main" id="{E27A033D-7684-A4A1-B5B8-755874F02E36}"/>
              </a:ext>
            </a:extLst>
          </p:cNvPr>
          <p:cNvSpPr/>
          <p:nvPr/>
        </p:nvSpPr>
        <p:spPr>
          <a:xfrm>
            <a:off x="0" y="1241506"/>
            <a:ext cx="12192000" cy="43026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634B93F-F2CD-B8E8-4748-8B4C471C57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184" y="807378"/>
            <a:ext cx="10501745" cy="2239673"/>
          </a:xfrm>
        </p:spPr>
        <p:txBody>
          <a:bodyPr>
            <a:normAutofit fontScale="90000"/>
          </a:bodyPr>
          <a:lstStyle/>
          <a:p>
            <a:r>
              <a:rPr lang="hr-HR" sz="4000" dirty="0" err="1">
                <a:latin typeface="Avenir Next LT Pro" panose="020B0504020202020204" pitchFamily="34" charset="-18"/>
              </a:rPr>
              <a:t>Zonal</a:t>
            </a:r>
            <a:r>
              <a:rPr lang="hr-HR" sz="4000" dirty="0">
                <a:latin typeface="Avenir Next LT Pro" panose="020B0504020202020204" pitchFamily="34" charset="-18"/>
              </a:rPr>
              <a:t> </a:t>
            </a:r>
            <a:r>
              <a:rPr lang="hr-HR" sz="4000" dirty="0" err="1">
                <a:latin typeface="Avenir Next LT Pro" panose="020B0504020202020204" pitchFamily="34" charset="-18"/>
              </a:rPr>
              <a:t>wavenumber</a:t>
            </a:r>
            <a:r>
              <a:rPr lang="hr-HR" sz="4000" dirty="0">
                <a:latin typeface="Avenir Next LT Pro" panose="020B0504020202020204" pitchFamily="34" charset="-18"/>
              </a:rPr>
              <a:t> </a:t>
            </a:r>
            <a:r>
              <a:rPr lang="hr-HR" sz="4000" dirty="0" err="1">
                <a:latin typeface="Avenir Next LT Pro" panose="020B0504020202020204" pitchFamily="34" charset="-18"/>
              </a:rPr>
              <a:t>spectra</a:t>
            </a:r>
            <a:r>
              <a:rPr lang="hr-HR" sz="4000" dirty="0">
                <a:latin typeface="Avenir Next LT Pro" panose="020B0504020202020204" pitchFamily="34" charset="-18"/>
              </a:rPr>
              <a:t> </a:t>
            </a:r>
            <a:r>
              <a:rPr lang="hr-HR" sz="4000" dirty="0" err="1">
                <a:latin typeface="Avenir Next LT Pro" panose="020B0504020202020204" pitchFamily="34" charset="-18"/>
              </a:rPr>
              <a:t>of</a:t>
            </a:r>
            <a:r>
              <a:rPr lang="hr-HR" sz="4000" dirty="0">
                <a:latin typeface="Avenir Next LT Pro" panose="020B0504020202020204" pitchFamily="34" charset="-18"/>
              </a:rPr>
              <a:t> </a:t>
            </a:r>
            <a:r>
              <a:rPr lang="hr-HR" sz="4000" dirty="0" err="1">
                <a:latin typeface="Avenir Next LT Pro" panose="020B0504020202020204" pitchFamily="34" charset="-18"/>
              </a:rPr>
              <a:t>the</a:t>
            </a:r>
            <a:r>
              <a:rPr lang="hr-HR" sz="4000" dirty="0">
                <a:latin typeface="Avenir Next LT Pro" panose="020B0504020202020204" pitchFamily="34" charset="-18"/>
              </a:rPr>
              <a:t> </a:t>
            </a:r>
            <a:r>
              <a:rPr lang="hr-HR" sz="4000" dirty="0" err="1">
                <a:latin typeface="Avenir Next LT Pro" panose="020B0504020202020204" pitchFamily="34" charset="-18"/>
              </a:rPr>
              <a:t>vertical</a:t>
            </a:r>
            <a:r>
              <a:rPr lang="hr-HR" sz="4000" dirty="0">
                <a:latin typeface="Avenir Next LT Pro" panose="020B0504020202020204" pitchFamily="34" charset="-18"/>
              </a:rPr>
              <a:t> </a:t>
            </a:r>
            <a:r>
              <a:rPr lang="hr-HR" sz="4000" dirty="0" err="1">
                <a:latin typeface="Avenir Next LT Pro" panose="020B0504020202020204" pitchFamily="34" charset="-18"/>
              </a:rPr>
              <a:t>velocity</a:t>
            </a:r>
            <a:r>
              <a:rPr lang="hr-HR" sz="4000" dirty="0">
                <a:latin typeface="Avenir Next LT Pro" panose="020B0504020202020204" pitchFamily="34" charset="-18"/>
              </a:rPr>
              <a:t> </a:t>
            </a:r>
            <a:r>
              <a:rPr lang="hr-HR" sz="4000" dirty="0" err="1">
                <a:latin typeface="Avenir Next LT Pro" panose="020B0504020202020204" pitchFamily="34" charset="-18"/>
              </a:rPr>
              <a:t>and</a:t>
            </a:r>
            <a:r>
              <a:rPr lang="hr-HR" sz="4000" dirty="0">
                <a:latin typeface="Avenir Next LT Pro" panose="020B0504020202020204" pitchFamily="34" charset="-18"/>
              </a:rPr>
              <a:t> </a:t>
            </a:r>
            <a:r>
              <a:rPr lang="hr-HR" sz="4000" dirty="0" err="1">
                <a:latin typeface="Avenir Next LT Pro" panose="020B0504020202020204" pitchFamily="34" charset="-18"/>
              </a:rPr>
              <a:t>horizontal</a:t>
            </a:r>
            <a:r>
              <a:rPr lang="hr-HR" sz="4000" dirty="0">
                <a:latin typeface="Avenir Next LT Pro" panose="020B0504020202020204" pitchFamily="34" charset="-18"/>
              </a:rPr>
              <a:t> </a:t>
            </a:r>
            <a:r>
              <a:rPr lang="hr-HR" sz="4000" dirty="0" err="1">
                <a:latin typeface="Avenir Next LT Pro" panose="020B0504020202020204" pitchFamily="34" charset="-18"/>
              </a:rPr>
              <a:t>divergence</a:t>
            </a:r>
            <a:r>
              <a:rPr lang="hr-HR" sz="4000" dirty="0">
                <a:latin typeface="Avenir Next LT Pro" panose="020B0504020202020204" pitchFamily="34" charset="-18"/>
              </a:rPr>
              <a:t> </a:t>
            </a:r>
            <a:r>
              <a:rPr lang="hr-HR" sz="4000" dirty="0" err="1">
                <a:latin typeface="Avenir Next LT Pro" panose="020B0504020202020204" pitchFamily="34" charset="-18"/>
              </a:rPr>
              <a:t>associated</a:t>
            </a:r>
            <a:r>
              <a:rPr lang="hr-HR" sz="4000" dirty="0">
                <a:latin typeface="Avenir Next LT Pro" panose="020B0504020202020204" pitchFamily="34" charset="-18"/>
              </a:rPr>
              <a:t> </a:t>
            </a:r>
            <a:r>
              <a:rPr lang="hr-HR" sz="4000" dirty="0" err="1">
                <a:latin typeface="Avenir Next LT Pro" panose="020B0504020202020204" pitchFamily="34" charset="-18"/>
              </a:rPr>
              <a:t>with</a:t>
            </a:r>
            <a:r>
              <a:rPr lang="hr-HR" sz="4000" dirty="0">
                <a:latin typeface="Avenir Next LT Pro" panose="020B0504020202020204" pitchFamily="34" charset="-18"/>
              </a:rPr>
              <a:t> </a:t>
            </a:r>
            <a:r>
              <a:rPr lang="hr-HR" sz="4000" dirty="0" err="1">
                <a:latin typeface="Avenir Next LT Pro" panose="020B0504020202020204" pitchFamily="34" charset="-18"/>
              </a:rPr>
              <a:t>the</a:t>
            </a:r>
            <a:r>
              <a:rPr lang="hr-HR" sz="4000" dirty="0">
                <a:latin typeface="Avenir Next LT Pro" panose="020B0504020202020204" pitchFamily="34" charset="-18"/>
              </a:rPr>
              <a:t> </a:t>
            </a:r>
            <a:r>
              <a:rPr lang="hr-HR" sz="4000" dirty="0" err="1">
                <a:latin typeface="Avenir Next LT Pro" panose="020B0504020202020204" pitchFamily="34" charset="-18"/>
              </a:rPr>
              <a:t>Rossby</a:t>
            </a:r>
            <a:r>
              <a:rPr lang="hr-HR" sz="4000" dirty="0">
                <a:latin typeface="Avenir Next LT Pro" panose="020B0504020202020204" pitchFamily="34" charset="-18"/>
              </a:rPr>
              <a:t> </a:t>
            </a:r>
            <a:r>
              <a:rPr lang="hr-HR" sz="4000" dirty="0" err="1">
                <a:latin typeface="Avenir Next LT Pro" panose="020B0504020202020204" pitchFamily="34" charset="-18"/>
              </a:rPr>
              <a:t>and</a:t>
            </a:r>
            <a:r>
              <a:rPr lang="hr-HR" sz="4000" dirty="0">
                <a:latin typeface="Avenir Next LT Pro" panose="020B0504020202020204" pitchFamily="34" charset="-18"/>
              </a:rPr>
              <a:t> </a:t>
            </a:r>
            <a:r>
              <a:rPr lang="hr-HR" sz="4000" dirty="0" err="1">
                <a:latin typeface="Avenir Next LT Pro" panose="020B0504020202020204" pitchFamily="34" charset="-18"/>
              </a:rPr>
              <a:t>non-Rossby</a:t>
            </a:r>
            <a:r>
              <a:rPr lang="hr-HR" sz="4000" dirty="0">
                <a:latin typeface="Avenir Next LT Pro" panose="020B0504020202020204" pitchFamily="34" charset="-18"/>
              </a:rPr>
              <a:t> </a:t>
            </a:r>
            <a:r>
              <a:rPr lang="hr-HR" sz="4000" dirty="0" err="1">
                <a:latin typeface="Avenir Next LT Pro" panose="020B0504020202020204" pitchFamily="34" charset="-18"/>
              </a:rPr>
              <a:t>waves</a:t>
            </a:r>
            <a:r>
              <a:rPr lang="hr-HR" sz="4000" dirty="0">
                <a:latin typeface="Avenir Next LT Pro" panose="020B0504020202020204" pitchFamily="34" charset="-18"/>
              </a:rPr>
              <a:t> </a:t>
            </a:r>
            <a:r>
              <a:rPr lang="hr-HR" sz="4000" dirty="0" err="1">
                <a:latin typeface="Avenir Next LT Pro" panose="020B0504020202020204" pitchFamily="34" charset="-18"/>
              </a:rPr>
              <a:t>in</a:t>
            </a:r>
            <a:r>
              <a:rPr lang="hr-HR" sz="4000" dirty="0">
                <a:latin typeface="Avenir Next LT Pro" panose="020B0504020202020204" pitchFamily="34" charset="-18"/>
              </a:rPr>
              <a:t> </a:t>
            </a:r>
            <a:r>
              <a:rPr lang="hr-HR" sz="4000" dirty="0" err="1">
                <a:latin typeface="Avenir Next LT Pro" panose="020B0504020202020204" pitchFamily="34" charset="-18"/>
              </a:rPr>
              <a:t>the</a:t>
            </a:r>
            <a:r>
              <a:rPr lang="hr-HR" sz="4000" dirty="0">
                <a:latin typeface="Avenir Next LT Pro" panose="020B0504020202020204" pitchFamily="34" charset="-18"/>
              </a:rPr>
              <a:t> </a:t>
            </a:r>
            <a:r>
              <a:rPr lang="hr-HR" sz="4000" dirty="0" err="1">
                <a:latin typeface="Avenir Next LT Pro" panose="020B0504020202020204" pitchFamily="34" charset="-18"/>
              </a:rPr>
              <a:t>tropics</a:t>
            </a:r>
            <a:endParaRPr lang="en-US" sz="4000" dirty="0">
              <a:latin typeface="Avenir Next LT Pro" panose="020B0504020202020204" pitchFamily="34" charset="-18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7013B04-183F-7CF9-9674-C522FA892C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0752" y="3900932"/>
            <a:ext cx="10304610" cy="1655762"/>
          </a:xfrm>
        </p:spPr>
        <p:txBody>
          <a:bodyPr>
            <a:normAutofit lnSpcReduction="10000"/>
          </a:bodyPr>
          <a:lstStyle/>
          <a:p>
            <a:r>
              <a:rPr lang="hr-HR" dirty="0">
                <a:latin typeface="Avenir Next LT Pro" panose="020B0504020202020204" pitchFamily="34" charset="-18"/>
              </a:rPr>
              <a:t>Valentino Neduhal </a:t>
            </a:r>
            <a:r>
              <a:rPr lang="hr-HR" baseline="30000" dirty="0">
                <a:latin typeface="Avenir Next LT Pro" panose="020B0504020202020204" pitchFamily="34" charset="-18"/>
              </a:rPr>
              <a:t>1</a:t>
            </a:r>
            <a:r>
              <a:rPr lang="hr-HR" dirty="0">
                <a:latin typeface="Avenir Next LT Pro" panose="020B0504020202020204" pitchFamily="34" charset="-18"/>
              </a:rPr>
              <a:t>, Nedjeljka Žagar </a:t>
            </a:r>
            <a:r>
              <a:rPr lang="hr-HR" baseline="30000" dirty="0">
                <a:latin typeface="Avenir Next LT Pro" panose="020B0504020202020204" pitchFamily="34" charset="-18"/>
              </a:rPr>
              <a:t>1</a:t>
            </a:r>
            <a:r>
              <a:rPr lang="hr-HR" dirty="0">
                <a:latin typeface="Avenir Next LT Pro" panose="020B0504020202020204" pitchFamily="34" charset="-18"/>
              </a:rPr>
              <a:t>, Žiga </a:t>
            </a:r>
            <a:r>
              <a:rPr lang="hr-HR" dirty="0" err="1">
                <a:latin typeface="Avenir Next LT Pro" panose="020B0504020202020204" pitchFamily="34" charset="-18"/>
              </a:rPr>
              <a:t>Zaplotnik</a:t>
            </a:r>
            <a:r>
              <a:rPr lang="hr-HR" dirty="0">
                <a:latin typeface="Avenir Next LT Pro" panose="020B0504020202020204" pitchFamily="34" charset="-18"/>
              </a:rPr>
              <a:t> </a:t>
            </a:r>
            <a:r>
              <a:rPr lang="hr-HR" baseline="30000" dirty="0">
                <a:latin typeface="Avenir Next LT Pro" panose="020B0504020202020204" pitchFamily="34" charset="-18"/>
              </a:rPr>
              <a:t>2</a:t>
            </a:r>
          </a:p>
          <a:p>
            <a:endParaRPr lang="hr-HR" dirty="0">
              <a:latin typeface="Avenir Next LT Pro" panose="020B0504020202020204" pitchFamily="34" charset="-18"/>
            </a:endParaRPr>
          </a:p>
          <a:p>
            <a:pPr algn="l"/>
            <a:r>
              <a:rPr lang="hr-HR" sz="2000" baseline="30000" dirty="0">
                <a:latin typeface="Avenir Next LT Pro" panose="020B0504020202020204" pitchFamily="34" charset="-18"/>
              </a:rPr>
              <a:t>1  </a:t>
            </a:r>
            <a:r>
              <a:rPr lang="hr-HR" sz="2000" dirty="0" err="1">
                <a:latin typeface="Avenir Next LT Pro" panose="020B0504020202020204" pitchFamily="34" charset="-18"/>
              </a:rPr>
              <a:t>Meterological</a:t>
            </a:r>
            <a:r>
              <a:rPr lang="hr-HR" sz="2000" dirty="0">
                <a:latin typeface="Avenir Next LT Pro" panose="020B0504020202020204" pitchFamily="34" charset="-18"/>
              </a:rPr>
              <a:t> </a:t>
            </a:r>
            <a:r>
              <a:rPr lang="hr-HR" sz="2000" dirty="0" err="1">
                <a:latin typeface="Avenir Next LT Pro" panose="020B0504020202020204" pitchFamily="34" charset="-18"/>
              </a:rPr>
              <a:t>institude</a:t>
            </a:r>
            <a:r>
              <a:rPr lang="hr-HR" sz="2000" dirty="0">
                <a:latin typeface="Avenir Next LT Pro" panose="020B0504020202020204" pitchFamily="34" charset="-18"/>
              </a:rPr>
              <a:t>, CEN, </a:t>
            </a:r>
            <a:r>
              <a:rPr lang="hr-HR" sz="2000" dirty="0" err="1">
                <a:latin typeface="Avenir Next LT Pro" panose="020B0504020202020204" pitchFamily="34" charset="-18"/>
              </a:rPr>
              <a:t>Universitat</a:t>
            </a:r>
            <a:r>
              <a:rPr lang="hr-HR" sz="2000" dirty="0">
                <a:latin typeface="Avenir Next LT Pro" panose="020B0504020202020204" pitchFamily="34" charset="-18"/>
              </a:rPr>
              <a:t> Hamburg, Hamburg, </a:t>
            </a:r>
            <a:r>
              <a:rPr lang="hr-HR" sz="2000" dirty="0" err="1">
                <a:latin typeface="Avenir Next LT Pro" panose="020B0504020202020204" pitchFamily="34" charset="-18"/>
              </a:rPr>
              <a:t>Germany</a:t>
            </a:r>
            <a:endParaRPr lang="hr-HR" sz="2000" baseline="30000" dirty="0">
              <a:latin typeface="Avenir Next LT Pro" panose="020B0504020202020204" pitchFamily="34" charset="-18"/>
            </a:endParaRPr>
          </a:p>
          <a:p>
            <a:pPr algn="l"/>
            <a:r>
              <a:rPr lang="hr-HR" sz="2000" baseline="30000" dirty="0">
                <a:latin typeface="Avenir Next LT Pro" panose="020B0504020202020204" pitchFamily="34" charset="-18"/>
              </a:rPr>
              <a:t>2</a:t>
            </a:r>
            <a:r>
              <a:rPr lang="hr-HR" sz="2000" dirty="0">
                <a:latin typeface="Avenir Next LT Pro" panose="020B0504020202020204" pitchFamily="34" charset="-18"/>
              </a:rPr>
              <a:t> </a:t>
            </a:r>
            <a:r>
              <a:rPr lang="hr-HR" sz="2000" dirty="0" err="1">
                <a:latin typeface="Avenir Next LT Pro" panose="020B0504020202020204" pitchFamily="34" charset="-18"/>
              </a:rPr>
              <a:t>Faculty</a:t>
            </a:r>
            <a:r>
              <a:rPr lang="hr-HR" sz="2000" dirty="0">
                <a:latin typeface="Avenir Next LT Pro" panose="020B0504020202020204" pitchFamily="34" charset="-18"/>
              </a:rPr>
              <a:t> </a:t>
            </a:r>
            <a:r>
              <a:rPr lang="hr-HR" sz="2000" dirty="0" err="1">
                <a:latin typeface="Avenir Next LT Pro" panose="020B0504020202020204" pitchFamily="34" charset="-18"/>
              </a:rPr>
              <a:t>of</a:t>
            </a:r>
            <a:r>
              <a:rPr lang="hr-HR" sz="2000" dirty="0">
                <a:latin typeface="Avenir Next LT Pro" panose="020B0504020202020204" pitchFamily="34" charset="-18"/>
              </a:rPr>
              <a:t> </a:t>
            </a:r>
            <a:r>
              <a:rPr lang="hr-HR" sz="2000" dirty="0" err="1">
                <a:latin typeface="Avenir Next LT Pro" panose="020B0504020202020204" pitchFamily="34" charset="-18"/>
              </a:rPr>
              <a:t>Mathematics</a:t>
            </a:r>
            <a:r>
              <a:rPr lang="hr-HR" sz="2000" dirty="0">
                <a:latin typeface="Avenir Next LT Pro" panose="020B0504020202020204" pitchFamily="34" charset="-18"/>
              </a:rPr>
              <a:t> </a:t>
            </a:r>
            <a:r>
              <a:rPr lang="hr-HR" sz="2000" dirty="0" err="1">
                <a:latin typeface="Avenir Next LT Pro" panose="020B0504020202020204" pitchFamily="34" charset="-18"/>
              </a:rPr>
              <a:t>and</a:t>
            </a:r>
            <a:r>
              <a:rPr lang="hr-HR" sz="2000" dirty="0">
                <a:latin typeface="Avenir Next LT Pro" panose="020B0504020202020204" pitchFamily="34" charset="-18"/>
              </a:rPr>
              <a:t> </a:t>
            </a:r>
            <a:r>
              <a:rPr lang="hr-HR" sz="2000" dirty="0" err="1">
                <a:latin typeface="Avenir Next LT Pro" panose="020B0504020202020204" pitchFamily="34" charset="-18"/>
              </a:rPr>
              <a:t>Physics</a:t>
            </a:r>
            <a:r>
              <a:rPr lang="hr-HR" sz="2000" dirty="0">
                <a:latin typeface="Avenir Next LT Pro" panose="020B0504020202020204" pitchFamily="34" charset="-18"/>
              </a:rPr>
              <a:t>, </a:t>
            </a:r>
            <a:r>
              <a:rPr lang="hr-HR" sz="2000" dirty="0" err="1">
                <a:latin typeface="Avenir Next LT Pro" panose="020B0504020202020204" pitchFamily="34" charset="-18"/>
              </a:rPr>
              <a:t>Univerza</a:t>
            </a:r>
            <a:r>
              <a:rPr lang="hr-HR" sz="2000" dirty="0">
                <a:latin typeface="Avenir Next LT Pro" panose="020B0504020202020204" pitchFamily="34" charset="-18"/>
              </a:rPr>
              <a:t> v Ljubljani, Ljubljana, </a:t>
            </a:r>
            <a:r>
              <a:rPr lang="hr-HR" sz="2000" dirty="0" err="1">
                <a:latin typeface="Avenir Next LT Pro" panose="020B0504020202020204" pitchFamily="34" charset="-18"/>
              </a:rPr>
              <a:t>Slovenia</a:t>
            </a:r>
            <a:endParaRPr lang="en-US" sz="2000" dirty="0">
              <a:latin typeface="Avenir Next LT Pro" panose="020B0504020202020204" pitchFamily="34" charset="-18"/>
            </a:endParaRP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57D9FEA6-91A2-B2C8-070D-CBD820694F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0028" y="218577"/>
            <a:ext cx="689366" cy="96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937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k 9">
            <a:extLst>
              <a:ext uri="{FF2B5EF4-FFF2-40B4-BE49-F238E27FC236}">
                <a16:creationId xmlns:a16="http://schemas.microsoft.com/office/drawing/2014/main" id="{05FCA5E0-1B4D-47E1-CF12-D18291DA383F}"/>
              </a:ext>
            </a:extLst>
          </p:cNvPr>
          <p:cNvSpPr/>
          <p:nvPr/>
        </p:nvSpPr>
        <p:spPr>
          <a:xfrm>
            <a:off x="0" y="0"/>
            <a:ext cx="12192000" cy="10061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B988611-FE5D-08F8-7745-F5F3DEA4B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6343"/>
            <a:ext cx="10515600" cy="8285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600" dirty="0" err="1">
                <a:latin typeface="Avenir Next LT Pro" panose="020B0504020202020204" pitchFamily="34" charset="-18"/>
              </a:rPr>
              <a:t>Goal</a:t>
            </a:r>
            <a:endParaRPr lang="hr-HR" sz="3600" dirty="0">
              <a:latin typeface="Avenir Next LT Pro" panose="020B0504020202020204" pitchFamily="34" charset="-18"/>
            </a:endParaRPr>
          </a:p>
        </p:txBody>
      </p: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E86901EE-9688-CC66-8E33-99133258D6A0}"/>
              </a:ext>
            </a:extLst>
          </p:cNvPr>
          <p:cNvSpPr txBox="1">
            <a:spLocks/>
          </p:cNvSpPr>
          <p:nvPr/>
        </p:nvSpPr>
        <p:spPr>
          <a:xfrm>
            <a:off x="448574" y="1269655"/>
            <a:ext cx="11382898" cy="207739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99FF"/>
              </a:buClr>
            </a:pPr>
            <a:r>
              <a:rPr lang="hr-HR" sz="3600" dirty="0" err="1">
                <a:latin typeface="Avenir Next LT Pro" panose="020B0504020202020204" pitchFamily="34" charset="-18"/>
              </a:rPr>
              <a:t>Quantification</a:t>
            </a:r>
            <a:r>
              <a:rPr lang="hr-HR" sz="3600" dirty="0">
                <a:latin typeface="Avenir Next LT Pro" panose="020B0504020202020204" pitchFamily="34" charset="-18"/>
              </a:rPr>
              <a:t> </a:t>
            </a:r>
            <a:r>
              <a:rPr lang="hr-HR" sz="3600" dirty="0" err="1">
                <a:latin typeface="Avenir Next LT Pro" panose="020B0504020202020204" pitchFamily="34" charset="-18"/>
              </a:rPr>
              <a:t>of</a:t>
            </a:r>
            <a:r>
              <a:rPr lang="hr-HR" sz="3600" dirty="0">
                <a:latin typeface="Avenir Next LT Pro" panose="020B0504020202020204" pitchFamily="34" charset="-18"/>
              </a:rPr>
              <a:t> </a:t>
            </a:r>
            <a:r>
              <a:rPr lang="hr-HR" sz="3600" dirty="0" err="1">
                <a:latin typeface="Avenir Next LT Pro" panose="020B0504020202020204" pitchFamily="34" charset="-18"/>
              </a:rPr>
              <a:t>the</a:t>
            </a:r>
            <a:r>
              <a:rPr lang="hr-HR" sz="3600" dirty="0">
                <a:latin typeface="Avenir Next LT Pro" panose="020B0504020202020204" pitchFamily="34" charset="-18"/>
              </a:rPr>
              <a:t> </a:t>
            </a:r>
            <a:r>
              <a:rPr lang="hr-HR" sz="3600" dirty="0" err="1">
                <a:latin typeface="Avenir Next LT Pro" panose="020B0504020202020204" pitchFamily="34" charset="-18"/>
              </a:rPr>
              <a:t>vertical</a:t>
            </a:r>
            <a:r>
              <a:rPr lang="hr-HR" sz="3600" dirty="0">
                <a:latin typeface="Avenir Next LT Pro" panose="020B0504020202020204" pitchFamily="34" charset="-18"/>
              </a:rPr>
              <a:t> </a:t>
            </a:r>
            <a:r>
              <a:rPr lang="hr-HR" sz="3600" dirty="0" err="1">
                <a:latin typeface="Avenir Next LT Pro" panose="020B0504020202020204" pitchFamily="34" charset="-18"/>
              </a:rPr>
              <a:t>momentum</a:t>
            </a:r>
            <a:r>
              <a:rPr lang="hr-HR" sz="3600" dirty="0">
                <a:latin typeface="Avenir Next LT Pro" panose="020B0504020202020204" pitchFamily="34" charset="-18"/>
              </a:rPr>
              <a:t> </a:t>
            </a:r>
            <a:r>
              <a:rPr lang="hr-HR" sz="3600" dirty="0" err="1">
                <a:latin typeface="Avenir Next LT Pro" panose="020B0504020202020204" pitchFamily="34" charset="-18"/>
              </a:rPr>
              <a:t>fluxes</a:t>
            </a:r>
            <a:r>
              <a:rPr lang="hr-HR" sz="3600" dirty="0">
                <a:latin typeface="Avenir Next LT Pro" panose="020B0504020202020204" pitchFamily="34" charset="-18"/>
              </a:rPr>
              <a:t> </a:t>
            </a:r>
            <a:r>
              <a:rPr lang="hr-HR" sz="3600" dirty="0" err="1">
                <a:latin typeface="Avenir Next LT Pro" panose="020B0504020202020204" pitchFamily="34" charset="-18"/>
              </a:rPr>
              <a:t>associated</a:t>
            </a:r>
            <a:r>
              <a:rPr lang="hr-HR" sz="3600" dirty="0">
                <a:latin typeface="Avenir Next LT Pro" panose="020B0504020202020204" pitchFamily="34" charset="-18"/>
              </a:rPr>
              <a:t> </a:t>
            </a:r>
            <a:r>
              <a:rPr lang="hr-HR" sz="3600" dirty="0" err="1">
                <a:latin typeface="Avenir Next LT Pro" panose="020B0504020202020204" pitchFamily="34" charset="-18"/>
              </a:rPr>
              <a:t>with</a:t>
            </a:r>
            <a:r>
              <a:rPr lang="hr-HR" sz="3600" dirty="0">
                <a:latin typeface="Avenir Next LT Pro" panose="020B0504020202020204" pitchFamily="34" charset="-18"/>
              </a:rPr>
              <a:t> </a:t>
            </a:r>
            <a:r>
              <a:rPr lang="hr-HR" sz="3600" dirty="0" err="1">
                <a:latin typeface="Avenir Next LT Pro" panose="020B0504020202020204" pitchFamily="34" charset="-18"/>
              </a:rPr>
              <a:t>Rossby</a:t>
            </a:r>
            <a:r>
              <a:rPr lang="hr-HR" sz="3600" dirty="0">
                <a:latin typeface="Avenir Next LT Pro" panose="020B0504020202020204" pitchFamily="34" charset="-18"/>
              </a:rPr>
              <a:t> </a:t>
            </a:r>
            <a:r>
              <a:rPr lang="hr-HR" sz="3600" dirty="0" err="1">
                <a:latin typeface="Avenir Next LT Pro" panose="020B0504020202020204" pitchFamily="34" charset="-18"/>
              </a:rPr>
              <a:t>and</a:t>
            </a:r>
            <a:r>
              <a:rPr lang="hr-HR" sz="3600" dirty="0">
                <a:latin typeface="Avenir Next LT Pro" panose="020B0504020202020204" pitchFamily="34" charset="-18"/>
              </a:rPr>
              <a:t> </a:t>
            </a:r>
            <a:r>
              <a:rPr lang="hr-HR" sz="3600" dirty="0" err="1">
                <a:latin typeface="Avenir Next LT Pro" panose="020B0504020202020204" pitchFamily="34" charset="-18"/>
              </a:rPr>
              <a:t>non-Rossby</a:t>
            </a:r>
            <a:r>
              <a:rPr lang="hr-HR" sz="3600" dirty="0">
                <a:latin typeface="Avenir Next LT Pro" panose="020B0504020202020204" pitchFamily="34" charset="-18"/>
              </a:rPr>
              <a:t> </a:t>
            </a:r>
            <a:r>
              <a:rPr lang="hr-HR" sz="3600" dirty="0" err="1">
                <a:latin typeface="Avenir Next LT Pro" panose="020B0504020202020204" pitchFamily="34" charset="-18"/>
              </a:rPr>
              <a:t>waves</a:t>
            </a:r>
            <a:r>
              <a:rPr lang="hr-HR" sz="3600" dirty="0">
                <a:latin typeface="Avenir Next LT Pro" panose="020B0504020202020204" pitchFamily="34" charset="-18"/>
              </a:rPr>
              <a:t> </a:t>
            </a:r>
            <a:r>
              <a:rPr lang="hr-HR" sz="3600" dirty="0" err="1">
                <a:latin typeface="Avenir Next LT Pro" panose="020B0504020202020204" pitchFamily="34" charset="-18"/>
              </a:rPr>
              <a:t>across</a:t>
            </a:r>
            <a:r>
              <a:rPr lang="hr-HR" sz="3600" dirty="0">
                <a:latin typeface="Avenir Next LT Pro" panose="020B0504020202020204" pitchFamily="34" charset="-18"/>
              </a:rPr>
              <a:t> </a:t>
            </a:r>
            <a:r>
              <a:rPr lang="hr-HR" sz="3600" dirty="0" err="1">
                <a:latin typeface="Avenir Next LT Pro" panose="020B0504020202020204" pitchFamily="34" charset="-18"/>
              </a:rPr>
              <a:t>scales</a:t>
            </a:r>
            <a:r>
              <a:rPr lang="hr-HR" sz="3600" dirty="0">
                <a:latin typeface="Avenir Next LT Pro" panose="020B0504020202020204" pitchFamily="34" charset="-18"/>
              </a:rPr>
              <a:t> </a:t>
            </a:r>
            <a:r>
              <a:rPr lang="hr-HR" sz="3600" dirty="0" err="1">
                <a:latin typeface="Avenir Next LT Pro" panose="020B0504020202020204" pitchFamily="34" charset="-18"/>
              </a:rPr>
              <a:t>in</a:t>
            </a:r>
            <a:r>
              <a:rPr lang="hr-HR" sz="3600" dirty="0">
                <a:latin typeface="Avenir Next LT Pro" panose="020B0504020202020204" pitchFamily="34" charset="-18"/>
              </a:rPr>
              <a:t> </a:t>
            </a:r>
            <a:r>
              <a:rPr lang="hr-HR" sz="3600" dirty="0" err="1">
                <a:latin typeface="Avenir Next LT Pro" panose="020B0504020202020204" pitchFamily="34" charset="-18"/>
              </a:rPr>
              <a:t>the</a:t>
            </a:r>
            <a:r>
              <a:rPr lang="hr-HR" sz="3600" dirty="0">
                <a:latin typeface="Avenir Next LT Pro" panose="020B0504020202020204" pitchFamily="34" charset="-18"/>
              </a:rPr>
              <a:t> </a:t>
            </a:r>
            <a:r>
              <a:rPr lang="hr-HR" sz="3600" dirty="0" err="1">
                <a:latin typeface="Avenir Next LT Pro" panose="020B0504020202020204" pitchFamily="34" charset="-18"/>
              </a:rPr>
              <a:t>tropics</a:t>
            </a:r>
            <a:r>
              <a:rPr lang="hr-HR" sz="3600" dirty="0">
                <a:latin typeface="Avenir Next LT Pro" panose="020B0504020202020204" pitchFamily="34" charset="-18"/>
              </a:rPr>
              <a:t>.</a:t>
            </a:r>
          </a:p>
          <a:p>
            <a:pPr>
              <a:buClr>
                <a:srgbClr val="0099FF"/>
              </a:buClr>
            </a:pPr>
            <a:endParaRPr lang="hr-HR" sz="3600" dirty="0">
              <a:latin typeface="Avenir Next LT Pro" panose="020B0504020202020204" pitchFamily="34" charset="-18"/>
            </a:endParaRPr>
          </a:p>
          <a:p>
            <a:pPr marL="0" indent="0">
              <a:buClr>
                <a:srgbClr val="0099FF"/>
              </a:buClr>
              <a:buNone/>
            </a:pPr>
            <a:r>
              <a:rPr lang="hr-HR" sz="3600" dirty="0" err="1">
                <a:latin typeface="Avenir Next LT Pro" panose="020B0504020202020204" pitchFamily="34" charset="-18"/>
              </a:rPr>
              <a:t>Non-Rossby</a:t>
            </a:r>
            <a:r>
              <a:rPr lang="hr-HR" sz="3600" dirty="0">
                <a:latin typeface="Avenir Next LT Pro" panose="020B0504020202020204" pitchFamily="34" charset="-18"/>
              </a:rPr>
              <a:t> = Kelvin, </a:t>
            </a:r>
            <a:r>
              <a:rPr lang="hr-HR" sz="3600" dirty="0" err="1">
                <a:latin typeface="Avenir Next LT Pro" panose="020B0504020202020204" pitchFamily="34" charset="-18"/>
              </a:rPr>
              <a:t>mixed</a:t>
            </a:r>
            <a:r>
              <a:rPr lang="hr-HR" sz="3600" dirty="0">
                <a:latin typeface="Avenir Next LT Pro" panose="020B0504020202020204" pitchFamily="34" charset="-18"/>
              </a:rPr>
              <a:t> </a:t>
            </a:r>
            <a:r>
              <a:rPr lang="hr-HR" sz="3600" dirty="0" err="1">
                <a:latin typeface="Avenir Next LT Pro" panose="020B0504020202020204" pitchFamily="34" charset="-18"/>
              </a:rPr>
              <a:t>Rossby-gravity</a:t>
            </a:r>
            <a:r>
              <a:rPr lang="hr-HR" sz="3600" dirty="0">
                <a:latin typeface="Avenir Next LT Pro" panose="020B0504020202020204" pitchFamily="34" charset="-18"/>
              </a:rPr>
              <a:t> </a:t>
            </a:r>
            <a:r>
              <a:rPr lang="hr-HR" sz="3600" dirty="0" err="1">
                <a:latin typeface="Avenir Next LT Pro" panose="020B0504020202020204" pitchFamily="34" charset="-18"/>
              </a:rPr>
              <a:t>and</a:t>
            </a:r>
            <a:r>
              <a:rPr lang="hr-HR" sz="3600" dirty="0">
                <a:latin typeface="Avenir Next LT Pro" panose="020B0504020202020204" pitchFamily="34" charset="-18"/>
              </a:rPr>
              <a:t> </a:t>
            </a:r>
            <a:r>
              <a:rPr lang="hr-HR" sz="3600" dirty="0" err="1">
                <a:latin typeface="Avenir Next LT Pro" panose="020B0504020202020204" pitchFamily="34" charset="-18"/>
              </a:rPr>
              <a:t>inertia-gravity</a:t>
            </a:r>
            <a:r>
              <a:rPr lang="hr-HR" sz="3600" dirty="0">
                <a:latin typeface="Avenir Next LT Pro" panose="020B0504020202020204" pitchFamily="34" charset="-18"/>
              </a:rPr>
              <a:t> </a:t>
            </a:r>
            <a:r>
              <a:rPr lang="hr-HR" sz="3600" dirty="0" err="1">
                <a:latin typeface="Avenir Next LT Pro" panose="020B0504020202020204" pitchFamily="34" charset="-18"/>
              </a:rPr>
              <a:t>waves</a:t>
            </a:r>
            <a:endParaRPr lang="hr-HR" sz="3600" dirty="0">
              <a:latin typeface="Avenir Next LT Pro" panose="020B0504020202020204" pitchFamily="34" charset="-18"/>
            </a:endParaRPr>
          </a:p>
          <a:p>
            <a:pPr>
              <a:buClr>
                <a:srgbClr val="0099FF"/>
              </a:buClr>
            </a:pPr>
            <a:endParaRPr lang="hr-HR" sz="3600" dirty="0">
              <a:latin typeface="Avenir Next LT Pro" panose="020B0504020202020204" pitchFamily="34" charset="-18"/>
            </a:endParaRPr>
          </a:p>
          <a:p>
            <a:pPr marL="0" indent="0">
              <a:buClr>
                <a:srgbClr val="0099FF"/>
              </a:buClr>
              <a:buNone/>
            </a:pPr>
            <a:endParaRPr lang="hr-HR" sz="2000" dirty="0">
              <a:latin typeface="Avenir Next LT Pro" panose="020B0504020202020204" pitchFamily="34" charset="-18"/>
            </a:endParaRPr>
          </a:p>
        </p:txBody>
      </p:sp>
      <p:sp>
        <p:nvSpPr>
          <p:cNvPr id="42" name="Rezervirano mjesto sadržaja 2">
            <a:extLst>
              <a:ext uri="{FF2B5EF4-FFF2-40B4-BE49-F238E27FC236}">
                <a16:creationId xmlns:a16="http://schemas.microsoft.com/office/drawing/2014/main" id="{C452BC19-FA9E-83E6-BC71-CEE95E12F20A}"/>
              </a:ext>
            </a:extLst>
          </p:cNvPr>
          <p:cNvSpPr txBox="1">
            <a:spLocks/>
          </p:cNvSpPr>
          <p:nvPr/>
        </p:nvSpPr>
        <p:spPr>
          <a:xfrm>
            <a:off x="1328041" y="3666045"/>
            <a:ext cx="3827394" cy="13291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99FF"/>
              </a:buClr>
              <a:buNone/>
            </a:pPr>
            <a:r>
              <a:rPr lang="hr-HR" sz="2200" i="1" dirty="0" err="1">
                <a:latin typeface="Avenir Next LT Pro" panose="020B0504020202020204" pitchFamily="34" charset="-18"/>
              </a:rPr>
              <a:t>Linear</a:t>
            </a:r>
            <a:r>
              <a:rPr lang="hr-HR" sz="2200" i="1" dirty="0">
                <a:latin typeface="Avenir Next LT Pro" panose="020B0504020202020204" pitchFamily="34" charset="-18"/>
              </a:rPr>
              <a:t> </a:t>
            </a:r>
            <a:r>
              <a:rPr lang="hr-HR" sz="2200" i="1" dirty="0" err="1">
                <a:latin typeface="Avenir Next LT Pro" panose="020B0504020202020204" pitchFamily="34" charset="-18"/>
              </a:rPr>
              <a:t>regime</a:t>
            </a:r>
            <a:r>
              <a:rPr lang="hr-HR" sz="2200" i="1" dirty="0">
                <a:latin typeface="Avenir Next LT Pro" panose="020B0504020202020204" pitchFamily="34" charset="-18"/>
              </a:rPr>
              <a:t> </a:t>
            </a:r>
            <a:r>
              <a:rPr lang="hr-HR" sz="2200" i="1" dirty="0" err="1">
                <a:latin typeface="Avenir Next LT Pro" panose="020B0504020202020204" pitchFamily="34" charset="-18"/>
              </a:rPr>
              <a:t>decomposition</a:t>
            </a:r>
            <a:r>
              <a:rPr lang="hr-HR" sz="2200" i="1" dirty="0">
                <a:latin typeface="Avenir Next LT Pro" panose="020B0504020202020204" pitchFamily="34" charset="-18"/>
              </a:rPr>
              <a:t> </a:t>
            </a:r>
            <a:r>
              <a:rPr lang="hr-HR" sz="2200" i="1" dirty="0" err="1">
                <a:latin typeface="Avenir Next LT Pro" panose="020B0504020202020204" pitchFamily="34" charset="-18"/>
              </a:rPr>
              <a:t>of</a:t>
            </a:r>
            <a:r>
              <a:rPr lang="hr-HR" sz="2200" i="1" dirty="0">
                <a:latin typeface="Avenir Next LT Pro" panose="020B0504020202020204" pitchFamily="34" charset="-18"/>
              </a:rPr>
              <a:t> </a:t>
            </a:r>
            <a:r>
              <a:rPr lang="hr-HR" sz="2200" i="1" dirty="0" err="1">
                <a:latin typeface="Avenir Next LT Pro" panose="020B0504020202020204" pitchFamily="34" charset="-18"/>
              </a:rPr>
              <a:t>horizontal</a:t>
            </a:r>
            <a:r>
              <a:rPr lang="hr-HR" sz="2200" i="1" dirty="0">
                <a:latin typeface="Avenir Next LT Pro" panose="020B0504020202020204" pitchFamily="34" charset="-18"/>
              </a:rPr>
              <a:t> </a:t>
            </a:r>
            <a:r>
              <a:rPr lang="hr-HR" sz="2200" i="1" dirty="0" err="1">
                <a:latin typeface="Avenir Next LT Pro" panose="020B0504020202020204" pitchFamily="34" charset="-18"/>
              </a:rPr>
              <a:t>velocities</a:t>
            </a:r>
            <a:r>
              <a:rPr lang="hr-HR" sz="2200" i="1" dirty="0">
                <a:latin typeface="Avenir Next LT Pro" panose="020B0504020202020204" pitchFamily="34" charset="-18"/>
              </a:rPr>
              <a:t> </a:t>
            </a:r>
            <a:r>
              <a:rPr lang="hr-HR" sz="2200" i="1" dirty="0" err="1">
                <a:latin typeface="Avenir Next LT Pro" panose="020B0504020202020204" pitchFamily="34" charset="-18"/>
              </a:rPr>
              <a:t>across</a:t>
            </a:r>
            <a:r>
              <a:rPr lang="hr-HR" sz="2200" i="1" dirty="0">
                <a:latin typeface="Avenir Next LT Pro" panose="020B0504020202020204" pitchFamily="34" charset="-18"/>
              </a:rPr>
              <a:t> </a:t>
            </a:r>
            <a:r>
              <a:rPr lang="hr-HR" sz="2200" i="1" dirty="0" err="1">
                <a:latin typeface="Avenir Next LT Pro" panose="020B0504020202020204" pitchFamily="34" charset="-18"/>
              </a:rPr>
              <a:t>scales</a:t>
            </a:r>
            <a:endParaRPr lang="hr-HR" sz="2200" i="1" dirty="0">
              <a:latin typeface="Avenir Next LT Pro" panose="020B0504020202020204" pitchFamily="34" charset="-18"/>
            </a:endParaRPr>
          </a:p>
          <a:p>
            <a:pPr marL="0" indent="0">
              <a:buClr>
                <a:srgbClr val="0099FF"/>
              </a:buClr>
              <a:buNone/>
            </a:pPr>
            <a:endParaRPr lang="hr-HR" sz="2200" dirty="0">
              <a:latin typeface="Avenir Next LT Pro" panose="020B0504020202020204" pitchFamily="34" charset="-18"/>
            </a:endParaRPr>
          </a:p>
        </p:txBody>
      </p:sp>
      <p:sp>
        <p:nvSpPr>
          <p:cNvPr id="44" name="Rezervirano mjesto sadržaja 2">
            <a:extLst>
              <a:ext uri="{FF2B5EF4-FFF2-40B4-BE49-F238E27FC236}">
                <a16:creationId xmlns:a16="http://schemas.microsoft.com/office/drawing/2014/main" id="{E1332C0B-D3F6-B4A1-BC0C-87CB6FBDF0BB}"/>
              </a:ext>
            </a:extLst>
          </p:cNvPr>
          <p:cNvSpPr txBox="1">
            <a:spLocks/>
          </p:cNvSpPr>
          <p:nvPr/>
        </p:nvSpPr>
        <p:spPr>
          <a:xfrm>
            <a:off x="6457505" y="3748020"/>
            <a:ext cx="4285683" cy="1376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99FF"/>
              </a:buClr>
              <a:buNone/>
            </a:pPr>
            <a:r>
              <a:rPr lang="hr-HR" sz="2200" i="1" dirty="0" err="1">
                <a:latin typeface="Avenir Next LT Pro" panose="020B0504020202020204" pitchFamily="34" charset="-18"/>
              </a:rPr>
              <a:t>Regime</a:t>
            </a:r>
            <a:r>
              <a:rPr lang="hr-HR" sz="2200" i="1" dirty="0">
                <a:latin typeface="Avenir Next LT Pro" panose="020B0504020202020204" pitchFamily="34" charset="-18"/>
              </a:rPr>
              <a:t> </a:t>
            </a:r>
            <a:r>
              <a:rPr lang="hr-HR" sz="2200" i="1" dirty="0" err="1">
                <a:latin typeface="Avenir Next LT Pro" panose="020B0504020202020204" pitchFamily="34" charset="-18"/>
              </a:rPr>
              <a:t>decomposition</a:t>
            </a:r>
            <a:r>
              <a:rPr lang="hr-HR" sz="2200" i="1" dirty="0">
                <a:latin typeface="Avenir Next LT Pro" panose="020B0504020202020204" pitchFamily="34" charset="-18"/>
              </a:rPr>
              <a:t> </a:t>
            </a:r>
            <a:r>
              <a:rPr lang="hr-HR" sz="2200" i="1" dirty="0" err="1">
                <a:latin typeface="Avenir Next LT Pro" panose="020B0504020202020204" pitchFamily="34" charset="-18"/>
              </a:rPr>
              <a:t>of</a:t>
            </a:r>
            <a:r>
              <a:rPr lang="hr-HR" sz="2200" i="1" dirty="0">
                <a:latin typeface="Avenir Next LT Pro" panose="020B0504020202020204" pitchFamily="34" charset="-18"/>
              </a:rPr>
              <a:t> </a:t>
            </a:r>
            <a:r>
              <a:rPr lang="hr-HR" sz="2200" i="1" dirty="0" err="1">
                <a:latin typeface="Avenir Next LT Pro" panose="020B0504020202020204" pitchFamily="34" charset="-18"/>
              </a:rPr>
              <a:t>vertical</a:t>
            </a:r>
            <a:r>
              <a:rPr lang="hr-HR" sz="2200" i="1" dirty="0">
                <a:latin typeface="Avenir Next LT Pro" panose="020B0504020202020204" pitchFamily="34" charset="-18"/>
              </a:rPr>
              <a:t> </a:t>
            </a:r>
            <a:r>
              <a:rPr lang="hr-HR" sz="2200" i="1" dirty="0" err="1">
                <a:latin typeface="Avenir Next LT Pro" panose="020B0504020202020204" pitchFamily="34" charset="-18"/>
              </a:rPr>
              <a:t>velocity</a:t>
            </a:r>
            <a:r>
              <a:rPr lang="hr-HR" sz="2200" i="1" dirty="0">
                <a:latin typeface="Avenir Next LT Pro" panose="020B0504020202020204" pitchFamily="34" charset="-18"/>
              </a:rPr>
              <a:t> </a:t>
            </a:r>
            <a:r>
              <a:rPr lang="hr-HR" sz="2200" i="1" dirty="0" err="1">
                <a:latin typeface="Avenir Next LT Pro" panose="020B0504020202020204" pitchFamily="34" charset="-18"/>
              </a:rPr>
              <a:t>and</a:t>
            </a:r>
            <a:r>
              <a:rPr lang="hr-HR" sz="2200" i="1" dirty="0">
                <a:latin typeface="Avenir Next LT Pro" panose="020B0504020202020204" pitchFamily="34" charset="-18"/>
              </a:rPr>
              <a:t> </a:t>
            </a:r>
            <a:r>
              <a:rPr lang="hr-HR" sz="2200" i="1" dirty="0" err="1">
                <a:latin typeface="Avenir Next LT Pro" panose="020B0504020202020204" pitchFamily="34" charset="-18"/>
              </a:rPr>
              <a:t>momentum</a:t>
            </a:r>
            <a:r>
              <a:rPr lang="hr-HR" sz="2200" i="1" dirty="0">
                <a:latin typeface="Avenir Next LT Pro" panose="020B0504020202020204" pitchFamily="34" charset="-18"/>
              </a:rPr>
              <a:t> </a:t>
            </a:r>
            <a:r>
              <a:rPr lang="hr-HR" sz="2200" i="1" dirty="0" err="1">
                <a:latin typeface="Avenir Next LT Pro" panose="020B0504020202020204" pitchFamily="34" charset="-18"/>
              </a:rPr>
              <a:t>fluxes</a:t>
            </a:r>
            <a:r>
              <a:rPr lang="hr-HR" sz="2200" i="1" dirty="0">
                <a:latin typeface="Avenir Next LT Pro" panose="020B0504020202020204" pitchFamily="34" charset="-18"/>
              </a:rPr>
              <a:t> </a:t>
            </a:r>
            <a:r>
              <a:rPr lang="hr-HR" sz="2200" i="1" dirty="0" err="1">
                <a:latin typeface="Avenir Next LT Pro" panose="020B0504020202020204" pitchFamily="34" charset="-18"/>
              </a:rPr>
              <a:t>across</a:t>
            </a:r>
            <a:r>
              <a:rPr lang="hr-HR" sz="2200" i="1" dirty="0">
                <a:latin typeface="Avenir Next LT Pro" panose="020B0504020202020204" pitchFamily="34" charset="-18"/>
              </a:rPr>
              <a:t> </a:t>
            </a:r>
            <a:r>
              <a:rPr lang="hr-HR" sz="2200" i="1" dirty="0" err="1">
                <a:latin typeface="Avenir Next LT Pro" panose="020B0504020202020204" pitchFamily="34" charset="-18"/>
              </a:rPr>
              <a:t>scales</a:t>
            </a:r>
            <a:endParaRPr lang="hr-HR" sz="2200" i="1" dirty="0">
              <a:latin typeface="Avenir Next LT Pro" panose="020B0504020202020204" pitchFamily="34" charset="-18"/>
            </a:endParaRPr>
          </a:p>
          <a:p>
            <a:pPr marL="0" indent="0">
              <a:buClr>
                <a:srgbClr val="0099FF"/>
              </a:buClr>
              <a:buNone/>
            </a:pPr>
            <a:endParaRPr lang="hr-HR" sz="2200" dirty="0">
              <a:latin typeface="Avenir Next LT Pro" panose="020B0504020202020204" pitchFamily="34" charset="-18"/>
            </a:endParaRPr>
          </a:p>
        </p:txBody>
      </p:sp>
      <p:sp>
        <p:nvSpPr>
          <p:cNvPr id="7" name="Križ 6">
            <a:extLst>
              <a:ext uri="{FF2B5EF4-FFF2-40B4-BE49-F238E27FC236}">
                <a16:creationId xmlns:a16="http://schemas.microsoft.com/office/drawing/2014/main" id="{883707D9-AD6B-0060-503D-6BC56DBEEC46}"/>
              </a:ext>
            </a:extLst>
          </p:cNvPr>
          <p:cNvSpPr/>
          <p:nvPr/>
        </p:nvSpPr>
        <p:spPr>
          <a:xfrm>
            <a:off x="5870811" y="4103595"/>
            <a:ext cx="450377" cy="454090"/>
          </a:xfrm>
          <a:prstGeom prst="plus">
            <a:avLst>
              <a:gd name="adj" fmla="val 43182"/>
            </a:avLst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zervirano mjesto sadržaja 2">
            <a:extLst>
              <a:ext uri="{FF2B5EF4-FFF2-40B4-BE49-F238E27FC236}">
                <a16:creationId xmlns:a16="http://schemas.microsoft.com/office/drawing/2014/main" id="{34910A42-58E2-A818-E061-667672BA44E2}"/>
              </a:ext>
            </a:extLst>
          </p:cNvPr>
          <p:cNvSpPr txBox="1">
            <a:spLocks/>
          </p:cNvSpPr>
          <p:nvPr/>
        </p:nvSpPr>
        <p:spPr>
          <a:xfrm>
            <a:off x="4848625" y="4198666"/>
            <a:ext cx="827570" cy="796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99FF"/>
              </a:buClr>
              <a:buNone/>
            </a:pPr>
            <a:r>
              <a:rPr lang="hr-HR" sz="4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✔</a:t>
            </a:r>
            <a:endParaRPr lang="hr-HR" sz="6600" b="1" dirty="0">
              <a:solidFill>
                <a:srgbClr val="00B050"/>
              </a:solidFill>
            </a:endParaRPr>
          </a:p>
        </p:txBody>
      </p:sp>
      <p:sp>
        <p:nvSpPr>
          <p:cNvPr id="46" name="Rezervirano mjesto sadržaja 2">
            <a:extLst>
              <a:ext uri="{FF2B5EF4-FFF2-40B4-BE49-F238E27FC236}">
                <a16:creationId xmlns:a16="http://schemas.microsoft.com/office/drawing/2014/main" id="{06EEE3C4-D853-A07A-3739-C898291BE06D}"/>
              </a:ext>
            </a:extLst>
          </p:cNvPr>
          <p:cNvSpPr txBox="1">
            <a:spLocks/>
          </p:cNvSpPr>
          <p:nvPr/>
        </p:nvSpPr>
        <p:spPr>
          <a:xfrm>
            <a:off x="10696928" y="4159400"/>
            <a:ext cx="827570" cy="796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99FF"/>
              </a:buClr>
              <a:buNone/>
            </a:pPr>
            <a:r>
              <a:rPr lang="hr-HR" sz="48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?</a:t>
            </a:r>
            <a:endParaRPr lang="hr-HR" sz="6600" b="1" dirty="0">
              <a:solidFill>
                <a:srgbClr val="C00000"/>
              </a:solidFill>
            </a:endParaRP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EC7B07AB-E78E-CC4E-DBB5-AD123C0CB9DF}"/>
              </a:ext>
            </a:extLst>
          </p:cNvPr>
          <p:cNvSpPr txBox="1"/>
          <p:nvPr/>
        </p:nvSpPr>
        <p:spPr>
          <a:xfrm>
            <a:off x="11831472" y="6488668"/>
            <a:ext cx="83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1</a:t>
            </a:r>
            <a:endParaRPr lang="en-US" dirty="0"/>
          </a:p>
        </p:txBody>
      </p:sp>
      <p:grpSp>
        <p:nvGrpSpPr>
          <p:cNvPr id="14" name="Grupa 13">
            <a:extLst>
              <a:ext uri="{FF2B5EF4-FFF2-40B4-BE49-F238E27FC236}">
                <a16:creationId xmlns:a16="http://schemas.microsoft.com/office/drawing/2014/main" id="{B1FE39C3-7AA6-F3ED-349A-0C211058BC80}"/>
              </a:ext>
            </a:extLst>
          </p:cNvPr>
          <p:cNvGrpSpPr/>
          <p:nvPr/>
        </p:nvGrpSpPr>
        <p:grpSpPr>
          <a:xfrm>
            <a:off x="1845793" y="5405133"/>
            <a:ext cx="2791890" cy="573230"/>
            <a:chOff x="1547702" y="2983209"/>
            <a:chExt cx="2791890" cy="573230"/>
          </a:xfrm>
        </p:grpSpPr>
        <p:pic>
          <p:nvPicPr>
            <p:cNvPr id="15" name="Picture 11" descr="Logo&#10;&#10;Description automatically generated">
              <a:extLst>
                <a:ext uri="{FF2B5EF4-FFF2-40B4-BE49-F238E27FC236}">
                  <a16:creationId xmlns:a16="http://schemas.microsoft.com/office/drawing/2014/main" id="{DB8485D7-58FC-B7A0-4DCC-A3645855DC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" t="8450" r="6574" b="8121"/>
            <a:stretch/>
          </p:blipFill>
          <p:spPr>
            <a:xfrm>
              <a:off x="1547702" y="2983210"/>
              <a:ext cx="2495704" cy="573229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16" name="Pravokutnik 15">
              <a:extLst>
                <a:ext uri="{FF2B5EF4-FFF2-40B4-BE49-F238E27FC236}">
                  <a16:creationId xmlns:a16="http://schemas.microsoft.com/office/drawing/2014/main" id="{A4ED5BDE-7851-F0F1-94A3-7EE14A08787E}"/>
                </a:ext>
              </a:extLst>
            </p:cNvPr>
            <p:cNvSpPr/>
            <p:nvPr/>
          </p:nvSpPr>
          <p:spPr>
            <a:xfrm>
              <a:off x="4043406" y="2983209"/>
              <a:ext cx="296186" cy="573145"/>
            </a:xfrm>
            <a:prstGeom prst="rect">
              <a:avLst/>
            </a:prstGeom>
            <a:solidFill>
              <a:srgbClr val="4CD0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91294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ravokutnik 34">
            <a:extLst>
              <a:ext uri="{FF2B5EF4-FFF2-40B4-BE49-F238E27FC236}">
                <a16:creationId xmlns:a16="http://schemas.microsoft.com/office/drawing/2014/main" id="{B4E3BD95-6D63-810B-B937-5EF9A942DB55}"/>
              </a:ext>
            </a:extLst>
          </p:cNvPr>
          <p:cNvSpPr/>
          <p:nvPr/>
        </p:nvSpPr>
        <p:spPr>
          <a:xfrm>
            <a:off x="0" y="0"/>
            <a:ext cx="12192000" cy="10061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6" name="Ravni poveznik sa strelicom 105">
            <a:extLst>
              <a:ext uri="{FF2B5EF4-FFF2-40B4-BE49-F238E27FC236}">
                <a16:creationId xmlns:a16="http://schemas.microsoft.com/office/drawing/2014/main" id="{54FCDB99-0668-2B2D-7BA5-3C90D7815570}"/>
              </a:ext>
            </a:extLst>
          </p:cNvPr>
          <p:cNvCxnSpPr/>
          <p:nvPr/>
        </p:nvCxnSpPr>
        <p:spPr>
          <a:xfrm flipV="1">
            <a:off x="4043406" y="2223245"/>
            <a:ext cx="1814231" cy="7643"/>
          </a:xfrm>
          <a:prstGeom prst="straightConnector1">
            <a:avLst/>
          </a:prstGeom>
          <a:ln w="57150">
            <a:solidFill>
              <a:srgbClr val="4CD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B988611-FE5D-08F8-7745-F5F3DEA4B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5606"/>
            <a:ext cx="10515600" cy="8285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600" dirty="0" err="1">
                <a:latin typeface="Avenir Next LT Pro" panose="020B0504020202020204" pitchFamily="34" charset="-18"/>
              </a:rPr>
              <a:t>Method</a:t>
            </a:r>
            <a:endParaRPr lang="hr-HR" sz="3600" dirty="0">
              <a:latin typeface="Avenir Next LT Pro" panose="020B0504020202020204" pitchFamily="34" charset="-18"/>
            </a:endParaRPr>
          </a:p>
        </p:txBody>
      </p:sp>
      <p:sp>
        <p:nvSpPr>
          <p:cNvPr id="44" name="Rezervirano mjesto sadržaja 2">
            <a:extLst>
              <a:ext uri="{FF2B5EF4-FFF2-40B4-BE49-F238E27FC236}">
                <a16:creationId xmlns:a16="http://schemas.microsoft.com/office/drawing/2014/main" id="{E1332C0B-D3F6-B4A1-BC0C-87CB6FBDF0BB}"/>
              </a:ext>
            </a:extLst>
          </p:cNvPr>
          <p:cNvSpPr txBox="1">
            <a:spLocks/>
          </p:cNvSpPr>
          <p:nvPr/>
        </p:nvSpPr>
        <p:spPr>
          <a:xfrm>
            <a:off x="5857637" y="1623132"/>
            <a:ext cx="4482496" cy="1376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0099FF"/>
              </a:buClr>
              <a:buNone/>
            </a:pPr>
            <a:r>
              <a:rPr lang="hr-HR" sz="2000" i="1" dirty="0" err="1">
                <a:latin typeface="Avenir Next LT Pro" panose="020B0504020202020204" pitchFamily="34" charset="-18"/>
              </a:rPr>
              <a:t>Decomposition</a:t>
            </a:r>
            <a:r>
              <a:rPr lang="hr-HR" sz="2000" i="1" dirty="0">
                <a:latin typeface="Avenir Next LT Pro" panose="020B0504020202020204" pitchFamily="34" charset="-18"/>
              </a:rPr>
              <a:t> </a:t>
            </a:r>
            <a:r>
              <a:rPr lang="hr-HR" sz="2000" i="1" dirty="0" err="1">
                <a:latin typeface="Avenir Next LT Pro" panose="020B0504020202020204" pitchFamily="34" charset="-18"/>
              </a:rPr>
              <a:t>of</a:t>
            </a:r>
            <a:r>
              <a:rPr lang="hr-HR" sz="2000" i="1" dirty="0">
                <a:latin typeface="Avenir Next LT Pro" panose="020B0504020202020204" pitchFamily="34" charset="-18"/>
              </a:rPr>
              <a:t> </a:t>
            </a:r>
            <a:r>
              <a:rPr lang="hr-HR" sz="2000" i="1" dirty="0" err="1">
                <a:latin typeface="Avenir Next LT Pro" panose="020B0504020202020204" pitchFamily="34" charset="-18"/>
              </a:rPr>
              <a:t>the</a:t>
            </a:r>
            <a:r>
              <a:rPr lang="hr-HR" sz="2000" i="1" dirty="0">
                <a:latin typeface="Avenir Next LT Pro" panose="020B0504020202020204" pitchFamily="34" charset="-18"/>
              </a:rPr>
              <a:t> </a:t>
            </a:r>
            <a:r>
              <a:rPr lang="hr-HR" sz="2000" i="1" dirty="0" err="1">
                <a:latin typeface="Avenir Next LT Pro" panose="020B0504020202020204" pitchFamily="34" charset="-18"/>
              </a:rPr>
              <a:t>horiontal</a:t>
            </a:r>
            <a:r>
              <a:rPr lang="hr-HR" sz="2000" i="1" dirty="0">
                <a:latin typeface="Avenir Next LT Pro" panose="020B0504020202020204" pitchFamily="34" charset="-18"/>
              </a:rPr>
              <a:t> </a:t>
            </a:r>
            <a:r>
              <a:rPr lang="hr-HR" sz="2000" i="1" dirty="0" err="1">
                <a:latin typeface="Avenir Next LT Pro" panose="020B0504020202020204" pitchFamily="34" charset="-18"/>
              </a:rPr>
              <a:t>divergence</a:t>
            </a:r>
            <a:r>
              <a:rPr lang="hr-HR" sz="2000" i="1" dirty="0">
                <a:latin typeface="Avenir Next LT Pro" panose="020B0504020202020204" pitchFamily="34" charset="-18"/>
              </a:rPr>
              <a:t>, </a:t>
            </a:r>
            <a:r>
              <a:rPr lang="hr-HR" sz="2000" i="1" dirty="0" err="1">
                <a:latin typeface="Avenir Next LT Pro" panose="020B0504020202020204" pitchFamily="34" charset="-18"/>
              </a:rPr>
              <a:t>vertical</a:t>
            </a:r>
            <a:r>
              <a:rPr lang="hr-HR" sz="2000" i="1" dirty="0">
                <a:latin typeface="Avenir Next LT Pro" panose="020B0504020202020204" pitchFamily="34" charset="-18"/>
              </a:rPr>
              <a:t> </a:t>
            </a:r>
            <a:r>
              <a:rPr lang="hr-HR" sz="2000" i="1" dirty="0" err="1">
                <a:latin typeface="Avenir Next LT Pro" panose="020B0504020202020204" pitchFamily="34" charset="-18"/>
              </a:rPr>
              <a:t>velocity</a:t>
            </a:r>
            <a:r>
              <a:rPr lang="hr-HR" sz="2000" i="1" dirty="0">
                <a:latin typeface="Avenir Next LT Pro" panose="020B0504020202020204" pitchFamily="34" charset="-18"/>
              </a:rPr>
              <a:t> </a:t>
            </a:r>
            <a:r>
              <a:rPr lang="hr-HR" sz="2000" i="1" dirty="0" err="1">
                <a:latin typeface="Avenir Next LT Pro" panose="020B0504020202020204" pitchFamily="34" charset="-18"/>
              </a:rPr>
              <a:t>and</a:t>
            </a:r>
            <a:r>
              <a:rPr lang="hr-HR" sz="2000" i="1" dirty="0">
                <a:latin typeface="Avenir Next LT Pro" panose="020B0504020202020204" pitchFamily="34" charset="-18"/>
              </a:rPr>
              <a:t> </a:t>
            </a:r>
            <a:r>
              <a:rPr lang="hr-HR" sz="2000" i="1" dirty="0" err="1">
                <a:latin typeface="Avenir Next LT Pro" panose="020B0504020202020204" pitchFamily="34" charset="-18"/>
              </a:rPr>
              <a:t>momentum</a:t>
            </a:r>
            <a:r>
              <a:rPr lang="hr-HR" sz="2000" i="1" dirty="0">
                <a:latin typeface="Avenir Next LT Pro" panose="020B0504020202020204" pitchFamily="34" charset="-18"/>
              </a:rPr>
              <a:t> </a:t>
            </a:r>
            <a:r>
              <a:rPr lang="hr-HR" sz="2000" i="1" dirty="0" err="1">
                <a:latin typeface="Avenir Next LT Pro" panose="020B0504020202020204" pitchFamily="34" charset="-18"/>
              </a:rPr>
              <a:t>fluxes</a:t>
            </a:r>
            <a:r>
              <a:rPr lang="hr-HR" sz="2000" i="1" dirty="0">
                <a:latin typeface="Avenir Next LT Pro" panose="020B0504020202020204" pitchFamily="34" charset="-18"/>
              </a:rPr>
              <a:t> for </a:t>
            </a:r>
            <a:r>
              <a:rPr lang="hr-HR" sz="2000" i="1" dirty="0" err="1">
                <a:latin typeface="Avenir Next LT Pro" panose="020B0504020202020204" pitchFamily="34" charset="-18"/>
              </a:rPr>
              <a:t>Rossby</a:t>
            </a:r>
            <a:r>
              <a:rPr lang="hr-HR" sz="2000" i="1" dirty="0">
                <a:latin typeface="Avenir Next LT Pro" panose="020B0504020202020204" pitchFamily="34" charset="-18"/>
              </a:rPr>
              <a:t> </a:t>
            </a:r>
            <a:r>
              <a:rPr lang="hr-HR" sz="2000" i="1" dirty="0" err="1">
                <a:latin typeface="Avenir Next LT Pro" panose="020B0504020202020204" pitchFamily="34" charset="-18"/>
              </a:rPr>
              <a:t>and</a:t>
            </a:r>
            <a:r>
              <a:rPr lang="hr-HR" sz="2000" i="1" dirty="0">
                <a:latin typeface="Avenir Next LT Pro" panose="020B0504020202020204" pitchFamily="34" charset="-18"/>
              </a:rPr>
              <a:t> </a:t>
            </a:r>
            <a:r>
              <a:rPr lang="hr-HR" sz="2000" i="1" dirty="0" err="1">
                <a:latin typeface="Avenir Next LT Pro" panose="020B0504020202020204" pitchFamily="34" charset="-18"/>
              </a:rPr>
              <a:t>non-Rossby</a:t>
            </a:r>
            <a:r>
              <a:rPr lang="hr-HR" sz="2000" i="1" dirty="0">
                <a:latin typeface="Avenir Next LT Pro" panose="020B0504020202020204" pitchFamily="34" charset="-18"/>
              </a:rPr>
              <a:t> </a:t>
            </a:r>
            <a:r>
              <a:rPr lang="hr-HR" sz="2000" i="1" dirty="0" err="1">
                <a:latin typeface="Avenir Next LT Pro" panose="020B0504020202020204" pitchFamily="34" charset="-18"/>
              </a:rPr>
              <a:t>waves</a:t>
            </a:r>
            <a:r>
              <a:rPr lang="hr-HR" sz="2000" i="1" dirty="0">
                <a:latin typeface="Avenir Next LT Pro" panose="020B0504020202020204" pitchFamily="34" charset="-18"/>
              </a:rPr>
              <a:t> </a:t>
            </a:r>
            <a:r>
              <a:rPr lang="hr-HR" sz="2000" i="1" dirty="0" err="1">
                <a:latin typeface="Avenir Next LT Pro" panose="020B0504020202020204" pitchFamily="34" charset="-18"/>
              </a:rPr>
              <a:t>across</a:t>
            </a:r>
            <a:r>
              <a:rPr lang="hr-HR" sz="2000" i="1" dirty="0">
                <a:latin typeface="Avenir Next LT Pro" panose="020B0504020202020204" pitchFamily="34" charset="-18"/>
              </a:rPr>
              <a:t> </a:t>
            </a:r>
            <a:r>
              <a:rPr lang="hr-HR" sz="2000" i="1" dirty="0" err="1">
                <a:latin typeface="Avenir Next LT Pro" panose="020B0504020202020204" pitchFamily="34" charset="-18"/>
              </a:rPr>
              <a:t>scales</a:t>
            </a:r>
            <a:endParaRPr lang="hr-HR" sz="2000" i="1" dirty="0">
              <a:latin typeface="Avenir Next LT Pro" panose="020B0504020202020204" pitchFamily="34" charset="-18"/>
            </a:endParaRPr>
          </a:p>
          <a:p>
            <a:pPr marL="0" indent="0">
              <a:buClr>
                <a:srgbClr val="0099FF"/>
              </a:buClr>
              <a:buNone/>
            </a:pPr>
            <a:endParaRPr lang="hr-HR" sz="2000" dirty="0">
              <a:latin typeface="Avenir Next LT Pro" panose="020B0504020202020204" pitchFamily="34" charset="-1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kstniOkvir 36">
                <a:extLst>
                  <a:ext uri="{FF2B5EF4-FFF2-40B4-BE49-F238E27FC236}">
                    <a16:creationId xmlns:a16="http://schemas.microsoft.com/office/drawing/2014/main" id="{25BD3522-02E5-B4C0-87DD-4E8464C50C19}"/>
                  </a:ext>
                </a:extLst>
              </p:cNvPr>
              <p:cNvSpPr txBox="1"/>
              <p:nvPr/>
            </p:nvSpPr>
            <p:spPr>
              <a:xfrm>
                <a:off x="926953" y="4085755"/>
                <a:ext cx="10018068" cy="87004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hr-HR" sz="2000" smtClean="0">
                          <a:latin typeface="Cambria Math" panose="02040503050406030204" pitchFamily="18" charset="0"/>
                        </a:rPr>
                        <m:t>ω</m:t>
                      </m:r>
                      <m:d>
                        <m:dPr>
                          <m:ctrlPr>
                            <a:rPr lang="hr-H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2000" i="0">
                              <a:latin typeface="Cambria Math" panose="02040503050406030204" pitchFamily="18" charset="0"/>
                            </a:rPr>
                            <m:t>λ</m:t>
                          </m:r>
                          <m:r>
                            <a:rPr lang="hr-HR" sz="2000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l-GR" sz="2000" i="0">
                              <a:latin typeface="Cambria Math" panose="02040503050406030204" pitchFamily="18" charset="0"/>
                            </a:rPr>
                            <m:t>φ</m:t>
                          </m:r>
                          <m:r>
                            <a:rPr lang="hr-HR" sz="2000" b="0" i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hr-HR" sz="2000" b="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</m:d>
                      <m:r>
                        <a:rPr lang="hr-HR" sz="2000" b="0" i="0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ctrlPr>
                            <a:rPr lang="hr-HR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hr-HR" sz="2000" b="0" i="0" smtClean="0">
                              <a:latin typeface="Cambria Math" panose="02040503050406030204" pitchFamily="18" charset="0"/>
                            </a:rPr>
                            <m:t>k</m:t>
                          </m:r>
                          <m:r>
                            <a:rPr lang="hr-HR" sz="2000" b="0" i="0" smtClean="0">
                              <a:latin typeface="Cambria Math" panose="02040503050406030204" pitchFamily="18" charset="0"/>
                            </a:rPr>
                            <m:t>=−</m:t>
                          </m:r>
                          <m:r>
                            <m:rPr>
                              <m:sty m:val="p"/>
                            </m:rPr>
                            <a:rPr lang="hr-HR" sz="2000" b="0" i="0" smtClean="0">
                              <a:latin typeface="Cambria Math" panose="02040503050406030204" pitchFamily="18" charset="0"/>
                            </a:rPr>
                            <m:t>K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hr-HR" sz="2000" b="0" i="0" smtClean="0">
                              <a:latin typeface="Cambria Math" panose="02040503050406030204" pitchFamily="18" charset="0"/>
                            </a:rPr>
                            <m:t>K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hr-HR" sz="20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sty m:val="p"/>
                                  <m:brk m:alnAt="23"/>
                                </m:rPr>
                                <a:rPr lang="hr-HR" sz="2000" b="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  <m:r>
                                <a:rPr lang="hr-HR" sz="2000" b="0" i="0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hr-HR" sz="2000" b="0" i="0" smtClean="0"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hr-HR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sty m:val="p"/>
                                      <m:brk m:alnAt="23"/>
                                    </m:rPr>
                                    <a:rPr lang="hr-HR" sz="2000" b="0" i="0" smtClean="0"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  <m:r>
                                    <a:rPr lang="hr-HR" sz="2000" b="0" i="0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hr-HR" sz="2000" b="0" i="0" smtClean="0"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</m:sup>
                                <m:e>
                                  <m:r>
                                    <a:rPr lang="hr-HR" sz="2000" b="0" i="1" smtClean="0">
                                      <a:latin typeface="Cambria Math" panose="02040503050406030204" pitchFamily="18" charset="0"/>
                                    </a:rPr>
                                    <m:t>2 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sz="2000" i="1">
                                      <a:latin typeface="Cambria Math" panose="02040503050406030204" pitchFamily="18" charset="0"/>
                                    </a:rPr>
                                    <m:t>Ω</m:t>
                                  </m:r>
                                  <m:r>
                                    <a:rPr lang="hr-HR" sz="20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hr-HR" sz="2000" b="0" i="0" smtClean="0">
                                      <a:latin typeface="Cambria Math" panose="02040503050406030204" pitchFamily="18" charset="0"/>
                                    </a:rPr>
                                    <m:t>i</m:t>
                                  </m:r>
                                  <m:r>
                                    <a:rPr lang="hr-HR" sz="2000" b="0" i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bSup>
                                    <m:sSubSupPr>
                                      <m:ctrlPr>
                                        <a:rPr lang="el-G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hr-HR" sz="2000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l-GR" sz="2000" i="1">
                                          <a:latin typeface="Cambria Math" panose="02040503050406030204" pitchFamily="18" charset="0"/>
                                        </a:rPr>
                                        <m:t>ν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hr-HR" sz="2000">
                                          <a:latin typeface="Cambria Math" panose="02040503050406030204" pitchFamily="18" charset="0"/>
                                        </a:rPr>
                                        <m:t>n</m:t>
                                      </m:r>
                                    </m:sub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hr-HR" sz="2000">
                                          <a:latin typeface="Cambria Math" panose="02040503050406030204" pitchFamily="18" charset="0"/>
                                        </a:rPr>
                                        <m:t>k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hr-HR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hr-HR" sz="2000">
                                          <a:latin typeface="Cambria Math" panose="02040503050406030204" pitchFamily="18" charset="0"/>
                                        </a:rPr>
                                        <m:t>m</m:t>
                                      </m:r>
                                    </m:e>
                                  </m:d>
                                  <m:sSubSup>
                                    <m:sSubSupPr>
                                      <m:ctrlPr>
                                        <a:rPr lang="el-GR" sz="2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hr-HR" sz="2000" b="0" i="0" smtClean="0">
                                          <a:latin typeface="Cambria Math" panose="02040503050406030204" pitchFamily="18" charset="0"/>
                                        </a:rPr>
                                        <m:t> 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l-GR" sz="2000" i="0">
                                          <a:latin typeface="Cambria Math" panose="02040503050406030204" pitchFamily="18" charset="0"/>
                                        </a:rPr>
                                        <m:t>χ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hr-HR" sz="2000" b="0" i="0" smtClean="0">
                                          <a:latin typeface="Cambria Math" panose="02040503050406030204" pitchFamily="18" charset="0"/>
                                        </a:rPr>
                                        <m:t>n</m:t>
                                      </m:r>
                                    </m:sub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hr-HR" sz="2000" b="0" i="0" smtClean="0">
                                          <a:latin typeface="Cambria Math" panose="02040503050406030204" pitchFamily="18" charset="0"/>
                                        </a:rPr>
                                        <m:t>k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hr-HR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hr-HR" sz="2000" b="0" i="0" smtClean="0">
                                          <a:latin typeface="Cambria Math" panose="02040503050406030204" pitchFamily="18" charset="0"/>
                                        </a:rPr>
                                        <m:t>m</m:t>
                                      </m:r>
                                    </m:e>
                                  </m:d>
                                  <m:sSubSup>
                                    <m:sSubSupPr>
                                      <m:ctrlPr>
                                        <a:rPr lang="hr-HR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hr-HR" sz="2000" b="0" i="0" smtClean="0">
                                          <a:latin typeface="Cambria Math" panose="02040503050406030204" pitchFamily="18" charset="0"/>
                                        </a:rPr>
                                        <m:t> 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hr-HR" sz="2000" b="0" i="0" smtClean="0">
                                          <a:latin typeface="Cambria Math" panose="02040503050406030204" pitchFamily="18" charset="0"/>
                                        </a:rPr>
                                        <m:t>Z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hr-HR" sz="2000" b="0" i="0" smtClean="0">
                                          <a:latin typeface="Cambria Math" panose="02040503050406030204" pitchFamily="18" charset="0"/>
                                        </a:rPr>
                                        <m:t>n</m:t>
                                      </m:r>
                                    </m:sub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hr-HR" sz="2000" b="0" i="0" smtClean="0">
                                          <a:latin typeface="Cambria Math" panose="02040503050406030204" pitchFamily="18" charset="0"/>
                                        </a:rPr>
                                        <m:t>k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hr-HR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hr-HR" sz="2000" b="0" i="0" smtClean="0">
                                          <a:latin typeface="Cambria Math" panose="02040503050406030204" pitchFamily="18" charset="0"/>
                                        </a:rPr>
                                        <m:t>m</m:t>
                                      </m:r>
                                      <m:r>
                                        <a:rPr lang="hr-HR" sz="2000" b="0" i="0" smtClean="0"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l-GR" sz="2000" i="0">
                                          <a:latin typeface="Cambria Math" panose="02040503050406030204" pitchFamily="18" charset="0"/>
                                        </a:rPr>
                                        <m:t>φ</m:t>
                                      </m:r>
                                    </m:e>
                                  </m:d>
                                  <m:sSup>
                                    <m:sSupPr>
                                      <m:ctrlPr>
                                        <a:rPr lang="hr-HR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hr-HR" sz="2000" b="0" i="0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hr-HR" sz="2000" b="0" i="0" smtClean="0">
                                          <a:latin typeface="Cambria Math" panose="02040503050406030204" pitchFamily="18" charset="0"/>
                                        </a:rPr>
                                        <m:t>e</m:t>
                                      </m:r>
                                    </m:e>
                                    <m:sup>
                                      <m:r>
                                        <a:rPr lang="hr-HR" sz="2000" b="0" i="0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hr-HR" sz="2000" b="0" i="0" smtClean="0">
                                          <a:latin typeface="Cambria Math" panose="02040503050406030204" pitchFamily="18" charset="0"/>
                                        </a:rPr>
                                        <m:t>iλk</m:t>
                                      </m:r>
                                    </m:sup>
                                  </m:sSup>
                                  <m:r>
                                    <a:rPr lang="hr-HR" sz="2000" b="0" i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nary>
                            </m:e>
                          </m:nary>
                          <m:r>
                            <a:rPr lang="hr-HR" sz="20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nary>
                            <m:naryPr>
                              <m:ctrlPr>
                                <a:rPr lang="hr-H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hr-HR" sz="2000" b="0" i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hr-HR" sz="2000" b="0" i="0" smtClean="0">
                                  <a:latin typeface="Cambria Math" panose="02040503050406030204" pitchFamily="18" charset="0"/>
                                </a:rPr>
                                <m:t>p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r-HR" sz="2000" i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hr-HR" sz="2000" i="0">
                                      <a:latin typeface="Cambria Math" panose="02040503050406030204" pitchFamily="18" charset="0"/>
                                    </a:rPr>
                                    <m:t>G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hr-HR" sz="2000" i="0"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hr-HR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hr-HR" sz="2000" i="0">
                                      <a:latin typeface="Cambria Math" panose="02040503050406030204" pitchFamily="18" charset="0"/>
                                    </a:rPr>
                                    <m:t>p</m:t>
                                  </m:r>
                                  <m:r>
                                    <a:rPr lang="hr-HR" sz="2000" b="0" i="0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d>
                              <m:r>
                                <a:rPr lang="hr-HR" sz="20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hr-HR" sz="2000" b="0" i="0" smtClean="0">
                                  <a:latin typeface="Cambria Math" panose="02040503050406030204" pitchFamily="18" charset="0"/>
                                </a:rPr>
                                <m:t>dp</m:t>
                              </m:r>
                              <m:r>
                                <a:rPr lang="hr-HR" sz="2000" b="0" i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hr-HR" sz="2000" dirty="0"/>
              </a:p>
            </p:txBody>
          </p:sp>
        </mc:Choice>
        <mc:Fallback xmlns="">
          <p:sp>
            <p:nvSpPr>
              <p:cNvPr id="37" name="TekstniOkvir 36">
                <a:extLst>
                  <a:ext uri="{FF2B5EF4-FFF2-40B4-BE49-F238E27FC236}">
                    <a16:creationId xmlns:a16="http://schemas.microsoft.com/office/drawing/2014/main" id="{25BD3522-02E5-B4C0-87DD-4E8464C50C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953" y="4085755"/>
                <a:ext cx="10018068" cy="8700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Pravokutnik 37">
            <a:extLst>
              <a:ext uri="{FF2B5EF4-FFF2-40B4-BE49-F238E27FC236}">
                <a16:creationId xmlns:a16="http://schemas.microsoft.com/office/drawing/2014/main" id="{02714D22-AECA-AE53-5F94-2A71A0173592}"/>
              </a:ext>
            </a:extLst>
          </p:cNvPr>
          <p:cNvSpPr/>
          <p:nvPr/>
        </p:nvSpPr>
        <p:spPr>
          <a:xfrm>
            <a:off x="5269831" y="4262356"/>
            <a:ext cx="740569" cy="537813"/>
          </a:xfrm>
          <a:prstGeom prst="rect">
            <a:avLst/>
          </a:prstGeom>
          <a:noFill/>
          <a:ln w="38100">
            <a:solidFill>
              <a:srgbClr val="4989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Pravokutnik 46">
            <a:extLst>
              <a:ext uri="{FF2B5EF4-FFF2-40B4-BE49-F238E27FC236}">
                <a16:creationId xmlns:a16="http://schemas.microsoft.com/office/drawing/2014/main" id="{90AECA21-9896-CD04-5B48-54CC1C14BB8A}"/>
              </a:ext>
            </a:extLst>
          </p:cNvPr>
          <p:cNvSpPr/>
          <p:nvPr/>
        </p:nvSpPr>
        <p:spPr>
          <a:xfrm>
            <a:off x="6075479" y="4263683"/>
            <a:ext cx="720733" cy="537813"/>
          </a:xfrm>
          <a:prstGeom prst="rect">
            <a:avLst/>
          </a:prstGeom>
          <a:noFill/>
          <a:ln w="38100">
            <a:solidFill>
              <a:srgbClr val="69A1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Pravokutnik 47">
            <a:extLst>
              <a:ext uri="{FF2B5EF4-FFF2-40B4-BE49-F238E27FC236}">
                <a16:creationId xmlns:a16="http://schemas.microsoft.com/office/drawing/2014/main" id="{42B4A882-D99A-AB6F-7A87-432B72042E93}"/>
              </a:ext>
            </a:extLst>
          </p:cNvPr>
          <p:cNvSpPr/>
          <p:nvPr/>
        </p:nvSpPr>
        <p:spPr>
          <a:xfrm>
            <a:off x="6865846" y="4263094"/>
            <a:ext cx="1025742" cy="537813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Pravokutnik 50">
            <a:extLst>
              <a:ext uri="{FF2B5EF4-FFF2-40B4-BE49-F238E27FC236}">
                <a16:creationId xmlns:a16="http://schemas.microsoft.com/office/drawing/2014/main" id="{784CC41B-1ACC-8B61-2479-9AA2BC6FB8AA}"/>
              </a:ext>
            </a:extLst>
          </p:cNvPr>
          <p:cNvSpPr/>
          <p:nvPr/>
        </p:nvSpPr>
        <p:spPr>
          <a:xfrm>
            <a:off x="8982718" y="4251871"/>
            <a:ext cx="790058" cy="537813"/>
          </a:xfrm>
          <a:prstGeom prst="rect">
            <a:avLst/>
          </a:prstGeom>
          <a:noFill/>
          <a:ln w="38100">
            <a:solidFill>
              <a:srgbClr val="A4D7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kstniOkvir 38">
            <a:extLst>
              <a:ext uri="{FF2B5EF4-FFF2-40B4-BE49-F238E27FC236}">
                <a16:creationId xmlns:a16="http://schemas.microsoft.com/office/drawing/2014/main" id="{BEA34DD1-E552-A1AB-53D7-AD7B3251A14A}"/>
              </a:ext>
            </a:extLst>
          </p:cNvPr>
          <p:cNvSpPr txBox="1"/>
          <p:nvPr/>
        </p:nvSpPr>
        <p:spPr>
          <a:xfrm>
            <a:off x="6010400" y="5490150"/>
            <a:ext cx="1963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err="1"/>
              <a:t>Hough</a:t>
            </a:r>
            <a:r>
              <a:rPr lang="hr-HR" dirty="0"/>
              <a:t> </a:t>
            </a:r>
            <a:r>
              <a:rPr lang="hr-HR" dirty="0" err="1"/>
              <a:t>expansion</a:t>
            </a:r>
            <a:r>
              <a:rPr lang="hr-HR" dirty="0"/>
              <a:t> </a:t>
            </a:r>
            <a:r>
              <a:rPr lang="hr-HR" dirty="0" err="1"/>
              <a:t>coefficient</a:t>
            </a:r>
            <a:endParaRPr lang="en-US" dirty="0"/>
          </a:p>
        </p:txBody>
      </p:sp>
      <p:sp>
        <p:nvSpPr>
          <p:cNvPr id="52" name="TekstniOkvir 51">
            <a:extLst>
              <a:ext uri="{FF2B5EF4-FFF2-40B4-BE49-F238E27FC236}">
                <a16:creationId xmlns:a16="http://schemas.microsoft.com/office/drawing/2014/main" id="{34737D72-A515-3B4B-8604-B7C5FC691A15}"/>
              </a:ext>
            </a:extLst>
          </p:cNvPr>
          <p:cNvSpPr txBox="1"/>
          <p:nvPr/>
        </p:nvSpPr>
        <p:spPr>
          <a:xfrm>
            <a:off x="10379764" y="4701275"/>
            <a:ext cx="1202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err="1"/>
              <a:t>Vertical</a:t>
            </a:r>
            <a:r>
              <a:rPr lang="hr-HR" dirty="0"/>
              <a:t> </a:t>
            </a:r>
            <a:r>
              <a:rPr lang="hr-HR" dirty="0" err="1"/>
              <a:t>structure</a:t>
            </a:r>
            <a:r>
              <a:rPr lang="hr-HR" dirty="0"/>
              <a:t> </a:t>
            </a:r>
            <a:r>
              <a:rPr lang="hr-HR" dirty="0" err="1"/>
              <a:t>function</a:t>
            </a:r>
            <a:endParaRPr lang="en-US" dirty="0"/>
          </a:p>
        </p:txBody>
      </p:sp>
      <p:sp>
        <p:nvSpPr>
          <p:cNvPr id="53" name="TekstniOkvir 52">
            <a:extLst>
              <a:ext uri="{FF2B5EF4-FFF2-40B4-BE49-F238E27FC236}">
                <a16:creationId xmlns:a16="http://schemas.microsoft.com/office/drawing/2014/main" id="{EE78351B-4DF6-0958-90B2-4D6A03CB438B}"/>
              </a:ext>
            </a:extLst>
          </p:cNvPr>
          <p:cNvSpPr txBox="1"/>
          <p:nvPr/>
        </p:nvSpPr>
        <p:spPr>
          <a:xfrm>
            <a:off x="7773221" y="5229214"/>
            <a:ext cx="19637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err="1"/>
              <a:t>Hough</a:t>
            </a:r>
            <a:r>
              <a:rPr lang="hr-HR" dirty="0"/>
              <a:t> </a:t>
            </a:r>
            <a:r>
              <a:rPr lang="hr-HR" dirty="0" err="1"/>
              <a:t>function</a:t>
            </a:r>
            <a:r>
              <a:rPr lang="hr-HR" dirty="0"/>
              <a:t> for </a:t>
            </a:r>
          </a:p>
          <a:p>
            <a:pPr algn="ctr"/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geopotential</a:t>
            </a:r>
            <a:r>
              <a:rPr lang="hr-HR" dirty="0"/>
              <a:t> </a:t>
            </a:r>
          </a:p>
          <a:p>
            <a:pPr algn="ctr"/>
            <a:r>
              <a:rPr lang="hr-HR" dirty="0" err="1"/>
              <a:t>height</a:t>
            </a:r>
            <a:endParaRPr lang="en-US" dirty="0"/>
          </a:p>
        </p:txBody>
      </p:sp>
      <p:sp>
        <p:nvSpPr>
          <p:cNvPr id="54" name="TekstniOkvir 53">
            <a:extLst>
              <a:ext uri="{FF2B5EF4-FFF2-40B4-BE49-F238E27FC236}">
                <a16:creationId xmlns:a16="http://schemas.microsoft.com/office/drawing/2014/main" id="{5C0677E4-DEAE-2081-9E94-AE39052CFA73}"/>
              </a:ext>
            </a:extLst>
          </p:cNvPr>
          <p:cNvSpPr txBox="1"/>
          <p:nvPr/>
        </p:nvSpPr>
        <p:spPr>
          <a:xfrm>
            <a:off x="3716865" y="5661600"/>
            <a:ext cx="1377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err="1"/>
              <a:t>Earth’s</a:t>
            </a:r>
            <a:r>
              <a:rPr lang="hr-HR" dirty="0"/>
              <a:t> </a:t>
            </a:r>
            <a:r>
              <a:rPr lang="hr-HR" dirty="0" err="1"/>
              <a:t>rotation</a:t>
            </a:r>
            <a:r>
              <a:rPr lang="hr-HR" dirty="0"/>
              <a:t> rate</a:t>
            </a:r>
            <a:endParaRPr lang="en-US" dirty="0"/>
          </a:p>
        </p:txBody>
      </p:sp>
      <p:sp>
        <p:nvSpPr>
          <p:cNvPr id="55" name="Pravokutnik 54">
            <a:extLst>
              <a:ext uri="{FF2B5EF4-FFF2-40B4-BE49-F238E27FC236}">
                <a16:creationId xmlns:a16="http://schemas.microsoft.com/office/drawing/2014/main" id="{FB7B6094-0558-A13D-5CF1-2879953EEBC8}"/>
              </a:ext>
            </a:extLst>
          </p:cNvPr>
          <p:cNvSpPr/>
          <p:nvPr/>
        </p:nvSpPr>
        <p:spPr>
          <a:xfrm>
            <a:off x="4888832" y="4262356"/>
            <a:ext cx="228600" cy="537813"/>
          </a:xfrm>
          <a:prstGeom prst="rect">
            <a:avLst/>
          </a:prstGeom>
          <a:noFill/>
          <a:ln w="38100">
            <a:solidFill>
              <a:srgbClr val="3D5D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Poveznik: kutno 56">
            <a:extLst>
              <a:ext uri="{FF2B5EF4-FFF2-40B4-BE49-F238E27FC236}">
                <a16:creationId xmlns:a16="http://schemas.microsoft.com/office/drawing/2014/main" id="{7874FE63-2B44-D93D-8FCB-06B14CAD9578}"/>
              </a:ext>
            </a:extLst>
          </p:cNvPr>
          <p:cNvCxnSpPr>
            <a:cxnSpLocks/>
            <a:stCxn id="52" idx="1"/>
            <a:endCxn id="51" idx="2"/>
          </p:cNvCxnSpPr>
          <p:nvPr/>
        </p:nvCxnSpPr>
        <p:spPr>
          <a:xfrm rot="10800000">
            <a:off x="9377748" y="4789684"/>
            <a:ext cx="1002017" cy="373256"/>
          </a:xfrm>
          <a:prstGeom prst="bentConnector2">
            <a:avLst/>
          </a:prstGeom>
          <a:ln w="28575">
            <a:solidFill>
              <a:srgbClr val="A4D76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oveznik: kutno 59">
            <a:extLst>
              <a:ext uri="{FF2B5EF4-FFF2-40B4-BE49-F238E27FC236}">
                <a16:creationId xmlns:a16="http://schemas.microsoft.com/office/drawing/2014/main" id="{D1DED28A-7730-D959-F6F3-79064ED094DE}"/>
              </a:ext>
            </a:extLst>
          </p:cNvPr>
          <p:cNvCxnSpPr>
            <a:stCxn id="53" idx="0"/>
            <a:endCxn id="48" idx="2"/>
          </p:cNvCxnSpPr>
          <p:nvPr/>
        </p:nvCxnSpPr>
        <p:spPr>
          <a:xfrm rot="16200000" flipV="1">
            <a:off x="7852760" y="4326865"/>
            <a:ext cx="428307" cy="1376391"/>
          </a:xfrm>
          <a:prstGeom prst="bentConnector3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oveznik: kutno 61">
            <a:extLst>
              <a:ext uri="{FF2B5EF4-FFF2-40B4-BE49-F238E27FC236}">
                <a16:creationId xmlns:a16="http://schemas.microsoft.com/office/drawing/2014/main" id="{5831EEFC-F740-538B-614D-D3142CE47D1E}"/>
              </a:ext>
            </a:extLst>
          </p:cNvPr>
          <p:cNvCxnSpPr>
            <a:cxnSpLocks/>
            <a:stCxn id="39" idx="0"/>
            <a:endCxn id="47" idx="2"/>
          </p:cNvCxnSpPr>
          <p:nvPr/>
        </p:nvCxnSpPr>
        <p:spPr>
          <a:xfrm rot="16200000" flipV="1">
            <a:off x="6369740" y="4867602"/>
            <a:ext cx="688654" cy="556441"/>
          </a:xfrm>
          <a:prstGeom prst="bentConnector3">
            <a:avLst/>
          </a:prstGeom>
          <a:ln w="38100">
            <a:solidFill>
              <a:srgbClr val="69A12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Poveznik: kutno 63">
            <a:extLst>
              <a:ext uri="{FF2B5EF4-FFF2-40B4-BE49-F238E27FC236}">
                <a16:creationId xmlns:a16="http://schemas.microsoft.com/office/drawing/2014/main" id="{FA43B390-A583-772C-07E8-7342ABFCDD77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235038" y="4970909"/>
            <a:ext cx="938835" cy="597356"/>
          </a:xfrm>
          <a:prstGeom prst="bentConnector3">
            <a:avLst>
              <a:gd name="adj1" fmla="val 50000"/>
            </a:avLst>
          </a:prstGeom>
          <a:ln w="38100">
            <a:solidFill>
              <a:srgbClr val="3D5D1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kstniOkvir 69">
            <a:extLst>
              <a:ext uri="{FF2B5EF4-FFF2-40B4-BE49-F238E27FC236}">
                <a16:creationId xmlns:a16="http://schemas.microsoft.com/office/drawing/2014/main" id="{3A15CFD5-4CB4-E813-3BB8-0CCFBD58FE3E}"/>
              </a:ext>
            </a:extLst>
          </p:cNvPr>
          <p:cNvSpPr txBox="1"/>
          <p:nvPr/>
        </p:nvSpPr>
        <p:spPr>
          <a:xfrm>
            <a:off x="5022486" y="5226926"/>
            <a:ext cx="1235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err="1"/>
              <a:t>Frequency</a:t>
            </a:r>
            <a:endParaRPr lang="en-US" dirty="0"/>
          </a:p>
        </p:txBody>
      </p:sp>
      <p:cxnSp>
        <p:nvCxnSpPr>
          <p:cNvPr id="72" name="Poveznik: kutno 71">
            <a:extLst>
              <a:ext uri="{FF2B5EF4-FFF2-40B4-BE49-F238E27FC236}">
                <a16:creationId xmlns:a16="http://schemas.microsoft.com/office/drawing/2014/main" id="{7F842501-F218-4E49-7C7E-5FEAE59E2AB6}"/>
              </a:ext>
            </a:extLst>
          </p:cNvPr>
          <p:cNvCxnSpPr>
            <a:stCxn id="70" idx="0"/>
            <a:endCxn id="38" idx="2"/>
          </p:cNvCxnSpPr>
          <p:nvPr/>
        </p:nvCxnSpPr>
        <p:spPr>
          <a:xfrm rot="16200000" flipV="1">
            <a:off x="5426739" y="5013547"/>
            <a:ext cx="426757" cy="1"/>
          </a:xfrm>
          <a:prstGeom prst="bentConnector3">
            <a:avLst/>
          </a:prstGeom>
          <a:ln w="38100">
            <a:solidFill>
              <a:srgbClr val="49891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zervirano mjesto sadržaja 2">
            <a:extLst>
              <a:ext uri="{FF2B5EF4-FFF2-40B4-BE49-F238E27FC236}">
                <a16:creationId xmlns:a16="http://schemas.microsoft.com/office/drawing/2014/main" id="{CEE068E2-CE1F-5A16-F7C5-79A52F2F823D}"/>
              </a:ext>
            </a:extLst>
          </p:cNvPr>
          <p:cNvSpPr txBox="1">
            <a:spLocks/>
          </p:cNvSpPr>
          <p:nvPr/>
        </p:nvSpPr>
        <p:spPr>
          <a:xfrm>
            <a:off x="217972" y="3399250"/>
            <a:ext cx="11135828" cy="1044278"/>
          </a:xfrm>
          <a:prstGeom prst="rect">
            <a:avLst/>
          </a:prstGeom>
        </p:spPr>
        <p:txBody>
          <a:bodyPr vert="horz" lIns="91440" tIns="45720" rIns="91440" bIns="45720" numCol="1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99FF"/>
              </a:buClr>
            </a:pPr>
            <a:r>
              <a:rPr lang="hr-HR" sz="2400" dirty="0" err="1">
                <a:latin typeface="Avenir Next LT Pro" panose="020B0504020202020204" pitchFamily="34" charset="-18"/>
              </a:rPr>
              <a:t>Computation</a:t>
            </a:r>
            <a:r>
              <a:rPr lang="hr-HR" sz="2400" dirty="0">
                <a:latin typeface="Avenir Next LT Pro" panose="020B0504020202020204" pitchFamily="34" charset="-18"/>
              </a:rPr>
              <a:t> </a:t>
            </a:r>
            <a:r>
              <a:rPr lang="hr-HR" sz="2400" dirty="0" err="1">
                <a:latin typeface="Avenir Next LT Pro" panose="020B0504020202020204" pitchFamily="34" charset="-18"/>
              </a:rPr>
              <a:t>of</a:t>
            </a:r>
            <a:r>
              <a:rPr lang="hr-HR" sz="2400" dirty="0">
                <a:latin typeface="Avenir Next LT Pro" panose="020B0504020202020204" pitchFamily="34" charset="-18"/>
              </a:rPr>
              <a:t> </a:t>
            </a:r>
            <a:r>
              <a:rPr lang="hr-HR" sz="2400" dirty="0" err="1">
                <a:latin typeface="Avenir Next LT Pro" panose="020B0504020202020204" pitchFamily="34" charset="-18"/>
              </a:rPr>
              <a:t>the</a:t>
            </a:r>
            <a:r>
              <a:rPr lang="hr-HR" sz="2400" dirty="0">
                <a:latin typeface="Avenir Next LT Pro" panose="020B0504020202020204" pitchFamily="34" charset="-18"/>
              </a:rPr>
              <a:t> </a:t>
            </a:r>
            <a:r>
              <a:rPr lang="hr-HR" sz="2400" dirty="0" err="1">
                <a:latin typeface="Avenir Next LT Pro" panose="020B0504020202020204" pitchFamily="34" charset="-18"/>
              </a:rPr>
              <a:t>vertical</a:t>
            </a:r>
            <a:r>
              <a:rPr lang="hr-HR" sz="2400" dirty="0">
                <a:latin typeface="Avenir Next LT Pro" panose="020B0504020202020204" pitchFamily="34" charset="-18"/>
              </a:rPr>
              <a:t> </a:t>
            </a:r>
            <a:r>
              <a:rPr lang="hr-HR" sz="2400" dirty="0" err="1">
                <a:latin typeface="Avenir Next LT Pro" panose="020B0504020202020204" pitchFamily="34" charset="-18"/>
              </a:rPr>
              <a:t>pressure</a:t>
            </a:r>
            <a:r>
              <a:rPr lang="hr-HR" sz="2400" dirty="0">
                <a:latin typeface="Avenir Next LT Pro" panose="020B0504020202020204" pitchFamily="34" charset="-18"/>
              </a:rPr>
              <a:t> </a:t>
            </a:r>
            <a:r>
              <a:rPr lang="hr-HR" sz="2400" dirty="0" err="1">
                <a:latin typeface="Avenir Next LT Pro" panose="020B0504020202020204" pitchFamily="34" charset="-18"/>
              </a:rPr>
              <a:t>velocity</a:t>
            </a:r>
            <a:r>
              <a:rPr lang="hr-HR" sz="2400" dirty="0">
                <a:latin typeface="Avenir Next LT Pro" panose="020B0504020202020204" pitchFamily="34" charset="-18"/>
              </a:rPr>
              <a:t> </a:t>
            </a:r>
            <a:r>
              <a:rPr lang="el-GR" sz="2400" dirty="0">
                <a:latin typeface="Avenir Next LT Pro" panose="020B0504020202020204" pitchFamily="34" charset="-18"/>
                <a:cs typeface="Calibri Light" panose="020F0302020204030204" pitchFamily="34" charset="0"/>
              </a:rPr>
              <a:t>ω</a:t>
            </a:r>
            <a:r>
              <a:rPr lang="hr-HR" sz="2400" dirty="0">
                <a:latin typeface="Avenir Next LT Pro" panose="020B0504020202020204" pitchFamily="34" charset="-18"/>
                <a:cs typeface="Calibri Light" panose="020F0302020204030204" pitchFamily="34" charset="0"/>
              </a:rPr>
              <a:t> </a:t>
            </a:r>
            <a:r>
              <a:rPr lang="hr-HR" sz="2400" dirty="0" err="1">
                <a:latin typeface="Avenir Next LT Pro" panose="020B0504020202020204" pitchFamily="34" charset="-18"/>
                <a:cs typeface="Calibri Light" panose="020F0302020204030204" pitchFamily="34" charset="0"/>
              </a:rPr>
              <a:t>from</a:t>
            </a:r>
            <a:r>
              <a:rPr lang="hr-HR" sz="2400" dirty="0">
                <a:latin typeface="Avenir Next LT Pro" panose="020B0504020202020204" pitchFamily="34" charset="-18"/>
                <a:cs typeface="Calibri Light" panose="020F0302020204030204" pitchFamily="34" charset="0"/>
              </a:rPr>
              <a:t> </a:t>
            </a:r>
            <a:r>
              <a:rPr lang="hr-HR" sz="2400" dirty="0" err="1">
                <a:latin typeface="Avenir Next LT Pro" panose="020B0504020202020204" pitchFamily="34" charset="-18"/>
                <a:cs typeface="Calibri Light" panose="020F0302020204030204" pitchFamily="34" charset="0"/>
              </a:rPr>
              <a:t>the</a:t>
            </a:r>
            <a:r>
              <a:rPr lang="hr-HR" sz="2400" dirty="0">
                <a:latin typeface="Avenir Next LT Pro" panose="020B0504020202020204" pitchFamily="34" charset="-18"/>
                <a:cs typeface="Calibri Light" panose="020F0302020204030204" pitchFamily="34" charset="0"/>
              </a:rPr>
              <a:t> </a:t>
            </a:r>
            <a:r>
              <a:rPr lang="hr-HR" sz="2400" dirty="0" err="1">
                <a:latin typeface="Avenir Next LT Pro" panose="020B0504020202020204" pitchFamily="34" charset="-18"/>
                <a:cs typeface="Calibri Light" panose="020F0302020204030204" pitchFamily="34" charset="0"/>
              </a:rPr>
              <a:t>continuity</a:t>
            </a:r>
            <a:r>
              <a:rPr lang="hr-HR" sz="2400" dirty="0">
                <a:latin typeface="Avenir Next LT Pro" panose="020B0504020202020204" pitchFamily="34" charset="-18"/>
                <a:cs typeface="Calibri Light" panose="020F0302020204030204" pitchFamily="34" charset="0"/>
              </a:rPr>
              <a:t> </a:t>
            </a:r>
            <a:r>
              <a:rPr lang="hr-HR" sz="2400" dirty="0" err="1">
                <a:latin typeface="Avenir Next LT Pro" panose="020B0504020202020204" pitchFamily="34" charset="-18"/>
                <a:cs typeface="Calibri Light" panose="020F0302020204030204" pitchFamily="34" charset="0"/>
              </a:rPr>
              <a:t>equation</a:t>
            </a:r>
            <a:r>
              <a:rPr lang="hr-HR" sz="2400" dirty="0">
                <a:latin typeface="Avenir Next LT Pro" panose="020B0504020202020204" pitchFamily="34" charset="-18"/>
                <a:cs typeface="Calibri Light" panose="020F0302020204030204" pitchFamily="34" charset="0"/>
              </a:rPr>
              <a:t>:</a:t>
            </a:r>
            <a:endParaRPr lang="hr-HR" sz="2400" dirty="0">
              <a:latin typeface="Avenir Next LT Pro" panose="020B0504020202020204" pitchFamily="34" charset="-18"/>
            </a:endParaRPr>
          </a:p>
          <a:p>
            <a:pPr marL="0" indent="0">
              <a:buClr>
                <a:srgbClr val="0099FF"/>
              </a:buClr>
              <a:buNone/>
            </a:pPr>
            <a:endParaRPr lang="hr-HR" sz="2400" dirty="0"/>
          </a:p>
          <a:p>
            <a:pPr marL="0" indent="0">
              <a:buClr>
                <a:srgbClr val="0099FF"/>
              </a:buClr>
              <a:buNone/>
            </a:pPr>
            <a:endParaRPr lang="hr-HR" sz="2400" dirty="0"/>
          </a:p>
        </p:txBody>
      </p:sp>
      <p:grpSp>
        <p:nvGrpSpPr>
          <p:cNvPr id="98" name="Grupa 97">
            <a:extLst>
              <a:ext uri="{FF2B5EF4-FFF2-40B4-BE49-F238E27FC236}">
                <a16:creationId xmlns:a16="http://schemas.microsoft.com/office/drawing/2014/main" id="{64B2B253-F34D-B5A2-B14C-6A60FA52AB85}"/>
              </a:ext>
            </a:extLst>
          </p:cNvPr>
          <p:cNvGrpSpPr/>
          <p:nvPr/>
        </p:nvGrpSpPr>
        <p:grpSpPr>
          <a:xfrm>
            <a:off x="1547702" y="1926576"/>
            <a:ext cx="2791890" cy="573230"/>
            <a:chOff x="1547702" y="2983209"/>
            <a:chExt cx="2791890" cy="573230"/>
          </a:xfrm>
        </p:grpSpPr>
        <p:pic>
          <p:nvPicPr>
            <p:cNvPr id="96" name="Picture 11" descr="Logo&#10;&#10;Description automatically generated">
              <a:extLst>
                <a:ext uri="{FF2B5EF4-FFF2-40B4-BE49-F238E27FC236}">
                  <a16:creationId xmlns:a16="http://schemas.microsoft.com/office/drawing/2014/main" id="{FF7F3395-DBF3-055D-92AB-9605800F3A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" t="8450" r="6574" b="8121"/>
            <a:stretch/>
          </p:blipFill>
          <p:spPr>
            <a:xfrm>
              <a:off x="1547702" y="2983210"/>
              <a:ext cx="2495704" cy="573229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97" name="Pravokutnik 96">
              <a:extLst>
                <a:ext uri="{FF2B5EF4-FFF2-40B4-BE49-F238E27FC236}">
                  <a16:creationId xmlns:a16="http://schemas.microsoft.com/office/drawing/2014/main" id="{8FF7F2FC-5488-F159-3346-A200D01746F3}"/>
                </a:ext>
              </a:extLst>
            </p:cNvPr>
            <p:cNvSpPr/>
            <p:nvPr/>
          </p:nvSpPr>
          <p:spPr>
            <a:xfrm>
              <a:off x="4043406" y="2983209"/>
              <a:ext cx="296186" cy="573145"/>
            </a:xfrm>
            <a:prstGeom prst="rect">
              <a:avLst/>
            </a:prstGeom>
            <a:solidFill>
              <a:srgbClr val="4CD0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9" name="Rezervirano mjesto sadržaja 2">
            <a:extLst>
              <a:ext uri="{FF2B5EF4-FFF2-40B4-BE49-F238E27FC236}">
                <a16:creationId xmlns:a16="http://schemas.microsoft.com/office/drawing/2014/main" id="{DE020B20-C95E-C349-654D-4A196DFF1E43}"/>
              </a:ext>
            </a:extLst>
          </p:cNvPr>
          <p:cNvSpPr txBox="1">
            <a:spLocks/>
          </p:cNvSpPr>
          <p:nvPr/>
        </p:nvSpPr>
        <p:spPr>
          <a:xfrm>
            <a:off x="3883130" y="2005603"/>
            <a:ext cx="616738" cy="50752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99FF"/>
              </a:buClr>
              <a:buNone/>
            </a:pPr>
            <a:r>
              <a:rPr lang="hr-HR" sz="320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</a:rPr>
              <a:t>2</a:t>
            </a:r>
            <a:endParaRPr lang="hr-HR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4" name="Rezervirano mjesto sadržaja 2">
            <a:extLst>
              <a:ext uri="{FF2B5EF4-FFF2-40B4-BE49-F238E27FC236}">
                <a16:creationId xmlns:a16="http://schemas.microsoft.com/office/drawing/2014/main" id="{4EEB3C91-BD07-3DC7-DD08-6D8BEA8C9FB4}"/>
              </a:ext>
            </a:extLst>
          </p:cNvPr>
          <p:cNvSpPr txBox="1">
            <a:spLocks/>
          </p:cNvSpPr>
          <p:nvPr/>
        </p:nvSpPr>
        <p:spPr>
          <a:xfrm>
            <a:off x="9965979" y="2339457"/>
            <a:ext cx="827570" cy="796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99FF"/>
              </a:buClr>
              <a:buNone/>
            </a:pPr>
            <a:r>
              <a:rPr lang="hr-HR" sz="4800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✔</a:t>
            </a:r>
            <a:endParaRPr lang="hr-HR" sz="6600" b="1" dirty="0">
              <a:solidFill>
                <a:srgbClr val="00B050"/>
              </a:solidFill>
            </a:endParaRPr>
          </a:p>
        </p:txBody>
      </p:sp>
      <p:sp>
        <p:nvSpPr>
          <p:cNvPr id="108" name="TekstniOkvir 107">
            <a:extLst>
              <a:ext uri="{FF2B5EF4-FFF2-40B4-BE49-F238E27FC236}">
                <a16:creationId xmlns:a16="http://schemas.microsoft.com/office/drawing/2014/main" id="{1C887086-E2E4-8FC9-97DE-9108DF060701}"/>
              </a:ext>
            </a:extLst>
          </p:cNvPr>
          <p:cNvSpPr txBox="1"/>
          <p:nvPr/>
        </p:nvSpPr>
        <p:spPr>
          <a:xfrm>
            <a:off x="11831472" y="6488668"/>
            <a:ext cx="83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521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avokutnik 11">
            <a:extLst>
              <a:ext uri="{FF2B5EF4-FFF2-40B4-BE49-F238E27FC236}">
                <a16:creationId xmlns:a16="http://schemas.microsoft.com/office/drawing/2014/main" id="{F6AEAD74-6D78-6BCD-AC98-70F54F7A64AB}"/>
              </a:ext>
            </a:extLst>
          </p:cNvPr>
          <p:cNvSpPr/>
          <p:nvPr/>
        </p:nvSpPr>
        <p:spPr>
          <a:xfrm>
            <a:off x="0" y="0"/>
            <a:ext cx="12192000" cy="10061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B1466F1-D7DE-856E-3294-A056B1B53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25544"/>
          </a:xfrm>
        </p:spPr>
        <p:txBody>
          <a:bodyPr>
            <a:noAutofit/>
          </a:bodyPr>
          <a:lstStyle/>
          <a:p>
            <a:pPr algn="ctr"/>
            <a:r>
              <a:rPr lang="hr-HR" sz="3200" dirty="0" err="1">
                <a:latin typeface="Avenir Next LT Pro" panose="020B0504020202020204" pitchFamily="34" charset="-18"/>
              </a:rPr>
              <a:t>Comparison</a:t>
            </a:r>
            <a:r>
              <a:rPr lang="hr-HR" sz="3200" dirty="0">
                <a:latin typeface="Avenir Next LT Pro" panose="020B0504020202020204" pitchFamily="34" charset="-18"/>
              </a:rPr>
              <a:t> </a:t>
            </a:r>
            <a:r>
              <a:rPr lang="hr-HR" sz="3200" dirty="0" err="1">
                <a:latin typeface="Avenir Next LT Pro" panose="020B0504020202020204" pitchFamily="34" charset="-18"/>
              </a:rPr>
              <a:t>of</a:t>
            </a:r>
            <a:r>
              <a:rPr lang="hr-HR" sz="3200" dirty="0">
                <a:latin typeface="Avenir Next LT Pro" panose="020B0504020202020204" pitchFamily="34" charset="-18"/>
              </a:rPr>
              <a:t> </a:t>
            </a:r>
            <a:r>
              <a:rPr lang="el-GR" sz="3200" dirty="0">
                <a:latin typeface="Avenir Next LT Pro" panose="020B0504020202020204" pitchFamily="34" charset="-18"/>
              </a:rPr>
              <a:t>ω </a:t>
            </a:r>
            <a:r>
              <a:rPr lang="hr-HR" sz="3200" dirty="0" err="1">
                <a:latin typeface="Avenir Next LT Pro" panose="020B0504020202020204" pitchFamily="34" charset="-18"/>
              </a:rPr>
              <a:t>from</a:t>
            </a:r>
            <a:r>
              <a:rPr lang="hr-HR" sz="3200" dirty="0">
                <a:latin typeface="Avenir Next LT Pro" panose="020B0504020202020204" pitchFamily="34" charset="-18"/>
              </a:rPr>
              <a:t> MODES </a:t>
            </a:r>
            <a:r>
              <a:rPr lang="hr-HR" sz="3200" dirty="0" err="1">
                <a:latin typeface="Avenir Next LT Pro" panose="020B0504020202020204" pitchFamily="34" charset="-18"/>
              </a:rPr>
              <a:t>with</a:t>
            </a:r>
            <a:r>
              <a:rPr lang="hr-HR" sz="3200" dirty="0">
                <a:latin typeface="Avenir Next LT Pro" panose="020B0504020202020204" pitchFamily="34" charset="-18"/>
              </a:rPr>
              <a:t> </a:t>
            </a:r>
            <a:r>
              <a:rPr lang="el-GR" sz="3200" dirty="0">
                <a:latin typeface="Avenir Next LT Pro" panose="020B0504020202020204" pitchFamily="34" charset="-18"/>
              </a:rPr>
              <a:t>ω </a:t>
            </a:r>
            <a:r>
              <a:rPr lang="hr-HR" sz="3200" dirty="0" err="1">
                <a:latin typeface="Avenir Next LT Pro" panose="020B0504020202020204" pitchFamily="34" charset="-18"/>
              </a:rPr>
              <a:t>from</a:t>
            </a:r>
            <a:r>
              <a:rPr lang="hr-HR" sz="3200" dirty="0">
                <a:latin typeface="Avenir Next LT Pro" panose="020B0504020202020204" pitchFamily="34" charset="-18"/>
              </a:rPr>
              <a:t> ERA5 </a:t>
            </a:r>
            <a:endParaRPr lang="en-US" sz="3200" dirty="0">
              <a:latin typeface="Avenir Next LT Pro" panose="020B0504020202020204" pitchFamily="34" charset="-18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BE3E469-1569-3677-772C-FF3743236A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81" y="1334977"/>
            <a:ext cx="10296438" cy="539604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5" name="Pravokutnik 24">
            <a:extLst>
              <a:ext uri="{FF2B5EF4-FFF2-40B4-BE49-F238E27FC236}">
                <a16:creationId xmlns:a16="http://schemas.microsoft.com/office/drawing/2014/main" id="{52DD23E7-8D89-A19F-22FD-269B52E15AE9}"/>
              </a:ext>
            </a:extLst>
          </p:cNvPr>
          <p:cNvSpPr/>
          <p:nvPr/>
        </p:nvSpPr>
        <p:spPr>
          <a:xfrm>
            <a:off x="1053117" y="4032999"/>
            <a:ext cx="9186036" cy="26229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aslov 1">
            <a:extLst>
              <a:ext uri="{FF2B5EF4-FFF2-40B4-BE49-F238E27FC236}">
                <a16:creationId xmlns:a16="http://schemas.microsoft.com/office/drawing/2014/main" id="{946441E4-8EB3-FA0D-FAA9-99843CEEBD49}"/>
              </a:ext>
            </a:extLst>
          </p:cNvPr>
          <p:cNvSpPr txBox="1">
            <a:spLocks/>
          </p:cNvSpPr>
          <p:nvPr/>
        </p:nvSpPr>
        <p:spPr>
          <a:xfrm>
            <a:off x="4349634" y="564049"/>
            <a:ext cx="2754315" cy="6958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000" dirty="0">
                <a:latin typeface="Avenir Next LT Pro" panose="020B0504020202020204" pitchFamily="34" charset="-18"/>
              </a:rPr>
              <a:t>18.08.2018 at 100hPa</a:t>
            </a:r>
            <a:endParaRPr lang="en-US" sz="2000" dirty="0">
              <a:latin typeface="Avenir Next LT Pro" panose="020B0504020202020204" pitchFamily="34" charset="-18"/>
            </a:endParaRP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8592B12D-027F-1B87-6C37-E747B4970A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9" t="94799" r="11137" b="546"/>
          <a:stretch/>
        </p:blipFill>
        <p:spPr>
          <a:xfrm>
            <a:off x="1356811" y="3976426"/>
            <a:ext cx="8739963" cy="251175"/>
          </a:xfrm>
          <a:prstGeom prst="rect">
            <a:avLst/>
          </a:prstGeom>
          <a:effectLst/>
        </p:spPr>
      </p:pic>
      <p:sp>
        <p:nvSpPr>
          <p:cNvPr id="10" name="Pravokutnik 9">
            <a:extLst>
              <a:ext uri="{FF2B5EF4-FFF2-40B4-BE49-F238E27FC236}">
                <a16:creationId xmlns:a16="http://schemas.microsoft.com/office/drawing/2014/main" id="{E3A3A00D-0216-D52D-161F-7E4563B685A3}"/>
              </a:ext>
            </a:extLst>
          </p:cNvPr>
          <p:cNvSpPr/>
          <p:nvPr/>
        </p:nvSpPr>
        <p:spPr>
          <a:xfrm>
            <a:off x="7279105" y="1451790"/>
            <a:ext cx="2923006" cy="3085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C168FA1C-DA83-5393-BBA9-8A81FBBDF4DE}"/>
              </a:ext>
            </a:extLst>
          </p:cNvPr>
          <p:cNvSpPr txBox="1"/>
          <p:nvPr/>
        </p:nvSpPr>
        <p:spPr>
          <a:xfrm>
            <a:off x="11831472" y="6488668"/>
            <a:ext cx="83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068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k 9">
            <a:extLst>
              <a:ext uri="{FF2B5EF4-FFF2-40B4-BE49-F238E27FC236}">
                <a16:creationId xmlns:a16="http://schemas.microsoft.com/office/drawing/2014/main" id="{5AC8CF69-5333-683E-D3CC-63CF882E28CD}"/>
              </a:ext>
            </a:extLst>
          </p:cNvPr>
          <p:cNvSpPr/>
          <p:nvPr/>
        </p:nvSpPr>
        <p:spPr>
          <a:xfrm>
            <a:off x="0" y="0"/>
            <a:ext cx="12192000" cy="10061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B1466F1-D7DE-856E-3294-A056B1B53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06194"/>
          </a:xfrm>
        </p:spPr>
        <p:txBody>
          <a:bodyPr>
            <a:noAutofit/>
          </a:bodyPr>
          <a:lstStyle/>
          <a:p>
            <a:pPr algn="ctr"/>
            <a:r>
              <a:rPr lang="hr-HR" sz="3200" dirty="0" err="1">
                <a:latin typeface="Avenir Next LT Pro" panose="020B0504020202020204" pitchFamily="34" charset="-18"/>
              </a:rPr>
              <a:t>Decomposition</a:t>
            </a:r>
            <a:r>
              <a:rPr lang="hr-HR" sz="3200" dirty="0">
                <a:latin typeface="Avenir Next LT Pro" panose="020B0504020202020204" pitchFamily="34" charset="-18"/>
              </a:rPr>
              <a:t> </a:t>
            </a:r>
            <a:r>
              <a:rPr lang="hr-HR" sz="3200" dirty="0" err="1">
                <a:latin typeface="Avenir Next LT Pro" panose="020B0504020202020204" pitchFamily="34" charset="-18"/>
              </a:rPr>
              <a:t>of</a:t>
            </a:r>
            <a:r>
              <a:rPr lang="hr-HR" sz="3200" dirty="0">
                <a:latin typeface="Avenir Next LT Pro" panose="020B0504020202020204" pitchFamily="34" charset="-18"/>
              </a:rPr>
              <a:t> </a:t>
            </a:r>
            <a:r>
              <a:rPr lang="el-GR" sz="3200" dirty="0">
                <a:latin typeface="Avenir Next LT Pro" panose="020B0504020202020204" pitchFamily="34" charset="-18"/>
              </a:rPr>
              <a:t>ω</a:t>
            </a:r>
            <a:r>
              <a:rPr lang="hr-HR" sz="3200" dirty="0">
                <a:latin typeface="Avenir Next LT Pro" panose="020B0504020202020204" pitchFamily="34" charset="-18"/>
              </a:rPr>
              <a:t> </a:t>
            </a:r>
            <a:r>
              <a:rPr lang="hr-HR" sz="3200" dirty="0" err="1">
                <a:latin typeface="Avenir Next LT Pro" panose="020B0504020202020204" pitchFamily="34" charset="-18"/>
              </a:rPr>
              <a:t>with</a:t>
            </a:r>
            <a:r>
              <a:rPr lang="hr-HR" sz="3200" dirty="0">
                <a:latin typeface="Avenir Next LT Pro" panose="020B0504020202020204" pitchFamily="34" charset="-18"/>
              </a:rPr>
              <a:t> MODES</a:t>
            </a:r>
            <a:endParaRPr lang="en-US" sz="3200" dirty="0">
              <a:latin typeface="Avenir Next LT Pro" panose="020B0504020202020204" pitchFamily="34" charset="-18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BE3E469-1569-3677-772C-FF3743236A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81" y="1334977"/>
            <a:ext cx="10296438" cy="539604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Pravokutnik 10">
            <a:extLst>
              <a:ext uri="{FF2B5EF4-FFF2-40B4-BE49-F238E27FC236}">
                <a16:creationId xmlns:a16="http://schemas.microsoft.com/office/drawing/2014/main" id="{9B5F6B3C-EB69-FB70-8F24-7D2411B482C5}"/>
              </a:ext>
            </a:extLst>
          </p:cNvPr>
          <p:cNvSpPr/>
          <p:nvPr/>
        </p:nvSpPr>
        <p:spPr>
          <a:xfrm>
            <a:off x="2838450" y="4028236"/>
            <a:ext cx="666750" cy="234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ravokutnik 11">
            <a:extLst>
              <a:ext uri="{FF2B5EF4-FFF2-40B4-BE49-F238E27FC236}">
                <a16:creationId xmlns:a16="http://schemas.microsoft.com/office/drawing/2014/main" id="{639EC848-5E74-B63D-9E3A-2468589B3037}"/>
              </a:ext>
            </a:extLst>
          </p:cNvPr>
          <p:cNvSpPr/>
          <p:nvPr/>
        </p:nvSpPr>
        <p:spPr>
          <a:xfrm>
            <a:off x="5838843" y="4028235"/>
            <a:ext cx="666750" cy="234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ravokutnik 12">
            <a:extLst>
              <a:ext uri="{FF2B5EF4-FFF2-40B4-BE49-F238E27FC236}">
                <a16:creationId xmlns:a16="http://schemas.microsoft.com/office/drawing/2014/main" id="{923DA268-7133-94C6-CC6F-D80EF3892637}"/>
              </a:ext>
            </a:extLst>
          </p:cNvPr>
          <p:cNvSpPr/>
          <p:nvPr/>
        </p:nvSpPr>
        <p:spPr>
          <a:xfrm>
            <a:off x="8777312" y="4028226"/>
            <a:ext cx="666750" cy="234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EFD81B44-1C6B-7BBA-46E5-DBF104EC9E5F}"/>
              </a:ext>
            </a:extLst>
          </p:cNvPr>
          <p:cNvSpPr txBox="1"/>
          <p:nvPr/>
        </p:nvSpPr>
        <p:spPr>
          <a:xfrm>
            <a:off x="11831472" y="6488668"/>
            <a:ext cx="83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4</a:t>
            </a:r>
            <a:endParaRPr lang="en-US" dirty="0"/>
          </a:p>
        </p:txBody>
      </p:sp>
      <p:sp>
        <p:nvSpPr>
          <p:cNvPr id="15" name="Naslov 1">
            <a:extLst>
              <a:ext uri="{FF2B5EF4-FFF2-40B4-BE49-F238E27FC236}">
                <a16:creationId xmlns:a16="http://schemas.microsoft.com/office/drawing/2014/main" id="{DEE62190-53A4-3441-5616-A5ED98289A4C}"/>
              </a:ext>
            </a:extLst>
          </p:cNvPr>
          <p:cNvSpPr txBox="1">
            <a:spLocks/>
          </p:cNvSpPr>
          <p:nvPr/>
        </p:nvSpPr>
        <p:spPr>
          <a:xfrm>
            <a:off x="4349634" y="564049"/>
            <a:ext cx="2754315" cy="6958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000" dirty="0">
                <a:latin typeface="Avenir Next LT Pro" panose="020B0504020202020204" pitchFamily="34" charset="-18"/>
              </a:rPr>
              <a:t>18.08.2018 at 100hPa</a:t>
            </a:r>
            <a:endParaRPr lang="en-US" sz="2000" dirty="0">
              <a:latin typeface="Avenir Next LT Pro" panose="020B05040202020202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627326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>
            <a:extLst>
              <a:ext uri="{FF2B5EF4-FFF2-40B4-BE49-F238E27FC236}">
                <a16:creationId xmlns:a16="http://schemas.microsoft.com/office/drawing/2014/main" id="{10D9F347-34A8-C866-0E76-C747909B0EB6}"/>
              </a:ext>
            </a:extLst>
          </p:cNvPr>
          <p:cNvSpPr/>
          <p:nvPr/>
        </p:nvSpPr>
        <p:spPr>
          <a:xfrm>
            <a:off x="0" y="0"/>
            <a:ext cx="12192000" cy="10061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E8D41FD-3241-4DE9-1407-6DF98CD8B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06194"/>
          </a:xfrm>
        </p:spPr>
        <p:txBody>
          <a:bodyPr>
            <a:noAutofit/>
          </a:bodyPr>
          <a:lstStyle/>
          <a:p>
            <a:pPr algn="ctr"/>
            <a:r>
              <a:rPr lang="hr-HR" sz="3100" dirty="0" err="1">
                <a:latin typeface="Avenir Next LT Pro" panose="020B0504020202020204" pitchFamily="34" charset="-18"/>
              </a:rPr>
              <a:t>Vertical</a:t>
            </a:r>
            <a:r>
              <a:rPr lang="hr-HR" sz="3100" dirty="0">
                <a:latin typeface="Avenir Next LT Pro" panose="020B0504020202020204" pitchFamily="34" charset="-18"/>
              </a:rPr>
              <a:t> </a:t>
            </a:r>
            <a:r>
              <a:rPr lang="hr-HR" sz="3100" dirty="0" err="1">
                <a:latin typeface="Avenir Next LT Pro" panose="020B0504020202020204" pitchFamily="34" charset="-18"/>
              </a:rPr>
              <a:t>kinetic</a:t>
            </a:r>
            <a:r>
              <a:rPr lang="hr-HR" sz="3100" dirty="0">
                <a:latin typeface="Avenir Next LT Pro" panose="020B0504020202020204" pitchFamily="34" charset="-18"/>
              </a:rPr>
              <a:t> </a:t>
            </a:r>
            <a:r>
              <a:rPr lang="hr-HR" sz="3100" dirty="0" err="1">
                <a:latin typeface="Avenir Next LT Pro" panose="020B0504020202020204" pitchFamily="34" charset="-18"/>
              </a:rPr>
              <a:t>energy</a:t>
            </a:r>
            <a:r>
              <a:rPr lang="hr-HR" sz="3100" dirty="0">
                <a:latin typeface="Avenir Next LT Pro" panose="020B0504020202020204" pitchFamily="34" charset="-18"/>
              </a:rPr>
              <a:t> </a:t>
            </a:r>
            <a:r>
              <a:rPr lang="hr-HR" sz="3100" dirty="0" err="1">
                <a:latin typeface="Avenir Next LT Pro" panose="020B0504020202020204" pitchFamily="34" charset="-18"/>
              </a:rPr>
              <a:t>spectra</a:t>
            </a:r>
            <a:r>
              <a:rPr lang="hr-HR" sz="3100" dirty="0">
                <a:latin typeface="Avenir Next LT Pro" panose="020B0504020202020204" pitchFamily="34" charset="-18"/>
              </a:rPr>
              <a:t> </a:t>
            </a:r>
            <a:r>
              <a:rPr lang="hr-HR" sz="3100" dirty="0" err="1">
                <a:latin typeface="Avenir Next LT Pro" panose="020B0504020202020204" pitchFamily="34" charset="-18"/>
              </a:rPr>
              <a:t>of</a:t>
            </a:r>
            <a:r>
              <a:rPr lang="hr-HR" sz="3100" dirty="0">
                <a:latin typeface="Avenir Next LT Pro" panose="020B0504020202020204" pitchFamily="34" charset="-18"/>
              </a:rPr>
              <a:t> </a:t>
            </a:r>
            <a:r>
              <a:rPr lang="hr-HR" sz="3100" dirty="0" err="1">
                <a:solidFill>
                  <a:srgbClr val="FF0000"/>
                </a:solidFill>
                <a:latin typeface="Avenir Next LT Pro" panose="020B0504020202020204" pitchFamily="34" charset="-18"/>
              </a:rPr>
              <a:t>Rossby</a:t>
            </a:r>
            <a:r>
              <a:rPr lang="hr-HR" sz="3100" dirty="0">
                <a:latin typeface="Avenir Next LT Pro" panose="020B0504020202020204" pitchFamily="34" charset="-18"/>
              </a:rPr>
              <a:t> </a:t>
            </a:r>
            <a:r>
              <a:rPr lang="hr-HR" sz="3100" dirty="0" err="1">
                <a:latin typeface="Avenir Next LT Pro" panose="020B0504020202020204" pitchFamily="34" charset="-18"/>
              </a:rPr>
              <a:t>and</a:t>
            </a:r>
            <a:r>
              <a:rPr lang="hr-HR" sz="3100" dirty="0">
                <a:latin typeface="Avenir Next LT Pro" panose="020B0504020202020204" pitchFamily="34" charset="-18"/>
              </a:rPr>
              <a:t> </a:t>
            </a:r>
            <a:r>
              <a:rPr lang="hr-HR" sz="3100" dirty="0" err="1">
                <a:solidFill>
                  <a:srgbClr val="0000FF"/>
                </a:solidFill>
                <a:latin typeface="Avenir Next LT Pro" panose="020B0504020202020204" pitchFamily="34" charset="-18"/>
              </a:rPr>
              <a:t>non-Rossby</a:t>
            </a:r>
            <a:r>
              <a:rPr lang="hr-HR" sz="3100" dirty="0">
                <a:latin typeface="Avenir Next LT Pro" panose="020B0504020202020204" pitchFamily="34" charset="-18"/>
              </a:rPr>
              <a:t> </a:t>
            </a:r>
            <a:r>
              <a:rPr lang="hr-HR" sz="3100" dirty="0" err="1">
                <a:latin typeface="Avenir Next LT Pro" panose="020B0504020202020204" pitchFamily="34" charset="-18"/>
              </a:rPr>
              <a:t>modes</a:t>
            </a:r>
            <a:endParaRPr lang="en-US" sz="3100" dirty="0">
              <a:latin typeface="Avenir Next LT Pro" panose="020B0504020202020204" pitchFamily="34" charset="-18"/>
            </a:endParaRPr>
          </a:p>
        </p:txBody>
      </p:sp>
      <p:sp>
        <p:nvSpPr>
          <p:cNvPr id="16" name="Naslov 1">
            <a:extLst>
              <a:ext uri="{FF2B5EF4-FFF2-40B4-BE49-F238E27FC236}">
                <a16:creationId xmlns:a16="http://schemas.microsoft.com/office/drawing/2014/main" id="{3BDBF30E-FB5F-EDF0-2FC6-4E63B7EAF46C}"/>
              </a:ext>
            </a:extLst>
          </p:cNvPr>
          <p:cNvSpPr txBox="1">
            <a:spLocks/>
          </p:cNvSpPr>
          <p:nvPr/>
        </p:nvSpPr>
        <p:spPr>
          <a:xfrm>
            <a:off x="1916940" y="1391939"/>
            <a:ext cx="3581401" cy="536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800" dirty="0"/>
              <a:t>0  ͦ- 10  ͦN, 200-250 </a:t>
            </a:r>
            <a:r>
              <a:rPr lang="hr-HR" sz="2800" dirty="0" err="1"/>
              <a:t>hPa</a:t>
            </a:r>
            <a:endParaRPr lang="en-US" sz="2800" dirty="0"/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830AD77E-BCAF-9C0B-94D3-9FA8C520EB9C}"/>
              </a:ext>
            </a:extLst>
          </p:cNvPr>
          <p:cNvSpPr txBox="1"/>
          <p:nvPr/>
        </p:nvSpPr>
        <p:spPr>
          <a:xfrm>
            <a:off x="11831472" y="6488668"/>
            <a:ext cx="83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5</a:t>
            </a:r>
            <a:endParaRPr lang="en-US" dirty="0"/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A180A727-DFA3-3446-43A8-FCEC88F890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254" y="1805190"/>
            <a:ext cx="5991726" cy="4786110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BBC7AE66-8A53-C21A-C577-810C2F9851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70" y="1805190"/>
            <a:ext cx="5991726" cy="4786110"/>
          </a:xfrm>
          <a:prstGeom prst="rect">
            <a:avLst/>
          </a:prstGeom>
        </p:spPr>
      </p:pic>
      <p:sp>
        <p:nvSpPr>
          <p:cNvPr id="12" name="Naslov 1">
            <a:extLst>
              <a:ext uri="{FF2B5EF4-FFF2-40B4-BE49-F238E27FC236}">
                <a16:creationId xmlns:a16="http://schemas.microsoft.com/office/drawing/2014/main" id="{A1EC6EA9-5315-7DE9-1448-79E680BA7640}"/>
              </a:ext>
            </a:extLst>
          </p:cNvPr>
          <p:cNvSpPr txBox="1">
            <a:spLocks/>
          </p:cNvSpPr>
          <p:nvPr/>
        </p:nvSpPr>
        <p:spPr>
          <a:xfrm>
            <a:off x="7768087" y="1446530"/>
            <a:ext cx="3042979" cy="536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2800" dirty="0"/>
              <a:t>0  ͦ- 10  ͦN, 1-10 </a:t>
            </a:r>
            <a:r>
              <a:rPr lang="hr-HR" sz="2800" dirty="0" err="1"/>
              <a:t>hPa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55846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 8">
            <a:extLst>
              <a:ext uri="{FF2B5EF4-FFF2-40B4-BE49-F238E27FC236}">
                <a16:creationId xmlns:a16="http://schemas.microsoft.com/office/drawing/2014/main" id="{E4FD538F-B852-2514-6059-9751E7959DC7}"/>
              </a:ext>
            </a:extLst>
          </p:cNvPr>
          <p:cNvSpPr/>
          <p:nvPr/>
        </p:nvSpPr>
        <p:spPr>
          <a:xfrm>
            <a:off x="0" y="0"/>
            <a:ext cx="12192000" cy="10061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E8D41FD-3241-4DE9-1407-6DF98CD8B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25"/>
            <a:ext cx="12192000" cy="1000170"/>
          </a:xfrm>
        </p:spPr>
        <p:txBody>
          <a:bodyPr>
            <a:noAutofit/>
          </a:bodyPr>
          <a:lstStyle/>
          <a:p>
            <a:pPr algn="ctr"/>
            <a:r>
              <a:rPr lang="hr-HR" sz="3600" dirty="0">
                <a:latin typeface="Avenir Next LT Pro" panose="020B0504020202020204" pitchFamily="34" charset="-18"/>
              </a:rPr>
              <a:t>Summary &amp; Outlook</a:t>
            </a:r>
            <a:endParaRPr lang="en-US" sz="3600" dirty="0">
              <a:latin typeface="Avenir Next LT Pro" panose="020B0504020202020204" pitchFamily="34" charset="-18"/>
            </a:endParaRP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4A53DD62-B2ED-4F25-8267-116377F3144E}"/>
              </a:ext>
            </a:extLst>
          </p:cNvPr>
          <p:cNvSpPr txBox="1"/>
          <p:nvPr/>
        </p:nvSpPr>
        <p:spPr>
          <a:xfrm>
            <a:off x="11831472" y="6488668"/>
            <a:ext cx="83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6</a:t>
            </a:r>
            <a:endParaRPr lang="en-US" dirty="0"/>
          </a:p>
        </p:txBody>
      </p:sp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FA71370C-0B3A-359B-B94D-FD3049A4909D}"/>
              </a:ext>
            </a:extLst>
          </p:cNvPr>
          <p:cNvSpPr txBox="1">
            <a:spLocks/>
          </p:cNvSpPr>
          <p:nvPr/>
        </p:nvSpPr>
        <p:spPr>
          <a:xfrm>
            <a:off x="716578" y="1910325"/>
            <a:ext cx="10241437" cy="42519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99FF"/>
              </a:buClr>
            </a:pPr>
            <a:r>
              <a:rPr lang="en-US" dirty="0">
                <a:solidFill>
                  <a:srgbClr val="000000"/>
                </a:solidFill>
                <a:latin typeface="Avenir Next LT Pro" panose="020B0504020202020204" pitchFamily="34" charset="-18"/>
                <a:ea typeface="Calibri" panose="020F0502020204030204" pitchFamily="34" charset="0"/>
              </a:rPr>
              <a:t>Normal-mode function decomposition </a:t>
            </a:r>
            <a:r>
              <a:rPr lang="hr-HR" dirty="0" err="1">
                <a:solidFill>
                  <a:srgbClr val="000000"/>
                </a:solidFill>
                <a:latin typeface="Avenir Next LT Pro" panose="020B0504020202020204" pitchFamily="34" charset="-18"/>
                <a:ea typeface="Calibri" panose="020F0502020204030204" pitchFamily="34" charset="0"/>
              </a:rPr>
              <a:t>provides</a:t>
            </a:r>
            <a:r>
              <a:rPr lang="hr-HR" dirty="0">
                <a:solidFill>
                  <a:srgbClr val="000000"/>
                </a:solidFill>
                <a:latin typeface="Avenir Next LT Pro" panose="020B0504020202020204" pitchFamily="34" charset="-18"/>
                <a:ea typeface="Calibri" panose="020F0502020204030204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Avenir Next LT Pro" panose="020B0504020202020204" pitchFamily="34" charset="-18"/>
                <a:ea typeface="Calibri" panose="020F0502020204030204" pitchFamily="34" charset="0"/>
              </a:rPr>
              <a:t>a framework for the separation of vertical motions</a:t>
            </a:r>
            <a:r>
              <a:rPr lang="hr-HR" dirty="0">
                <a:solidFill>
                  <a:srgbClr val="000000"/>
                </a:solidFill>
                <a:latin typeface="Avenir Next LT Pro" panose="020B0504020202020204" pitchFamily="34" charset="-18"/>
                <a:ea typeface="Calibri" panose="020F0502020204030204" pitchFamily="34" charset="0"/>
              </a:rPr>
              <a:t> </a:t>
            </a:r>
            <a:r>
              <a:rPr lang="hr-HR" dirty="0" err="1">
                <a:solidFill>
                  <a:srgbClr val="000000"/>
                </a:solidFill>
                <a:latin typeface="Avenir Next LT Pro" panose="020B0504020202020204" pitchFamily="34" charset="-18"/>
                <a:ea typeface="Calibri" panose="020F0502020204030204" pitchFamily="34" charset="0"/>
              </a:rPr>
              <a:t>and</a:t>
            </a:r>
            <a:r>
              <a:rPr lang="hr-HR" dirty="0">
                <a:solidFill>
                  <a:srgbClr val="000000"/>
                </a:solidFill>
                <a:latin typeface="Avenir Next LT Pro" panose="020B0504020202020204" pitchFamily="34" charset="-18"/>
                <a:ea typeface="Calibri" panose="020F0502020204030204" pitchFamily="34" charset="0"/>
              </a:rPr>
              <a:t> </a:t>
            </a:r>
            <a:r>
              <a:rPr lang="hr-HR" dirty="0" err="1">
                <a:solidFill>
                  <a:srgbClr val="000000"/>
                </a:solidFill>
                <a:latin typeface="Avenir Next LT Pro" panose="020B0504020202020204" pitchFamily="34" charset="-18"/>
                <a:ea typeface="Calibri" panose="020F0502020204030204" pitchFamily="34" charset="0"/>
              </a:rPr>
              <a:t>momentum</a:t>
            </a:r>
            <a:r>
              <a:rPr lang="hr-HR" dirty="0">
                <a:solidFill>
                  <a:srgbClr val="000000"/>
                </a:solidFill>
                <a:latin typeface="Avenir Next LT Pro" panose="020B0504020202020204" pitchFamily="34" charset="-18"/>
                <a:ea typeface="Calibri" panose="020F0502020204030204" pitchFamily="34" charset="0"/>
              </a:rPr>
              <a:t> </a:t>
            </a:r>
            <a:r>
              <a:rPr lang="hr-HR" dirty="0" err="1">
                <a:solidFill>
                  <a:srgbClr val="000000"/>
                </a:solidFill>
                <a:latin typeface="Avenir Next LT Pro" panose="020B0504020202020204" pitchFamily="34" charset="-18"/>
                <a:ea typeface="Calibri" panose="020F0502020204030204" pitchFamily="34" charset="0"/>
              </a:rPr>
              <a:t>fluxes</a:t>
            </a:r>
            <a:r>
              <a:rPr lang="en-US" dirty="0">
                <a:solidFill>
                  <a:srgbClr val="000000"/>
                </a:solidFill>
                <a:latin typeface="Avenir Next LT Pro" panose="020B0504020202020204" pitchFamily="34" charset="-18"/>
                <a:ea typeface="Calibri" panose="020F0502020204030204" pitchFamily="34" charset="0"/>
              </a:rPr>
              <a:t> into </a:t>
            </a:r>
            <a:r>
              <a:rPr lang="hr-HR" dirty="0" err="1">
                <a:solidFill>
                  <a:srgbClr val="000000"/>
                </a:solidFill>
                <a:latin typeface="Avenir Next LT Pro" panose="020B0504020202020204" pitchFamily="34" charset="-18"/>
                <a:ea typeface="Calibri" panose="020F0502020204030204" pitchFamily="34" charset="0"/>
              </a:rPr>
              <a:t>Rossby</a:t>
            </a:r>
            <a:r>
              <a:rPr lang="hr-HR" dirty="0">
                <a:solidFill>
                  <a:srgbClr val="000000"/>
                </a:solidFill>
                <a:latin typeface="Avenir Next LT Pro" panose="020B0504020202020204" pitchFamily="34" charset="-18"/>
                <a:ea typeface="Calibri" panose="020F0502020204030204" pitchFamily="34" charset="0"/>
              </a:rPr>
              <a:t> </a:t>
            </a:r>
            <a:r>
              <a:rPr lang="hr-HR" dirty="0" err="1">
                <a:solidFill>
                  <a:srgbClr val="000000"/>
                </a:solidFill>
                <a:latin typeface="Avenir Next LT Pro" panose="020B0504020202020204" pitchFamily="34" charset="-18"/>
                <a:ea typeface="Calibri" panose="020F0502020204030204" pitchFamily="34" charset="0"/>
              </a:rPr>
              <a:t>and</a:t>
            </a:r>
            <a:r>
              <a:rPr lang="hr-HR" dirty="0">
                <a:solidFill>
                  <a:srgbClr val="000000"/>
                </a:solidFill>
                <a:latin typeface="Avenir Next LT Pro" panose="020B0504020202020204" pitchFamily="34" charset="-18"/>
                <a:ea typeface="Calibri" panose="020F0502020204030204" pitchFamily="34" charset="0"/>
              </a:rPr>
              <a:t> </a:t>
            </a:r>
            <a:r>
              <a:rPr lang="hr-HR" dirty="0" err="1">
                <a:solidFill>
                  <a:srgbClr val="000000"/>
                </a:solidFill>
                <a:latin typeface="Avenir Next LT Pro" panose="020B0504020202020204" pitchFamily="34" charset="-18"/>
                <a:ea typeface="Calibri" panose="020F0502020204030204" pitchFamily="34" charset="0"/>
              </a:rPr>
              <a:t>non-Rossby</a:t>
            </a:r>
            <a:r>
              <a:rPr lang="hr-HR" dirty="0">
                <a:solidFill>
                  <a:srgbClr val="000000"/>
                </a:solidFill>
                <a:latin typeface="Avenir Next LT Pro" panose="020B0504020202020204" pitchFamily="34" charset="-18"/>
                <a:ea typeface="Calibri" panose="020F0502020204030204" pitchFamily="34" charset="0"/>
              </a:rPr>
              <a:t> </a:t>
            </a:r>
            <a:r>
              <a:rPr lang="hr-HR" dirty="0" err="1">
                <a:solidFill>
                  <a:srgbClr val="000000"/>
                </a:solidFill>
                <a:latin typeface="Avenir Next LT Pro" panose="020B0504020202020204" pitchFamily="34" charset="-18"/>
                <a:ea typeface="Calibri" panose="020F0502020204030204" pitchFamily="34" charset="0"/>
              </a:rPr>
              <a:t>parts</a:t>
            </a:r>
            <a:r>
              <a:rPr lang="hr-HR" dirty="0">
                <a:solidFill>
                  <a:srgbClr val="000000"/>
                </a:solidFill>
                <a:latin typeface="Avenir Next LT Pro" panose="020B0504020202020204" pitchFamily="34" charset="-18"/>
                <a:ea typeface="Calibri" panose="020F0502020204030204" pitchFamily="34" charset="0"/>
              </a:rPr>
              <a:t>, </a:t>
            </a:r>
            <a:r>
              <a:rPr lang="hr-HR" dirty="0" err="1">
                <a:solidFill>
                  <a:srgbClr val="000000"/>
                </a:solidFill>
                <a:latin typeface="Avenir Next LT Pro" panose="020B0504020202020204" pitchFamily="34" charset="-18"/>
                <a:ea typeface="Calibri" panose="020F0502020204030204" pitchFamily="34" charset="0"/>
              </a:rPr>
              <a:t>especially</a:t>
            </a:r>
            <a:r>
              <a:rPr lang="hr-HR" dirty="0">
                <a:solidFill>
                  <a:srgbClr val="000000"/>
                </a:solidFill>
                <a:latin typeface="Avenir Next LT Pro" panose="020B0504020202020204" pitchFamily="34" charset="-18"/>
                <a:ea typeface="Calibri" panose="020F0502020204030204" pitchFamily="34" charset="0"/>
              </a:rPr>
              <a:t> </a:t>
            </a:r>
            <a:r>
              <a:rPr lang="hr-HR" dirty="0" err="1">
                <a:solidFill>
                  <a:srgbClr val="000000"/>
                </a:solidFill>
                <a:latin typeface="Avenir Next LT Pro" panose="020B0504020202020204" pitchFamily="34" charset="-18"/>
                <a:ea typeface="Calibri" panose="020F0502020204030204" pitchFamily="34" charset="0"/>
              </a:rPr>
              <a:t>useful</a:t>
            </a:r>
            <a:r>
              <a:rPr lang="hr-HR" dirty="0">
                <a:solidFill>
                  <a:srgbClr val="000000"/>
                </a:solidFill>
                <a:latin typeface="Avenir Next LT Pro" panose="020B0504020202020204" pitchFamily="34" charset="-18"/>
                <a:ea typeface="Calibri" panose="020F0502020204030204" pitchFamily="34" charset="0"/>
              </a:rPr>
              <a:t> </a:t>
            </a:r>
            <a:r>
              <a:rPr lang="hr-HR" dirty="0" err="1">
                <a:solidFill>
                  <a:srgbClr val="000000"/>
                </a:solidFill>
                <a:latin typeface="Avenir Next LT Pro" panose="020B0504020202020204" pitchFamily="34" charset="-18"/>
                <a:ea typeface="Calibri" panose="020F0502020204030204" pitchFamily="34" charset="0"/>
              </a:rPr>
              <a:t>in</a:t>
            </a:r>
            <a:r>
              <a:rPr lang="hr-HR" dirty="0">
                <a:solidFill>
                  <a:srgbClr val="000000"/>
                </a:solidFill>
                <a:latin typeface="Avenir Next LT Pro" panose="020B0504020202020204" pitchFamily="34" charset="-18"/>
                <a:ea typeface="Calibri" panose="020F0502020204030204" pitchFamily="34" charset="0"/>
              </a:rPr>
              <a:t> </a:t>
            </a:r>
            <a:r>
              <a:rPr lang="hr-HR" dirty="0" err="1">
                <a:solidFill>
                  <a:srgbClr val="000000"/>
                </a:solidFill>
                <a:latin typeface="Avenir Next LT Pro" panose="020B0504020202020204" pitchFamily="34" charset="-18"/>
                <a:ea typeface="Calibri" panose="020F0502020204030204" pitchFamily="34" charset="0"/>
              </a:rPr>
              <a:t>the</a:t>
            </a:r>
            <a:r>
              <a:rPr lang="hr-HR" dirty="0">
                <a:solidFill>
                  <a:srgbClr val="000000"/>
                </a:solidFill>
                <a:latin typeface="Avenir Next LT Pro" panose="020B0504020202020204" pitchFamily="34" charset="-18"/>
                <a:ea typeface="Calibri" panose="020F0502020204030204" pitchFamily="34" charset="0"/>
              </a:rPr>
              <a:t> </a:t>
            </a:r>
            <a:r>
              <a:rPr lang="hr-HR" dirty="0" err="1">
                <a:solidFill>
                  <a:srgbClr val="000000"/>
                </a:solidFill>
                <a:latin typeface="Avenir Next LT Pro" panose="020B0504020202020204" pitchFamily="34" charset="-18"/>
                <a:ea typeface="Calibri" panose="020F0502020204030204" pitchFamily="34" charset="0"/>
              </a:rPr>
              <a:t>tropics</a:t>
            </a:r>
            <a:r>
              <a:rPr lang="hr-HR" dirty="0">
                <a:solidFill>
                  <a:srgbClr val="000000"/>
                </a:solidFill>
                <a:latin typeface="Avenir Next LT Pro" panose="020B0504020202020204" pitchFamily="34" charset="-18"/>
                <a:ea typeface="Calibri" panose="020F0502020204030204" pitchFamily="34" charset="0"/>
              </a:rPr>
              <a:t>.</a:t>
            </a:r>
            <a:endParaRPr lang="hr-HR" dirty="0">
              <a:solidFill>
                <a:srgbClr val="000000"/>
              </a:solidFill>
              <a:effectLst/>
              <a:latin typeface="Avenir Next LT Pro" panose="020B0504020202020204" pitchFamily="34" charset="-18"/>
              <a:ea typeface="Calibri" panose="020F0502020204030204" pitchFamily="34" charset="0"/>
            </a:endParaRPr>
          </a:p>
          <a:p>
            <a:pPr>
              <a:buClr>
                <a:srgbClr val="0099FF"/>
              </a:buClr>
            </a:pPr>
            <a:r>
              <a:rPr lang="en-US" dirty="0">
                <a:solidFill>
                  <a:srgbClr val="000000"/>
                </a:solidFill>
                <a:effectLst/>
                <a:latin typeface="Avenir Next LT Pro" panose="020B0504020202020204" pitchFamily="34" charset="-18"/>
                <a:ea typeface="Calibri" panose="020F0502020204030204" pitchFamily="34" charset="0"/>
              </a:rPr>
              <a:t>Spectra of the vertical kinetic energy </a:t>
            </a:r>
            <a:r>
              <a:rPr lang="hr-HR" dirty="0" err="1">
                <a:solidFill>
                  <a:srgbClr val="000000"/>
                </a:solidFill>
                <a:effectLst/>
                <a:latin typeface="Avenir Next LT Pro" panose="020B0504020202020204" pitchFamily="34" charset="-18"/>
                <a:ea typeface="Calibri" panose="020F0502020204030204" pitchFamily="34" charset="0"/>
              </a:rPr>
              <a:t>in</a:t>
            </a:r>
            <a:r>
              <a:rPr lang="hr-HR" dirty="0">
                <a:solidFill>
                  <a:srgbClr val="000000"/>
                </a:solidFill>
                <a:effectLst/>
                <a:latin typeface="Avenir Next LT Pro" panose="020B0504020202020204" pitchFamily="34" charset="-18"/>
                <a:ea typeface="Calibri" panose="020F0502020204030204" pitchFamily="34" charset="0"/>
              </a:rPr>
              <a:t> </a:t>
            </a:r>
            <a:r>
              <a:rPr lang="hr-HR" dirty="0" err="1">
                <a:solidFill>
                  <a:srgbClr val="000000"/>
                </a:solidFill>
                <a:effectLst/>
                <a:latin typeface="Avenir Next LT Pro" panose="020B0504020202020204" pitchFamily="34" charset="-18"/>
                <a:ea typeface="Calibri" panose="020F0502020204030204" pitchFamily="34" charset="0"/>
              </a:rPr>
              <a:t>the</a:t>
            </a:r>
            <a:r>
              <a:rPr lang="hr-HR" dirty="0">
                <a:solidFill>
                  <a:srgbClr val="000000"/>
                </a:solidFill>
                <a:effectLst/>
                <a:latin typeface="Avenir Next LT Pro" panose="020B0504020202020204" pitchFamily="34" charset="-18"/>
                <a:ea typeface="Calibri" panose="020F0502020204030204" pitchFamily="34" charset="0"/>
              </a:rPr>
              <a:t> </a:t>
            </a:r>
            <a:r>
              <a:rPr lang="hr-HR" dirty="0" err="1">
                <a:solidFill>
                  <a:srgbClr val="000000"/>
                </a:solidFill>
                <a:effectLst/>
                <a:latin typeface="Avenir Next LT Pro" panose="020B0504020202020204" pitchFamily="34" charset="-18"/>
                <a:ea typeface="Calibri" panose="020F0502020204030204" pitchFamily="34" charset="0"/>
              </a:rPr>
              <a:t>tropics</a:t>
            </a:r>
            <a:r>
              <a:rPr lang="hr-HR" dirty="0">
                <a:solidFill>
                  <a:srgbClr val="000000"/>
                </a:solidFill>
                <a:effectLst/>
                <a:latin typeface="Avenir Next LT Pro" panose="020B0504020202020204" pitchFamily="34" charset="-18"/>
                <a:ea typeface="Calibri" panose="020F0502020204030204" pitchFamily="34" charset="0"/>
              </a:rPr>
              <a:t> are </a:t>
            </a:r>
            <a:r>
              <a:rPr lang="hr-HR" dirty="0" err="1">
                <a:solidFill>
                  <a:srgbClr val="000000"/>
                </a:solidFill>
                <a:effectLst/>
                <a:latin typeface="Avenir Next LT Pro" panose="020B0504020202020204" pitchFamily="34" charset="-18"/>
                <a:ea typeface="Calibri" panose="020F0502020204030204" pitchFamily="34" charset="0"/>
              </a:rPr>
              <a:t>almost</a:t>
            </a:r>
            <a:r>
              <a:rPr lang="hr-HR" dirty="0">
                <a:solidFill>
                  <a:srgbClr val="000000"/>
                </a:solidFill>
                <a:effectLst/>
                <a:latin typeface="Avenir Next LT Pro" panose="020B0504020202020204" pitchFamily="34" charset="-18"/>
                <a:ea typeface="Calibri" panose="020F0502020204030204" pitchFamily="34" charset="0"/>
              </a:rPr>
              <a:t> </a:t>
            </a:r>
            <a:r>
              <a:rPr lang="hr-HR" dirty="0" err="1">
                <a:solidFill>
                  <a:srgbClr val="000000"/>
                </a:solidFill>
                <a:effectLst/>
                <a:latin typeface="Avenir Next LT Pro" panose="020B0504020202020204" pitchFamily="34" charset="-18"/>
                <a:ea typeface="Calibri" panose="020F0502020204030204" pitchFamily="34" charset="0"/>
              </a:rPr>
              <a:t>entirely</a:t>
            </a:r>
            <a:r>
              <a:rPr lang="hr-HR" dirty="0">
                <a:solidFill>
                  <a:srgbClr val="000000"/>
                </a:solidFill>
                <a:effectLst/>
                <a:latin typeface="Avenir Next LT Pro" panose="020B0504020202020204" pitchFamily="34" charset="-18"/>
                <a:ea typeface="Calibri" panose="020F0502020204030204" pitchFamily="34" charset="0"/>
              </a:rPr>
              <a:t> </a:t>
            </a:r>
            <a:r>
              <a:rPr lang="hr-HR" dirty="0" err="1">
                <a:solidFill>
                  <a:srgbClr val="000000"/>
                </a:solidFill>
                <a:effectLst/>
                <a:latin typeface="Avenir Next LT Pro" panose="020B0504020202020204" pitchFamily="34" charset="-18"/>
                <a:ea typeface="Calibri" panose="020F0502020204030204" pitchFamily="34" charset="0"/>
              </a:rPr>
              <a:t>associated</a:t>
            </a:r>
            <a:r>
              <a:rPr lang="hr-HR" dirty="0">
                <a:solidFill>
                  <a:srgbClr val="000000"/>
                </a:solidFill>
                <a:effectLst/>
                <a:latin typeface="Avenir Next LT Pro" panose="020B0504020202020204" pitchFamily="34" charset="-18"/>
                <a:ea typeface="Calibri" panose="020F0502020204030204" pitchFamily="34" charset="0"/>
              </a:rPr>
              <a:t> </a:t>
            </a:r>
            <a:r>
              <a:rPr lang="hr-HR" dirty="0" err="1">
                <a:solidFill>
                  <a:srgbClr val="000000"/>
                </a:solidFill>
                <a:effectLst/>
                <a:latin typeface="Avenir Next LT Pro" panose="020B0504020202020204" pitchFamily="34" charset="-18"/>
                <a:ea typeface="Calibri" panose="020F0502020204030204" pitchFamily="34" charset="0"/>
              </a:rPr>
              <a:t>with</a:t>
            </a:r>
            <a:r>
              <a:rPr lang="hr-HR" dirty="0">
                <a:solidFill>
                  <a:srgbClr val="000000"/>
                </a:solidFill>
                <a:effectLst/>
                <a:latin typeface="Avenir Next LT Pro" panose="020B0504020202020204" pitchFamily="34" charset="-18"/>
                <a:ea typeface="Calibri" panose="020F0502020204030204" pitchFamily="34" charset="0"/>
              </a:rPr>
              <a:t> </a:t>
            </a:r>
            <a:r>
              <a:rPr lang="hr-HR" dirty="0" err="1">
                <a:solidFill>
                  <a:srgbClr val="000000"/>
                </a:solidFill>
                <a:effectLst/>
                <a:latin typeface="Avenir Next LT Pro" panose="020B0504020202020204" pitchFamily="34" charset="-18"/>
                <a:ea typeface="Calibri" panose="020F0502020204030204" pitchFamily="34" charset="0"/>
              </a:rPr>
              <a:t>the</a:t>
            </a:r>
            <a:r>
              <a:rPr lang="hr-HR" dirty="0">
                <a:solidFill>
                  <a:srgbClr val="000000"/>
                </a:solidFill>
                <a:effectLst/>
                <a:latin typeface="Avenir Next LT Pro" panose="020B0504020202020204" pitchFamily="34" charset="-18"/>
                <a:ea typeface="Calibri" panose="020F0502020204030204" pitchFamily="34" charset="0"/>
              </a:rPr>
              <a:t> </a:t>
            </a:r>
            <a:r>
              <a:rPr lang="hr-HR" dirty="0" err="1">
                <a:solidFill>
                  <a:srgbClr val="000000"/>
                </a:solidFill>
                <a:effectLst/>
                <a:latin typeface="Avenir Next LT Pro" panose="020B0504020202020204" pitchFamily="34" charset="-18"/>
                <a:ea typeface="Calibri" panose="020F0502020204030204" pitchFamily="34" charset="0"/>
              </a:rPr>
              <a:t>non-Rossby</a:t>
            </a:r>
            <a:r>
              <a:rPr lang="hr-HR" dirty="0">
                <a:solidFill>
                  <a:srgbClr val="000000"/>
                </a:solidFill>
                <a:effectLst/>
                <a:latin typeface="Avenir Next LT Pro" panose="020B0504020202020204" pitchFamily="34" charset="-18"/>
                <a:ea typeface="Calibri" panose="020F0502020204030204" pitchFamily="34" charset="0"/>
              </a:rPr>
              <a:t> </a:t>
            </a:r>
            <a:r>
              <a:rPr lang="hr-HR" dirty="0" err="1">
                <a:solidFill>
                  <a:srgbClr val="000000"/>
                </a:solidFill>
                <a:effectLst/>
                <a:latin typeface="Avenir Next LT Pro" panose="020B0504020202020204" pitchFamily="34" charset="-18"/>
                <a:ea typeface="Calibri" panose="020F0502020204030204" pitchFamily="34" charset="0"/>
              </a:rPr>
              <a:t>modes</a:t>
            </a:r>
            <a:r>
              <a:rPr lang="hr-HR" dirty="0">
                <a:solidFill>
                  <a:srgbClr val="000000"/>
                </a:solidFill>
                <a:effectLst/>
                <a:latin typeface="Avenir Next LT Pro" panose="020B0504020202020204" pitchFamily="34" charset="-18"/>
                <a:ea typeface="Calibri" panose="020F0502020204030204" pitchFamily="34" charset="0"/>
              </a:rPr>
              <a:t>.</a:t>
            </a:r>
          </a:p>
          <a:p>
            <a:pPr>
              <a:buClr>
                <a:srgbClr val="0099FF"/>
              </a:buClr>
            </a:pPr>
            <a:endParaRPr lang="hr-HR" dirty="0">
              <a:solidFill>
                <a:srgbClr val="000000"/>
              </a:solidFill>
              <a:effectLst/>
              <a:latin typeface="Avenir Next LT Pro" panose="020B0504020202020204" pitchFamily="34" charset="-18"/>
              <a:ea typeface="Calibri" panose="020F0502020204030204" pitchFamily="34" charset="0"/>
            </a:endParaRPr>
          </a:p>
          <a:p>
            <a:pPr>
              <a:buClr>
                <a:srgbClr val="0099FF"/>
              </a:buClr>
            </a:pPr>
            <a:r>
              <a:rPr lang="hr-HR" dirty="0" err="1">
                <a:solidFill>
                  <a:srgbClr val="000000"/>
                </a:solidFill>
                <a:latin typeface="Avenir Next LT Pro" panose="020B0504020202020204" pitchFamily="34" charset="-18"/>
              </a:rPr>
              <a:t>Ongoing</a:t>
            </a:r>
            <a:r>
              <a:rPr lang="hr-HR" dirty="0">
                <a:solidFill>
                  <a:srgbClr val="000000"/>
                </a:solidFill>
                <a:latin typeface="Avenir Next LT Pro" panose="020B0504020202020204" pitchFamily="34" charset="-18"/>
              </a:rPr>
              <a:t> </a:t>
            </a:r>
            <a:r>
              <a:rPr lang="hr-HR" dirty="0" err="1">
                <a:solidFill>
                  <a:srgbClr val="000000"/>
                </a:solidFill>
                <a:latin typeface="Avenir Next LT Pro" panose="020B0504020202020204" pitchFamily="34" charset="-18"/>
              </a:rPr>
              <a:t>work</a:t>
            </a:r>
            <a:r>
              <a:rPr lang="hr-HR" dirty="0">
                <a:solidFill>
                  <a:srgbClr val="000000"/>
                </a:solidFill>
                <a:latin typeface="Avenir Next LT Pro" panose="020B0504020202020204" pitchFamily="34" charset="-18"/>
              </a:rPr>
              <a:t> </a:t>
            </a:r>
            <a:r>
              <a:rPr lang="hr-HR" dirty="0" err="1">
                <a:solidFill>
                  <a:srgbClr val="000000"/>
                </a:solidFill>
                <a:latin typeface="Avenir Next LT Pro" panose="020B0504020202020204" pitchFamily="34" charset="-18"/>
              </a:rPr>
              <a:t>focuses</a:t>
            </a:r>
            <a:r>
              <a:rPr lang="hr-HR" dirty="0">
                <a:solidFill>
                  <a:srgbClr val="000000"/>
                </a:solidFill>
                <a:latin typeface="Avenir Next LT Pro" panose="020B0504020202020204" pitchFamily="34" charset="-18"/>
              </a:rPr>
              <a:t> on </a:t>
            </a:r>
            <a:r>
              <a:rPr lang="hr-HR" dirty="0" err="1">
                <a:solidFill>
                  <a:srgbClr val="000000"/>
                </a:solidFill>
                <a:latin typeface="Avenir Next LT Pro" panose="020B0504020202020204" pitchFamily="34" charset="-18"/>
              </a:rPr>
              <a:t>the</a:t>
            </a:r>
            <a:r>
              <a:rPr lang="hr-HR" dirty="0">
                <a:solidFill>
                  <a:srgbClr val="000000"/>
                </a:solidFill>
                <a:latin typeface="Avenir Next LT Pro" panose="020B0504020202020204" pitchFamily="34" charset="-18"/>
              </a:rPr>
              <a:t> </a:t>
            </a:r>
            <a:r>
              <a:rPr lang="hr-HR" dirty="0" err="1">
                <a:solidFill>
                  <a:srgbClr val="000000"/>
                </a:solidFill>
                <a:latin typeface="Avenir Next LT Pro" panose="020B0504020202020204" pitchFamily="34" charset="-18"/>
              </a:rPr>
              <a:t>computation</a:t>
            </a:r>
            <a:r>
              <a:rPr lang="hr-HR" dirty="0">
                <a:solidFill>
                  <a:srgbClr val="000000"/>
                </a:solidFill>
                <a:latin typeface="Avenir Next LT Pro" panose="020B0504020202020204" pitchFamily="34" charset="-18"/>
              </a:rPr>
              <a:t> </a:t>
            </a:r>
            <a:r>
              <a:rPr lang="hr-HR" dirty="0" err="1">
                <a:solidFill>
                  <a:srgbClr val="000000"/>
                </a:solidFill>
                <a:latin typeface="Avenir Next LT Pro" panose="020B0504020202020204" pitchFamily="34" charset="-18"/>
              </a:rPr>
              <a:t>of</a:t>
            </a:r>
            <a:r>
              <a:rPr lang="hr-HR" dirty="0">
                <a:solidFill>
                  <a:srgbClr val="000000"/>
                </a:solidFill>
                <a:latin typeface="Avenir Next LT Pro" panose="020B0504020202020204" pitchFamily="34" charset="-18"/>
              </a:rPr>
              <a:t> </a:t>
            </a:r>
            <a:r>
              <a:rPr lang="hr-HR" dirty="0" err="1">
                <a:solidFill>
                  <a:srgbClr val="000000"/>
                </a:solidFill>
                <a:latin typeface="Avenir Next LT Pro" panose="020B0504020202020204" pitchFamily="34" charset="-18"/>
              </a:rPr>
              <a:t>regime</a:t>
            </a:r>
            <a:r>
              <a:rPr lang="hr-HR" dirty="0">
                <a:solidFill>
                  <a:srgbClr val="000000"/>
                </a:solidFill>
                <a:latin typeface="Avenir Next LT Pro" panose="020B0504020202020204" pitchFamily="34" charset="-18"/>
              </a:rPr>
              <a:t> </a:t>
            </a:r>
            <a:r>
              <a:rPr lang="hr-HR" dirty="0" err="1">
                <a:solidFill>
                  <a:srgbClr val="000000"/>
                </a:solidFill>
                <a:latin typeface="Avenir Next LT Pro" panose="020B0504020202020204" pitchFamily="34" charset="-18"/>
              </a:rPr>
              <a:t>and</a:t>
            </a:r>
            <a:r>
              <a:rPr lang="hr-HR" dirty="0">
                <a:solidFill>
                  <a:srgbClr val="000000"/>
                </a:solidFill>
                <a:latin typeface="Avenir Next LT Pro" panose="020B0504020202020204" pitchFamily="34" charset="-18"/>
              </a:rPr>
              <a:t> </a:t>
            </a:r>
            <a:r>
              <a:rPr lang="hr-HR" dirty="0" err="1">
                <a:solidFill>
                  <a:srgbClr val="000000"/>
                </a:solidFill>
                <a:latin typeface="Avenir Next LT Pro" panose="020B0504020202020204" pitchFamily="34" charset="-18"/>
              </a:rPr>
              <a:t>scale-dependent</a:t>
            </a:r>
            <a:r>
              <a:rPr lang="hr-HR" dirty="0">
                <a:solidFill>
                  <a:srgbClr val="000000"/>
                </a:solidFill>
                <a:latin typeface="Avenir Next LT Pro" panose="020B0504020202020204" pitchFamily="34" charset="-18"/>
              </a:rPr>
              <a:t> </a:t>
            </a:r>
            <a:r>
              <a:rPr lang="hr-HR" dirty="0" err="1">
                <a:solidFill>
                  <a:srgbClr val="000000"/>
                </a:solidFill>
                <a:latin typeface="Avenir Next LT Pro" panose="020B0504020202020204" pitchFamily="34" charset="-18"/>
              </a:rPr>
              <a:t>vertical</a:t>
            </a:r>
            <a:r>
              <a:rPr lang="hr-HR" dirty="0">
                <a:solidFill>
                  <a:srgbClr val="000000"/>
                </a:solidFill>
                <a:latin typeface="Avenir Next LT Pro" panose="020B0504020202020204" pitchFamily="34" charset="-18"/>
              </a:rPr>
              <a:t> </a:t>
            </a:r>
            <a:r>
              <a:rPr lang="hr-HR" dirty="0" err="1">
                <a:solidFill>
                  <a:srgbClr val="000000"/>
                </a:solidFill>
                <a:latin typeface="Avenir Next LT Pro" panose="020B0504020202020204" pitchFamily="34" charset="-18"/>
              </a:rPr>
              <a:t>momentum</a:t>
            </a:r>
            <a:r>
              <a:rPr lang="hr-HR" dirty="0">
                <a:solidFill>
                  <a:srgbClr val="000000"/>
                </a:solidFill>
                <a:latin typeface="Avenir Next LT Pro" panose="020B0504020202020204" pitchFamily="34" charset="-18"/>
              </a:rPr>
              <a:t> </a:t>
            </a:r>
            <a:r>
              <a:rPr lang="hr-HR" dirty="0" err="1">
                <a:solidFill>
                  <a:srgbClr val="000000"/>
                </a:solidFill>
                <a:latin typeface="Avenir Next LT Pro" panose="020B0504020202020204" pitchFamily="34" charset="-18"/>
              </a:rPr>
              <a:t>fluxes</a:t>
            </a:r>
            <a:r>
              <a:rPr lang="hr-HR" dirty="0">
                <a:solidFill>
                  <a:srgbClr val="000000"/>
                </a:solidFill>
                <a:latin typeface="Avenir Next LT Pro" panose="020B0504020202020204" pitchFamily="34" charset="-18"/>
              </a:rPr>
              <a:t>.</a:t>
            </a:r>
            <a:br>
              <a:rPr lang="hr-HR" dirty="0">
                <a:latin typeface="Avenir Next LT Pro" panose="020B0504020202020204" pitchFamily="34" charset="-18"/>
              </a:rPr>
            </a:br>
            <a:endParaRPr lang="hr-HR" dirty="0">
              <a:latin typeface="Avenir Next LT Pro" panose="020B0504020202020204" pitchFamily="34" charset="-18"/>
            </a:endParaRP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714710F6-2509-1E34-98D7-674DB652F2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2" t="15041" r="34692" b="3289"/>
          <a:stretch/>
        </p:blipFill>
        <p:spPr>
          <a:xfrm>
            <a:off x="5429953" y="5613767"/>
            <a:ext cx="814685" cy="786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993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ka 15">
            <a:extLst>
              <a:ext uri="{FF2B5EF4-FFF2-40B4-BE49-F238E27FC236}">
                <a16:creationId xmlns:a16="http://schemas.microsoft.com/office/drawing/2014/main" id="{C63F8B80-A68F-EDF9-1C87-2515626F68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2" t="15041" r="34692" b="3289"/>
          <a:stretch/>
        </p:blipFill>
        <p:spPr>
          <a:xfrm>
            <a:off x="7091715" y="5959574"/>
            <a:ext cx="814685" cy="786919"/>
          </a:xfrm>
          <a:prstGeom prst="rect">
            <a:avLst/>
          </a:prstGeom>
        </p:spPr>
      </p:pic>
      <p:pic>
        <p:nvPicPr>
          <p:cNvPr id="19" name="Slika 18" descr="Slika na kojoj se prikazuje tekst&#10;&#10;Opis je automatski generiran">
            <a:extLst>
              <a:ext uri="{FF2B5EF4-FFF2-40B4-BE49-F238E27FC236}">
                <a16:creationId xmlns:a16="http://schemas.microsoft.com/office/drawing/2014/main" id="{BBE0C2EC-2E5D-5761-AEB3-B6FBA7A0D8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8" t="33270" r="15624" b="17096"/>
          <a:stretch/>
        </p:blipFill>
        <p:spPr>
          <a:xfrm>
            <a:off x="10197774" y="6106248"/>
            <a:ext cx="1912891" cy="640245"/>
          </a:xfrm>
          <a:prstGeom prst="rect">
            <a:avLst/>
          </a:prstGeom>
        </p:spPr>
      </p:pic>
      <p:pic>
        <p:nvPicPr>
          <p:cNvPr id="1026" name="Picture 2" descr="Univerza v Ljubljani">
            <a:extLst>
              <a:ext uri="{FF2B5EF4-FFF2-40B4-BE49-F238E27FC236}">
                <a16:creationId xmlns:a16="http://schemas.microsoft.com/office/drawing/2014/main" id="{FA434F24-84FB-BC6F-1BC7-D257655E6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220" y="5624842"/>
            <a:ext cx="2243410" cy="112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 descr="Slika na kojoj se prikazuje tekst&#10;&#10;Opis je automatski generiran">
            <a:extLst>
              <a:ext uri="{FF2B5EF4-FFF2-40B4-BE49-F238E27FC236}">
                <a16:creationId xmlns:a16="http://schemas.microsoft.com/office/drawing/2014/main" id="{86507675-567B-4E1A-832A-5952AC7F32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62" y="160763"/>
            <a:ext cx="3160352" cy="1080742"/>
          </a:xfrm>
          <a:prstGeom prst="rect">
            <a:avLst/>
          </a:prstGeom>
        </p:spPr>
      </p:pic>
      <p:sp>
        <p:nvSpPr>
          <p:cNvPr id="8" name="Pravokutnik 7">
            <a:extLst>
              <a:ext uri="{FF2B5EF4-FFF2-40B4-BE49-F238E27FC236}">
                <a16:creationId xmlns:a16="http://schemas.microsoft.com/office/drawing/2014/main" id="{E27A033D-7684-A4A1-B5B8-755874F02E36}"/>
              </a:ext>
            </a:extLst>
          </p:cNvPr>
          <p:cNvSpPr/>
          <p:nvPr/>
        </p:nvSpPr>
        <p:spPr>
          <a:xfrm>
            <a:off x="0" y="1241506"/>
            <a:ext cx="12192000" cy="43026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634B93F-F2CD-B8E8-4748-8B4C471C57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184" y="807378"/>
            <a:ext cx="10501745" cy="2239673"/>
          </a:xfrm>
        </p:spPr>
        <p:txBody>
          <a:bodyPr>
            <a:normAutofit fontScale="90000"/>
          </a:bodyPr>
          <a:lstStyle/>
          <a:p>
            <a:r>
              <a:rPr lang="hr-HR" sz="4000" dirty="0" err="1">
                <a:latin typeface="Avenir Next LT Pro" panose="020B0504020202020204" pitchFamily="34" charset="-18"/>
              </a:rPr>
              <a:t>Zonal</a:t>
            </a:r>
            <a:r>
              <a:rPr lang="hr-HR" sz="4000" dirty="0">
                <a:latin typeface="Avenir Next LT Pro" panose="020B0504020202020204" pitchFamily="34" charset="-18"/>
              </a:rPr>
              <a:t> </a:t>
            </a:r>
            <a:r>
              <a:rPr lang="hr-HR" sz="4000" dirty="0" err="1">
                <a:latin typeface="Avenir Next LT Pro" panose="020B0504020202020204" pitchFamily="34" charset="-18"/>
              </a:rPr>
              <a:t>wavenumber</a:t>
            </a:r>
            <a:r>
              <a:rPr lang="hr-HR" sz="4000" dirty="0">
                <a:latin typeface="Avenir Next LT Pro" panose="020B0504020202020204" pitchFamily="34" charset="-18"/>
              </a:rPr>
              <a:t> </a:t>
            </a:r>
            <a:r>
              <a:rPr lang="hr-HR" sz="4000" dirty="0" err="1">
                <a:latin typeface="Avenir Next LT Pro" panose="020B0504020202020204" pitchFamily="34" charset="-18"/>
              </a:rPr>
              <a:t>spectra</a:t>
            </a:r>
            <a:r>
              <a:rPr lang="hr-HR" sz="4000" dirty="0">
                <a:latin typeface="Avenir Next LT Pro" panose="020B0504020202020204" pitchFamily="34" charset="-18"/>
              </a:rPr>
              <a:t> </a:t>
            </a:r>
            <a:r>
              <a:rPr lang="hr-HR" sz="4000" dirty="0" err="1">
                <a:latin typeface="Avenir Next LT Pro" panose="020B0504020202020204" pitchFamily="34" charset="-18"/>
              </a:rPr>
              <a:t>of</a:t>
            </a:r>
            <a:r>
              <a:rPr lang="hr-HR" sz="4000" dirty="0">
                <a:latin typeface="Avenir Next LT Pro" panose="020B0504020202020204" pitchFamily="34" charset="-18"/>
              </a:rPr>
              <a:t> </a:t>
            </a:r>
            <a:r>
              <a:rPr lang="hr-HR" sz="4000" dirty="0" err="1">
                <a:latin typeface="Avenir Next LT Pro" panose="020B0504020202020204" pitchFamily="34" charset="-18"/>
              </a:rPr>
              <a:t>the</a:t>
            </a:r>
            <a:r>
              <a:rPr lang="hr-HR" sz="4000" dirty="0">
                <a:latin typeface="Avenir Next LT Pro" panose="020B0504020202020204" pitchFamily="34" charset="-18"/>
              </a:rPr>
              <a:t> </a:t>
            </a:r>
            <a:r>
              <a:rPr lang="hr-HR" sz="4000" dirty="0" err="1">
                <a:latin typeface="Avenir Next LT Pro" panose="020B0504020202020204" pitchFamily="34" charset="-18"/>
              </a:rPr>
              <a:t>vertical</a:t>
            </a:r>
            <a:r>
              <a:rPr lang="hr-HR" sz="4000" dirty="0">
                <a:latin typeface="Avenir Next LT Pro" panose="020B0504020202020204" pitchFamily="34" charset="-18"/>
              </a:rPr>
              <a:t> </a:t>
            </a:r>
            <a:r>
              <a:rPr lang="hr-HR" sz="4000" dirty="0" err="1">
                <a:latin typeface="Avenir Next LT Pro" panose="020B0504020202020204" pitchFamily="34" charset="-18"/>
              </a:rPr>
              <a:t>velocity</a:t>
            </a:r>
            <a:r>
              <a:rPr lang="hr-HR" sz="4000" dirty="0">
                <a:latin typeface="Avenir Next LT Pro" panose="020B0504020202020204" pitchFamily="34" charset="-18"/>
              </a:rPr>
              <a:t> </a:t>
            </a:r>
            <a:r>
              <a:rPr lang="hr-HR" sz="4000" dirty="0" err="1">
                <a:latin typeface="Avenir Next LT Pro" panose="020B0504020202020204" pitchFamily="34" charset="-18"/>
              </a:rPr>
              <a:t>and</a:t>
            </a:r>
            <a:r>
              <a:rPr lang="hr-HR" sz="4000" dirty="0">
                <a:latin typeface="Avenir Next LT Pro" panose="020B0504020202020204" pitchFamily="34" charset="-18"/>
              </a:rPr>
              <a:t> </a:t>
            </a:r>
            <a:r>
              <a:rPr lang="hr-HR" sz="4000" dirty="0" err="1">
                <a:latin typeface="Avenir Next LT Pro" panose="020B0504020202020204" pitchFamily="34" charset="-18"/>
              </a:rPr>
              <a:t>horizontal</a:t>
            </a:r>
            <a:r>
              <a:rPr lang="hr-HR" sz="4000" dirty="0">
                <a:latin typeface="Avenir Next LT Pro" panose="020B0504020202020204" pitchFamily="34" charset="-18"/>
              </a:rPr>
              <a:t> </a:t>
            </a:r>
            <a:r>
              <a:rPr lang="hr-HR" sz="4000" dirty="0" err="1">
                <a:latin typeface="Avenir Next LT Pro" panose="020B0504020202020204" pitchFamily="34" charset="-18"/>
              </a:rPr>
              <a:t>divergence</a:t>
            </a:r>
            <a:r>
              <a:rPr lang="hr-HR" sz="4000" dirty="0">
                <a:latin typeface="Avenir Next LT Pro" panose="020B0504020202020204" pitchFamily="34" charset="-18"/>
              </a:rPr>
              <a:t> </a:t>
            </a:r>
            <a:r>
              <a:rPr lang="hr-HR" sz="4000" dirty="0" err="1">
                <a:latin typeface="Avenir Next LT Pro" panose="020B0504020202020204" pitchFamily="34" charset="-18"/>
              </a:rPr>
              <a:t>associated</a:t>
            </a:r>
            <a:r>
              <a:rPr lang="hr-HR" sz="4000" dirty="0">
                <a:latin typeface="Avenir Next LT Pro" panose="020B0504020202020204" pitchFamily="34" charset="-18"/>
              </a:rPr>
              <a:t> </a:t>
            </a:r>
            <a:r>
              <a:rPr lang="hr-HR" sz="4000" dirty="0" err="1">
                <a:latin typeface="Avenir Next LT Pro" panose="020B0504020202020204" pitchFamily="34" charset="-18"/>
              </a:rPr>
              <a:t>with</a:t>
            </a:r>
            <a:r>
              <a:rPr lang="hr-HR" sz="4000" dirty="0">
                <a:latin typeface="Avenir Next LT Pro" panose="020B0504020202020204" pitchFamily="34" charset="-18"/>
              </a:rPr>
              <a:t> </a:t>
            </a:r>
            <a:r>
              <a:rPr lang="hr-HR" sz="4000" dirty="0" err="1">
                <a:latin typeface="Avenir Next LT Pro" panose="020B0504020202020204" pitchFamily="34" charset="-18"/>
              </a:rPr>
              <a:t>the</a:t>
            </a:r>
            <a:r>
              <a:rPr lang="hr-HR" sz="4000" dirty="0">
                <a:latin typeface="Avenir Next LT Pro" panose="020B0504020202020204" pitchFamily="34" charset="-18"/>
              </a:rPr>
              <a:t> </a:t>
            </a:r>
            <a:r>
              <a:rPr lang="hr-HR" sz="4000" dirty="0" err="1">
                <a:latin typeface="Avenir Next LT Pro" panose="020B0504020202020204" pitchFamily="34" charset="-18"/>
              </a:rPr>
              <a:t>Rossby</a:t>
            </a:r>
            <a:r>
              <a:rPr lang="hr-HR" sz="4000" dirty="0">
                <a:latin typeface="Avenir Next LT Pro" panose="020B0504020202020204" pitchFamily="34" charset="-18"/>
              </a:rPr>
              <a:t> </a:t>
            </a:r>
            <a:r>
              <a:rPr lang="hr-HR" sz="4000" dirty="0" err="1">
                <a:latin typeface="Avenir Next LT Pro" panose="020B0504020202020204" pitchFamily="34" charset="-18"/>
              </a:rPr>
              <a:t>and</a:t>
            </a:r>
            <a:r>
              <a:rPr lang="hr-HR" sz="4000" dirty="0">
                <a:latin typeface="Avenir Next LT Pro" panose="020B0504020202020204" pitchFamily="34" charset="-18"/>
              </a:rPr>
              <a:t> </a:t>
            </a:r>
            <a:r>
              <a:rPr lang="hr-HR" sz="4000" dirty="0" err="1">
                <a:latin typeface="Avenir Next LT Pro" panose="020B0504020202020204" pitchFamily="34" charset="-18"/>
              </a:rPr>
              <a:t>non-Rossby</a:t>
            </a:r>
            <a:r>
              <a:rPr lang="hr-HR" sz="4000" dirty="0">
                <a:latin typeface="Avenir Next LT Pro" panose="020B0504020202020204" pitchFamily="34" charset="-18"/>
              </a:rPr>
              <a:t> </a:t>
            </a:r>
            <a:r>
              <a:rPr lang="hr-HR" sz="4000" dirty="0" err="1">
                <a:latin typeface="Avenir Next LT Pro" panose="020B0504020202020204" pitchFamily="34" charset="-18"/>
              </a:rPr>
              <a:t>waves</a:t>
            </a:r>
            <a:r>
              <a:rPr lang="hr-HR" sz="4000" dirty="0">
                <a:latin typeface="Avenir Next LT Pro" panose="020B0504020202020204" pitchFamily="34" charset="-18"/>
              </a:rPr>
              <a:t> </a:t>
            </a:r>
            <a:r>
              <a:rPr lang="hr-HR" sz="4000" dirty="0" err="1">
                <a:latin typeface="Avenir Next LT Pro" panose="020B0504020202020204" pitchFamily="34" charset="-18"/>
              </a:rPr>
              <a:t>in</a:t>
            </a:r>
            <a:r>
              <a:rPr lang="hr-HR" sz="4000" dirty="0">
                <a:latin typeface="Avenir Next LT Pro" panose="020B0504020202020204" pitchFamily="34" charset="-18"/>
              </a:rPr>
              <a:t> </a:t>
            </a:r>
            <a:r>
              <a:rPr lang="hr-HR" sz="4000" dirty="0" err="1">
                <a:latin typeface="Avenir Next LT Pro" panose="020B0504020202020204" pitchFamily="34" charset="-18"/>
              </a:rPr>
              <a:t>the</a:t>
            </a:r>
            <a:r>
              <a:rPr lang="hr-HR" sz="4000" dirty="0">
                <a:latin typeface="Avenir Next LT Pro" panose="020B0504020202020204" pitchFamily="34" charset="-18"/>
              </a:rPr>
              <a:t> </a:t>
            </a:r>
            <a:r>
              <a:rPr lang="hr-HR" sz="4000" dirty="0" err="1">
                <a:latin typeface="Avenir Next LT Pro" panose="020B0504020202020204" pitchFamily="34" charset="-18"/>
              </a:rPr>
              <a:t>tropics</a:t>
            </a:r>
            <a:endParaRPr lang="en-US" sz="4000" dirty="0">
              <a:latin typeface="Avenir Next LT Pro" panose="020B0504020202020204" pitchFamily="34" charset="-18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7013B04-183F-7CF9-9674-C522FA892C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0752" y="3900932"/>
            <a:ext cx="10304610" cy="1655762"/>
          </a:xfrm>
        </p:spPr>
        <p:txBody>
          <a:bodyPr>
            <a:normAutofit lnSpcReduction="10000"/>
          </a:bodyPr>
          <a:lstStyle/>
          <a:p>
            <a:r>
              <a:rPr lang="hr-HR" dirty="0">
                <a:latin typeface="Avenir Next LT Pro" panose="020B0504020202020204" pitchFamily="34" charset="-18"/>
              </a:rPr>
              <a:t>Valentino Neduhal </a:t>
            </a:r>
            <a:r>
              <a:rPr lang="hr-HR" baseline="30000" dirty="0">
                <a:latin typeface="Avenir Next LT Pro" panose="020B0504020202020204" pitchFamily="34" charset="-18"/>
              </a:rPr>
              <a:t>1</a:t>
            </a:r>
            <a:r>
              <a:rPr lang="hr-HR" dirty="0">
                <a:latin typeface="Avenir Next LT Pro" panose="020B0504020202020204" pitchFamily="34" charset="-18"/>
              </a:rPr>
              <a:t>, Nedjeljka Žagar </a:t>
            </a:r>
            <a:r>
              <a:rPr lang="hr-HR" baseline="30000" dirty="0">
                <a:latin typeface="Avenir Next LT Pro" panose="020B0504020202020204" pitchFamily="34" charset="-18"/>
              </a:rPr>
              <a:t>1</a:t>
            </a:r>
            <a:r>
              <a:rPr lang="hr-HR" dirty="0">
                <a:latin typeface="Avenir Next LT Pro" panose="020B0504020202020204" pitchFamily="34" charset="-18"/>
              </a:rPr>
              <a:t>, Žiga </a:t>
            </a:r>
            <a:r>
              <a:rPr lang="hr-HR" dirty="0" err="1">
                <a:latin typeface="Avenir Next LT Pro" panose="020B0504020202020204" pitchFamily="34" charset="-18"/>
              </a:rPr>
              <a:t>Zaplotnik</a:t>
            </a:r>
            <a:r>
              <a:rPr lang="hr-HR" dirty="0">
                <a:latin typeface="Avenir Next LT Pro" panose="020B0504020202020204" pitchFamily="34" charset="-18"/>
              </a:rPr>
              <a:t> </a:t>
            </a:r>
            <a:r>
              <a:rPr lang="hr-HR" baseline="30000" dirty="0">
                <a:latin typeface="Avenir Next LT Pro" panose="020B0504020202020204" pitchFamily="34" charset="-18"/>
              </a:rPr>
              <a:t>2</a:t>
            </a:r>
          </a:p>
          <a:p>
            <a:endParaRPr lang="hr-HR" dirty="0">
              <a:latin typeface="Avenir Next LT Pro" panose="020B0504020202020204" pitchFamily="34" charset="-18"/>
            </a:endParaRPr>
          </a:p>
          <a:p>
            <a:pPr algn="l"/>
            <a:r>
              <a:rPr lang="hr-HR" sz="2000" baseline="30000" dirty="0">
                <a:latin typeface="Avenir Next LT Pro" panose="020B0504020202020204" pitchFamily="34" charset="-18"/>
              </a:rPr>
              <a:t>1  </a:t>
            </a:r>
            <a:r>
              <a:rPr lang="hr-HR" sz="2000" dirty="0" err="1">
                <a:latin typeface="Avenir Next LT Pro" panose="020B0504020202020204" pitchFamily="34" charset="-18"/>
              </a:rPr>
              <a:t>Meterological</a:t>
            </a:r>
            <a:r>
              <a:rPr lang="hr-HR" sz="2000" dirty="0">
                <a:latin typeface="Avenir Next LT Pro" panose="020B0504020202020204" pitchFamily="34" charset="-18"/>
              </a:rPr>
              <a:t> </a:t>
            </a:r>
            <a:r>
              <a:rPr lang="hr-HR" sz="2000" dirty="0" err="1">
                <a:latin typeface="Avenir Next LT Pro" panose="020B0504020202020204" pitchFamily="34" charset="-18"/>
              </a:rPr>
              <a:t>institude</a:t>
            </a:r>
            <a:r>
              <a:rPr lang="hr-HR" sz="2000" dirty="0">
                <a:latin typeface="Avenir Next LT Pro" panose="020B0504020202020204" pitchFamily="34" charset="-18"/>
              </a:rPr>
              <a:t>, CEN, </a:t>
            </a:r>
            <a:r>
              <a:rPr lang="hr-HR" sz="2000" dirty="0" err="1">
                <a:latin typeface="Avenir Next LT Pro" panose="020B0504020202020204" pitchFamily="34" charset="-18"/>
              </a:rPr>
              <a:t>Universitat</a:t>
            </a:r>
            <a:r>
              <a:rPr lang="hr-HR" sz="2000" dirty="0">
                <a:latin typeface="Avenir Next LT Pro" panose="020B0504020202020204" pitchFamily="34" charset="-18"/>
              </a:rPr>
              <a:t> Hamburg, Hamburg, </a:t>
            </a:r>
            <a:r>
              <a:rPr lang="hr-HR" sz="2000" dirty="0" err="1">
                <a:latin typeface="Avenir Next LT Pro" panose="020B0504020202020204" pitchFamily="34" charset="-18"/>
              </a:rPr>
              <a:t>Germany</a:t>
            </a:r>
            <a:endParaRPr lang="hr-HR" sz="2000" baseline="30000" dirty="0">
              <a:latin typeface="Avenir Next LT Pro" panose="020B0504020202020204" pitchFamily="34" charset="-18"/>
            </a:endParaRPr>
          </a:p>
          <a:p>
            <a:pPr algn="l"/>
            <a:r>
              <a:rPr lang="hr-HR" sz="2000" baseline="30000" dirty="0">
                <a:latin typeface="Avenir Next LT Pro" panose="020B0504020202020204" pitchFamily="34" charset="-18"/>
              </a:rPr>
              <a:t>2</a:t>
            </a:r>
            <a:r>
              <a:rPr lang="hr-HR" sz="2000" dirty="0">
                <a:latin typeface="Avenir Next LT Pro" panose="020B0504020202020204" pitchFamily="34" charset="-18"/>
              </a:rPr>
              <a:t> </a:t>
            </a:r>
            <a:r>
              <a:rPr lang="hr-HR" sz="2000" dirty="0" err="1">
                <a:latin typeface="Avenir Next LT Pro" panose="020B0504020202020204" pitchFamily="34" charset="-18"/>
              </a:rPr>
              <a:t>Faculty</a:t>
            </a:r>
            <a:r>
              <a:rPr lang="hr-HR" sz="2000" dirty="0">
                <a:latin typeface="Avenir Next LT Pro" panose="020B0504020202020204" pitchFamily="34" charset="-18"/>
              </a:rPr>
              <a:t> </a:t>
            </a:r>
            <a:r>
              <a:rPr lang="hr-HR" sz="2000" dirty="0" err="1">
                <a:latin typeface="Avenir Next LT Pro" panose="020B0504020202020204" pitchFamily="34" charset="-18"/>
              </a:rPr>
              <a:t>of</a:t>
            </a:r>
            <a:r>
              <a:rPr lang="hr-HR" sz="2000" dirty="0">
                <a:latin typeface="Avenir Next LT Pro" panose="020B0504020202020204" pitchFamily="34" charset="-18"/>
              </a:rPr>
              <a:t> </a:t>
            </a:r>
            <a:r>
              <a:rPr lang="hr-HR" sz="2000" dirty="0" err="1">
                <a:latin typeface="Avenir Next LT Pro" panose="020B0504020202020204" pitchFamily="34" charset="-18"/>
              </a:rPr>
              <a:t>Mathematics</a:t>
            </a:r>
            <a:r>
              <a:rPr lang="hr-HR" sz="2000" dirty="0">
                <a:latin typeface="Avenir Next LT Pro" panose="020B0504020202020204" pitchFamily="34" charset="-18"/>
              </a:rPr>
              <a:t> </a:t>
            </a:r>
            <a:r>
              <a:rPr lang="hr-HR" sz="2000" dirty="0" err="1">
                <a:latin typeface="Avenir Next LT Pro" panose="020B0504020202020204" pitchFamily="34" charset="-18"/>
              </a:rPr>
              <a:t>and</a:t>
            </a:r>
            <a:r>
              <a:rPr lang="hr-HR" sz="2000" dirty="0">
                <a:latin typeface="Avenir Next LT Pro" panose="020B0504020202020204" pitchFamily="34" charset="-18"/>
              </a:rPr>
              <a:t> </a:t>
            </a:r>
            <a:r>
              <a:rPr lang="hr-HR" sz="2000" dirty="0" err="1">
                <a:latin typeface="Avenir Next LT Pro" panose="020B0504020202020204" pitchFamily="34" charset="-18"/>
              </a:rPr>
              <a:t>Physics</a:t>
            </a:r>
            <a:r>
              <a:rPr lang="hr-HR" sz="2000" dirty="0">
                <a:latin typeface="Avenir Next LT Pro" panose="020B0504020202020204" pitchFamily="34" charset="-18"/>
              </a:rPr>
              <a:t>, </a:t>
            </a:r>
            <a:r>
              <a:rPr lang="hr-HR" sz="2000" dirty="0" err="1">
                <a:latin typeface="Avenir Next LT Pro" panose="020B0504020202020204" pitchFamily="34" charset="-18"/>
              </a:rPr>
              <a:t>Univerza</a:t>
            </a:r>
            <a:r>
              <a:rPr lang="hr-HR" sz="2000" dirty="0">
                <a:latin typeface="Avenir Next LT Pro" panose="020B0504020202020204" pitchFamily="34" charset="-18"/>
              </a:rPr>
              <a:t> v Ljubljani, Ljubljana, </a:t>
            </a:r>
            <a:r>
              <a:rPr lang="hr-HR" sz="2000" dirty="0" err="1">
                <a:latin typeface="Avenir Next LT Pro" panose="020B0504020202020204" pitchFamily="34" charset="-18"/>
              </a:rPr>
              <a:t>Slovenia</a:t>
            </a:r>
            <a:endParaRPr lang="en-US" sz="2000" dirty="0">
              <a:latin typeface="Avenir Next LT Pro" panose="020B0504020202020204" pitchFamily="34" charset="-18"/>
            </a:endParaRP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57D9FEA6-91A2-B2C8-070D-CBD820694F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0028" y="218577"/>
            <a:ext cx="689366" cy="965113"/>
          </a:xfrm>
          <a:prstGeom prst="rect">
            <a:avLst/>
          </a:prstGeom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id="{2D19C7B3-CC51-CBB5-5D60-235E54B9AA87}"/>
              </a:ext>
            </a:extLst>
          </p:cNvPr>
          <p:cNvSpPr txBox="1"/>
          <p:nvPr/>
        </p:nvSpPr>
        <p:spPr>
          <a:xfrm>
            <a:off x="47184" y="5925217"/>
            <a:ext cx="77928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latin typeface="Avenir Next LT Pro" panose="020B0504020202020204" pitchFamily="34" charset="-18"/>
              </a:rPr>
              <a:t>Email:	Valentino Neduhal  - valentino.neduhal@uni-hamburg.de</a:t>
            </a:r>
            <a:endParaRPr lang="hr-HR" baseline="30000" dirty="0">
              <a:latin typeface="Avenir Next LT Pro" panose="020B0504020202020204" pitchFamily="34" charset="-18"/>
            </a:endParaRPr>
          </a:p>
          <a:p>
            <a:r>
              <a:rPr lang="hr-HR" dirty="0">
                <a:latin typeface="Avenir Next LT Pro" panose="020B0504020202020204" pitchFamily="34" charset="-18"/>
              </a:rPr>
              <a:t>	Nedjeljka Žagar – nedjeljka.zagar@uni-hamburg.de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8803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22927</TotalTime>
  <Words>356</Words>
  <Application>Microsoft Office PowerPoint</Application>
  <PresentationFormat>Široki zaslon</PresentationFormat>
  <Paragraphs>51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5" baseType="lpstr">
      <vt:lpstr>arial</vt:lpstr>
      <vt:lpstr>arial</vt:lpstr>
      <vt:lpstr>Avenir Next LT Pro</vt:lpstr>
      <vt:lpstr>Calibri</vt:lpstr>
      <vt:lpstr>Calibri Light</vt:lpstr>
      <vt:lpstr>Cambria Math</vt:lpstr>
      <vt:lpstr>Tema sustava Office</vt:lpstr>
      <vt:lpstr>Zonal wavenumber spectra of the vertical velocity and horizontal divergence associated with the Rossby and non-Rossby waves in the tropics</vt:lpstr>
      <vt:lpstr>PowerPoint prezentacija</vt:lpstr>
      <vt:lpstr>PowerPoint prezentacija</vt:lpstr>
      <vt:lpstr>Comparison of ω from MODES with ω from ERA5 </vt:lpstr>
      <vt:lpstr>Decomposition of ω with MODES</vt:lpstr>
      <vt:lpstr>Vertical kinetic energy spectra of Rossby and non-Rossby modes</vt:lpstr>
      <vt:lpstr>Summary &amp; Outlook</vt:lpstr>
      <vt:lpstr>Zonal wavenumber spectra of the vertical velocity and horizontal divergence associated with the Rossby and non-Rossby waves in the tropics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Zonal wavenumber spectra of the vertical velocity and horizontal divergence associated with the Rossby and non-Rossby waves in the tropics</dc:title>
  <dc:creator>Valentino Neduhal</dc:creator>
  <cp:lastModifiedBy>Valentino Neduhal</cp:lastModifiedBy>
  <cp:revision>14</cp:revision>
  <cp:lastPrinted>2022-05-20T13:33:04Z</cp:lastPrinted>
  <dcterms:created xsi:type="dcterms:W3CDTF">2022-05-04T15:19:07Z</dcterms:created>
  <dcterms:modified xsi:type="dcterms:W3CDTF">2022-05-24T11:46:13Z</dcterms:modified>
</cp:coreProperties>
</file>