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346" r:id="rId2"/>
    <p:sldId id="378" r:id="rId3"/>
    <p:sldId id="372" r:id="rId4"/>
    <p:sldId id="375" r:id="rId5"/>
    <p:sldId id="363" r:id="rId6"/>
    <p:sldId id="382" r:id="rId7"/>
    <p:sldId id="366" r:id="rId8"/>
    <p:sldId id="381" r:id="rId9"/>
    <p:sldId id="379" r:id="rId10"/>
    <p:sldId id="380" r:id="rId11"/>
    <p:sldId id="377" r:id="rId12"/>
    <p:sldId id="3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9A8C2-D5B0-440E-8B81-57E93B0AA501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53616-7015-45FB-9DA6-D3633A3C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4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D68D-D74D-4973-B0E4-B5C10EAFBAB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14D9-965C-42E0-884C-A2D055F94A32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5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DBB9-BF89-42C2-845A-B4BB6A2A043A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0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DB8-01DD-4966-9177-93957AF8F27E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8AE0-7D39-4A47-B9BD-CEBB3CC6AA8E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DE1C2-66D8-4CC4-8482-013C4A93F053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0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AE39-4689-4054-A0BE-7308FF6B9F17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9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9F76-EA1D-4AF7-963D-DCD03332DF97}" type="datetime1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8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F140-2F16-4145-AC2D-94154AE73DC3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BD69-C618-4942-A7A1-1D2F9C99B991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2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1362-8A52-4301-AE07-25C51DB5D476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9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0FB1D-B9A7-4633-87E7-9FF51A130B78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F9E72-222F-4E04-89E6-02E00A4B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3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 txBox="1">
            <a:spLocks/>
          </p:cNvSpPr>
          <p:nvPr/>
        </p:nvSpPr>
        <p:spPr>
          <a:xfrm>
            <a:off x="1034478" y="520048"/>
            <a:ext cx="10229225" cy="16037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endParaRPr lang="en-GB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GB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en-GB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Intraplate Volcanism and Thin Lithosphere in the Circum-Mediterranean: New Evidences from Surface Wave Tomography and Thermomechanical Modelling</a:t>
            </a:r>
            <a:endParaRPr lang="en-US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2090" y="2362109"/>
            <a:ext cx="7374194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GB" sz="1600" b="1" i="1" dirty="0" smtClean="0">
              <a:solidFill>
                <a:srgbClr val="7030A0"/>
              </a:solidFill>
            </a:endParaRPr>
          </a:p>
          <a:p>
            <a:pPr>
              <a:defRPr/>
            </a:pPr>
            <a:endParaRPr lang="en-GB" sz="1600" b="1" i="1" dirty="0">
              <a:solidFill>
                <a:srgbClr val="7030A0"/>
              </a:solidFill>
            </a:endParaRPr>
          </a:p>
          <a:p>
            <a:pPr lvl="2"/>
            <a:endParaRPr lang="en-GB" sz="1600" i="1" dirty="0" smtClean="0">
              <a:cs typeface="Times New Roman" panose="02020603050405020304" pitchFamily="18" charset="0"/>
            </a:endParaRPr>
          </a:p>
          <a:p>
            <a:pPr lvl="2"/>
            <a:endParaRPr lang="en-GB" sz="1600" i="1" dirty="0">
              <a:cs typeface="Times New Roman" panose="02020603050405020304" pitchFamily="18" charset="0"/>
            </a:endParaRPr>
          </a:p>
          <a:p>
            <a:pPr lvl="2"/>
            <a:endParaRPr lang="en-GB" sz="1600" i="1" dirty="0" smtClean="0">
              <a:cs typeface="Times New Roman" panose="02020603050405020304" pitchFamily="18" charset="0"/>
            </a:endParaRPr>
          </a:p>
          <a:p>
            <a:pPr lvl="2"/>
            <a:endParaRPr lang="en-GB" sz="1600" i="1" dirty="0">
              <a:cs typeface="Times New Roman" panose="02020603050405020304" pitchFamily="18" charset="0"/>
            </a:endParaRPr>
          </a:p>
          <a:p>
            <a:pPr algn="ctr"/>
            <a:endParaRPr lang="en-GB" sz="1600" i="1" dirty="0">
              <a:cs typeface="Times New Roman" panose="02020603050405020304" pitchFamily="18" charset="0"/>
            </a:endParaRPr>
          </a:p>
        </p:txBody>
      </p:sp>
      <p:pic>
        <p:nvPicPr>
          <p:cNvPr id="16" name="Picture 20" descr="http://static-cdn2.ustream.tv/i/channel/picture/9/8/6/5/9865569/9865569_nriag_1322824182,640x360,r:1.jpg"/>
          <p:cNvPicPr>
            <a:picLocks noChangeAspect="1" noChangeArrowheads="1"/>
          </p:cNvPicPr>
          <p:nvPr/>
        </p:nvPicPr>
        <p:blipFill>
          <a:blip r:embed="rId2" cstate="print"/>
          <a:srcRect l="22500" r="22500"/>
          <a:stretch>
            <a:fillRect/>
          </a:stretch>
        </p:blipFill>
        <p:spPr bwMode="auto">
          <a:xfrm>
            <a:off x="10007578" y="4906297"/>
            <a:ext cx="1705186" cy="1743941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631042" y="4994787"/>
            <a:ext cx="1827023" cy="1666573"/>
            <a:chOff x="609600" y="5334000"/>
            <a:chExt cx="1447800" cy="1371600"/>
          </a:xfrm>
        </p:grpSpPr>
        <p:sp>
          <p:nvSpPr>
            <p:cNvPr id="21" name="TextBox 20"/>
            <p:cNvSpPr txBox="1"/>
            <p:nvPr/>
          </p:nvSpPr>
          <p:spPr>
            <a:xfrm>
              <a:off x="609600" y="5334000"/>
              <a:ext cx="1447800" cy="1371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3" name="Picture 22" descr="downloa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164" y="5334000"/>
              <a:ext cx="1330036" cy="129539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3" name="Rectangle 2"/>
          <p:cNvSpPr/>
          <p:nvPr/>
        </p:nvSpPr>
        <p:spPr>
          <a:xfrm>
            <a:off x="2723542" y="2493269"/>
            <a:ext cx="674492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600" b="1" i="1" u="sng" dirty="0" smtClean="0"/>
              <a:t>Amr </a:t>
            </a:r>
            <a:r>
              <a:rPr lang="en-GB" sz="1600" b="1" i="1" u="sng" dirty="0" smtClean="0"/>
              <a:t>El-Sharkawy</a:t>
            </a:r>
            <a:r>
              <a:rPr lang="en-GB" sz="1600" b="1" i="1" dirty="0" smtClean="0"/>
              <a:t> </a:t>
            </a:r>
            <a:r>
              <a:rPr lang="en-GB" sz="1600" b="1" i="1" dirty="0" smtClean="0"/>
              <a:t>                      </a:t>
            </a:r>
            <a:r>
              <a:rPr lang="en-GB" sz="1600" i="1" dirty="0" smtClean="0"/>
              <a:t>(</a:t>
            </a:r>
            <a:r>
              <a:rPr lang="en-GB" sz="1600" i="1" dirty="0" smtClean="0"/>
              <a:t>University of </a:t>
            </a:r>
            <a:r>
              <a:rPr lang="en-GB" sz="1600" i="1" dirty="0" smtClean="0"/>
              <a:t>Kiel, Germany, </a:t>
            </a:r>
            <a:r>
              <a:rPr lang="en-GB" sz="1600" i="1" dirty="0" smtClean="0"/>
              <a:t>NRIAG in Egypt)</a:t>
            </a:r>
            <a:endParaRPr lang="en-GB" sz="1600" i="1" baseline="30000" dirty="0"/>
          </a:p>
          <a:p>
            <a:pPr>
              <a:spcBef>
                <a:spcPct val="20000"/>
              </a:spcBef>
              <a:defRPr/>
            </a:pPr>
            <a:r>
              <a:rPr lang="en-US" sz="1600" b="1" i="1" dirty="0" smtClean="0"/>
              <a:t>Thor </a:t>
            </a:r>
            <a:r>
              <a:rPr lang="en-US" sz="1600" b="1" i="1" dirty="0" err="1" smtClean="0"/>
              <a:t>Hansteen</a:t>
            </a:r>
            <a:r>
              <a:rPr lang="en-US" sz="1600" b="1" i="1" dirty="0" smtClean="0"/>
              <a:t>                            </a:t>
            </a:r>
            <a:r>
              <a:rPr lang="en-GB" sz="1600" i="1" dirty="0" smtClean="0"/>
              <a:t>(</a:t>
            </a:r>
            <a:r>
              <a:rPr lang="en-GB" sz="1600" i="1" dirty="0"/>
              <a:t>GEOMAR, </a:t>
            </a:r>
            <a:r>
              <a:rPr lang="en-GB" sz="1600" i="1" dirty="0" smtClean="0"/>
              <a:t>Kiel, Germany)</a:t>
            </a:r>
            <a:endParaRPr lang="en-US" sz="1600" dirty="0" smtClean="0"/>
          </a:p>
          <a:p>
            <a:pPr>
              <a:spcBef>
                <a:spcPct val="20000"/>
              </a:spcBef>
              <a:defRPr/>
            </a:pPr>
            <a:r>
              <a:rPr lang="en-US" sz="1600" b="1" i="1" dirty="0"/>
              <a:t>Carlos </a:t>
            </a:r>
            <a:r>
              <a:rPr lang="en-US" sz="1600" b="1" i="1" dirty="0" smtClean="0"/>
              <a:t>Gomez &amp; Javier </a:t>
            </a:r>
            <a:r>
              <a:rPr lang="en-US" sz="1600" b="1" i="1" dirty="0" err="1"/>
              <a:t>Fullea</a:t>
            </a:r>
            <a:r>
              <a:rPr lang="en-US" sz="1600" i="1" dirty="0"/>
              <a:t> </a:t>
            </a:r>
            <a:r>
              <a:rPr lang="en-US" sz="1600" i="1" dirty="0" smtClean="0"/>
              <a:t> (</a:t>
            </a:r>
            <a:r>
              <a:rPr lang="en-US" sz="1600" i="1" dirty="0"/>
              <a:t>Barcelona Uni., Spain)</a:t>
            </a:r>
            <a:endParaRPr lang="en-US" sz="1600" i="1" dirty="0"/>
          </a:p>
          <a:p>
            <a:pPr>
              <a:spcBef>
                <a:spcPct val="20000"/>
              </a:spcBef>
              <a:defRPr/>
            </a:pPr>
            <a:r>
              <a:rPr lang="en-GB" sz="1600" b="1" i="1" dirty="0" smtClean="0"/>
              <a:t>Sergei Lebedev</a:t>
            </a:r>
            <a:r>
              <a:rPr lang="en-GB" sz="1600" i="1" dirty="0" smtClean="0"/>
              <a:t>                           (</a:t>
            </a:r>
            <a:r>
              <a:rPr lang="en-GB" sz="1600" i="1" dirty="0"/>
              <a:t>Cambridge Uni</a:t>
            </a:r>
            <a:r>
              <a:rPr lang="en-GB" sz="1600" i="1" dirty="0" smtClean="0"/>
              <a:t>., UK</a:t>
            </a:r>
            <a:r>
              <a:rPr lang="en-GB" sz="1600" i="1" dirty="0" smtClean="0"/>
              <a:t>)</a:t>
            </a:r>
          </a:p>
          <a:p>
            <a:pPr>
              <a:spcBef>
                <a:spcPct val="20000"/>
              </a:spcBef>
              <a:defRPr/>
            </a:pPr>
            <a:r>
              <a:rPr lang="en-GB" sz="1600" b="1" i="1" dirty="0" smtClean="0"/>
              <a:t>Thomas Meier</a:t>
            </a:r>
            <a:r>
              <a:rPr lang="en-GB" sz="1600" i="1" dirty="0" smtClean="0"/>
              <a:t>                            (</a:t>
            </a:r>
            <a:r>
              <a:rPr lang="en-GB" sz="1600" i="1" dirty="0"/>
              <a:t>University of </a:t>
            </a:r>
            <a:r>
              <a:rPr lang="en-GB" sz="1600" i="1" dirty="0" smtClean="0"/>
              <a:t>Kiel, Germany) </a:t>
            </a:r>
            <a:endParaRPr lang="en-GB" sz="1600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8" b="14380"/>
          <a:stretch/>
        </p:blipFill>
        <p:spPr>
          <a:xfrm>
            <a:off x="4424517" y="5193910"/>
            <a:ext cx="3490452" cy="12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72" y="1749552"/>
            <a:ext cx="9896856" cy="335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868" y="5909185"/>
            <a:ext cx="224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El-Sharkawy et al. (in prep.)</a:t>
            </a:r>
            <a:endParaRPr lang="en-US" sz="1400" b="1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13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10</a:t>
            </a:fld>
            <a:endParaRPr lang="en-US"/>
          </a:p>
        </p:txBody>
      </p:sp>
      <p:sp>
        <p:nvSpPr>
          <p:cNvPr id="16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4" b="39642"/>
          <a:stretch/>
        </p:blipFill>
        <p:spPr>
          <a:xfrm>
            <a:off x="4296691" y="3490459"/>
            <a:ext cx="7581026" cy="2949677"/>
          </a:xfrm>
          <a:prstGeom prst="rect">
            <a:avLst/>
          </a:prstGeom>
        </p:spPr>
      </p:pic>
      <p:sp>
        <p:nvSpPr>
          <p:cNvPr id="5" name="Textfeld 12"/>
          <p:cNvSpPr txBox="1"/>
          <p:nvPr/>
        </p:nvSpPr>
        <p:spPr>
          <a:xfrm>
            <a:off x="8875021" y="5224633"/>
            <a:ext cx="7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FF00"/>
                </a:solidFill>
              </a:rPr>
              <a:t>P</a:t>
            </a:r>
            <a:r>
              <a:rPr lang="de-DE" sz="1400" b="1" dirty="0" smtClean="0">
                <a:solidFill>
                  <a:srgbClr val="FFFF00"/>
                </a:solidFill>
              </a:rPr>
              <a:t>nA</a:t>
            </a:r>
            <a:endParaRPr lang="de-DE" sz="1400" b="1" dirty="0">
              <a:solidFill>
                <a:srgbClr val="FFFF00"/>
              </a:solidFill>
            </a:endParaRPr>
          </a:p>
        </p:txBody>
      </p:sp>
      <p:sp>
        <p:nvSpPr>
          <p:cNvPr id="6" name="Textfeld 12"/>
          <p:cNvSpPr txBox="1"/>
          <p:nvPr/>
        </p:nvSpPr>
        <p:spPr>
          <a:xfrm>
            <a:off x="6854851" y="4746539"/>
            <a:ext cx="7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FF00"/>
                </a:solidFill>
              </a:rPr>
              <a:t>CEA</a:t>
            </a:r>
            <a:endParaRPr lang="de-DE" sz="1400" b="1" dirty="0">
              <a:solidFill>
                <a:srgbClr val="FFFF00"/>
              </a:solidFill>
            </a:endParaRPr>
          </a:p>
        </p:txBody>
      </p:sp>
      <p:sp>
        <p:nvSpPr>
          <p:cNvPr id="8" name="Textfeld 12"/>
          <p:cNvSpPr txBox="1"/>
          <p:nvPr/>
        </p:nvSpPr>
        <p:spPr>
          <a:xfrm>
            <a:off x="5149378" y="4441805"/>
            <a:ext cx="127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WE</a:t>
            </a:r>
            <a:r>
              <a:rPr lang="de-DE" sz="1400" b="1" dirty="0">
                <a:solidFill>
                  <a:schemeClr val="bg1"/>
                </a:solidFill>
              </a:rPr>
              <a:t>C</a:t>
            </a:r>
            <a:r>
              <a:rPr lang="de-DE" sz="1400" b="1" dirty="0" smtClean="0">
                <a:solidFill>
                  <a:schemeClr val="bg1"/>
                </a:solidFill>
              </a:rPr>
              <a:t>ML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" name="Textfeld 12"/>
          <p:cNvSpPr txBox="1"/>
          <p:nvPr/>
        </p:nvSpPr>
        <p:spPr>
          <a:xfrm>
            <a:off x="5482140" y="3472190"/>
            <a:ext cx="5899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PB                Vosges             BF             BM             W-Cp                                  EEP</a:t>
            </a:r>
            <a:endParaRPr lang="de-DE" sz="1400" b="1" dirty="0"/>
          </a:p>
        </p:txBody>
      </p:sp>
      <p:sp>
        <p:nvSpPr>
          <p:cNvPr id="10" name="Textfeld 12"/>
          <p:cNvSpPr txBox="1"/>
          <p:nvPr/>
        </p:nvSpPr>
        <p:spPr>
          <a:xfrm>
            <a:off x="10644577" y="4469101"/>
            <a:ext cx="93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EEC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Textfeld 12"/>
          <p:cNvSpPr txBox="1"/>
          <p:nvPr/>
        </p:nvSpPr>
        <p:spPr>
          <a:xfrm>
            <a:off x="493938" y="2843403"/>
            <a:ext cx="350640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BF:</a:t>
            </a:r>
            <a:r>
              <a:rPr lang="de-DE" sz="1400" dirty="0" smtClean="0"/>
              <a:t> </a:t>
            </a:r>
            <a:r>
              <a:rPr lang="de-DE" sz="1400" dirty="0"/>
              <a:t>B</a:t>
            </a:r>
            <a:r>
              <a:rPr lang="de-DE" sz="1400" dirty="0" smtClean="0"/>
              <a:t>lack Forest</a:t>
            </a:r>
          </a:p>
          <a:p>
            <a:r>
              <a:rPr lang="de-DE" sz="1400" b="1" dirty="0" smtClean="0"/>
              <a:t>BM:</a:t>
            </a:r>
            <a:r>
              <a:rPr lang="de-DE" sz="1400" dirty="0" smtClean="0"/>
              <a:t> Bohemian Massif</a:t>
            </a:r>
          </a:p>
          <a:p>
            <a:r>
              <a:rPr lang="de-DE" sz="1400" b="1" dirty="0"/>
              <a:t>W</a:t>
            </a:r>
            <a:r>
              <a:rPr lang="de-DE" sz="1400" b="1" dirty="0" smtClean="0"/>
              <a:t>-Cp:</a:t>
            </a:r>
            <a:r>
              <a:rPr lang="de-DE" sz="1400" dirty="0" smtClean="0"/>
              <a:t> Western Carpathians Mountains</a:t>
            </a:r>
          </a:p>
          <a:p>
            <a:r>
              <a:rPr lang="de-DE" sz="1400" b="1" dirty="0" smtClean="0"/>
              <a:t>Sr-Cp:</a:t>
            </a:r>
            <a:r>
              <a:rPr lang="de-DE" sz="1400" dirty="0" smtClean="0"/>
              <a:t> Serbian </a:t>
            </a:r>
            <a:r>
              <a:rPr lang="de-DE" sz="1400" dirty="0"/>
              <a:t>Carpathians Mountains</a:t>
            </a:r>
          </a:p>
          <a:p>
            <a:r>
              <a:rPr lang="de-DE" sz="1400" b="1" dirty="0" smtClean="0"/>
              <a:t>EEP:</a:t>
            </a:r>
            <a:r>
              <a:rPr lang="de-DE" sz="1400" dirty="0" smtClean="0"/>
              <a:t> East Eorpean Platform</a:t>
            </a:r>
          </a:p>
          <a:p>
            <a:endParaRPr lang="de-DE" sz="1400" dirty="0"/>
          </a:p>
          <a:p>
            <a:r>
              <a:rPr lang="de-DE" sz="1400" b="1" dirty="0" smtClean="0"/>
              <a:t>CEA: </a:t>
            </a:r>
            <a:r>
              <a:rPr lang="de-DE" sz="1400" dirty="0" smtClean="0"/>
              <a:t>Central Eurpean Asthenoshere</a:t>
            </a:r>
          </a:p>
          <a:p>
            <a:r>
              <a:rPr lang="de-DE" sz="1400" b="1" dirty="0" smtClean="0"/>
              <a:t>EEC:</a:t>
            </a:r>
            <a:r>
              <a:rPr lang="de-DE" sz="1400" dirty="0" smtClean="0"/>
              <a:t> </a:t>
            </a:r>
            <a:r>
              <a:rPr lang="de-DE" sz="1400" dirty="0"/>
              <a:t>East Eorpean </a:t>
            </a:r>
            <a:r>
              <a:rPr lang="de-DE" sz="1400" dirty="0" smtClean="0"/>
              <a:t>Craton</a:t>
            </a:r>
            <a:endParaRPr lang="de-DE" sz="1400" b="1" dirty="0" smtClean="0"/>
          </a:p>
          <a:p>
            <a:r>
              <a:rPr lang="de-DE" sz="1400" b="1" dirty="0" smtClean="0"/>
              <a:t>PnA: </a:t>
            </a:r>
            <a:r>
              <a:rPr lang="de-DE" sz="1400" dirty="0" smtClean="0"/>
              <a:t>Pannonian Asthenosphere</a:t>
            </a:r>
          </a:p>
          <a:p>
            <a:r>
              <a:rPr lang="de-DE" sz="1100" b="1" dirty="0" smtClean="0"/>
              <a:t>WECML: </a:t>
            </a:r>
            <a:r>
              <a:rPr lang="de-DE" sz="1100" dirty="0" smtClean="0"/>
              <a:t>Western European Continental Mantle Lithosphere</a:t>
            </a:r>
          </a:p>
          <a:p>
            <a:endParaRPr lang="de-DE" sz="1100" dirty="0"/>
          </a:p>
        </p:txBody>
      </p:sp>
      <p:sp>
        <p:nvSpPr>
          <p:cNvPr id="12" name="Textfeld 13"/>
          <p:cNvSpPr txBox="1"/>
          <p:nvPr/>
        </p:nvSpPr>
        <p:spPr>
          <a:xfrm>
            <a:off x="356285" y="710870"/>
            <a:ext cx="3901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Shallow asthenosphere beneath </a:t>
            </a:r>
            <a:r>
              <a:rPr lang="de-DE" sz="2000" b="1" i="1" u="sng" dirty="0"/>
              <a:t>C</a:t>
            </a:r>
            <a:r>
              <a:rPr lang="de-DE" sz="2000" b="1" i="1" u="sng" dirty="0" smtClean="0"/>
              <a:t>entral Europe</a:t>
            </a:r>
          </a:p>
          <a:p>
            <a:pPr algn="ctr"/>
            <a:endParaRPr lang="de-DE" sz="2000" b="1" dirty="0"/>
          </a:p>
          <a:p>
            <a:pPr algn="ctr"/>
            <a:r>
              <a:rPr lang="de-DE" sz="2000" b="1" dirty="0" smtClean="0"/>
              <a:t>Thick mantle lithosphere beneath the </a:t>
            </a:r>
            <a:r>
              <a:rPr lang="de-DE" sz="2000" b="1" i="1" u="sng" dirty="0" smtClean="0"/>
              <a:t>Paris Basin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8"/>
          <a:stretch/>
        </p:blipFill>
        <p:spPr>
          <a:xfrm>
            <a:off x="4894802" y="215510"/>
            <a:ext cx="5364216" cy="28718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7978" y="3057838"/>
            <a:ext cx="67278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cs typeface="Times New Roman" panose="02020603050405020304" pitchFamily="18" charset="0"/>
              </a:rPr>
              <a:t>A(1°E/49.5°N)                                                                                                          A’(27°E/50.2°N)</a:t>
            </a:r>
            <a:endParaRPr lang="en-US" sz="1400" b="1" dirty="0"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541119" y="403122"/>
            <a:ext cx="1208429" cy="2546555"/>
            <a:chOff x="11013068" y="508672"/>
            <a:chExt cx="1007418" cy="22935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3" t="9322"/>
            <a:stretch/>
          </p:blipFill>
          <p:spPr>
            <a:xfrm>
              <a:off x="11013068" y="557441"/>
              <a:ext cx="1007418" cy="224475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9" t="6456" r="5462" b="35927"/>
            <a:stretch/>
          </p:blipFill>
          <p:spPr>
            <a:xfrm>
              <a:off x="11505793" y="508672"/>
              <a:ext cx="430305" cy="1677086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42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02868" y="5909185"/>
            <a:ext cx="224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El-Sharkawy et al. (in prep.)</a:t>
            </a:r>
            <a:endParaRPr lang="en-US" sz="1400" b="1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11</a:t>
            </a:fld>
            <a:endParaRPr lang="en-US"/>
          </a:p>
        </p:txBody>
      </p:sp>
      <p:sp>
        <p:nvSpPr>
          <p:cNvPr id="25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4024" y="1097206"/>
            <a:ext cx="10951544" cy="4667693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Font typeface="Arial" panose="020B0604020202020204" pitchFamily="34" charset="0"/>
              <a:buNone/>
            </a:pP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Conclusions:</a:t>
            </a:r>
          </a:p>
          <a:p>
            <a:pPr algn="justLow">
              <a:buFont typeface="Arial" panose="020B0604020202020204" pitchFamily="34" charset="0"/>
              <a:buNone/>
            </a:pPr>
            <a:endParaRPr lang="en-US" sz="2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Low">
              <a:spcBef>
                <a:spcPts val="0"/>
              </a:spcBef>
              <a:spcAft>
                <a:spcPts val="1200"/>
              </a:spcAft>
            </a:pPr>
            <a:r>
              <a:rPr lang="de-DE" sz="2000" smtClean="0"/>
              <a:t>Consistent </a:t>
            </a:r>
            <a:r>
              <a:rPr lang="de-DE" sz="2000" smtClean="0"/>
              <a:t>high-resolution imaging </a:t>
            </a:r>
            <a:r>
              <a:rPr lang="de-DE" sz="2000" dirty="0"/>
              <a:t>of the Medietrranean upper mantle using surface wave </a:t>
            </a:r>
            <a:r>
              <a:rPr lang="de-DE" sz="2000" smtClean="0"/>
              <a:t>tomography </a:t>
            </a:r>
            <a:r>
              <a:rPr lang="de-DE" sz="2000" smtClean="0"/>
              <a:t>is helpful to investigate </a:t>
            </a:r>
            <a:r>
              <a:rPr lang="de-DE" sz="2000" dirty="0" smtClean="0"/>
              <a:t>areas of thin lithospheric thickness</a:t>
            </a:r>
          </a:p>
          <a:p>
            <a:pPr lvl="1" algn="justLow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Integrated thermochemical modelling </a:t>
            </a:r>
            <a:r>
              <a:rPr lang="en-US" sz="2000" dirty="0" smtClean="0"/>
              <a:t>indicates </a:t>
            </a:r>
            <a:r>
              <a:rPr lang="en-US" sz="2000" dirty="0"/>
              <a:t>a remarkable variability of the lithospheric thickness across the area</a:t>
            </a:r>
            <a:r>
              <a:rPr lang="en-US" sz="2000" dirty="0" smtClean="0"/>
              <a:t>.</a:t>
            </a:r>
          </a:p>
          <a:p>
            <a:pPr lvl="1" algn="justLow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Thick </a:t>
            </a:r>
            <a:r>
              <a:rPr lang="en-US" sz="2000" dirty="0"/>
              <a:t>lithosphere is found in the Paris Basin, the East European Craton, and the eastern </a:t>
            </a:r>
            <a:r>
              <a:rPr lang="en-US" sz="2000" dirty="0" smtClean="0"/>
              <a:t>Mediterranean whereas thin </a:t>
            </a:r>
            <a:r>
              <a:rPr lang="en-US" sz="2000" dirty="0"/>
              <a:t>lithosphere is found in areas of pronounced negative shear-wave anomalies at depth between 70 km and 200 </a:t>
            </a:r>
            <a:r>
              <a:rPr lang="en-US" sz="2000" dirty="0" smtClean="0"/>
              <a:t>km</a:t>
            </a:r>
          </a:p>
          <a:p>
            <a:pPr lvl="1" algn="justLow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Cenozoic </a:t>
            </a:r>
            <a:r>
              <a:rPr lang="en-US" sz="2000" dirty="0"/>
              <a:t>intraplate volcanic fields </a:t>
            </a:r>
            <a:r>
              <a:rPr lang="en-US" sz="2000" dirty="0" smtClean="0"/>
              <a:t>colocate with areas of thin lithosphere/shallow asthenosphere.</a:t>
            </a:r>
            <a:endParaRPr lang="de-DE" sz="2000" dirty="0"/>
          </a:p>
          <a:p>
            <a:pPr algn="justLow"/>
            <a:endParaRPr lang="en-GB" sz="1800" dirty="0" smtClean="0"/>
          </a:p>
          <a:p>
            <a:pPr algn="justLow"/>
            <a:endParaRPr lang="en-GB" sz="1800" dirty="0"/>
          </a:p>
          <a:p>
            <a:pPr marL="0" indent="0" algn="justLow">
              <a:buNone/>
            </a:pPr>
            <a:r>
              <a:rPr lang="en-GB" sz="2400" b="1" dirty="0" smtClean="0"/>
              <a:t>                                                            Thank you for listening! </a:t>
            </a:r>
            <a:endParaRPr lang="en-GB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6331966"/>
            <a:ext cx="11747090" cy="393294"/>
            <a:chOff x="228600" y="6311900"/>
            <a:chExt cx="8839200" cy="508006"/>
          </a:xfrm>
        </p:grpSpPr>
        <p:cxnSp>
          <p:nvCxnSpPr>
            <p:cNvPr id="8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46" y="1211575"/>
            <a:ext cx="10000508" cy="4434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3331" y="646921"/>
            <a:ext cx="7806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enozoic anorogenic volcanism </a:t>
            </a:r>
            <a:r>
              <a:rPr lang="en-US" b="1" dirty="0"/>
              <a:t>in the Mediterranean </a:t>
            </a:r>
            <a:r>
              <a:rPr lang="en-US" b="1" dirty="0" smtClean="0"/>
              <a:t>realm, 75 </a:t>
            </a:r>
            <a:r>
              <a:rPr lang="en-US" b="1" dirty="0" err="1" smtClean="0"/>
              <a:t>m.y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6331966"/>
            <a:ext cx="11747090" cy="393294"/>
            <a:chOff x="228600" y="6311900"/>
            <a:chExt cx="8839200" cy="508006"/>
          </a:xfrm>
        </p:grpSpPr>
        <p:cxnSp>
          <p:nvCxnSpPr>
            <p:cNvPr id="8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28600" y="6331966"/>
            <a:ext cx="11747090" cy="393294"/>
            <a:chOff x="228600" y="6311900"/>
            <a:chExt cx="8839200" cy="508006"/>
          </a:xfrm>
        </p:grpSpPr>
        <p:cxnSp>
          <p:nvCxnSpPr>
            <p:cNvPr id="27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2" y="1347263"/>
            <a:ext cx="6514211" cy="3981821"/>
          </a:xfrm>
          <a:prstGeom prst="rect">
            <a:avLst/>
          </a:prstGeom>
        </p:spPr>
      </p:pic>
      <p:sp>
        <p:nvSpPr>
          <p:cNvPr id="17" name="Textfeld 5"/>
          <p:cNvSpPr txBox="1"/>
          <p:nvPr/>
        </p:nvSpPr>
        <p:spPr>
          <a:xfrm>
            <a:off x="1517257" y="71705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i="1" u="sng" dirty="0"/>
              <a:t>Surface wave </a:t>
            </a:r>
            <a:r>
              <a:rPr lang="de-DE" sz="2200" b="1" i="1" u="sng" dirty="0" smtClean="0"/>
              <a:t>tomography: Dataset</a:t>
            </a:r>
            <a:endParaRPr lang="de-DE" sz="2200" b="1" i="1" u="sng" dirty="0"/>
          </a:p>
          <a:p>
            <a:pPr algn="ctr"/>
            <a:r>
              <a:rPr lang="de-DE" sz="2000" i="1" dirty="0" smtClean="0"/>
              <a:t>(25 </a:t>
            </a:r>
            <a:r>
              <a:rPr lang="de-DE" sz="2000" i="1" dirty="0" smtClean="0"/>
              <a:t>years</a:t>
            </a:r>
            <a:r>
              <a:rPr lang="de-DE" sz="2000" i="1" dirty="0"/>
              <a:t> </a:t>
            </a:r>
            <a:r>
              <a:rPr lang="de-DE" sz="2000" i="1" dirty="0" smtClean="0"/>
              <a:t>of data,</a:t>
            </a:r>
            <a:r>
              <a:rPr lang="de-DE" sz="2000" i="1" dirty="0" smtClean="0"/>
              <a:t> </a:t>
            </a:r>
            <a:r>
              <a:rPr lang="de-DE" sz="2000" i="1" dirty="0"/>
              <a:t>3900 events, 4500 stations, 3.5 M </a:t>
            </a:r>
            <a:r>
              <a:rPr lang="de-DE" sz="2000" i="1" dirty="0" smtClean="0"/>
              <a:t>waveforms)</a:t>
            </a:r>
            <a:endParaRPr lang="de-DE" sz="20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92" y="1069015"/>
            <a:ext cx="5153806" cy="3866780"/>
          </a:xfrm>
          <a:prstGeom prst="rect">
            <a:avLst/>
          </a:prstGeom>
        </p:spPr>
      </p:pic>
      <p:sp>
        <p:nvSpPr>
          <p:cNvPr id="22" name="Textfeld 5"/>
          <p:cNvSpPr txBox="1"/>
          <p:nvPr/>
        </p:nvSpPr>
        <p:spPr>
          <a:xfrm>
            <a:off x="7354529" y="5268054"/>
            <a:ext cx="438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inter-station phase velocities</a:t>
            </a:r>
          </a:p>
          <a:p>
            <a:pPr algn="ctr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200.000 dispersion curves</a:t>
            </a:r>
          </a:p>
          <a:p>
            <a:pPr algn="ctr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– 300 seconds</a:t>
            </a:r>
          </a:p>
        </p:txBody>
      </p:sp>
      <p:sp>
        <p:nvSpPr>
          <p:cNvPr id="2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DF9E72-222F-4E04-89E6-02E00A4BDE39}" type="slidenum">
              <a:rPr lang="en-US" smtClean="0"/>
              <a:t>3</a:t>
            </a:fld>
            <a:endParaRPr lang="en-US" dirty="0"/>
          </a:p>
        </p:txBody>
      </p:sp>
      <p:sp>
        <p:nvSpPr>
          <p:cNvPr id="24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6" y="750883"/>
            <a:ext cx="8452121" cy="54742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" y="6331966"/>
            <a:ext cx="11747090" cy="393294"/>
            <a:chOff x="228600" y="6311900"/>
            <a:chExt cx="8839200" cy="508006"/>
          </a:xfrm>
        </p:grpSpPr>
        <p:cxnSp>
          <p:nvCxnSpPr>
            <p:cNvPr id="5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feld 5"/>
          <p:cNvSpPr txBox="1"/>
          <p:nvPr/>
        </p:nvSpPr>
        <p:spPr>
          <a:xfrm>
            <a:off x="1517257" y="14052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i="1" u="sng" dirty="0" smtClean="0"/>
              <a:t>Phase velocity </a:t>
            </a:r>
            <a:r>
              <a:rPr lang="de-DE" sz="2200" b="1" i="1" u="sng" dirty="0" smtClean="0"/>
              <a:t>tomography: @period of 60 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4</a:t>
            </a:fld>
            <a:endParaRPr lang="en-US"/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28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8"/>
          <p:cNvSpPr txBox="1"/>
          <p:nvPr/>
        </p:nvSpPr>
        <p:spPr>
          <a:xfrm>
            <a:off x="140832" y="120405"/>
            <a:ext cx="1076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3-D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model of the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 “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MeRE2020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ateral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8" y="856303"/>
            <a:ext cx="8214377" cy="51877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5</a:t>
            </a:fld>
            <a:endParaRPr lang="en-US"/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00" y="856800"/>
            <a:ext cx="8218120" cy="51881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8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6</a:t>
            </a:fld>
            <a:endParaRPr lang="en-US"/>
          </a:p>
        </p:txBody>
      </p:sp>
      <p:sp>
        <p:nvSpPr>
          <p:cNvPr id="11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57135" y="1199537"/>
            <a:ext cx="216311" cy="2163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44413" y="1386350"/>
            <a:ext cx="209160" cy="216308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19" y="221251"/>
            <a:ext cx="1113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Integrated Geophysical-Thermochemical </a:t>
            </a:r>
            <a:r>
              <a:rPr lang="en-US" sz="2000" b="1" dirty="0" smtClean="0"/>
              <a:t>Modeling</a:t>
            </a:r>
          </a:p>
          <a:p>
            <a:pPr algn="ctr"/>
            <a:r>
              <a:rPr lang="en-GB" sz="2000" b="1" i="1" u="sng" dirty="0" smtClean="0"/>
              <a:t>WINTREC-G</a:t>
            </a:r>
            <a:endParaRPr lang="en-US" sz="2000" b="1" i="1" u="sng" dirty="0"/>
          </a:p>
          <a:p>
            <a:pPr algn="ctr"/>
            <a:r>
              <a:rPr lang="en-US" sz="2000" b="1" dirty="0" smtClean="0"/>
              <a:t>(</a:t>
            </a:r>
            <a:r>
              <a:rPr lang="en-US" sz="2000" dirty="0" smtClean="0"/>
              <a:t>phase velocities + heat flow + topography + Gravity data </a:t>
            </a:r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 smtClean="0"/>
              <a:t> temperature and compositional variables</a:t>
            </a:r>
            <a:r>
              <a:rPr lang="en-US" sz="2000" b="1" dirty="0" smtClean="0"/>
              <a:t>)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9" y="1744391"/>
            <a:ext cx="4866969" cy="3648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9" y="1369616"/>
            <a:ext cx="6925070" cy="41178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3016" y="5749482"/>
            <a:ext cx="458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/>
                </a:solidFill>
              </a:rPr>
              <a:t>-----</a:t>
            </a:r>
            <a:r>
              <a:rPr lang="en-GB" b="1" dirty="0" smtClean="0"/>
              <a:t>  Paris Basin            </a:t>
            </a:r>
            <a:r>
              <a:rPr lang="en-GB" b="1" dirty="0" smtClean="0">
                <a:solidFill>
                  <a:srgbClr val="FF0000"/>
                </a:solidFill>
              </a:rPr>
              <a:t>-----</a:t>
            </a:r>
            <a:r>
              <a:rPr lang="en-GB" b="1" dirty="0" smtClean="0"/>
              <a:t>  Central </a:t>
            </a:r>
            <a:r>
              <a:rPr lang="en-GB" b="1" dirty="0"/>
              <a:t>Europe</a:t>
            </a:r>
          </a:p>
          <a:p>
            <a:pPr algn="ctr"/>
            <a:r>
              <a:rPr lang="en-GB" b="1" dirty="0"/>
              <a:t>Mg# =Mg/(</a:t>
            </a:r>
            <a:r>
              <a:rPr lang="en-GB" b="1" dirty="0" err="1"/>
              <a:t>Mg+Fe</a:t>
            </a:r>
            <a:r>
              <a:rPr lang="en-GB" b="1" dirty="0"/>
              <a:t>)*</a:t>
            </a:r>
            <a:r>
              <a:rPr lang="en-GB" b="1" dirty="0" smtClean="0"/>
              <a:t>100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14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7</a:t>
            </a:fld>
            <a:endParaRPr lang="en-US"/>
          </a:p>
        </p:txBody>
      </p:sp>
      <p:sp>
        <p:nvSpPr>
          <p:cNvPr id="16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428625"/>
            <a:ext cx="9725025" cy="60007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7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8</a:t>
            </a:fld>
            <a:endParaRPr lang="en-US"/>
          </a:p>
        </p:txBody>
      </p:sp>
      <p:sp>
        <p:nvSpPr>
          <p:cNvPr id="13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0516" y="4050892"/>
            <a:ext cx="825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NAA (70)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2053" y="4272127"/>
            <a:ext cx="12044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NAA (67, SC)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00" y="856800"/>
            <a:ext cx="8452121" cy="51877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6813" y="6351631"/>
            <a:ext cx="11769210" cy="344136"/>
            <a:chOff x="228600" y="6311900"/>
            <a:chExt cx="8839200" cy="508006"/>
          </a:xfrm>
        </p:grpSpPr>
        <p:cxnSp>
          <p:nvCxnSpPr>
            <p:cNvPr id="8" name="Gerade Verbindung 5"/>
            <p:cNvCxnSpPr/>
            <p:nvPr/>
          </p:nvCxnSpPr>
          <p:spPr>
            <a:xfrm>
              <a:off x="228600" y="6553200"/>
              <a:ext cx="8839200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8298376" y="6311900"/>
              <a:ext cx="422456" cy="508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9E72-222F-4E04-89E6-02E00A4BDE39}" type="slidenum">
              <a:rPr lang="en-US" smtClean="0"/>
              <a:t>9</a:t>
            </a:fld>
            <a:endParaRPr lang="en-US"/>
          </a:p>
        </p:txBody>
      </p:sp>
      <p:sp>
        <p:nvSpPr>
          <p:cNvPr id="14" name="Textfeld 4"/>
          <p:cNvSpPr txBox="1">
            <a:spLocks noChangeArrowheads="1"/>
          </p:cNvSpPr>
          <p:nvPr/>
        </p:nvSpPr>
        <p:spPr bwMode="auto">
          <a:xfrm>
            <a:off x="196349" y="6558117"/>
            <a:ext cx="117875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2022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Mai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de-DE" altLang="de-DE" sz="1100" b="1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                                                                                                  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El-Sharkawy et al., </a:t>
            </a:r>
            <a:r>
              <a:rPr lang="de-DE" altLang="de-DE" sz="1100" b="1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de-DE" altLang="de-DE" sz="11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41835</TotalTime>
  <Words>485</Words>
  <Application>Microsoft Office PowerPoint</Application>
  <PresentationFormat>Widescreen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El-Sharkawy, Amr</dc:creator>
  <cp:lastModifiedBy>El-Sharkawy, Amr</cp:lastModifiedBy>
  <cp:revision>425</cp:revision>
  <dcterms:created xsi:type="dcterms:W3CDTF">2020-07-26T18:30:21Z</dcterms:created>
  <dcterms:modified xsi:type="dcterms:W3CDTF">2022-05-26T07:33:16Z</dcterms:modified>
</cp:coreProperties>
</file>