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Open Sans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penSans-bold.fntdata"/><Relationship Id="rId12" Type="http://schemas.openxmlformats.org/officeDocument/2006/relationships/font" Target="fonts/Open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penSans-boldItalic.fntdata"/><Relationship Id="rId14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a81a0d85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a81a0d85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a81a0d85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2a81a0d85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a81a0d85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a81a0d85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a81a0d85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a81a0d85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a81a0d85b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a81a0d85b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6200" y="0"/>
            <a:ext cx="9144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Mesoscale modeling of the Arsia Mons Elongated Cloud (AMEC) on Mars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58425" y="365000"/>
            <a:ext cx="8518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J. Hernández-Bernal, A. Spiga, A. Sánchez-Lavega, T. del Río-Gaztelurrutia, F. Forget, E. Millour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9257" l="7587" r="6774" t="12225"/>
          <a:stretch/>
        </p:blipFill>
        <p:spPr>
          <a:xfrm rot="-5400000">
            <a:off x="-565500" y="1585350"/>
            <a:ext cx="3392276" cy="226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1800" y="1026500"/>
            <a:ext cx="4638648" cy="309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76200" y="4712975"/>
            <a:ext cx="8783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Hernández-Bernal et al. “An Extremely Elongated Cloud over Arsia Mons Volcano on Mars: II. Mesoscale modeling”, in review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831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The Arsia Mons Elongated Cloud (AMEC) - Observations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6716" t="16282"/>
          <a:stretch/>
        </p:blipFill>
        <p:spPr>
          <a:xfrm>
            <a:off x="4986075" y="2890325"/>
            <a:ext cx="4105027" cy="16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075" y="964179"/>
            <a:ext cx="4105024" cy="18504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69600" y="925700"/>
            <a:ext cx="4720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Appears at sunrise next to Arsia. Grows quickly to the West. Fades in a few hours.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daily cycle repeats regularly around Ls 240º-300º (not well constrained)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Reaches a length of up to 1800 km in only 3 hours.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cloud is at an altitude of ~45 km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76200" y="4712975"/>
            <a:ext cx="8783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Based on </a:t>
            </a:r>
            <a:r>
              <a:rPr lang="en" sz="1100">
                <a:solidFill>
                  <a:schemeClr val="dk1"/>
                </a:solidFill>
              </a:rPr>
              <a:t>Hernández-Bernal et al. “An Extremely Elongated Cloud over Arsia Mons Volcano on Mars: I. Life Cycle” JGR 2021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111375" y="15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Mesoscale modelling of the AMEC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550" y="1226675"/>
            <a:ext cx="3154131" cy="206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350" y="845500"/>
            <a:ext cx="4058175" cy="40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5415563" y="91900"/>
            <a:ext cx="3693000" cy="6156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LMD-Mars Mesoscale Model (MMM)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 mesoscale simulation: Ls 270º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 rot="-5400000">
            <a:off x="8184525" y="2674488"/>
            <a:ext cx="12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Vertical wind</a:t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156700" y="4088550"/>
            <a:ext cx="3893700" cy="738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Background colorscale -&gt; vertical winds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Thin gray lines -&gt; potential temperature (flow)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Black closed curves -&gt;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equal ΔT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2381400" y="1137700"/>
            <a:ext cx="98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(GCM)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9" name="Google Shape;79;p15"/>
          <p:cNvCxnSpPr>
            <a:stCxn id="77" idx="3"/>
          </p:cNvCxnSpPr>
          <p:nvPr/>
        </p:nvCxnSpPr>
        <p:spPr>
          <a:xfrm flipH="1" rot="10800000">
            <a:off x="4050400" y="4438200"/>
            <a:ext cx="648900" cy="19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4800" y="1347810"/>
            <a:ext cx="3454801" cy="2295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 txBox="1"/>
          <p:nvPr>
            <p:ph type="title"/>
          </p:nvPr>
        </p:nvSpPr>
        <p:spPr>
          <a:xfrm>
            <a:off x="263775" y="15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Mesoscale modelling of the AMEC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025" y="716288"/>
            <a:ext cx="3558525" cy="35585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577150" y="4351025"/>
            <a:ext cx="3454800" cy="554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Background colorscale -&gt; vertical winds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Black closed curves -&gt; isotherms &lt;160K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863650" y="771775"/>
            <a:ext cx="2536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Horizontal profile at 45 km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6710200" y="1281400"/>
            <a:ext cx="2536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Horizontal profile at 45 km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263775" y="15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Mesoscale modelling of the AMEC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00" y="633175"/>
            <a:ext cx="4453300" cy="44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793125" y="610225"/>
            <a:ext cx="253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Relative Humidity index (logarithmic)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Horizontal profile at 45 km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5135725" y="3845350"/>
            <a:ext cx="3893700" cy="738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Background colorscale -&gt; RHi (log)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Black closed curves -&gt; equal ΔT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Orange curve: expected advection trajectory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9" name="Google Shape;99;p17"/>
          <p:cNvCxnSpPr>
            <a:stCxn id="98" idx="1"/>
          </p:cNvCxnSpPr>
          <p:nvPr/>
        </p:nvCxnSpPr>
        <p:spPr>
          <a:xfrm flipH="1">
            <a:off x="4732525" y="4214800"/>
            <a:ext cx="403200" cy="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9600" y="849085"/>
            <a:ext cx="3454801" cy="229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7215000" y="782675"/>
            <a:ext cx="2536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Horizontal profile at 45 km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5231700" y="740000"/>
            <a:ext cx="3728700" cy="2524200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6135150" y="468550"/>
            <a:ext cx="1921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45F06"/>
                </a:solidFill>
              </a:rPr>
              <a:t>(Repeated plot for reference)</a:t>
            </a:r>
            <a:endParaRPr sz="1000"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9257" l="7587" r="6774" t="12225"/>
          <a:stretch/>
        </p:blipFill>
        <p:spPr>
          <a:xfrm rot="10800000">
            <a:off x="6170551" y="3212226"/>
            <a:ext cx="2897249" cy="193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57300" y="789125"/>
            <a:ext cx="8931300" cy="23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GCM predicts transient fast winds coincident in Ls and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Local Time with observations of the AMEC.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MM predicts a temperature drop 30K below the environment temperature, coincident with the observed head of the AMEC.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No tail appears in the model and the expected advection trajectory is not coincident with observations, which challenges our understanding of local winds and cloud microphysics.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