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6" r:id="rId3"/>
    <p:sldId id="288" r:id="rId4"/>
    <p:sldId id="267" r:id="rId5"/>
    <p:sldId id="293" r:id="rId6"/>
    <p:sldId id="270" r:id="rId7"/>
    <p:sldId id="259" r:id="rId8"/>
    <p:sldId id="280" r:id="rId9"/>
    <p:sldId id="260" r:id="rId10"/>
    <p:sldId id="283" r:id="rId11"/>
    <p:sldId id="285" r:id="rId12"/>
    <p:sldId id="284" r:id="rId13"/>
    <p:sldId id="289" r:id="rId14"/>
    <p:sldId id="292" r:id="rId15"/>
    <p:sldId id="290" r:id="rId16"/>
    <p:sldId id="291" r:id="rId17"/>
    <p:sldId id="27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Cullen" initials="NC" lastIdx="1" clrIdx="0">
    <p:extLst>
      <p:ext uri="{19B8F6BF-5375-455C-9EA6-DF929625EA0E}">
        <p15:presenceInfo xmlns:p15="http://schemas.microsoft.com/office/powerpoint/2012/main" userId="S::CULLENN2@tcd.ie::dca52290-6dba-4c46-9648-9eeae446c7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1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59927" autoAdjust="0"/>
  </p:normalViewPr>
  <p:slideViewPr>
    <p:cSldViewPr snapToGrid="0">
      <p:cViewPr varScale="1">
        <p:scale>
          <a:sx n="101" d="100"/>
          <a:sy n="101" d="100"/>
        </p:scale>
        <p:origin x="12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MASTER_FOLDER\Papers\Landslides_in%20Ireland_Climate_Change\GSI_updated_Database\GSI_LANDSLIDES_DB_LATEST_Material_Weath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MASTER_FOLDER\Papers\Landslides_in%20Ireland_Climate_Change\GSI_updated_Database\GSI_LANDSLIDES_DB_LATEST_Material_Weath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MASTER_FOLDER\Papers\Landslides_in%20Ireland_Climate_Change\Met_Eireann_Weather_Data\Monthly_Annual_and_28_day_Anteceedent_Rainfal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G:\MASTER_FOLDER\Papers\Landslides_in%20Ireland_Climate_Change\Met_Eireann_Weather_Data\Monthly_Annual_and_28_day_Anteceedent_Rainfal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G:\MASTER_FOLDER\Papers\Landslides_in%20Ireland_Climate_Change\Met_Eireann_Weather_Data\Monthly_Annual_and_28_day_Anteceedent_Rainfall.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G:\MASTER_FOLDER\Papers\Landslides_in%20Ireland_Climate_Change\Met_Eireann_Weather_Data\Monthly_Annual_and_28_day_Anteceedent_Rainf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050"/>
            </a:solidFill>
            <a:ln>
              <a:noFill/>
            </a:ln>
            <a:effectLst/>
          </c:spPr>
          <c:invertIfNegative val="0"/>
          <c:cat>
            <c:strRef>
              <c:f>All_both_databases!$R$3:$R$8</c:f>
              <c:strCache>
                <c:ptCount val="6"/>
                <c:pt idx="0">
                  <c:v>Holocene</c:v>
                </c:pt>
                <c:pt idx="1">
                  <c:v>Pre 1700s</c:v>
                </c:pt>
                <c:pt idx="2">
                  <c:v>1700s</c:v>
                </c:pt>
                <c:pt idx="3">
                  <c:v>1800s</c:v>
                </c:pt>
                <c:pt idx="4">
                  <c:v>1900s</c:v>
                </c:pt>
                <c:pt idx="5">
                  <c:v>2000s</c:v>
                </c:pt>
              </c:strCache>
            </c:strRef>
          </c:cat>
          <c:val>
            <c:numRef>
              <c:f>All_both_databases!$S$3:$S$8</c:f>
              <c:numCache>
                <c:formatCode>General</c:formatCode>
                <c:ptCount val="6"/>
                <c:pt idx="0">
                  <c:v>8</c:v>
                </c:pt>
                <c:pt idx="1">
                  <c:v>2</c:v>
                </c:pt>
                <c:pt idx="2">
                  <c:v>5</c:v>
                </c:pt>
                <c:pt idx="3">
                  <c:v>23</c:v>
                </c:pt>
                <c:pt idx="4">
                  <c:v>78</c:v>
                </c:pt>
                <c:pt idx="5">
                  <c:v>152</c:v>
                </c:pt>
              </c:numCache>
            </c:numRef>
          </c:val>
          <c:extLst>
            <c:ext xmlns:c16="http://schemas.microsoft.com/office/drawing/2014/chart" uri="{C3380CC4-5D6E-409C-BE32-E72D297353CC}">
              <c16:uniqueId val="{00000000-2DE2-444D-96AA-8758DA07952E}"/>
            </c:ext>
          </c:extLst>
        </c:ser>
        <c:dLbls>
          <c:showLegendKey val="0"/>
          <c:showVal val="0"/>
          <c:showCatName val="0"/>
          <c:showSerName val="0"/>
          <c:showPercent val="0"/>
          <c:showBubbleSize val="0"/>
        </c:dLbls>
        <c:gapWidth val="97"/>
        <c:overlap val="-27"/>
        <c:axId val="456025960"/>
        <c:axId val="456015792"/>
      </c:barChart>
      <c:catAx>
        <c:axId val="456025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sto MT" panose="02040603050505030304" pitchFamily="18" charset="0"/>
                <a:ea typeface="+mn-ea"/>
                <a:cs typeface="+mn-cs"/>
              </a:defRPr>
            </a:pPr>
            <a:endParaRPr lang="en-US"/>
          </a:p>
        </c:txPr>
        <c:crossAx val="456015792"/>
        <c:crosses val="autoZero"/>
        <c:auto val="1"/>
        <c:lblAlgn val="ctr"/>
        <c:lblOffset val="100"/>
        <c:noMultiLvlLbl val="0"/>
      </c:catAx>
      <c:valAx>
        <c:axId val="45601579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Calisto MT" panose="02040603050505030304" pitchFamily="18" charset="0"/>
                    <a:ea typeface="+mn-ea"/>
                    <a:cs typeface="+mn-cs"/>
                  </a:defRPr>
                </a:pPr>
                <a:r>
                  <a:rPr lang="en-IE" dirty="0">
                    <a:solidFill>
                      <a:schemeClr val="tx1"/>
                    </a:solidFill>
                  </a:rPr>
                  <a:t>Number of recorded landslides</a:t>
                </a:r>
              </a:p>
            </c:rich>
          </c:tx>
          <c:layout>
            <c:manualLayout>
              <c:xMode val="edge"/>
              <c:yMode val="edge"/>
              <c:x val="1.7148248560075116E-2"/>
              <c:y val="0.1091655317476599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alisto MT" panose="02040603050505030304" pitchFamily="18" charset="0"/>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solidFill>
                <a:latin typeface="Calisto MT" panose="02040603050505030304" pitchFamily="18" charset="0"/>
                <a:ea typeface="+mn-ea"/>
                <a:cs typeface="+mn-cs"/>
              </a:defRPr>
            </a:pPr>
            <a:endParaRPr lang="en-US"/>
          </a:p>
        </c:txPr>
        <c:crossAx val="456025960"/>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sz="1800">
          <a:latin typeface="Calisto MT" panose="0204060305050503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Calisto MT" panose="02040603050505030304" pitchFamily="18" charset="0"/>
                <a:ea typeface="+mn-ea"/>
                <a:cs typeface="+mn-cs"/>
              </a:defRPr>
            </a:pPr>
            <a:r>
              <a:rPr lang="en-IE" sz="2000" dirty="0">
                <a:solidFill>
                  <a:schemeClr val="tx1"/>
                </a:solidFill>
              </a:rPr>
              <a:t>n = 956</a:t>
            </a:r>
          </a:p>
        </c:rich>
      </c:tx>
      <c:layout>
        <c:manualLayout>
          <c:xMode val="edge"/>
          <c:yMode val="edge"/>
          <c:x val="2.0365231516035153E-2"/>
          <c:y val="4.856408199200703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Calisto MT" panose="02040603050505030304" pitchFamily="18"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A-44B5-8B40-3F0D1643FE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AA-44B5-8B40-3F0D1643FE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AA-44B5-8B40-3F0D1643FE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AA-44B5-8B40-3F0D1643FE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AA-44B5-8B40-3F0D1643FE1C}"/>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'All__both_Peaty_Soil to Peat'!$H$3:$H$7</c:f>
              <c:strCache>
                <c:ptCount val="5"/>
                <c:pt idx="0">
                  <c:v>Peat</c:v>
                </c:pt>
                <c:pt idx="1">
                  <c:v>Earth</c:v>
                </c:pt>
                <c:pt idx="2">
                  <c:v>Rock</c:v>
                </c:pt>
                <c:pt idx="3">
                  <c:v>Debris</c:v>
                </c:pt>
                <c:pt idx="4">
                  <c:v>Mud</c:v>
                </c:pt>
              </c:strCache>
            </c:strRef>
          </c:cat>
          <c:val>
            <c:numRef>
              <c:f>'All__both_Peaty_Soil to Peat'!$J$3:$J$7</c:f>
              <c:numCache>
                <c:formatCode>0</c:formatCode>
                <c:ptCount val="5"/>
                <c:pt idx="0">
                  <c:v>44.502617801047123</c:v>
                </c:pt>
                <c:pt idx="1">
                  <c:v>24.502617801047119</c:v>
                </c:pt>
                <c:pt idx="2">
                  <c:v>15.497382198952881</c:v>
                </c:pt>
                <c:pt idx="3">
                  <c:v>14.345549738219896</c:v>
                </c:pt>
                <c:pt idx="4">
                  <c:v>1.1518324607329842</c:v>
                </c:pt>
              </c:numCache>
            </c:numRef>
          </c:val>
          <c:extLst>
            <c:ext xmlns:c16="http://schemas.microsoft.com/office/drawing/2014/chart" uri="{C3380CC4-5D6E-409C-BE32-E72D297353CC}">
              <c16:uniqueId val="{0000000A-8BAA-44B5-8B40-3F0D1643FE1C}"/>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2000" b="0" i="0" u="none" strike="noStrike" kern="1200" baseline="0">
                <a:solidFill>
                  <a:schemeClr val="tx1"/>
                </a:solidFill>
                <a:latin typeface="Calisto MT" panose="02040603050505030304" pitchFamily="18" charset="0"/>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Calisto MT" panose="02040603050505030304" pitchFamily="18" charset="0"/>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Calisto MT" panose="02040603050505030304" pitchFamily="18" charset="0"/>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solidFill>
                <a:latin typeface="Calisto MT" panose="02040603050505030304" pitchFamily="18" charset="0"/>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solidFill>
                <a:latin typeface="Calisto MT" panose="02040603050505030304" pitchFamily="18"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latin typeface="Calisto MT" panose="0204060305050503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ysClr val="windowText" lastClr="000000"/>
                </a:solidFill>
                <a:latin typeface="Calisto MT" panose="02040603050505030304" pitchFamily="18" charset="0"/>
                <a:ea typeface="+mn-ea"/>
                <a:cs typeface="Times New Roman" panose="02020603050405020304" pitchFamily="18" charset="0"/>
              </a:defRPr>
            </a:pPr>
            <a:r>
              <a:rPr lang="en-IE" sz="2800" dirty="0">
                <a:latin typeface="Calisto MT" panose="02040603050505030304" pitchFamily="18" charset="0"/>
              </a:rPr>
              <a:t>6 months</a:t>
            </a:r>
          </a:p>
        </c:rich>
      </c:tx>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Calisto MT" panose="0204060305050503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bg1">
                <a:lumMod val="50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A8A7-4426-B57D-6B41AE256CC7}"/>
              </c:ext>
            </c:extLst>
          </c:dPt>
          <c:dPt>
            <c:idx val="1"/>
            <c:invertIfNegative val="0"/>
            <c:bubble3D val="0"/>
            <c:spPr>
              <a:solidFill>
                <a:srgbClr val="0070C0"/>
              </a:solidFill>
              <a:ln>
                <a:noFill/>
              </a:ln>
              <a:effectLst/>
            </c:spPr>
            <c:extLst>
              <c:ext xmlns:c16="http://schemas.microsoft.com/office/drawing/2014/chart" uri="{C3380CC4-5D6E-409C-BE32-E72D297353CC}">
                <c16:uniqueId val="{00000003-A8A7-4426-B57D-6B41AE256CC7}"/>
              </c:ext>
            </c:extLst>
          </c:dPt>
          <c:dPt>
            <c:idx val="2"/>
            <c:invertIfNegative val="0"/>
            <c:bubble3D val="0"/>
            <c:spPr>
              <a:solidFill>
                <a:srgbClr val="FF0000"/>
              </a:solidFill>
              <a:ln>
                <a:noFill/>
              </a:ln>
              <a:effectLst/>
            </c:spPr>
            <c:extLst>
              <c:ext xmlns:c16="http://schemas.microsoft.com/office/drawing/2014/chart" uri="{C3380CC4-5D6E-409C-BE32-E72D297353CC}">
                <c16:uniqueId val="{00000005-A8A7-4426-B57D-6B41AE256CC7}"/>
              </c:ext>
            </c:extLst>
          </c:dPt>
          <c:dPt>
            <c:idx val="3"/>
            <c:invertIfNegative val="0"/>
            <c:bubble3D val="0"/>
            <c:spPr>
              <a:solidFill>
                <a:srgbClr val="0070C0"/>
              </a:solidFill>
              <a:ln>
                <a:noFill/>
              </a:ln>
              <a:effectLst/>
            </c:spPr>
            <c:extLst>
              <c:ext xmlns:c16="http://schemas.microsoft.com/office/drawing/2014/chart" uri="{C3380CC4-5D6E-409C-BE32-E72D297353CC}">
                <c16:uniqueId val="{00000007-A8A7-4426-B57D-6B41AE256CC7}"/>
              </c:ext>
            </c:extLst>
          </c:dPt>
          <c:dPt>
            <c:idx val="4"/>
            <c:invertIfNegative val="0"/>
            <c:bubble3D val="0"/>
            <c:spPr>
              <a:solidFill>
                <a:srgbClr val="0070C0"/>
              </a:solidFill>
              <a:ln>
                <a:noFill/>
              </a:ln>
              <a:effectLst/>
            </c:spPr>
            <c:extLst>
              <c:ext xmlns:c16="http://schemas.microsoft.com/office/drawing/2014/chart" uri="{C3380CC4-5D6E-409C-BE32-E72D297353CC}">
                <c16:uniqueId val="{00000009-A8A7-4426-B57D-6B41AE256CC7}"/>
              </c:ext>
            </c:extLst>
          </c:dPt>
          <c:dPt>
            <c:idx val="5"/>
            <c:invertIfNegative val="0"/>
            <c:bubble3D val="0"/>
            <c:spPr>
              <a:solidFill>
                <a:srgbClr val="0070C0"/>
              </a:solidFill>
              <a:ln>
                <a:noFill/>
              </a:ln>
              <a:effectLst/>
            </c:spPr>
            <c:extLst>
              <c:ext xmlns:c16="http://schemas.microsoft.com/office/drawing/2014/chart" uri="{C3380CC4-5D6E-409C-BE32-E72D297353CC}">
                <c16:uniqueId val="{0000000B-A8A7-4426-B57D-6B41AE256CC7}"/>
              </c:ext>
            </c:extLst>
          </c:dPt>
          <c:cat>
            <c:strRef>
              <c:f>'MB_1982-2020_Monthy_Rainfall'!$BQ$72:$BQ$77</c:f>
              <c:strCache>
                <c:ptCount val="6"/>
                <c:pt idx="0">
                  <c:v>May</c:v>
                </c:pt>
                <c:pt idx="1">
                  <c:v>Jun</c:v>
                </c:pt>
                <c:pt idx="2">
                  <c:v>Jul</c:v>
                </c:pt>
                <c:pt idx="3">
                  <c:v>Aug</c:v>
                </c:pt>
                <c:pt idx="4">
                  <c:v>Sep</c:v>
                </c:pt>
                <c:pt idx="5">
                  <c:v>Oct</c:v>
                </c:pt>
              </c:strCache>
            </c:strRef>
          </c:cat>
          <c:val>
            <c:numRef>
              <c:f>'MB_1982-2020_Monthy_Rainfall'!$BR$72:$BR$77</c:f>
              <c:numCache>
                <c:formatCode>General</c:formatCode>
                <c:ptCount val="6"/>
                <c:pt idx="0">
                  <c:v>-39.62789796264444</c:v>
                </c:pt>
                <c:pt idx="1">
                  <c:v>124.18593331710875</c:v>
                </c:pt>
                <c:pt idx="2">
                  <c:v>-65.239282153539378</c:v>
                </c:pt>
                <c:pt idx="3">
                  <c:v>9.1748589846897701</c:v>
                </c:pt>
                <c:pt idx="4">
                  <c:v>22.73273072946197</c:v>
                </c:pt>
                <c:pt idx="5">
                  <c:v>38.730936533724666</c:v>
                </c:pt>
              </c:numCache>
            </c:numRef>
          </c:val>
          <c:extLst>
            <c:ext xmlns:c16="http://schemas.microsoft.com/office/drawing/2014/chart" uri="{C3380CC4-5D6E-409C-BE32-E72D297353CC}">
              <c16:uniqueId val="{0000000C-A8A7-4426-B57D-6B41AE256CC7}"/>
            </c:ext>
          </c:extLst>
        </c:ser>
        <c:dLbls>
          <c:showLegendKey val="0"/>
          <c:showVal val="0"/>
          <c:showCatName val="0"/>
          <c:showSerName val="0"/>
          <c:showPercent val="0"/>
          <c:showBubbleSize val="0"/>
        </c:dLbls>
        <c:gapWidth val="100"/>
        <c:overlap val="-27"/>
        <c:axId val="651287536"/>
        <c:axId val="651290816"/>
      </c:barChart>
      <c:catAx>
        <c:axId val="651287536"/>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51290816"/>
        <c:crosses val="autoZero"/>
        <c:auto val="1"/>
        <c:lblAlgn val="ctr"/>
        <c:lblOffset val="50"/>
        <c:tickLblSkip val="1"/>
        <c:noMultiLvlLbl val="0"/>
      </c:catAx>
      <c:valAx>
        <c:axId val="651290816"/>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Calisto MT" panose="02040603050505030304" pitchFamily="18" charset="0"/>
                    <a:ea typeface="+mn-ea"/>
                    <a:cs typeface="Times New Roman" panose="02020603050405020304" pitchFamily="18" charset="0"/>
                  </a:defRPr>
                </a:pPr>
                <a:r>
                  <a:rPr lang="en-IE" sz="2400">
                    <a:latin typeface="Calisto MT" panose="02040603050505030304" pitchFamily="18" charset="0"/>
                  </a:rPr>
                  <a:t> Deviation from average montly rainfall (%)</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Calisto MT" panose="0204060305050503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5128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E" sz="2800" dirty="0"/>
              <a:t>28 days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'1month_anteceedent_rainfall_MB'!$C$1</c:f>
              <c:strCache>
                <c:ptCount val="1"/>
                <c:pt idx="0">
                  <c:v>Cumulative rainfall (mm)</c:v>
                </c:pt>
              </c:strCache>
            </c:strRef>
          </c:tx>
          <c:spPr>
            <a:solidFill>
              <a:schemeClr val="bg1">
                <a:lumMod val="65000"/>
              </a:schemeClr>
            </a:solidFill>
            <a:ln>
              <a:noFill/>
            </a:ln>
            <a:effectLst/>
          </c:spPr>
          <c:invertIfNegative val="0"/>
          <c:dPt>
            <c:idx val="27"/>
            <c:invertIfNegative val="0"/>
            <c:bubble3D val="0"/>
            <c:spPr>
              <a:solidFill>
                <a:srgbClr val="FF0000"/>
              </a:solidFill>
              <a:ln>
                <a:noFill/>
              </a:ln>
              <a:effectLst/>
            </c:spPr>
            <c:extLst>
              <c:ext xmlns:c16="http://schemas.microsoft.com/office/drawing/2014/chart" uri="{C3380CC4-5D6E-409C-BE32-E72D297353CC}">
                <c16:uniqueId val="{00000001-7F80-4238-8CD2-0CB85A30519C}"/>
              </c:ext>
            </c:extLst>
          </c:dPt>
          <c:cat>
            <c:numRef>
              <c:f>'1month_anteceedent_rainfall_MB'!$A$2:$A$29</c:f>
              <c:numCache>
                <c:formatCode>d\-mmm\-yy</c:formatCode>
                <c:ptCount val="28"/>
                <c:pt idx="0">
                  <c:v>44121</c:v>
                </c:pt>
                <c:pt idx="1">
                  <c:v>44122</c:v>
                </c:pt>
                <c:pt idx="2">
                  <c:v>44123</c:v>
                </c:pt>
                <c:pt idx="3">
                  <c:v>44124</c:v>
                </c:pt>
                <c:pt idx="4">
                  <c:v>44125</c:v>
                </c:pt>
                <c:pt idx="5">
                  <c:v>44126</c:v>
                </c:pt>
                <c:pt idx="6">
                  <c:v>44127</c:v>
                </c:pt>
                <c:pt idx="7">
                  <c:v>44128</c:v>
                </c:pt>
                <c:pt idx="8">
                  <c:v>44129</c:v>
                </c:pt>
                <c:pt idx="9">
                  <c:v>44130</c:v>
                </c:pt>
                <c:pt idx="10">
                  <c:v>44131</c:v>
                </c:pt>
                <c:pt idx="11">
                  <c:v>44132</c:v>
                </c:pt>
                <c:pt idx="12">
                  <c:v>44133</c:v>
                </c:pt>
                <c:pt idx="13">
                  <c:v>44134</c:v>
                </c:pt>
                <c:pt idx="14">
                  <c:v>44135</c:v>
                </c:pt>
                <c:pt idx="15">
                  <c:v>44136</c:v>
                </c:pt>
                <c:pt idx="16">
                  <c:v>44137</c:v>
                </c:pt>
                <c:pt idx="17">
                  <c:v>44138</c:v>
                </c:pt>
                <c:pt idx="18">
                  <c:v>44139</c:v>
                </c:pt>
                <c:pt idx="19">
                  <c:v>44140</c:v>
                </c:pt>
                <c:pt idx="20">
                  <c:v>44141</c:v>
                </c:pt>
                <c:pt idx="21">
                  <c:v>44142</c:v>
                </c:pt>
                <c:pt idx="22">
                  <c:v>44143</c:v>
                </c:pt>
                <c:pt idx="23">
                  <c:v>44144</c:v>
                </c:pt>
                <c:pt idx="24">
                  <c:v>44145</c:v>
                </c:pt>
                <c:pt idx="25">
                  <c:v>44146</c:v>
                </c:pt>
                <c:pt idx="26">
                  <c:v>44147</c:v>
                </c:pt>
                <c:pt idx="27">
                  <c:v>44148</c:v>
                </c:pt>
              </c:numCache>
            </c:numRef>
          </c:cat>
          <c:val>
            <c:numRef>
              <c:f>'1month_anteceedent_rainfall_MB'!$C$2:$C$29</c:f>
              <c:numCache>
                <c:formatCode>General</c:formatCode>
                <c:ptCount val="28"/>
                <c:pt idx="0">
                  <c:v>0</c:v>
                </c:pt>
                <c:pt idx="1">
                  <c:v>1.6</c:v>
                </c:pt>
                <c:pt idx="2">
                  <c:v>36.200000000000003</c:v>
                </c:pt>
                <c:pt idx="3">
                  <c:v>59.1</c:v>
                </c:pt>
                <c:pt idx="4">
                  <c:v>61.5</c:v>
                </c:pt>
                <c:pt idx="5">
                  <c:v>77</c:v>
                </c:pt>
                <c:pt idx="6">
                  <c:v>89.4</c:v>
                </c:pt>
                <c:pt idx="7">
                  <c:v>92</c:v>
                </c:pt>
                <c:pt idx="8">
                  <c:v>117.8</c:v>
                </c:pt>
                <c:pt idx="9">
                  <c:v>122.39999999999999</c:v>
                </c:pt>
                <c:pt idx="10">
                  <c:v>126.89999999999999</c:v>
                </c:pt>
                <c:pt idx="11">
                  <c:v>146.39999999999998</c:v>
                </c:pt>
                <c:pt idx="12">
                  <c:v>163.29999999999998</c:v>
                </c:pt>
                <c:pt idx="13">
                  <c:v>181.1</c:v>
                </c:pt>
                <c:pt idx="14">
                  <c:v>189.7</c:v>
                </c:pt>
                <c:pt idx="15">
                  <c:v>213.1</c:v>
                </c:pt>
                <c:pt idx="16">
                  <c:v>226.9</c:v>
                </c:pt>
                <c:pt idx="17">
                  <c:v>230.20000000000002</c:v>
                </c:pt>
                <c:pt idx="18">
                  <c:v>230.60000000000002</c:v>
                </c:pt>
                <c:pt idx="19">
                  <c:v>230.90000000000003</c:v>
                </c:pt>
                <c:pt idx="20">
                  <c:v>230.90000000000003</c:v>
                </c:pt>
                <c:pt idx="21">
                  <c:v>238.10000000000002</c:v>
                </c:pt>
                <c:pt idx="22">
                  <c:v>238.3</c:v>
                </c:pt>
                <c:pt idx="23">
                  <c:v>238.4</c:v>
                </c:pt>
                <c:pt idx="24">
                  <c:v>251.20000000000002</c:v>
                </c:pt>
                <c:pt idx="25">
                  <c:v>267.90000000000003</c:v>
                </c:pt>
                <c:pt idx="26">
                  <c:v>273.00000000000006</c:v>
                </c:pt>
                <c:pt idx="27">
                  <c:v>277.10000000000008</c:v>
                </c:pt>
              </c:numCache>
            </c:numRef>
          </c:val>
          <c:extLst>
            <c:ext xmlns:c16="http://schemas.microsoft.com/office/drawing/2014/chart" uri="{C3380CC4-5D6E-409C-BE32-E72D297353CC}">
              <c16:uniqueId val="{00000002-7F80-4238-8CD2-0CB85A30519C}"/>
            </c:ext>
          </c:extLst>
        </c:ser>
        <c:dLbls>
          <c:showLegendKey val="0"/>
          <c:showVal val="0"/>
          <c:showCatName val="0"/>
          <c:showSerName val="0"/>
          <c:showPercent val="0"/>
          <c:showBubbleSize val="0"/>
        </c:dLbls>
        <c:gapWidth val="20"/>
        <c:overlap val="-27"/>
        <c:axId val="742883128"/>
        <c:axId val="742878536"/>
      </c:barChart>
      <c:lineChart>
        <c:grouping val="standard"/>
        <c:varyColors val="0"/>
        <c:ser>
          <c:idx val="1"/>
          <c:order val="1"/>
          <c:tx>
            <c:strRef>
              <c:f>'1month_anteceedent_rainfall_MB'!$D$1</c:f>
              <c:strCache>
                <c:ptCount val="1"/>
                <c:pt idx="0">
                  <c:v>Mean monthly rainfall (mm) Nov 1982-2020</c:v>
                </c:pt>
              </c:strCache>
            </c:strRef>
          </c:tx>
          <c:spPr>
            <a:ln w="28575" cap="rnd">
              <a:solidFill>
                <a:sysClr val="windowText" lastClr="000000"/>
              </a:solidFill>
              <a:prstDash val="sysDash"/>
              <a:round/>
            </a:ln>
            <a:effectLst/>
          </c:spPr>
          <c:marker>
            <c:symbol val="none"/>
          </c:marker>
          <c:cat>
            <c:numRef>
              <c:f>'1month_anteceedent_rainfall_MB'!$A$2:$A$29</c:f>
              <c:numCache>
                <c:formatCode>d\-mmm\-yy</c:formatCode>
                <c:ptCount val="28"/>
                <c:pt idx="0">
                  <c:v>44121</c:v>
                </c:pt>
                <c:pt idx="1">
                  <c:v>44122</c:v>
                </c:pt>
                <c:pt idx="2">
                  <c:v>44123</c:v>
                </c:pt>
                <c:pt idx="3">
                  <c:v>44124</c:v>
                </c:pt>
                <c:pt idx="4">
                  <c:v>44125</c:v>
                </c:pt>
                <c:pt idx="5">
                  <c:v>44126</c:v>
                </c:pt>
                <c:pt idx="6">
                  <c:v>44127</c:v>
                </c:pt>
                <c:pt idx="7">
                  <c:v>44128</c:v>
                </c:pt>
                <c:pt idx="8">
                  <c:v>44129</c:v>
                </c:pt>
                <c:pt idx="9">
                  <c:v>44130</c:v>
                </c:pt>
                <c:pt idx="10">
                  <c:v>44131</c:v>
                </c:pt>
                <c:pt idx="11">
                  <c:v>44132</c:v>
                </c:pt>
                <c:pt idx="12">
                  <c:v>44133</c:v>
                </c:pt>
                <c:pt idx="13">
                  <c:v>44134</c:v>
                </c:pt>
                <c:pt idx="14">
                  <c:v>44135</c:v>
                </c:pt>
                <c:pt idx="15">
                  <c:v>44136</c:v>
                </c:pt>
                <c:pt idx="16">
                  <c:v>44137</c:v>
                </c:pt>
                <c:pt idx="17">
                  <c:v>44138</c:v>
                </c:pt>
                <c:pt idx="18">
                  <c:v>44139</c:v>
                </c:pt>
                <c:pt idx="19">
                  <c:v>44140</c:v>
                </c:pt>
                <c:pt idx="20">
                  <c:v>44141</c:v>
                </c:pt>
                <c:pt idx="21">
                  <c:v>44142</c:v>
                </c:pt>
                <c:pt idx="22">
                  <c:v>44143</c:v>
                </c:pt>
                <c:pt idx="23">
                  <c:v>44144</c:v>
                </c:pt>
                <c:pt idx="24">
                  <c:v>44145</c:v>
                </c:pt>
                <c:pt idx="25">
                  <c:v>44146</c:v>
                </c:pt>
                <c:pt idx="26">
                  <c:v>44147</c:v>
                </c:pt>
                <c:pt idx="27">
                  <c:v>44148</c:v>
                </c:pt>
              </c:numCache>
            </c:numRef>
          </c:cat>
          <c:val>
            <c:numRef>
              <c:f>'1month_anteceedent_rainfall_MB'!$D$2:$D$29</c:f>
              <c:numCache>
                <c:formatCode>General</c:formatCode>
                <c:ptCount val="28"/>
                <c:pt idx="15">
                  <c:v>194</c:v>
                </c:pt>
                <c:pt idx="16">
                  <c:v>194</c:v>
                </c:pt>
                <c:pt idx="17">
                  <c:v>194</c:v>
                </c:pt>
                <c:pt idx="18">
                  <c:v>194</c:v>
                </c:pt>
                <c:pt idx="19">
                  <c:v>194</c:v>
                </c:pt>
                <c:pt idx="20">
                  <c:v>194</c:v>
                </c:pt>
                <c:pt idx="21">
                  <c:v>194</c:v>
                </c:pt>
                <c:pt idx="22">
                  <c:v>194</c:v>
                </c:pt>
                <c:pt idx="23">
                  <c:v>194</c:v>
                </c:pt>
                <c:pt idx="24">
                  <c:v>194</c:v>
                </c:pt>
                <c:pt idx="25">
                  <c:v>194</c:v>
                </c:pt>
                <c:pt idx="26">
                  <c:v>194</c:v>
                </c:pt>
                <c:pt idx="27">
                  <c:v>194</c:v>
                </c:pt>
              </c:numCache>
            </c:numRef>
          </c:val>
          <c:smooth val="0"/>
          <c:extLst>
            <c:ext xmlns:c16="http://schemas.microsoft.com/office/drawing/2014/chart" uri="{C3380CC4-5D6E-409C-BE32-E72D297353CC}">
              <c16:uniqueId val="{00000003-7F80-4238-8CD2-0CB85A30519C}"/>
            </c:ext>
          </c:extLst>
        </c:ser>
        <c:dLbls>
          <c:showLegendKey val="0"/>
          <c:showVal val="0"/>
          <c:showCatName val="0"/>
          <c:showSerName val="0"/>
          <c:showPercent val="0"/>
          <c:showBubbleSize val="0"/>
        </c:dLbls>
        <c:marker val="1"/>
        <c:smooth val="0"/>
        <c:axId val="742883128"/>
        <c:axId val="742878536"/>
      </c:lineChart>
      <c:dateAx>
        <c:axId val="742883128"/>
        <c:scaling>
          <c:orientation val="minMax"/>
        </c:scaling>
        <c:delete val="0"/>
        <c:axPos val="b"/>
        <c:numFmt formatCode="d\-mmm\-yy"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42878536"/>
        <c:crosses val="autoZero"/>
        <c:auto val="1"/>
        <c:lblOffset val="100"/>
        <c:baseTimeUnit val="days"/>
        <c:majorUnit val="3"/>
        <c:majorTimeUnit val="days"/>
      </c:dateAx>
      <c:valAx>
        <c:axId val="742878536"/>
        <c:scaling>
          <c:orientation val="minMax"/>
          <c:max val="280"/>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Calisto MT" panose="02040603050505030304" pitchFamily="18" charset="0"/>
                    <a:ea typeface="+mn-ea"/>
                    <a:cs typeface="Times New Roman" panose="02020603050405020304" pitchFamily="18" charset="0"/>
                  </a:defRPr>
                </a:pPr>
                <a:r>
                  <a:rPr lang="en-IE" sz="2400">
                    <a:latin typeface="Calisto MT" panose="02040603050505030304" pitchFamily="18" charset="0"/>
                  </a:rPr>
                  <a:t>Cumulative Precipitation (mm)</a:t>
                </a:r>
              </a:p>
            </c:rich>
          </c:tx>
          <c:layout>
            <c:manualLayout>
              <c:xMode val="edge"/>
              <c:yMode val="edge"/>
              <c:x val="1.3612603691348017E-3"/>
              <c:y val="0.1901461011157639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Calisto MT" panose="0204060305050503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42883128"/>
        <c:crosses val="autoZero"/>
        <c:crossBetween val="between"/>
        <c:majorUnit val="40"/>
      </c:valAx>
      <c:spPr>
        <a:noFill/>
        <a:ln w="25400">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ysClr val="windowText" lastClr="000000"/>
                </a:solidFill>
                <a:latin typeface="Calisto MT" panose="02040603050505030304" pitchFamily="18" charset="0"/>
                <a:ea typeface="+mn-ea"/>
                <a:cs typeface="Times New Roman" panose="02020603050405020304" pitchFamily="18" charset="0"/>
              </a:defRPr>
            </a:pPr>
            <a:r>
              <a:rPr lang="en-IE" sz="2400" baseline="0" dirty="0">
                <a:latin typeface="Calisto MT" panose="02040603050505030304" pitchFamily="18" charset="0"/>
              </a:rPr>
              <a:t>5 months</a:t>
            </a:r>
            <a:endParaRPr lang="en-IE" sz="2400" dirty="0">
              <a:latin typeface="Calisto MT" panose="0204060305050503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Calisto MT" panose="0204060305050503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bg1">
                <a:lumMod val="50000"/>
              </a:schemeClr>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36B8-4B9F-BEAE-65FEB2368459}"/>
              </c:ext>
            </c:extLst>
          </c:dPt>
          <c:dPt>
            <c:idx val="1"/>
            <c:invertIfNegative val="0"/>
            <c:bubble3D val="0"/>
            <c:spPr>
              <a:solidFill>
                <a:srgbClr val="0070C0"/>
              </a:solidFill>
              <a:ln>
                <a:noFill/>
              </a:ln>
              <a:effectLst/>
            </c:spPr>
            <c:extLst>
              <c:ext xmlns:c16="http://schemas.microsoft.com/office/drawing/2014/chart" uri="{C3380CC4-5D6E-409C-BE32-E72D297353CC}">
                <c16:uniqueId val="{00000003-36B8-4B9F-BEAE-65FEB2368459}"/>
              </c:ext>
            </c:extLst>
          </c:dPt>
          <c:dPt>
            <c:idx val="2"/>
            <c:invertIfNegative val="0"/>
            <c:bubble3D val="0"/>
            <c:spPr>
              <a:solidFill>
                <a:srgbClr val="FF0000"/>
              </a:solidFill>
              <a:ln>
                <a:noFill/>
              </a:ln>
              <a:effectLst/>
            </c:spPr>
            <c:extLst>
              <c:ext xmlns:c16="http://schemas.microsoft.com/office/drawing/2014/chart" uri="{C3380CC4-5D6E-409C-BE32-E72D297353CC}">
                <c16:uniqueId val="{00000006-36B8-4B9F-BEAE-65FEB2368459}"/>
              </c:ext>
            </c:extLst>
          </c:dPt>
          <c:dPt>
            <c:idx val="3"/>
            <c:invertIfNegative val="0"/>
            <c:bubble3D val="0"/>
            <c:spPr>
              <a:solidFill>
                <a:srgbClr val="FF0000"/>
              </a:solidFill>
              <a:ln>
                <a:noFill/>
              </a:ln>
              <a:effectLst/>
            </c:spPr>
            <c:extLst>
              <c:ext xmlns:c16="http://schemas.microsoft.com/office/drawing/2014/chart" uri="{C3380CC4-5D6E-409C-BE32-E72D297353CC}">
                <c16:uniqueId val="{00000007-36B8-4B9F-BEAE-65FEB2368459}"/>
              </c:ext>
            </c:extLst>
          </c:dPt>
          <c:dPt>
            <c:idx val="4"/>
            <c:invertIfNegative val="0"/>
            <c:bubble3D val="0"/>
            <c:spPr>
              <a:solidFill>
                <a:srgbClr val="FF0000"/>
              </a:solidFill>
              <a:ln>
                <a:noFill/>
              </a:ln>
              <a:effectLst/>
            </c:spPr>
            <c:extLst>
              <c:ext xmlns:c16="http://schemas.microsoft.com/office/drawing/2014/chart" uri="{C3380CC4-5D6E-409C-BE32-E72D297353CC}">
                <c16:uniqueId val="{00000008-36B8-4B9F-BEAE-65FEB2368459}"/>
              </c:ext>
            </c:extLst>
          </c:dPt>
          <c:cat>
            <c:strRef>
              <c:f>'DOH_1960-2020__Monthly_Rainfall'!$BO$87:$BO$91</c:f>
              <c:strCache>
                <c:ptCount val="5"/>
                <c:pt idx="0">
                  <c:v>Jan</c:v>
                </c:pt>
                <c:pt idx="1">
                  <c:v>Feb</c:v>
                </c:pt>
                <c:pt idx="2">
                  <c:v>Mar</c:v>
                </c:pt>
                <c:pt idx="3">
                  <c:v>Apr</c:v>
                </c:pt>
                <c:pt idx="4">
                  <c:v>May</c:v>
                </c:pt>
              </c:strCache>
            </c:strRef>
          </c:cat>
          <c:val>
            <c:numRef>
              <c:f>'DOH_1960-2020__Monthly_Rainfall'!$BP$87:$BP$91</c:f>
              <c:numCache>
                <c:formatCode>General</c:formatCode>
                <c:ptCount val="5"/>
                <c:pt idx="0">
                  <c:v>102.09564541213061</c:v>
                </c:pt>
                <c:pt idx="1">
                  <c:v>170.10964646377164</c:v>
                </c:pt>
                <c:pt idx="2">
                  <c:v>-77</c:v>
                </c:pt>
                <c:pt idx="3">
                  <c:v>-69</c:v>
                </c:pt>
                <c:pt idx="4">
                  <c:v>-70</c:v>
                </c:pt>
              </c:numCache>
            </c:numRef>
          </c:val>
          <c:extLst>
            <c:ext xmlns:c16="http://schemas.microsoft.com/office/drawing/2014/chart" uri="{C3380CC4-5D6E-409C-BE32-E72D297353CC}">
              <c16:uniqueId val="{00000004-36B8-4B9F-BEAE-65FEB2368459}"/>
            </c:ext>
          </c:extLst>
        </c:ser>
        <c:dLbls>
          <c:showLegendKey val="0"/>
          <c:showVal val="0"/>
          <c:showCatName val="0"/>
          <c:showSerName val="0"/>
          <c:showPercent val="0"/>
          <c:showBubbleSize val="0"/>
        </c:dLbls>
        <c:gapWidth val="100"/>
        <c:overlap val="-27"/>
        <c:axId val="562489264"/>
        <c:axId val="562489920"/>
      </c:barChart>
      <c:catAx>
        <c:axId val="56248926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2489920"/>
        <c:crosses val="autoZero"/>
        <c:auto val="1"/>
        <c:lblAlgn val="ctr"/>
        <c:lblOffset val="50"/>
        <c:noMultiLvlLbl val="0"/>
      </c:catAx>
      <c:valAx>
        <c:axId val="562489920"/>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Calisto MT" panose="02040603050505030304" pitchFamily="18" charset="0"/>
                    <a:ea typeface="+mn-ea"/>
                    <a:cs typeface="Times New Roman" panose="02020603050405020304" pitchFamily="18" charset="0"/>
                  </a:defRPr>
                </a:pPr>
                <a:r>
                  <a:rPr lang="en-IE" sz="2400" dirty="0">
                    <a:latin typeface="Calisto MT" panose="02040603050505030304" pitchFamily="18" charset="0"/>
                  </a:rPr>
                  <a:t>Deviation from average monthly rainfall (%)</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Calisto MT" panose="0204060305050503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248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E" sz="2400" dirty="0"/>
              <a:t>28 days </a:t>
            </a:r>
          </a:p>
        </c:rich>
      </c:tx>
      <c:layout>
        <c:manualLayout>
          <c:xMode val="edge"/>
          <c:yMode val="edge"/>
          <c:x val="0.41014262827536169"/>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'1month_Anteceedent_rainfall_DOH'!$C$1</c:f>
              <c:strCache>
                <c:ptCount val="1"/>
              </c:strCache>
            </c:strRef>
          </c:tx>
          <c:spPr>
            <a:solidFill>
              <a:schemeClr val="tx1">
                <a:lumMod val="50000"/>
                <a:lumOff val="50000"/>
              </a:schemeClr>
            </a:solidFill>
            <a:ln>
              <a:noFill/>
            </a:ln>
            <a:effectLst/>
          </c:spPr>
          <c:invertIfNegative val="0"/>
          <c:dPt>
            <c:idx val="27"/>
            <c:invertIfNegative val="0"/>
            <c:bubble3D val="0"/>
            <c:spPr>
              <a:solidFill>
                <a:srgbClr val="FF0000"/>
              </a:solidFill>
              <a:ln>
                <a:noFill/>
              </a:ln>
              <a:effectLst/>
            </c:spPr>
            <c:extLst>
              <c:ext xmlns:c16="http://schemas.microsoft.com/office/drawing/2014/chart" uri="{C3380CC4-5D6E-409C-BE32-E72D297353CC}">
                <c16:uniqueId val="{00000001-3C6A-42AB-B28A-043F2593D498}"/>
              </c:ext>
            </c:extLst>
          </c:dPt>
          <c:cat>
            <c:numRef>
              <c:f>'1month_Anteceedent_rainfall_DOH'!$A$2:$A$29</c:f>
              <c:numCache>
                <c:formatCode>d\-mmm\-yy</c:formatCode>
                <c:ptCount val="28"/>
                <c:pt idx="0">
                  <c:v>43983</c:v>
                </c:pt>
                <c:pt idx="1">
                  <c:v>43984</c:v>
                </c:pt>
                <c:pt idx="2">
                  <c:v>43985</c:v>
                </c:pt>
                <c:pt idx="3">
                  <c:v>43986</c:v>
                </c:pt>
                <c:pt idx="4">
                  <c:v>43987</c:v>
                </c:pt>
                <c:pt idx="5">
                  <c:v>43988</c:v>
                </c:pt>
                <c:pt idx="6">
                  <c:v>43989</c:v>
                </c:pt>
                <c:pt idx="7">
                  <c:v>43990</c:v>
                </c:pt>
                <c:pt idx="8">
                  <c:v>43991</c:v>
                </c:pt>
                <c:pt idx="9">
                  <c:v>43992</c:v>
                </c:pt>
                <c:pt idx="10">
                  <c:v>43993</c:v>
                </c:pt>
                <c:pt idx="11">
                  <c:v>43994</c:v>
                </c:pt>
                <c:pt idx="12">
                  <c:v>43995</c:v>
                </c:pt>
                <c:pt idx="13">
                  <c:v>43996</c:v>
                </c:pt>
                <c:pt idx="14">
                  <c:v>43997</c:v>
                </c:pt>
                <c:pt idx="15">
                  <c:v>43998</c:v>
                </c:pt>
                <c:pt idx="16">
                  <c:v>43999</c:v>
                </c:pt>
                <c:pt idx="17">
                  <c:v>44000</c:v>
                </c:pt>
                <c:pt idx="18">
                  <c:v>44001</c:v>
                </c:pt>
                <c:pt idx="19">
                  <c:v>44002</c:v>
                </c:pt>
                <c:pt idx="20">
                  <c:v>44003</c:v>
                </c:pt>
                <c:pt idx="21">
                  <c:v>44004</c:v>
                </c:pt>
                <c:pt idx="22">
                  <c:v>44005</c:v>
                </c:pt>
                <c:pt idx="23">
                  <c:v>44006</c:v>
                </c:pt>
                <c:pt idx="24">
                  <c:v>44007</c:v>
                </c:pt>
                <c:pt idx="25">
                  <c:v>44008</c:v>
                </c:pt>
                <c:pt idx="26">
                  <c:v>44009</c:v>
                </c:pt>
                <c:pt idx="27">
                  <c:v>44010</c:v>
                </c:pt>
              </c:numCache>
            </c:numRef>
          </c:cat>
          <c:val>
            <c:numRef>
              <c:f>'1month_Anteceedent_rainfall_DOH'!$C$2:$C$29</c:f>
              <c:numCache>
                <c:formatCode>General</c:formatCode>
                <c:ptCount val="28"/>
                <c:pt idx="0">
                  <c:v>0</c:v>
                </c:pt>
                <c:pt idx="1">
                  <c:v>0</c:v>
                </c:pt>
                <c:pt idx="2">
                  <c:v>1.7</c:v>
                </c:pt>
                <c:pt idx="3">
                  <c:v>2.9</c:v>
                </c:pt>
                <c:pt idx="4">
                  <c:v>8.6999999999999993</c:v>
                </c:pt>
                <c:pt idx="5">
                  <c:v>8.6999999999999993</c:v>
                </c:pt>
                <c:pt idx="6">
                  <c:v>8.6999999999999993</c:v>
                </c:pt>
                <c:pt idx="7">
                  <c:v>8.6999999999999993</c:v>
                </c:pt>
                <c:pt idx="8">
                  <c:v>10.1</c:v>
                </c:pt>
                <c:pt idx="9">
                  <c:v>11.6</c:v>
                </c:pt>
                <c:pt idx="10">
                  <c:v>11.6</c:v>
                </c:pt>
                <c:pt idx="11">
                  <c:v>11.6</c:v>
                </c:pt>
                <c:pt idx="12">
                  <c:v>11.6</c:v>
                </c:pt>
                <c:pt idx="13">
                  <c:v>13.2</c:v>
                </c:pt>
                <c:pt idx="14">
                  <c:v>16.3</c:v>
                </c:pt>
                <c:pt idx="15">
                  <c:v>16.8</c:v>
                </c:pt>
                <c:pt idx="16">
                  <c:v>17</c:v>
                </c:pt>
                <c:pt idx="17">
                  <c:v>25.6</c:v>
                </c:pt>
                <c:pt idx="18">
                  <c:v>28.200000000000003</c:v>
                </c:pt>
                <c:pt idx="19">
                  <c:v>36.400000000000006</c:v>
                </c:pt>
                <c:pt idx="20">
                  <c:v>37.400000000000006</c:v>
                </c:pt>
                <c:pt idx="21">
                  <c:v>55.600000000000009</c:v>
                </c:pt>
                <c:pt idx="22">
                  <c:v>80.800000000000011</c:v>
                </c:pt>
                <c:pt idx="23">
                  <c:v>80.900000000000006</c:v>
                </c:pt>
                <c:pt idx="24">
                  <c:v>97.600000000000009</c:v>
                </c:pt>
                <c:pt idx="25">
                  <c:v>105.50000000000001</c:v>
                </c:pt>
                <c:pt idx="26">
                  <c:v>118.30000000000001</c:v>
                </c:pt>
                <c:pt idx="27">
                  <c:v>165.8</c:v>
                </c:pt>
              </c:numCache>
            </c:numRef>
          </c:val>
          <c:extLst>
            <c:ext xmlns:c16="http://schemas.microsoft.com/office/drawing/2014/chart" uri="{C3380CC4-5D6E-409C-BE32-E72D297353CC}">
              <c16:uniqueId val="{00000002-3C6A-42AB-B28A-043F2593D498}"/>
            </c:ext>
          </c:extLst>
        </c:ser>
        <c:dLbls>
          <c:showLegendKey val="0"/>
          <c:showVal val="0"/>
          <c:showCatName val="0"/>
          <c:showSerName val="0"/>
          <c:showPercent val="0"/>
          <c:showBubbleSize val="0"/>
        </c:dLbls>
        <c:gapWidth val="20"/>
        <c:overlap val="-27"/>
        <c:axId val="747499144"/>
        <c:axId val="747508328"/>
      </c:barChart>
      <c:lineChart>
        <c:grouping val="standard"/>
        <c:varyColors val="0"/>
        <c:ser>
          <c:idx val="1"/>
          <c:order val="1"/>
          <c:tx>
            <c:strRef>
              <c:f>'1month_Anteceedent_rainfall_DOH'!$D$1</c:f>
              <c:strCache>
                <c:ptCount val="1"/>
                <c:pt idx="0">
                  <c:v>Mean precipitation (mm) June 1961-2020</c:v>
                </c:pt>
              </c:strCache>
            </c:strRef>
          </c:tx>
          <c:spPr>
            <a:ln w="25400" cap="rnd">
              <a:solidFill>
                <a:sysClr val="windowText" lastClr="000000"/>
              </a:solidFill>
              <a:prstDash val="sysDash"/>
              <a:round/>
            </a:ln>
            <a:effectLst/>
          </c:spPr>
          <c:marker>
            <c:symbol val="none"/>
          </c:marker>
          <c:cat>
            <c:strRef>
              <c:f>'1month_Anteceedent_rainfall_DOH'!$A$1:$A$29</c:f>
              <c:strCache>
                <c:ptCount val="29"/>
                <c:pt idx="0">
                  <c:v>Date</c:v>
                </c:pt>
                <c:pt idx="1">
                  <c:v>1-Jun-20</c:v>
                </c:pt>
                <c:pt idx="2">
                  <c:v>2-Jun-20</c:v>
                </c:pt>
                <c:pt idx="3">
                  <c:v>3-Jun-20</c:v>
                </c:pt>
                <c:pt idx="4">
                  <c:v>4-Jun-20</c:v>
                </c:pt>
                <c:pt idx="5">
                  <c:v>5-Jun-20</c:v>
                </c:pt>
                <c:pt idx="6">
                  <c:v>6-Jun-20</c:v>
                </c:pt>
                <c:pt idx="7">
                  <c:v>7-Jun-20</c:v>
                </c:pt>
                <c:pt idx="8">
                  <c:v>8-Jun-20</c:v>
                </c:pt>
                <c:pt idx="9">
                  <c:v>9-Jun-20</c:v>
                </c:pt>
                <c:pt idx="10">
                  <c:v>10-Jun-20</c:v>
                </c:pt>
                <c:pt idx="11">
                  <c:v>11-Jun-20</c:v>
                </c:pt>
                <c:pt idx="12">
                  <c:v>12-Jun-20</c:v>
                </c:pt>
                <c:pt idx="13">
                  <c:v>13-Jun-20</c:v>
                </c:pt>
                <c:pt idx="14">
                  <c:v>14-Jun-20</c:v>
                </c:pt>
                <c:pt idx="15">
                  <c:v>15-Jun-20</c:v>
                </c:pt>
                <c:pt idx="16">
                  <c:v>16-Jun-20</c:v>
                </c:pt>
                <c:pt idx="17">
                  <c:v>17-Jun-20</c:v>
                </c:pt>
                <c:pt idx="18">
                  <c:v>18-Jun-20</c:v>
                </c:pt>
                <c:pt idx="19">
                  <c:v>19-Jun-20</c:v>
                </c:pt>
                <c:pt idx="20">
                  <c:v>20-Jun-20</c:v>
                </c:pt>
                <c:pt idx="21">
                  <c:v>21-Jun-20</c:v>
                </c:pt>
                <c:pt idx="22">
                  <c:v>22-Jun-20</c:v>
                </c:pt>
                <c:pt idx="23">
                  <c:v>23-Jun-20</c:v>
                </c:pt>
                <c:pt idx="24">
                  <c:v>24-Jun-20</c:v>
                </c:pt>
                <c:pt idx="25">
                  <c:v>25-Jun-20</c:v>
                </c:pt>
                <c:pt idx="26">
                  <c:v>26-Jun-20</c:v>
                </c:pt>
                <c:pt idx="27">
                  <c:v>27-Jun-20</c:v>
                </c:pt>
                <c:pt idx="28">
                  <c:v>28-Jun-20</c:v>
                </c:pt>
              </c:strCache>
            </c:strRef>
          </c:cat>
          <c:val>
            <c:numRef>
              <c:f>'1month_Anteceedent_rainfall_DOH'!$D$2:$D$29</c:f>
              <c:numCache>
                <c:formatCode>General</c:formatCode>
                <c:ptCount val="28"/>
                <c:pt idx="0">
                  <c:v>88.1</c:v>
                </c:pt>
                <c:pt idx="1">
                  <c:v>88.1</c:v>
                </c:pt>
                <c:pt idx="2">
                  <c:v>88.1</c:v>
                </c:pt>
                <c:pt idx="3">
                  <c:v>88.1</c:v>
                </c:pt>
                <c:pt idx="4">
                  <c:v>88.1</c:v>
                </c:pt>
                <c:pt idx="5">
                  <c:v>88.1</c:v>
                </c:pt>
                <c:pt idx="6">
                  <c:v>88.1</c:v>
                </c:pt>
                <c:pt idx="7">
                  <c:v>88.1</c:v>
                </c:pt>
                <c:pt idx="8">
                  <c:v>88.1</c:v>
                </c:pt>
                <c:pt idx="9">
                  <c:v>88.1</c:v>
                </c:pt>
                <c:pt idx="10">
                  <c:v>88.1</c:v>
                </c:pt>
                <c:pt idx="11">
                  <c:v>88.1</c:v>
                </c:pt>
                <c:pt idx="12">
                  <c:v>88.1</c:v>
                </c:pt>
                <c:pt idx="13">
                  <c:v>88.1</c:v>
                </c:pt>
                <c:pt idx="14">
                  <c:v>88.1</c:v>
                </c:pt>
                <c:pt idx="15">
                  <c:v>88.1</c:v>
                </c:pt>
                <c:pt idx="16">
                  <c:v>88.1</c:v>
                </c:pt>
                <c:pt idx="17">
                  <c:v>88.1</c:v>
                </c:pt>
                <c:pt idx="18">
                  <c:v>88.1</c:v>
                </c:pt>
                <c:pt idx="19">
                  <c:v>88.1</c:v>
                </c:pt>
                <c:pt idx="20">
                  <c:v>88.1</c:v>
                </c:pt>
                <c:pt idx="21">
                  <c:v>88.1</c:v>
                </c:pt>
                <c:pt idx="22">
                  <c:v>88.1</c:v>
                </c:pt>
                <c:pt idx="23">
                  <c:v>88.1</c:v>
                </c:pt>
                <c:pt idx="24">
                  <c:v>88.1</c:v>
                </c:pt>
                <c:pt idx="25">
                  <c:v>88.1</c:v>
                </c:pt>
                <c:pt idx="26">
                  <c:v>88.1</c:v>
                </c:pt>
                <c:pt idx="27">
                  <c:v>88.1</c:v>
                </c:pt>
              </c:numCache>
            </c:numRef>
          </c:val>
          <c:smooth val="0"/>
          <c:extLst>
            <c:ext xmlns:c16="http://schemas.microsoft.com/office/drawing/2014/chart" uri="{C3380CC4-5D6E-409C-BE32-E72D297353CC}">
              <c16:uniqueId val="{00000003-3C6A-42AB-B28A-043F2593D498}"/>
            </c:ext>
          </c:extLst>
        </c:ser>
        <c:dLbls>
          <c:showLegendKey val="0"/>
          <c:showVal val="0"/>
          <c:showCatName val="0"/>
          <c:showSerName val="0"/>
          <c:showPercent val="0"/>
          <c:showBubbleSize val="0"/>
        </c:dLbls>
        <c:marker val="1"/>
        <c:smooth val="0"/>
        <c:axId val="747499144"/>
        <c:axId val="747508328"/>
      </c:lineChart>
      <c:dateAx>
        <c:axId val="747499144"/>
        <c:scaling>
          <c:orientation val="minMax"/>
        </c:scaling>
        <c:delete val="0"/>
        <c:axPos val="b"/>
        <c:numFmt formatCode="d\-mmm\-yy"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47508328"/>
        <c:crosses val="autoZero"/>
        <c:auto val="1"/>
        <c:lblOffset val="100"/>
        <c:baseTimeUnit val="days"/>
        <c:majorUnit val="3"/>
        <c:majorTimeUnit val="days"/>
      </c:dateAx>
      <c:valAx>
        <c:axId val="747508328"/>
        <c:scaling>
          <c:orientation val="minMax"/>
          <c:max val="180"/>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Calisto MT" panose="02040603050505030304" pitchFamily="18" charset="0"/>
                    <a:ea typeface="+mn-ea"/>
                    <a:cs typeface="Times New Roman" panose="02020603050405020304" pitchFamily="18" charset="0"/>
                  </a:defRPr>
                </a:pPr>
                <a:r>
                  <a:rPr lang="en-IE" sz="2400">
                    <a:latin typeface="Calisto MT" panose="02040603050505030304" pitchFamily="18" charset="0"/>
                  </a:rPr>
                  <a:t>Cumulative precipitation (mm)</a:t>
                </a:r>
              </a:p>
            </c:rich>
          </c:tx>
          <c:layout>
            <c:manualLayout>
              <c:xMode val="edge"/>
              <c:yMode val="edge"/>
              <c:x val="4.238921001926783E-3"/>
              <c:y val="0.136725695001609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Calisto MT" panose="0204060305050503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47499144"/>
        <c:crosses val="autoZero"/>
        <c:crossBetween val="between"/>
      </c:valAx>
      <c:spPr>
        <a:noFill/>
        <a:ln w="25400">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Calisto MT" panose="0204060305050503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E6166-549F-4FC7-84E4-0ECE59FDE2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FE0258-EE72-43CA-8A5D-FBB90EBEA16D}">
      <dgm:prSet custT="1"/>
      <dgm:spPr>
        <a:solidFill>
          <a:schemeClr val="accent2">
            <a:lumMod val="75000"/>
          </a:schemeClr>
        </a:solidFill>
      </dgm:spPr>
      <dgm:t>
        <a:bodyPr/>
        <a:lstStyle/>
        <a:p>
          <a:pPr algn="ctr"/>
          <a:r>
            <a:rPr lang="en-IE" sz="2800" b="0" i="0" dirty="0">
              <a:latin typeface="Calisto MT" panose="02040603050505030304" pitchFamily="18" charset="0"/>
            </a:rPr>
            <a:t>1. Wetter antecedent conditions</a:t>
          </a:r>
        </a:p>
        <a:p>
          <a:pPr algn="ctr"/>
          <a:r>
            <a:rPr lang="en-US" sz="6600" dirty="0">
              <a:latin typeface="Calisto MT" panose="02040603050505030304" pitchFamily="18" charset="0"/>
              <a:ea typeface="+mj-ea"/>
              <a:cs typeface="+mj-cs"/>
              <a:sym typeface="Wingdings" panose="05000000000000000000" pitchFamily="2" charset="2"/>
            </a:rPr>
            <a:t></a:t>
          </a:r>
          <a:endParaRPr lang="en-IE" sz="6600" b="0" i="0" dirty="0">
            <a:latin typeface="Calisto MT" panose="02040603050505030304" pitchFamily="18" charset="0"/>
          </a:endParaRPr>
        </a:p>
      </dgm:t>
    </dgm:pt>
    <dgm:pt modelId="{8B1C187C-4737-49F4-9E88-273C4DF34B2C}" type="parTrans" cxnId="{7E3CA7B3-BEF2-477D-80A1-E0885D52601C}">
      <dgm:prSet/>
      <dgm:spPr/>
      <dgm:t>
        <a:bodyPr/>
        <a:lstStyle/>
        <a:p>
          <a:pPr algn="ctr"/>
          <a:endParaRPr lang="en-US" sz="2800">
            <a:latin typeface="Calisto MT" panose="02040603050505030304" pitchFamily="18" charset="0"/>
          </a:endParaRPr>
        </a:p>
      </dgm:t>
    </dgm:pt>
    <dgm:pt modelId="{DE9CA8BA-9EF1-40B4-B399-888DCBA36DE7}" type="sibTrans" cxnId="{7E3CA7B3-BEF2-477D-80A1-E0885D52601C}">
      <dgm:prSet/>
      <dgm:spPr/>
      <dgm:t>
        <a:bodyPr/>
        <a:lstStyle/>
        <a:p>
          <a:pPr algn="ctr"/>
          <a:endParaRPr lang="en-US" sz="2800">
            <a:latin typeface="Calisto MT" panose="02040603050505030304" pitchFamily="18" charset="0"/>
          </a:endParaRPr>
        </a:p>
      </dgm:t>
    </dgm:pt>
    <dgm:pt modelId="{599FA279-BC74-4DA7-810A-24537BD58D4B}">
      <dgm:prSet custT="1"/>
      <dgm:spPr>
        <a:solidFill>
          <a:schemeClr val="bg1">
            <a:lumMod val="50000"/>
          </a:schemeClr>
        </a:solidFill>
      </dgm:spPr>
      <dgm:t>
        <a:bodyPr/>
        <a:lstStyle/>
        <a:p>
          <a:pPr algn="ctr"/>
          <a:endParaRPr lang="en-IE" sz="2800" b="0" i="0" dirty="0">
            <a:latin typeface="Calisto MT" panose="02040603050505030304" pitchFamily="18" charset="0"/>
          </a:endParaRPr>
        </a:p>
        <a:p>
          <a:pPr algn="ctr"/>
          <a:r>
            <a:rPr lang="en-IE" sz="2800" b="0" i="0" dirty="0">
              <a:latin typeface="Calisto MT" panose="02040603050505030304" pitchFamily="18" charset="0"/>
            </a:rPr>
            <a:t>2. Higher rainfall intensities</a:t>
          </a:r>
        </a:p>
        <a:p>
          <a:pPr algn="ctr"/>
          <a:r>
            <a:rPr lang="en-US" sz="6000" dirty="0">
              <a:latin typeface="Calisto MT" panose="02040603050505030304" pitchFamily="18" charset="0"/>
              <a:ea typeface="+mj-ea"/>
              <a:cs typeface="+mj-cs"/>
              <a:sym typeface="Wingdings" panose="05000000000000000000" pitchFamily="2" charset="2"/>
            </a:rPr>
            <a:t></a:t>
          </a:r>
          <a:endParaRPr lang="en-IE" sz="6000" b="0" i="0" dirty="0">
            <a:latin typeface="Calisto MT" panose="02040603050505030304" pitchFamily="18" charset="0"/>
          </a:endParaRPr>
        </a:p>
        <a:p>
          <a:pPr algn="l"/>
          <a:r>
            <a:rPr lang="en-IE" sz="2000" b="0" i="0" dirty="0">
              <a:latin typeface="Calisto MT" panose="02040603050505030304" pitchFamily="18" charset="0"/>
            </a:rPr>
            <a:t> </a:t>
          </a:r>
          <a:endParaRPr lang="en-US" sz="2000" dirty="0">
            <a:latin typeface="Calisto MT" panose="02040603050505030304" pitchFamily="18" charset="0"/>
          </a:endParaRPr>
        </a:p>
      </dgm:t>
    </dgm:pt>
    <dgm:pt modelId="{4815E216-B6F4-4F28-AA9B-B6E6FAABFDC8}" type="parTrans" cxnId="{4901C115-DD28-4AAF-A631-2654C9D43A00}">
      <dgm:prSet/>
      <dgm:spPr/>
      <dgm:t>
        <a:bodyPr/>
        <a:lstStyle/>
        <a:p>
          <a:pPr algn="ctr"/>
          <a:endParaRPr lang="en-US" sz="2800">
            <a:latin typeface="Calisto MT" panose="02040603050505030304" pitchFamily="18" charset="0"/>
          </a:endParaRPr>
        </a:p>
      </dgm:t>
    </dgm:pt>
    <dgm:pt modelId="{8ACD10CC-8BF7-4D42-BB95-A2708A0DEED0}" type="sibTrans" cxnId="{4901C115-DD28-4AAF-A631-2654C9D43A00}">
      <dgm:prSet/>
      <dgm:spPr/>
      <dgm:t>
        <a:bodyPr/>
        <a:lstStyle/>
        <a:p>
          <a:pPr algn="ctr"/>
          <a:endParaRPr lang="en-US" sz="2800">
            <a:latin typeface="Calisto MT" panose="02040603050505030304" pitchFamily="18" charset="0"/>
          </a:endParaRPr>
        </a:p>
      </dgm:t>
    </dgm:pt>
    <dgm:pt modelId="{087DACF8-CF60-4C33-AE2A-5D123EF752B1}">
      <dgm:prSet custT="1"/>
      <dgm:spPr>
        <a:solidFill>
          <a:schemeClr val="accent4"/>
        </a:solidFill>
      </dgm:spPr>
      <dgm:t>
        <a:bodyPr/>
        <a:lstStyle/>
        <a:p>
          <a:pPr algn="ctr"/>
          <a:endParaRPr lang="en-IE" sz="2800" b="0" i="0" dirty="0">
            <a:latin typeface="Calisto MT" panose="02040603050505030304" pitchFamily="18" charset="0"/>
          </a:endParaRPr>
        </a:p>
        <a:p>
          <a:pPr algn="ctr"/>
          <a:r>
            <a:rPr lang="en-IE" sz="2800" b="0" i="0" dirty="0">
              <a:latin typeface="Calisto MT" panose="02040603050505030304" pitchFamily="18" charset="0"/>
            </a:rPr>
            <a:t>3. Hotter and dryer summer temperatures</a:t>
          </a:r>
        </a:p>
        <a:p>
          <a:pPr algn="ctr"/>
          <a:r>
            <a:rPr lang="en-US" sz="6000" dirty="0">
              <a:latin typeface="Calisto MT" panose="02040603050505030304" pitchFamily="18" charset="0"/>
              <a:ea typeface="+mj-ea"/>
              <a:cs typeface="+mj-cs"/>
              <a:sym typeface="Wingdings" panose="05000000000000000000" pitchFamily="2" charset="2"/>
            </a:rPr>
            <a:t></a:t>
          </a:r>
          <a:endParaRPr lang="en-IE" sz="6000" b="0" i="0" dirty="0">
            <a:latin typeface="Calisto MT" panose="02040603050505030304" pitchFamily="18" charset="0"/>
          </a:endParaRPr>
        </a:p>
        <a:p>
          <a:pPr algn="ctr"/>
          <a:r>
            <a:rPr lang="en-IE" sz="2800" b="0" i="0" dirty="0">
              <a:latin typeface="Calisto MT" panose="02040603050505030304" pitchFamily="18" charset="0"/>
            </a:rPr>
            <a:t>  </a:t>
          </a:r>
          <a:endParaRPr lang="en-US" sz="2800" dirty="0">
            <a:latin typeface="Calisto MT" panose="02040603050505030304" pitchFamily="18" charset="0"/>
          </a:endParaRPr>
        </a:p>
      </dgm:t>
    </dgm:pt>
    <dgm:pt modelId="{6FE76220-6F3B-45EA-B91B-1573F2397259}" type="parTrans" cxnId="{E95B54A4-F1C3-4E32-82A4-FFC620F6DD1F}">
      <dgm:prSet/>
      <dgm:spPr/>
      <dgm:t>
        <a:bodyPr/>
        <a:lstStyle/>
        <a:p>
          <a:pPr algn="ctr"/>
          <a:endParaRPr lang="en-US" sz="2800">
            <a:latin typeface="Calisto MT" panose="02040603050505030304" pitchFamily="18" charset="0"/>
          </a:endParaRPr>
        </a:p>
      </dgm:t>
    </dgm:pt>
    <dgm:pt modelId="{F1526B94-6D27-43E2-A6E1-18AA5A9D52C6}" type="sibTrans" cxnId="{E95B54A4-F1C3-4E32-82A4-FFC620F6DD1F}">
      <dgm:prSet/>
      <dgm:spPr/>
      <dgm:t>
        <a:bodyPr/>
        <a:lstStyle/>
        <a:p>
          <a:pPr algn="ctr"/>
          <a:endParaRPr lang="en-US" sz="2800">
            <a:latin typeface="Calisto MT" panose="02040603050505030304" pitchFamily="18" charset="0"/>
          </a:endParaRPr>
        </a:p>
      </dgm:t>
    </dgm:pt>
    <dgm:pt modelId="{FDB268F3-21F7-4EFD-B8F3-0F8CFD7B459A}">
      <dgm:prSet custT="1"/>
      <dgm:spPr>
        <a:solidFill>
          <a:srgbClr val="0070C0"/>
        </a:solidFill>
        <a:ln>
          <a:solidFill>
            <a:srgbClr val="0070C0"/>
          </a:solidFill>
        </a:ln>
      </dgm:spPr>
      <dgm:t>
        <a:bodyPr/>
        <a:lstStyle/>
        <a:p>
          <a:pPr algn="ctr"/>
          <a:endParaRPr lang="en-IE" sz="2800" b="0" i="0" dirty="0">
            <a:latin typeface="Calisto MT" panose="02040603050505030304" pitchFamily="18" charset="0"/>
          </a:endParaRPr>
        </a:p>
        <a:p>
          <a:pPr algn="ctr"/>
          <a:endParaRPr lang="en-IE" sz="2800" b="0" i="0" dirty="0">
            <a:latin typeface="Calisto MT" panose="02040603050505030304" pitchFamily="18" charset="0"/>
          </a:endParaRPr>
        </a:p>
        <a:p>
          <a:pPr algn="ctr"/>
          <a:r>
            <a:rPr lang="en-IE" sz="2800" b="0" i="0" dirty="0">
              <a:latin typeface="Calisto MT" panose="02040603050505030304" pitchFamily="18" charset="0"/>
            </a:rPr>
            <a:t>4. Antecedent dry conditions followed by rain</a:t>
          </a:r>
        </a:p>
        <a:p>
          <a:pPr algn="ctr"/>
          <a:r>
            <a:rPr lang="en-US" sz="6000" dirty="0">
              <a:latin typeface="Calisto MT" panose="02040603050505030304" pitchFamily="18" charset="0"/>
              <a:ea typeface="+mj-ea"/>
              <a:cs typeface="+mj-cs"/>
              <a:sym typeface="Wingdings" panose="05000000000000000000" pitchFamily="2" charset="2"/>
            </a:rPr>
            <a:t></a:t>
          </a:r>
          <a:endParaRPr lang="en-IE" sz="6000" b="0" i="0" dirty="0">
            <a:latin typeface="Calisto MT" panose="02040603050505030304" pitchFamily="18" charset="0"/>
          </a:endParaRPr>
        </a:p>
        <a:p>
          <a:pPr algn="ctr"/>
          <a:r>
            <a:rPr lang="en-IE" sz="2800" b="0" i="0" dirty="0">
              <a:latin typeface="Calisto MT" panose="02040603050505030304" pitchFamily="18" charset="0"/>
            </a:rPr>
            <a:t> </a:t>
          </a:r>
          <a:endParaRPr lang="en-US" sz="2800" dirty="0">
            <a:latin typeface="Calisto MT" panose="02040603050505030304" pitchFamily="18" charset="0"/>
          </a:endParaRPr>
        </a:p>
      </dgm:t>
    </dgm:pt>
    <dgm:pt modelId="{AF21FCD3-3131-4B83-AE06-46DC71A7C0B1}" type="parTrans" cxnId="{0E310869-8D0D-4F32-AAF3-BD16F6448FE4}">
      <dgm:prSet/>
      <dgm:spPr/>
      <dgm:t>
        <a:bodyPr/>
        <a:lstStyle/>
        <a:p>
          <a:pPr algn="ctr"/>
          <a:endParaRPr lang="en-US" sz="2800">
            <a:latin typeface="Calisto MT" panose="02040603050505030304" pitchFamily="18" charset="0"/>
          </a:endParaRPr>
        </a:p>
      </dgm:t>
    </dgm:pt>
    <dgm:pt modelId="{67DC0DF9-2344-4800-8B62-2D7C3F1BEFCD}" type="sibTrans" cxnId="{0E310869-8D0D-4F32-AAF3-BD16F6448FE4}">
      <dgm:prSet/>
      <dgm:spPr/>
      <dgm:t>
        <a:bodyPr/>
        <a:lstStyle/>
        <a:p>
          <a:pPr algn="ctr"/>
          <a:endParaRPr lang="en-US" sz="2800">
            <a:latin typeface="Calisto MT" panose="02040603050505030304" pitchFamily="18" charset="0"/>
          </a:endParaRPr>
        </a:p>
      </dgm:t>
    </dgm:pt>
    <dgm:pt modelId="{89878D33-5C41-441A-B077-6B6FBEC4193D}">
      <dgm:prSet custT="1"/>
      <dgm:spPr>
        <a:solidFill>
          <a:schemeClr val="accent6">
            <a:lumMod val="75000"/>
          </a:schemeClr>
        </a:solidFill>
      </dgm:spPr>
      <dgm:t>
        <a:bodyPr/>
        <a:lstStyle/>
        <a:p>
          <a:pPr algn="ctr"/>
          <a:r>
            <a:rPr lang="en-IE" sz="2800" b="0" i="0" dirty="0">
              <a:latin typeface="Calisto MT" panose="02040603050505030304" pitchFamily="18" charset="0"/>
            </a:rPr>
            <a:t>5. Increased wind speed and duration</a:t>
          </a:r>
        </a:p>
      </dgm:t>
    </dgm:pt>
    <dgm:pt modelId="{896EF8AF-2075-4E39-87E9-2CFCD84A2F33}" type="parTrans" cxnId="{DC393FD2-D381-45F3-BB9E-AB822FD5D248}">
      <dgm:prSet/>
      <dgm:spPr/>
      <dgm:t>
        <a:bodyPr/>
        <a:lstStyle/>
        <a:p>
          <a:pPr algn="ctr"/>
          <a:endParaRPr lang="en-US" sz="2800">
            <a:latin typeface="Calisto MT" panose="02040603050505030304" pitchFamily="18" charset="0"/>
          </a:endParaRPr>
        </a:p>
      </dgm:t>
    </dgm:pt>
    <dgm:pt modelId="{2BA71401-B8E9-4D2A-B945-F7B42E6534AA}" type="sibTrans" cxnId="{DC393FD2-D381-45F3-BB9E-AB822FD5D248}">
      <dgm:prSet/>
      <dgm:spPr/>
      <dgm:t>
        <a:bodyPr/>
        <a:lstStyle/>
        <a:p>
          <a:pPr algn="ctr"/>
          <a:endParaRPr lang="en-US" sz="2800">
            <a:latin typeface="Calisto MT" panose="02040603050505030304" pitchFamily="18" charset="0"/>
          </a:endParaRPr>
        </a:p>
      </dgm:t>
    </dgm:pt>
    <dgm:pt modelId="{35546083-969C-4BEA-9615-F8C55922C1B3}">
      <dgm:prSet custT="1"/>
      <dgm:spPr>
        <a:solidFill>
          <a:srgbClr val="7030A0"/>
        </a:solidFill>
      </dgm:spPr>
      <dgm:t>
        <a:bodyPr/>
        <a:lstStyle/>
        <a:p>
          <a:pPr algn="ctr"/>
          <a:endParaRPr lang="en-IE" sz="2800" b="0" i="0" dirty="0">
            <a:latin typeface="Calisto MT" panose="02040603050505030304" pitchFamily="18" charset="0"/>
          </a:endParaRPr>
        </a:p>
        <a:p>
          <a:pPr algn="ctr"/>
          <a:r>
            <a:rPr lang="en-IE" sz="2800" b="0" i="0" dirty="0">
              <a:latin typeface="Calisto MT" panose="02040603050505030304" pitchFamily="18" charset="0"/>
            </a:rPr>
            <a:t>6. A shift in cyclone tracks and other rain bearing weather systems</a:t>
          </a:r>
        </a:p>
        <a:p>
          <a:pPr algn="ctr"/>
          <a:endParaRPr lang="en-US" sz="2800" dirty="0">
            <a:latin typeface="Calisto MT" panose="02040603050505030304" pitchFamily="18" charset="0"/>
          </a:endParaRPr>
        </a:p>
      </dgm:t>
    </dgm:pt>
    <dgm:pt modelId="{801F23D4-B198-425E-BEBD-B1CE5AEE187B}" type="parTrans" cxnId="{2D3CFD41-6DF3-4916-96B2-FB30FD1620C6}">
      <dgm:prSet/>
      <dgm:spPr/>
      <dgm:t>
        <a:bodyPr/>
        <a:lstStyle/>
        <a:p>
          <a:pPr algn="ctr"/>
          <a:endParaRPr lang="en-US" sz="2800">
            <a:latin typeface="Calisto MT" panose="02040603050505030304" pitchFamily="18" charset="0"/>
          </a:endParaRPr>
        </a:p>
      </dgm:t>
    </dgm:pt>
    <dgm:pt modelId="{28386D3A-E638-49ED-A920-12AA122CDBD1}" type="sibTrans" cxnId="{2D3CFD41-6DF3-4916-96B2-FB30FD1620C6}">
      <dgm:prSet/>
      <dgm:spPr/>
      <dgm:t>
        <a:bodyPr/>
        <a:lstStyle/>
        <a:p>
          <a:pPr algn="ctr"/>
          <a:endParaRPr lang="en-US" sz="2800">
            <a:latin typeface="Calisto MT" panose="02040603050505030304" pitchFamily="18" charset="0"/>
          </a:endParaRPr>
        </a:p>
      </dgm:t>
    </dgm:pt>
    <dgm:pt modelId="{786CB748-BCE2-4E1B-857F-01FF40605F52}" type="pres">
      <dgm:prSet presAssocID="{619E6166-549F-4FC7-84E4-0ECE59FDE289}" presName="diagram" presStyleCnt="0">
        <dgm:presLayoutVars>
          <dgm:dir/>
          <dgm:resizeHandles val="exact"/>
        </dgm:presLayoutVars>
      </dgm:prSet>
      <dgm:spPr/>
    </dgm:pt>
    <dgm:pt modelId="{198CDBD8-FC9F-4831-8D6C-184C57ACCE5A}" type="pres">
      <dgm:prSet presAssocID="{ACFE0258-EE72-43CA-8A5D-FBB90EBEA16D}" presName="node" presStyleLbl="node1" presStyleIdx="0" presStyleCnt="6">
        <dgm:presLayoutVars>
          <dgm:bulletEnabled val="1"/>
        </dgm:presLayoutVars>
      </dgm:prSet>
      <dgm:spPr/>
    </dgm:pt>
    <dgm:pt modelId="{59E0AAA5-4D0D-4472-A2D6-98351E2CD78C}" type="pres">
      <dgm:prSet presAssocID="{DE9CA8BA-9EF1-40B4-B399-888DCBA36DE7}" presName="sibTrans" presStyleCnt="0"/>
      <dgm:spPr/>
    </dgm:pt>
    <dgm:pt modelId="{0BEA3DB6-DBD6-40E7-9D2A-57D461E2510A}" type="pres">
      <dgm:prSet presAssocID="{599FA279-BC74-4DA7-810A-24537BD58D4B}" presName="node" presStyleLbl="node1" presStyleIdx="1" presStyleCnt="6" custLinFactNeighborX="0" custLinFactNeighborY="-142">
        <dgm:presLayoutVars>
          <dgm:bulletEnabled val="1"/>
        </dgm:presLayoutVars>
      </dgm:prSet>
      <dgm:spPr/>
    </dgm:pt>
    <dgm:pt modelId="{5402D979-45EC-43BE-8E2F-21387D20EED3}" type="pres">
      <dgm:prSet presAssocID="{8ACD10CC-8BF7-4D42-BB95-A2708A0DEED0}" presName="sibTrans" presStyleCnt="0"/>
      <dgm:spPr/>
    </dgm:pt>
    <dgm:pt modelId="{DA5F0754-BBE2-4112-A589-A316BA422359}" type="pres">
      <dgm:prSet presAssocID="{087DACF8-CF60-4C33-AE2A-5D123EF752B1}" presName="node" presStyleLbl="node1" presStyleIdx="2" presStyleCnt="6">
        <dgm:presLayoutVars>
          <dgm:bulletEnabled val="1"/>
        </dgm:presLayoutVars>
      </dgm:prSet>
      <dgm:spPr/>
    </dgm:pt>
    <dgm:pt modelId="{4822B112-3855-4A78-85FF-37D623F49A49}" type="pres">
      <dgm:prSet presAssocID="{F1526B94-6D27-43E2-A6E1-18AA5A9D52C6}" presName="sibTrans" presStyleCnt="0"/>
      <dgm:spPr/>
    </dgm:pt>
    <dgm:pt modelId="{EBBF377A-F39B-4488-8759-38B00B4AD880}" type="pres">
      <dgm:prSet presAssocID="{FDB268F3-21F7-4EFD-B8F3-0F8CFD7B459A}" presName="node" presStyleLbl="node1" presStyleIdx="3" presStyleCnt="6">
        <dgm:presLayoutVars>
          <dgm:bulletEnabled val="1"/>
        </dgm:presLayoutVars>
      </dgm:prSet>
      <dgm:spPr/>
    </dgm:pt>
    <dgm:pt modelId="{63F26DAC-1564-49F6-98B6-059B8FE55997}" type="pres">
      <dgm:prSet presAssocID="{67DC0DF9-2344-4800-8B62-2D7C3F1BEFCD}" presName="sibTrans" presStyleCnt="0"/>
      <dgm:spPr/>
    </dgm:pt>
    <dgm:pt modelId="{A9E0845D-7413-49D4-BA42-5F9FF343C40A}" type="pres">
      <dgm:prSet presAssocID="{89878D33-5C41-441A-B077-6B6FBEC4193D}" presName="node" presStyleLbl="node1" presStyleIdx="4" presStyleCnt="6">
        <dgm:presLayoutVars>
          <dgm:bulletEnabled val="1"/>
        </dgm:presLayoutVars>
      </dgm:prSet>
      <dgm:spPr/>
    </dgm:pt>
    <dgm:pt modelId="{82A10F05-71A6-4DF8-BFCB-9DD661DD8AF6}" type="pres">
      <dgm:prSet presAssocID="{2BA71401-B8E9-4D2A-B945-F7B42E6534AA}" presName="sibTrans" presStyleCnt="0"/>
      <dgm:spPr/>
    </dgm:pt>
    <dgm:pt modelId="{64191108-22E8-409B-B54B-CD198C688B3D}" type="pres">
      <dgm:prSet presAssocID="{35546083-969C-4BEA-9615-F8C55922C1B3}" presName="node" presStyleLbl="node1" presStyleIdx="5" presStyleCnt="6">
        <dgm:presLayoutVars>
          <dgm:bulletEnabled val="1"/>
        </dgm:presLayoutVars>
      </dgm:prSet>
      <dgm:spPr/>
    </dgm:pt>
  </dgm:ptLst>
  <dgm:cxnLst>
    <dgm:cxn modelId="{4901C115-DD28-4AAF-A631-2654C9D43A00}" srcId="{619E6166-549F-4FC7-84E4-0ECE59FDE289}" destId="{599FA279-BC74-4DA7-810A-24537BD58D4B}" srcOrd="1" destOrd="0" parTransId="{4815E216-B6F4-4F28-AA9B-B6E6FAABFDC8}" sibTransId="{8ACD10CC-8BF7-4D42-BB95-A2708A0DEED0}"/>
    <dgm:cxn modelId="{B0121321-958A-45FF-A124-4256905CCB70}" type="presOf" srcId="{619E6166-549F-4FC7-84E4-0ECE59FDE289}" destId="{786CB748-BCE2-4E1B-857F-01FF40605F52}" srcOrd="0" destOrd="0" presId="urn:microsoft.com/office/officeart/2005/8/layout/default"/>
    <dgm:cxn modelId="{2D3CFD41-6DF3-4916-96B2-FB30FD1620C6}" srcId="{619E6166-549F-4FC7-84E4-0ECE59FDE289}" destId="{35546083-969C-4BEA-9615-F8C55922C1B3}" srcOrd="5" destOrd="0" parTransId="{801F23D4-B198-425E-BEBD-B1CE5AEE187B}" sibTransId="{28386D3A-E638-49ED-A920-12AA122CDBD1}"/>
    <dgm:cxn modelId="{0E310869-8D0D-4F32-AAF3-BD16F6448FE4}" srcId="{619E6166-549F-4FC7-84E4-0ECE59FDE289}" destId="{FDB268F3-21F7-4EFD-B8F3-0F8CFD7B459A}" srcOrd="3" destOrd="0" parTransId="{AF21FCD3-3131-4B83-AE06-46DC71A7C0B1}" sibTransId="{67DC0DF9-2344-4800-8B62-2D7C3F1BEFCD}"/>
    <dgm:cxn modelId="{322A2D58-8B6F-4297-9279-D2DF777E8B48}" type="presOf" srcId="{89878D33-5C41-441A-B077-6B6FBEC4193D}" destId="{A9E0845D-7413-49D4-BA42-5F9FF343C40A}" srcOrd="0" destOrd="0" presId="urn:microsoft.com/office/officeart/2005/8/layout/default"/>
    <dgm:cxn modelId="{E95B54A4-F1C3-4E32-82A4-FFC620F6DD1F}" srcId="{619E6166-549F-4FC7-84E4-0ECE59FDE289}" destId="{087DACF8-CF60-4C33-AE2A-5D123EF752B1}" srcOrd="2" destOrd="0" parTransId="{6FE76220-6F3B-45EA-B91B-1573F2397259}" sibTransId="{F1526B94-6D27-43E2-A6E1-18AA5A9D52C6}"/>
    <dgm:cxn modelId="{007F78A7-C109-422F-BDEF-E531ADDD0676}" type="presOf" srcId="{FDB268F3-21F7-4EFD-B8F3-0F8CFD7B459A}" destId="{EBBF377A-F39B-4488-8759-38B00B4AD880}" srcOrd="0" destOrd="0" presId="urn:microsoft.com/office/officeart/2005/8/layout/default"/>
    <dgm:cxn modelId="{87FB1CAE-686F-4566-943A-F1E21682FCED}" type="presOf" srcId="{087DACF8-CF60-4C33-AE2A-5D123EF752B1}" destId="{DA5F0754-BBE2-4112-A589-A316BA422359}" srcOrd="0" destOrd="0" presId="urn:microsoft.com/office/officeart/2005/8/layout/default"/>
    <dgm:cxn modelId="{7E3CA7B3-BEF2-477D-80A1-E0885D52601C}" srcId="{619E6166-549F-4FC7-84E4-0ECE59FDE289}" destId="{ACFE0258-EE72-43CA-8A5D-FBB90EBEA16D}" srcOrd="0" destOrd="0" parTransId="{8B1C187C-4737-49F4-9E88-273C4DF34B2C}" sibTransId="{DE9CA8BA-9EF1-40B4-B399-888DCBA36DE7}"/>
    <dgm:cxn modelId="{DC393FD2-D381-45F3-BB9E-AB822FD5D248}" srcId="{619E6166-549F-4FC7-84E4-0ECE59FDE289}" destId="{89878D33-5C41-441A-B077-6B6FBEC4193D}" srcOrd="4" destOrd="0" parTransId="{896EF8AF-2075-4E39-87E9-2CFCD84A2F33}" sibTransId="{2BA71401-B8E9-4D2A-B945-F7B42E6534AA}"/>
    <dgm:cxn modelId="{03516DE6-DEED-4FDC-8715-552BBA55DFB5}" type="presOf" srcId="{ACFE0258-EE72-43CA-8A5D-FBB90EBEA16D}" destId="{198CDBD8-FC9F-4831-8D6C-184C57ACCE5A}" srcOrd="0" destOrd="0" presId="urn:microsoft.com/office/officeart/2005/8/layout/default"/>
    <dgm:cxn modelId="{8D327FF7-4267-41BE-9C70-F12E9679DE89}" type="presOf" srcId="{35546083-969C-4BEA-9615-F8C55922C1B3}" destId="{64191108-22E8-409B-B54B-CD198C688B3D}" srcOrd="0" destOrd="0" presId="urn:microsoft.com/office/officeart/2005/8/layout/default"/>
    <dgm:cxn modelId="{0860CCF8-6C4B-4586-85F5-0E62349EEC06}" type="presOf" srcId="{599FA279-BC74-4DA7-810A-24537BD58D4B}" destId="{0BEA3DB6-DBD6-40E7-9D2A-57D461E2510A}" srcOrd="0" destOrd="0" presId="urn:microsoft.com/office/officeart/2005/8/layout/default"/>
    <dgm:cxn modelId="{4576E92F-B3D3-4038-B013-16ACAF9BC23B}" type="presParOf" srcId="{786CB748-BCE2-4E1B-857F-01FF40605F52}" destId="{198CDBD8-FC9F-4831-8D6C-184C57ACCE5A}" srcOrd="0" destOrd="0" presId="urn:microsoft.com/office/officeart/2005/8/layout/default"/>
    <dgm:cxn modelId="{94AA8185-B255-4912-AF34-BC4C0271ACAE}" type="presParOf" srcId="{786CB748-BCE2-4E1B-857F-01FF40605F52}" destId="{59E0AAA5-4D0D-4472-A2D6-98351E2CD78C}" srcOrd="1" destOrd="0" presId="urn:microsoft.com/office/officeart/2005/8/layout/default"/>
    <dgm:cxn modelId="{29E45028-3707-4DFF-A28E-61D21320ADC2}" type="presParOf" srcId="{786CB748-BCE2-4E1B-857F-01FF40605F52}" destId="{0BEA3DB6-DBD6-40E7-9D2A-57D461E2510A}" srcOrd="2" destOrd="0" presId="urn:microsoft.com/office/officeart/2005/8/layout/default"/>
    <dgm:cxn modelId="{83F97FF7-AD3E-4C06-816E-C7B61DF3FB5A}" type="presParOf" srcId="{786CB748-BCE2-4E1B-857F-01FF40605F52}" destId="{5402D979-45EC-43BE-8E2F-21387D20EED3}" srcOrd="3" destOrd="0" presId="urn:microsoft.com/office/officeart/2005/8/layout/default"/>
    <dgm:cxn modelId="{57556DA1-9AE0-4BDA-AD6A-FB3F134FADA6}" type="presParOf" srcId="{786CB748-BCE2-4E1B-857F-01FF40605F52}" destId="{DA5F0754-BBE2-4112-A589-A316BA422359}" srcOrd="4" destOrd="0" presId="urn:microsoft.com/office/officeart/2005/8/layout/default"/>
    <dgm:cxn modelId="{174130CE-3B05-4DEE-8D6E-9B55EBEA490C}" type="presParOf" srcId="{786CB748-BCE2-4E1B-857F-01FF40605F52}" destId="{4822B112-3855-4A78-85FF-37D623F49A49}" srcOrd="5" destOrd="0" presId="urn:microsoft.com/office/officeart/2005/8/layout/default"/>
    <dgm:cxn modelId="{7D049F9F-0506-4841-9878-AAF7C15D249C}" type="presParOf" srcId="{786CB748-BCE2-4E1B-857F-01FF40605F52}" destId="{EBBF377A-F39B-4488-8759-38B00B4AD880}" srcOrd="6" destOrd="0" presId="urn:microsoft.com/office/officeart/2005/8/layout/default"/>
    <dgm:cxn modelId="{14DCD860-82D1-4BAE-ACE1-F32022D15D25}" type="presParOf" srcId="{786CB748-BCE2-4E1B-857F-01FF40605F52}" destId="{63F26DAC-1564-49F6-98B6-059B8FE55997}" srcOrd="7" destOrd="0" presId="urn:microsoft.com/office/officeart/2005/8/layout/default"/>
    <dgm:cxn modelId="{B8F3C2D5-091D-4DD1-B66C-35159499695D}" type="presParOf" srcId="{786CB748-BCE2-4E1B-857F-01FF40605F52}" destId="{A9E0845D-7413-49D4-BA42-5F9FF343C40A}" srcOrd="8" destOrd="0" presId="urn:microsoft.com/office/officeart/2005/8/layout/default"/>
    <dgm:cxn modelId="{7A4864EC-8D16-455B-B7F4-DF1742E34C09}" type="presParOf" srcId="{786CB748-BCE2-4E1B-857F-01FF40605F52}" destId="{82A10F05-71A6-4DF8-BFCB-9DD661DD8AF6}" srcOrd="9" destOrd="0" presId="urn:microsoft.com/office/officeart/2005/8/layout/default"/>
    <dgm:cxn modelId="{C42C1F20-3499-4F4D-8AD7-43A688E387C5}" type="presParOf" srcId="{786CB748-BCE2-4E1B-857F-01FF40605F52}" destId="{64191108-22E8-409B-B54B-CD198C688B3D}" srcOrd="10"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CDBD8-FC9F-4831-8D6C-184C57ACCE5A}">
      <dsp:nvSpPr>
        <dsp:cNvPr id="0" name=""/>
        <dsp:cNvSpPr/>
      </dsp:nvSpPr>
      <dsp:spPr>
        <a:xfrm>
          <a:off x="0" y="177753"/>
          <a:ext cx="3670426" cy="220225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1. Wetter antecedent conditions</a:t>
          </a:r>
        </a:p>
        <a:p>
          <a:pPr marL="0" lvl="0" indent="0" algn="ctr" defTabSz="1244600">
            <a:lnSpc>
              <a:spcPct val="90000"/>
            </a:lnSpc>
            <a:spcBef>
              <a:spcPct val="0"/>
            </a:spcBef>
            <a:spcAft>
              <a:spcPct val="35000"/>
            </a:spcAft>
            <a:buNone/>
          </a:pPr>
          <a:r>
            <a:rPr lang="en-US" sz="6600" kern="1200" dirty="0">
              <a:latin typeface="Calisto MT" panose="02040603050505030304" pitchFamily="18" charset="0"/>
              <a:ea typeface="+mj-ea"/>
              <a:cs typeface="+mj-cs"/>
              <a:sym typeface="Wingdings" panose="05000000000000000000" pitchFamily="2" charset="2"/>
            </a:rPr>
            <a:t></a:t>
          </a:r>
          <a:endParaRPr lang="en-IE" sz="6600" b="0" i="0" kern="1200" dirty="0">
            <a:latin typeface="Calisto MT" panose="02040603050505030304" pitchFamily="18" charset="0"/>
          </a:endParaRPr>
        </a:p>
      </dsp:txBody>
      <dsp:txXfrm>
        <a:off x="0" y="177753"/>
        <a:ext cx="3670426" cy="2202255"/>
      </dsp:txXfrm>
    </dsp:sp>
    <dsp:sp modelId="{0BEA3DB6-DBD6-40E7-9D2A-57D461E2510A}">
      <dsp:nvSpPr>
        <dsp:cNvPr id="0" name=""/>
        <dsp:cNvSpPr/>
      </dsp:nvSpPr>
      <dsp:spPr>
        <a:xfrm>
          <a:off x="4037468" y="174626"/>
          <a:ext cx="3670426" cy="22022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E" sz="28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2. Higher rainfall intensities</a:t>
          </a:r>
        </a:p>
        <a:p>
          <a:pPr marL="0" lvl="0" indent="0" algn="ctr" defTabSz="1244600">
            <a:lnSpc>
              <a:spcPct val="90000"/>
            </a:lnSpc>
            <a:spcBef>
              <a:spcPct val="0"/>
            </a:spcBef>
            <a:spcAft>
              <a:spcPct val="35000"/>
            </a:spcAft>
            <a:buNone/>
          </a:pPr>
          <a:r>
            <a:rPr lang="en-US" sz="6000" kern="1200" dirty="0">
              <a:latin typeface="Calisto MT" panose="02040603050505030304" pitchFamily="18" charset="0"/>
              <a:ea typeface="+mj-ea"/>
              <a:cs typeface="+mj-cs"/>
              <a:sym typeface="Wingdings" panose="05000000000000000000" pitchFamily="2" charset="2"/>
            </a:rPr>
            <a:t></a:t>
          </a:r>
          <a:endParaRPr lang="en-IE" sz="6000" b="0" i="0" kern="1200" dirty="0">
            <a:latin typeface="Calisto MT" panose="02040603050505030304" pitchFamily="18" charset="0"/>
          </a:endParaRPr>
        </a:p>
        <a:p>
          <a:pPr marL="0" lvl="0" indent="0" algn="l" defTabSz="1244600">
            <a:lnSpc>
              <a:spcPct val="90000"/>
            </a:lnSpc>
            <a:spcBef>
              <a:spcPct val="0"/>
            </a:spcBef>
            <a:spcAft>
              <a:spcPct val="35000"/>
            </a:spcAft>
            <a:buNone/>
          </a:pPr>
          <a:r>
            <a:rPr lang="en-IE" sz="2000" b="0" i="0" kern="1200" dirty="0">
              <a:latin typeface="Calisto MT" panose="02040603050505030304" pitchFamily="18" charset="0"/>
            </a:rPr>
            <a:t> </a:t>
          </a:r>
          <a:endParaRPr lang="en-US" sz="2000" kern="1200" dirty="0">
            <a:latin typeface="Calisto MT" panose="02040603050505030304" pitchFamily="18" charset="0"/>
          </a:endParaRPr>
        </a:p>
      </dsp:txBody>
      <dsp:txXfrm>
        <a:off x="4037468" y="174626"/>
        <a:ext cx="3670426" cy="2202255"/>
      </dsp:txXfrm>
    </dsp:sp>
    <dsp:sp modelId="{DA5F0754-BBE2-4112-A589-A316BA422359}">
      <dsp:nvSpPr>
        <dsp:cNvPr id="0" name=""/>
        <dsp:cNvSpPr/>
      </dsp:nvSpPr>
      <dsp:spPr>
        <a:xfrm>
          <a:off x="8074937" y="177753"/>
          <a:ext cx="3670426" cy="2202255"/>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E" sz="28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3. Hotter and dryer summer temperatures</a:t>
          </a:r>
        </a:p>
        <a:p>
          <a:pPr marL="0" lvl="0" indent="0" algn="ctr" defTabSz="1244600">
            <a:lnSpc>
              <a:spcPct val="90000"/>
            </a:lnSpc>
            <a:spcBef>
              <a:spcPct val="0"/>
            </a:spcBef>
            <a:spcAft>
              <a:spcPct val="35000"/>
            </a:spcAft>
            <a:buNone/>
          </a:pPr>
          <a:r>
            <a:rPr lang="en-US" sz="6000" kern="1200" dirty="0">
              <a:latin typeface="Calisto MT" panose="02040603050505030304" pitchFamily="18" charset="0"/>
              <a:ea typeface="+mj-ea"/>
              <a:cs typeface="+mj-cs"/>
              <a:sym typeface="Wingdings" panose="05000000000000000000" pitchFamily="2" charset="2"/>
            </a:rPr>
            <a:t></a:t>
          </a:r>
          <a:endParaRPr lang="en-IE" sz="60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  </a:t>
          </a:r>
          <a:endParaRPr lang="en-US" sz="2800" kern="1200" dirty="0">
            <a:latin typeface="Calisto MT" panose="02040603050505030304" pitchFamily="18" charset="0"/>
          </a:endParaRPr>
        </a:p>
      </dsp:txBody>
      <dsp:txXfrm>
        <a:off x="8074937" y="177753"/>
        <a:ext cx="3670426" cy="2202255"/>
      </dsp:txXfrm>
    </dsp:sp>
    <dsp:sp modelId="{EBBF377A-F39B-4488-8759-38B00B4AD880}">
      <dsp:nvSpPr>
        <dsp:cNvPr id="0" name=""/>
        <dsp:cNvSpPr/>
      </dsp:nvSpPr>
      <dsp:spPr>
        <a:xfrm>
          <a:off x="0" y="2747051"/>
          <a:ext cx="3670426" cy="2202255"/>
        </a:xfrm>
        <a:prstGeom prst="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E" sz="2800" b="0" i="0" kern="1200" dirty="0">
            <a:latin typeface="Calisto MT" panose="02040603050505030304" pitchFamily="18" charset="0"/>
          </a:endParaRPr>
        </a:p>
        <a:p>
          <a:pPr marL="0" lvl="0" indent="0" algn="ctr" defTabSz="1244600">
            <a:lnSpc>
              <a:spcPct val="90000"/>
            </a:lnSpc>
            <a:spcBef>
              <a:spcPct val="0"/>
            </a:spcBef>
            <a:spcAft>
              <a:spcPct val="35000"/>
            </a:spcAft>
            <a:buNone/>
          </a:pPr>
          <a:endParaRPr lang="en-IE" sz="28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4. Antecedent dry conditions followed by rain</a:t>
          </a:r>
        </a:p>
        <a:p>
          <a:pPr marL="0" lvl="0" indent="0" algn="ctr" defTabSz="1244600">
            <a:lnSpc>
              <a:spcPct val="90000"/>
            </a:lnSpc>
            <a:spcBef>
              <a:spcPct val="0"/>
            </a:spcBef>
            <a:spcAft>
              <a:spcPct val="35000"/>
            </a:spcAft>
            <a:buNone/>
          </a:pPr>
          <a:r>
            <a:rPr lang="en-US" sz="6000" kern="1200" dirty="0">
              <a:latin typeface="Calisto MT" panose="02040603050505030304" pitchFamily="18" charset="0"/>
              <a:ea typeface="+mj-ea"/>
              <a:cs typeface="+mj-cs"/>
              <a:sym typeface="Wingdings" panose="05000000000000000000" pitchFamily="2" charset="2"/>
            </a:rPr>
            <a:t></a:t>
          </a:r>
          <a:endParaRPr lang="en-IE" sz="60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 </a:t>
          </a:r>
          <a:endParaRPr lang="en-US" sz="2800" kern="1200" dirty="0">
            <a:latin typeface="Calisto MT" panose="02040603050505030304" pitchFamily="18" charset="0"/>
          </a:endParaRPr>
        </a:p>
      </dsp:txBody>
      <dsp:txXfrm>
        <a:off x="0" y="2747051"/>
        <a:ext cx="3670426" cy="2202255"/>
      </dsp:txXfrm>
    </dsp:sp>
    <dsp:sp modelId="{A9E0845D-7413-49D4-BA42-5F9FF343C40A}">
      <dsp:nvSpPr>
        <dsp:cNvPr id="0" name=""/>
        <dsp:cNvSpPr/>
      </dsp:nvSpPr>
      <dsp:spPr>
        <a:xfrm>
          <a:off x="4037468" y="2747051"/>
          <a:ext cx="3670426" cy="220225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5. Increased wind speed and duration</a:t>
          </a:r>
        </a:p>
      </dsp:txBody>
      <dsp:txXfrm>
        <a:off x="4037468" y="2747051"/>
        <a:ext cx="3670426" cy="2202255"/>
      </dsp:txXfrm>
    </dsp:sp>
    <dsp:sp modelId="{64191108-22E8-409B-B54B-CD198C688B3D}">
      <dsp:nvSpPr>
        <dsp:cNvPr id="0" name=""/>
        <dsp:cNvSpPr/>
      </dsp:nvSpPr>
      <dsp:spPr>
        <a:xfrm>
          <a:off x="8074937" y="2747051"/>
          <a:ext cx="3670426" cy="2202255"/>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E" sz="2800" b="0" i="0" kern="1200" dirty="0">
            <a:latin typeface="Calisto MT" panose="02040603050505030304" pitchFamily="18" charset="0"/>
          </a:endParaRPr>
        </a:p>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6. A shift in cyclone tracks and other rain bearing weather systems</a:t>
          </a:r>
        </a:p>
        <a:p>
          <a:pPr marL="0" lvl="0" indent="0" algn="ctr" defTabSz="1244600">
            <a:lnSpc>
              <a:spcPct val="90000"/>
            </a:lnSpc>
            <a:spcBef>
              <a:spcPct val="0"/>
            </a:spcBef>
            <a:spcAft>
              <a:spcPct val="35000"/>
            </a:spcAft>
            <a:buNone/>
          </a:pPr>
          <a:endParaRPr lang="en-US" sz="2800" kern="1200" dirty="0">
            <a:latin typeface="Calisto MT" panose="02040603050505030304" pitchFamily="18" charset="0"/>
          </a:endParaRPr>
        </a:p>
      </dsp:txBody>
      <dsp:txXfrm>
        <a:off x="8074937" y="2747051"/>
        <a:ext cx="3670426" cy="22022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488F9-DDE2-45CC-9701-63F6BBF83648}" type="datetimeFigureOut">
              <a:rPr lang="en-IE" smtClean="0"/>
              <a:t>23/05/2022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46C28-2680-4A52-AD84-07F98C06EEC8}" type="slidenum">
              <a:rPr lang="en-IE" smtClean="0"/>
              <a:t>‹#›</a:t>
            </a:fld>
            <a:endParaRPr lang="en-IE"/>
          </a:p>
        </p:txBody>
      </p:sp>
    </p:spTree>
    <p:extLst>
      <p:ext uri="{BB962C8B-B14F-4D97-AF65-F5344CB8AC3E}">
        <p14:creationId xmlns:p14="http://schemas.microsoft.com/office/powerpoint/2010/main" val="198060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Studies of more recent mass wasting have benefited from a record of documented events combined with weather data and climate models. </a:t>
            </a:r>
          </a:p>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These analyses suggest there is </a:t>
            </a:r>
            <a:r>
              <a:rPr lang="en-IE" sz="1800" b="1" dirty="0">
                <a:effectLst/>
                <a:latin typeface="Times New Roman" panose="02020603050405020304" pitchFamily="18" charset="0"/>
                <a:ea typeface="Calibri" panose="020F0502020204030204" pitchFamily="34" charset="0"/>
              </a:rPr>
              <a:t>likely overall increase in the frequency of all types of mass movement </a:t>
            </a:r>
            <a:r>
              <a:rPr lang="en-IE" sz="1800" dirty="0">
                <a:effectLst/>
                <a:latin typeface="Times New Roman" panose="02020603050405020304" pitchFamily="18" charset="0"/>
                <a:ea typeface="Calibri" panose="020F0502020204030204" pitchFamily="34" charset="0"/>
              </a:rPr>
              <a:t>in the future, </a:t>
            </a:r>
            <a:r>
              <a:rPr lang="en-IE" sz="1800" b="1" dirty="0">
                <a:effectLst/>
                <a:latin typeface="Times New Roman" panose="02020603050405020304" pitchFamily="18" charset="0"/>
                <a:ea typeface="Calibri" panose="020F0502020204030204" pitchFamily="34" charset="0"/>
              </a:rPr>
              <a:t>particularly in locations of cryosphere changes</a:t>
            </a:r>
            <a:r>
              <a:rPr lang="en-IE" sz="1800" dirty="0">
                <a:effectLst/>
                <a:latin typeface="Times New Roman" panose="02020603050405020304" pitchFamily="18" charset="0"/>
                <a:ea typeface="Calibri" panose="020F0502020204030204" pitchFamily="34" charset="0"/>
              </a:rPr>
              <a:t> </a:t>
            </a:r>
          </a:p>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Studies that have specifically focussed on the future response of slopes to climate change highlight the </a:t>
            </a:r>
            <a:r>
              <a:rPr lang="en-IE" sz="1800" b="1" dirty="0">
                <a:effectLst/>
                <a:latin typeface="Times New Roman" panose="02020603050405020304" pitchFamily="18" charset="0"/>
                <a:ea typeface="Calibri" panose="020F0502020204030204" pitchFamily="34" charset="0"/>
              </a:rPr>
              <a:t>specific requirement for a bespoke approach that takes into account the local parameters of slope, drainage, weather and land use </a:t>
            </a:r>
          </a:p>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The combination of a predicted increase in landslide frequency, combined with a </a:t>
            </a:r>
            <a:r>
              <a:rPr lang="en-IE" sz="1800" b="1" dirty="0">
                <a:effectLst/>
                <a:latin typeface="Times New Roman" panose="02020603050405020304" pitchFamily="18" charset="0"/>
                <a:ea typeface="Calibri" panose="020F0502020204030204" pitchFamily="34" charset="0"/>
              </a:rPr>
              <a:t>recommendation for regional specific studies of potential landscape response to climate change outlines a direction for future research in Ireland. </a:t>
            </a:r>
          </a:p>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However, none of the several peer reviewed compendiums that include regional landslide studies and climate change have a dedicated contribution on Irelands landscape. </a:t>
            </a:r>
          </a:p>
          <a:p>
            <a:pPr marL="285750" indent="-285750">
              <a:buFont typeface="Arial" panose="020B0604020202020204" pitchFamily="34" charset="0"/>
              <a:buChar char="•"/>
            </a:pPr>
            <a:r>
              <a:rPr lang="en-IE" sz="1800" dirty="0">
                <a:effectLst/>
                <a:latin typeface="Times New Roman" panose="02020603050405020304" pitchFamily="18" charset="0"/>
                <a:ea typeface="Calibri" panose="020F0502020204030204" pitchFamily="34" charset="0"/>
              </a:rPr>
              <a:t>We are clearly </a:t>
            </a:r>
            <a:r>
              <a:rPr lang="en-IE" sz="1800" b="1" dirty="0">
                <a:effectLst/>
                <a:latin typeface="Times New Roman" panose="02020603050405020304" pitchFamily="18" charset="0"/>
                <a:ea typeface="Calibri" panose="020F0502020204030204" pitchFamily="34" charset="0"/>
              </a:rPr>
              <a:t>behind, in moving forward to provide stakeholders with the data required to effectively manage landscapes for landslides in a changing climate</a:t>
            </a:r>
            <a:r>
              <a:rPr lang="en-IE" sz="1800" dirty="0">
                <a:effectLst/>
                <a:latin typeface="Times New Roman" panose="02020603050405020304" pitchFamily="18" charset="0"/>
                <a:ea typeface="Calibri" panose="020F0502020204030204" pitchFamily="34" charset="0"/>
              </a:rPr>
              <a:t>. </a:t>
            </a:r>
          </a:p>
          <a:p>
            <a:pPr marL="0" indent="0">
              <a:buFont typeface="Arial" panose="020B0604020202020204" pitchFamily="34" charset="0"/>
              <a:buNone/>
            </a:pPr>
            <a:endParaRPr lang="en-IE" sz="1800" dirty="0">
              <a:effectLst/>
              <a:latin typeface="Times New Roman" panose="02020603050405020304" pitchFamily="18" charset="0"/>
              <a:ea typeface="Calibri" panose="020F0502020204030204" pitchFamily="34" charset="0"/>
            </a:endParaRPr>
          </a:p>
          <a:p>
            <a:pPr marL="0" indent="0">
              <a:buFont typeface="Arial" panose="020B0604020202020204" pitchFamily="34" charset="0"/>
              <a:buNone/>
            </a:pPr>
            <a:r>
              <a:rPr lang="en-IE" sz="1800" dirty="0">
                <a:effectLst/>
                <a:latin typeface="Times New Roman" panose="02020603050405020304" pitchFamily="18" charset="0"/>
                <a:ea typeface="Calibri" panose="020F0502020204030204" pitchFamily="34" charset="0"/>
              </a:rPr>
              <a:t>Here we begin to address this. </a:t>
            </a:r>
          </a:p>
          <a:p>
            <a:pPr marL="285750" indent="-285750">
              <a:buFont typeface="Arial" panose="020B0604020202020204" pitchFamily="34" charset="0"/>
              <a:buChar char="•"/>
            </a:pPr>
            <a:r>
              <a:rPr lang="en-IE" sz="1800" b="1" i="1" dirty="0">
                <a:effectLst/>
                <a:latin typeface="Times New Roman" panose="02020603050405020304" pitchFamily="18" charset="0"/>
                <a:ea typeface="Calibri" panose="020F0502020204030204" pitchFamily="34" charset="0"/>
              </a:rPr>
              <a:t>First</a:t>
            </a:r>
            <a:r>
              <a:rPr lang="en-IE" sz="1800" dirty="0">
                <a:effectLst/>
                <a:latin typeface="Times New Roman" panose="02020603050405020304" pitchFamily="18" charset="0"/>
                <a:ea typeface="Calibri" panose="020F0502020204030204" pitchFamily="34" charset="0"/>
              </a:rPr>
              <a:t>, we undertake a qualitative assessment of the role of Irish climate and climate change on landslides. We use the approach of Crozier (2010) who identified the specific climate aspects that are important for slope instabilities. </a:t>
            </a:r>
          </a:p>
          <a:p>
            <a:pPr marL="285750" indent="-285750">
              <a:buFont typeface="Arial" panose="020B0604020202020204" pitchFamily="34" charset="0"/>
              <a:buChar char="•"/>
            </a:pPr>
            <a:r>
              <a:rPr lang="en-IE" sz="1800" b="1" i="1" dirty="0">
                <a:effectLst/>
                <a:latin typeface="Times New Roman" panose="02020603050405020304" pitchFamily="18" charset="0"/>
                <a:ea typeface="Calibri" panose="020F0502020204030204" pitchFamily="34" charset="0"/>
              </a:rPr>
              <a:t>Second</a:t>
            </a:r>
            <a:r>
              <a:rPr lang="en-IE" sz="1800" b="1" dirty="0">
                <a:effectLst/>
                <a:latin typeface="Times New Roman" panose="02020603050405020304" pitchFamily="18" charset="0"/>
                <a:ea typeface="Calibri" panose="020F0502020204030204" pitchFamily="34" charset="0"/>
              </a:rPr>
              <a:t>, </a:t>
            </a:r>
            <a:r>
              <a:rPr lang="en-IE" sz="1200" dirty="0">
                <a:effectLst/>
                <a:latin typeface="Times New Roman" panose="02020603050405020304" pitchFamily="18" charset="0"/>
                <a:ea typeface="Calibri" panose="020F0502020204030204" pitchFamily="34" charset="0"/>
              </a:rPr>
              <a:t>we provide a summary of the known climate of Ireland from Holocene to future modelled predictions. </a:t>
            </a:r>
          </a:p>
          <a:p>
            <a:pPr marL="285750" indent="-285750">
              <a:buFont typeface="Arial" panose="020B0604020202020204" pitchFamily="34" charset="0"/>
              <a:buChar char="•"/>
            </a:pPr>
            <a:r>
              <a:rPr lang="en-IE" sz="1200" dirty="0">
                <a:effectLst/>
                <a:latin typeface="Times New Roman" panose="02020603050405020304" pitchFamily="18" charset="0"/>
              </a:rPr>
              <a:t>Third we looked at documented reports of </a:t>
            </a:r>
            <a:r>
              <a:rPr lang="en-IE" sz="1200" dirty="0" err="1">
                <a:effectLst/>
                <a:latin typeface="Times New Roman" panose="02020603050405020304" pitchFamily="18" charset="0"/>
              </a:rPr>
              <a:t>landslieds</a:t>
            </a:r>
            <a:r>
              <a:rPr lang="en-IE" sz="1200" dirty="0">
                <a:effectLst/>
                <a:latin typeface="Times New Roman" panose="02020603050405020304" pitchFamily="18" charset="0"/>
              </a:rPr>
              <a:t> that cited the causal or contributary factor to slope </a:t>
            </a:r>
            <a:r>
              <a:rPr lang="en-IE" sz="1200" dirty="0" err="1">
                <a:effectLst/>
                <a:latin typeface="Times New Roman" panose="02020603050405020304" pitchFamily="18" charset="0"/>
              </a:rPr>
              <a:t>faaileuer</a:t>
            </a:r>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2</a:t>
            </a:fld>
            <a:endParaRPr lang="en-IE"/>
          </a:p>
        </p:txBody>
      </p:sp>
    </p:spTree>
    <p:extLst>
      <p:ext uri="{BB962C8B-B14F-4D97-AF65-F5344CB8AC3E}">
        <p14:creationId xmlns:p14="http://schemas.microsoft.com/office/powerpoint/2010/main" val="58362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historical archives  - Longest drought record globally 250 years  extending back to the mid 18</a:t>
            </a:r>
            <a:r>
              <a:rPr lang="en-US" baseline="30000" dirty="0"/>
              <a:t>th</a:t>
            </a:r>
            <a:r>
              <a:rPr lang="en-US" dirty="0"/>
              <a:t> century demonstrated that the past 40-50  years are anomalous in terms of the persistence of drought events. Instrumental and written records including newspapers like the Belfast </a:t>
            </a:r>
            <a:r>
              <a:rPr lang="en-US" dirty="0" err="1"/>
              <a:t>Newletter</a:t>
            </a:r>
            <a:r>
              <a:rPr lang="en-US" dirty="0"/>
              <a:t> 1738 , Freemans Journal   (Daily all Ireland) supplemented with supporting historical documents including 1851 Census of </a:t>
            </a:r>
            <a:r>
              <a:rPr lang="en-US" dirty="0" err="1"/>
              <a:t>Irelan</a:t>
            </a:r>
            <a:endParaRPr lang="en-US" dirty="0"/>
          </a:p>
          <a:p>
            <a:endParaRPr lang="en-US" dirty="0"/>
          </a:p>
        </p:txBody>
      </p:sp>
      <p:sp>
        <p:nvSpPr>
          <p:cNvPr id="4" name="Slide Number Placeholder 3"/>
          <p:cNvSpPr>
            <a:spLocks noGrp="1"/>
          </p:cNvSpPr>
          <p:nvPr>
            <p:ph type="sldNum" sz="quarter" idx="5"/>
          </p:nvPr>
        </p:nvSpPr>
        <p:spPr/>
        <p:txBody>
          <a:bodyPr/>
          <a:lstStyle/>
          <a:p>
            <a:fld id="{44A46C28-2680-4A52-AD84-07F98C06EEC8}" type="slidenum">
              <a:rPr lang="en-IE" smtClean="0"/>
              <a:t>3</a:t>
            </a:fld>
            <a:endParaRPr lang="en-IE"/>
          </a:p>
        </p:txBody>
      </p:sp>
    </p:spTree>
    <p:extLst>
      <p:ext uri="{BB962C8B-B14F-4D97-AF65-F5344CB8AC3E}">
        <p14:creationId xmlns:p14="http://schemas.microsoft.com/office/powerpoint/2010/main" val="245996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Visually this is what the landslide record looks like. Starting here back </a:t>
            </a:r>
            <a:r>
              <a:rPr lang="en-US" dirty="0" err="1"/>
              <a:t>duinrg</a:t>
            </a:r>
            <a:r>
              <a:rPr lang="en-US" dirty="0"/>
              <a:t> the </a:t>
            </a:r>
            <a:r>
              <a:rPr lang="en-US" dirty="0" err="1"/>
              <a:t>holocence</a:t>
            </a:r>
            <a:r>
              <a:rPr lang="en-US" dirty="0"/>
              <a:t> with those earliest record that come from </a:t>
            </a:r>
            <a:r>
              <a:rPr lang="en-US" dirty="0" err="1"/>
              <a:t>acrcheological</a:t>
            </a:r>
            <a:r>
              <a:rPr lang="en-US" dirty="0"/>
              <a:t> studies</a:t>
            </a:r>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4</a:t>
            </a:fld>
            <a:endParaRPr lang="en-IE"/>
          </a:p>
        </p:txBody>
      </p:sp>
    </p:spTree>
    <p:extLst>
      <p:ext uri="{BB962C8B-B14F-4D97-AF65-F5344CB8AC3E}">
        <p14:creationId xmlns:p14="http://schemas.microsoft.com/office/powerpoint/2010/main" val="371372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IE" dirty="0">
                <a:latin typeface="Calisto MT" panose="02040603050505030304" pitchFamily="18" charset="0"/>
              </a:rPr>
              <a:t>So the first climatic factor that has cited as a factor that influences slope stability i.e. wetter antecedent conditions and is also predicted as part of Irelands climate future as an increase in average winter precipitation receipts is wetter antecedent conditions.</a:t>
            </a:r>
          </a:p>
          <a:p>
            <a:pPr>
              <a:lnSpc>
                <a:spcPct val="150000"/>
              </a:lnSpc>
            </a:pPr>
            <a:r>
              <a:rPr lang="en-IE" sz="1800" dirty="0">
                <a:effectLst/>
                <a:latin typeface="Times New Roman" panose="02020603050405020304" pitchFamily="18" charset="0"/>
                <a:ea typeface="Calibri" panose="020F0502020204030204" pitchFamily="34" charset="0"/>
              </a:rPr>
              <a:t>Periods of wetter-than-normal conditions are known to have several effects on slope stability. </a:t>
            </a:r>
          </a:p>
          <a:p>
            <a:pPr>
              <a:lnSpc>
                <a:spcPct val="150000"/>
              </a:lnSpc>
            </a:pPr>
            <a:r>
              <a:rPr lang="en-IE" sz="1800" dirty="0">
                <a:effectLst/>
                <a:latin typeface="Times New Roman" panose="02020603050405020304" pitchFamily="18" charset="0"/>
                <a:ea typeface="Calibri" panose="020F0502020204030204" pitchFamily="34" charset="0"/>
              </a:rPr>
              <a:t>These include a reduction in the rainfall threshold required to trigger slope failure; a reduction in soil capillary action which leads to reduced cohesion, and higher water tables that promoting a decrease in shear strength </a:t>
            </a:r>
            <a:endParaRPr lang="en-IE" dirty="0">
              <a:latin typeface="Calisto MT" panose="02040603050505030304" pitchFamily="18" charset="0"/>
            </a:endParaRPr>
          </a:p>
          <a:p>
            <a:pPr>
              <a:lnSpc>
                <a:spcPct val="150000"/>
              </a:lnSpc>
            </a:pPr>
            <a:r>
              <a:rPr lang="en-IE" dirty="0">
                <a:latin typeface="Calisto MT" panose="02040603050505030304" pitchFamily="18" charset="0"/>
              </a:rPr>
              <a:t>If as we did we look into the climatic conditions for mass movement events even a rudimentary look at the published literature immediately demonstrates a number of examples even back to the earliest studies of slope failure where wetter antecedent conditions are cited as a contributing factor to significant mass movement. Particularly interesting is the observation that the majority of failure that occurred under these condition have occurred in peat. Again this just highlights he importance of these regionally specific  studies in order to really understand and predict the potential response of a landscape to predicted changes in climate. </a:t>
            </a:r>
          </a:p>
          <a:p>
            <a:pPr>
              <a:lnSpc>
                <a:spcPct val="150000"/>
              </a:lnSpc>
            </a:pPr>
            <a:endParaRPr lang="en-IE" dirty="0">
              <a:latin typeface="Calisto MT" panose="02040603050505030304" pitchFamily="18" charset="0"/>
            </a:endParaRPr>
          </a:p>
          <a:p>
            <a:pPr>
              <a:lnSpc>
                <a:spcPct val="150000"/>
              </a:lnSpc>
            </a:pPr>
            <a:r>
              <a:rPr lang="en-IE" dirty="0">
                <a:latin typeface="Calisto MT" panose="02040603050505030304" pitchFamily="18" charset="0"/>
              </a:rPr>
              <a:t>Reduction in rainfall threshold to trigger event</a:t>
            </a:r>
          </a:p>
          <a:p>
            <a:pPr>
              <a:lnSpc>
                <a:spcPct val="150000"/>
              </a:lnSpc>
            </a:pPr>
            <a:r>
              <a:rPr lang="en-IE" dirty="0">
                <a:latin typeface="Calisto MT" panose="02040603050505030304" pitchFamily="18" charset="0"/>
              </a:rPr>
              <a:t>Reduction in soil capillary action </a:t>
            </a:r>
          </a:p>
          <a:p>
            <a:pPr marL="285750" indent="-285750">
              <a:lnSpc>
                <a:spcPct val="150000"/>
              </a:lnSpc>
              <a:buFont typeface="Wingdings" panose="05000000000000000000" pitchFamily="2" charset="2"/>
              <a:buChar char="Ø"/>
            </a:pPr>
            <a:r>
              <a:rPr lang="en-IE" dirty="0">
                <a:latin typeface="Calisto MT" panose="02040603050505030304" pitchFamily="18" charset="0"/>
              </a:rPr>
              <a:t>reduced cohesion</a:t>
            </a:r>
          </a:p>
          <a:p>
            <a:pPr>
              <a:lnSpc>
                <a:spcPct val="150000"/>
              </a:lnSpc>
            </a:pPr>
            <a:r>
              <a:rPr lang="en-IE" dirty="0">
                <a:latin typeface="Calisto MT" panose="02040603050505030304" pitchFamily="18" charset="0"/>
              </a:rPr>
              <a:t>Higher water tables </a:t>
            </a:r>
          </a:p>
          <a:p>
            <a:pPr marL="285750" indent="-285750">
              <a:lnSpc>
                <a:spcPct val="150000"/>
              </a:lnSpc>
              <a:buFont typeface="Wingdings" panose="05000000000000000000" pitchFamily="2" charset="2"/>
              <a:buChar char="Ø"/>
            </a:pPr>
            <a:r>
              <a:rPr lang="en-IE" dirty="0">
                <a:latin typeface="Calisto MT" panose="02040603050505030304" pitchFamily="18" charset="0"/>
              </a:rPr>
              <a:t>Reduction in shear strength</a:t>
            </a:r>
          </a:p>
          <a:p>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6</a:t>
            </a:fld>
            <a:endParaRPr lang="en-IE"/>
          </a:p>
        </p:txBody>
      </p:sp>
    </p:spTree>
    <p:extLst>
      <p:ext uri="{BB962C8B-B14F-4D97-AF65-F5344CB8AC3E}">
        <p14:creationId xmlns:p14="http://schemas.microsoft.com/office/powerpoint/2010/main" val="426927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rainfall data for the 28 days prior toa </a:t>
            </a:r>
            <a:r>
              <a:rPr lang="en-US" dirty="0" err="1"/>
              <a:t>nd</a:t>
            </a:r>
            <a:r>
              <a:rPr lang="en-US" dirty="0"/>
              <a:t> including the event itself and what is most important to note about this figure is for the two weeks prior to the failure event precipitation receipts are above average and this is on the back of above average receipts for the preceding three months BUT even more importantly in the days leading up to the failure event yes cumulative receipts are increasing but the precipitation on the day and in the hours leading up to the event low rainfall was recorded and this is not unique there are other events such in Ballincollig in 2008 where in the week leading up to the event above average rainfall was recorded but in the days leading up to the event low rainfall was </a:t>
            </a:r>
            <a:r>
              <a:rPr lang="en-US" dirty="0" err="1"/>
              <a:t>recorde</a:t>
            </a:r>
            <a:r>
              <a:rPr lang="en-US" dirty="0"/>
              <a:t> -  a similar pattern was observed in Co. </a:t>
            </a:r>
            <a:r>
              <a:rPr lang="en-US" dirty="0" err="1"/>
              <a:t>Leitrim</a:t>
            </a:r>
            <a:r>
              <a:rPr lang="en-US" dirty="0"/>
              <a:t> in Sep 2009 where high rainfall occurred 2 weeks prior but the days leading up to the event recorded low rainfall. So there are aspects </a:t>
            </a:r>
          </a:p>
          <a:p>
            <a:r>
              <a:rPr lang="en-US" dirty="0"/>
              <a:t>SO yes this is just one example, but we performed this basic analysis on the three most recent events at the time we didn’t pick and choose we just took the three most recent events and did the same basic analysis to and immediately identified one of those climatic factors identified as a potentially contributary factor for slope failure.</a:t>
            </a:r>
          </a:p>
          <a:p>
            <a:r>
              <a:rPr lang="en-IE" sz="1800" dirty="0">
                <a:effectLst/>
                <a:latin typeface="Times New Roman" panose="02020603050405020304" pitchFamily="18" charset="0"/>
                <a:ea typeface="Calibri" panose="020F0502020204030204" pitchFamily="34" charset="0"/>
              </a:rPr>
              <a:t>Worth noting that - The peat adjacent to the failure has been drained for extensive Sika Spruce plantations </a:t>
            </a:r>
            <a:r>
              <a:rPr lang="en-IE" sz="1800" dirty="0">
                <a:effectLst/>
                <a:latin typeface="Times New Roman" panose="02020603050405020304" pitchFamily="18" charset="0"/>
                <a:ea typeface="Times New Roman" panose="02020603050405020304" pitchFamily="18" charset="0"/>
              </a:rPr>
              <a:t>and the area is also the site of wind farm construction</a:t>
            </a:r>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7</a:t>
            </a:fld>
            <a:endParaRPr lang="en-IE"/>
          </a:p>
        </p:txBody>
      </p:sp>
    </p:spTree>
    <p:extLst>
      <p:ext uri="{BB962C8B-B14F-4D97-AF65-F5344CB8AC3E}">
        <p14:creationId xmlns:p14="http://schemas.microsoft.com/office/powerpoint/2010/main" val="369791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Calisto MT" panose="02040603050505030304" pitchFamily="18" charset="0"/>
              </a:rPr>
              <a:t>Looking at the second of those contributing factors to slope instability and bearing in mid this is also one of the predicted climatic changes predicted for Ireland again a retrospective analysis of factors cited as contributing to significant mass movements is higher intensity rainfall events. ~In 200o a number of peat slides at </a:t>
            </a:r>
            <a:r>
              <a:rPr lang="en-IE" dirty="0" err="1">
                <a:latin typeface="Calisto MT" panose="02040603050505030304" pitchFamily="18" charset="0"/>
              </a:rPr>
              <a:t>ciulcagh</a:t>
            </a:r>
            <a:r>
              <a:rPr lang="en-IE" dirty="0">
                <a:latin typeface="Calisto MT" panose="02040603050505030304" pitchFamily="18" charset="0"/>
              </a:rPr>
              <a:t> </a:t>
            </a:r>
            <a:r>
              <a:rPr lang="en-IE" dirty="0" err="1">
                <a:latin typeface="Calisto MT" panose="02040603050505030304" pitchFamily="18" charset="0"/>
              </a:rPr>
              <a:t>mtn</a:t>
            </a:r>
            <a:r>
              <a:rPr lang="en-IE" dirty="0">
                <a:latin typeface="Calisto MT" panose="02040603050505030304" pitchFamily="18" charset="0"/>
              </a:rPr>
              <a:t> in NI occurred after high intensity rainfall events. Some the factors cited in detailed studies of these event as contributary factors are related directly to the effects of high intensity rainfall including </a:t>
            </a:r>
          </a:p>
          <a:p>
            <a:r>
              <a:rPr lang="en-IE" dirty="0">
                <a:latin typeface="Calisto MT" panose="02040603050505030304" pitchFamily="18" charset="0"/>
              </a:rPr>
              <a:t>second of the 3 most recent failure we looked at we did the same basic analysis looking at the antecedent rainfall for the 6 months prior to the event Infiltration capacity exceeded</a:t>
            </a:r>
          </a:p>
          <a:p>
            <a:pPr marL="285750" indent="-285750">
              <a:buFont typeface="Wingdings" panose="05000000000000000000" pitchFamily="2" charset="2"/>
              <a:buChar char="Ø"/>
            </a:pPr>
            <a:r>
              <a:rPr lang="en-IE" dirty="0">
                <a:latin typeface="Calisto MT" panose="02040603050505030304" pitchFamily="18" charset="0"/>
              </a:rPr>
              <a:t>Perched water table – reduction in shear strength</a:t>
            </a:r>
          </a:p>
          <a:p>
            <a:endParaRPr lang="en-IE" dirty="0">
              <a:latin typeface="Calisto MT" panose="02040603050505030304" pitchFamily="18" charset="0"/>
            </a:endParaRPr>
          </a:p>
          <a:p>
            <a:r>
              <a:rPr lang="en-IE" dirty="0">
                <a:latin typeface="Calisto MT" panose="02040603050505030304" pitchFamily="18" charset="0"/>
              </a:rPr>
              <a:t>Greater throughflow</a:t>
            </a:r>
          </a:p>
          <a:p>
            <a:pPr marL="285750" indent="-285750">
              <a:buFont typeface="Wingdings" panose="05000000000000000000" pitchFamily="2" charset="2"/>
              <a:buChar char="Ø"/>
            </a:pPr>
            <a:r>
              <a:rPr lang="en-IE" dirty="0">
                <a:latin typeface="Calisto MT" panose="02040603050505030304" pitchFamily="18" charset="0"/>
              </a:rPr>
              <a:t>Increases shear stress</a:t>
            </a:r>
          </a:p>
          <a:p>
            <a:pPr marL="285750" indent="-285750">
              <a:buFont typeface="Wingdings" panose="05000000000000000000" pitchFamily="2" charset="2"/>
              <a:buChar char="Ø"/>
            </a:pPr>
            <a:r>
              <a:rPr lang="en-IE" dirty="0">
                <a:latin typeface="Calisto MT" panose="02040603050505030304" pitchFamily="18" charset="0"/>
              </a:rPr>
              <a:t>Removal of underlying material</a:t>
            </a:r>
          </a:p>
          <a:p>
            <a:pPr marL="285750" indent="-285750">
              <a:buFont typeface="Wingdings" panose="05000000000000000000" pitchFamily="2" charset="2"/>
              <a:buChar char="Ø"/>
            </a:pPr>
            <a:r>
              <a:rPr lang="en-IE" dirty="0">
                <a:latin typeface="Calisto MT" panose="02040603050505030304" pitchFamily="18" charset="0"/>
              </a:rPr>
              <a:t>Soil piping + collapse</a:t>
            </a:r>
          </a:p>
          <a:p>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8</a:t>
            </a:fld>
            <a:endParaRPr lang="en-IE"/>
          </a:p>
        </p:txBody>
      </p:sp>
    </p:spTree>
    <p:extLst>
      <p:ext uri="{BB962C8B-B14F-4D97-AF65-F5344CB8AC3E}">
        <p14:creationId xmlns:p14="http://schemas.microsoft.com/office/powerpoint/2010/main" val="58327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Times New Roman" panose="02020603050405020304" pitchFamily="18" charset="0"/>
                <a:ea typeface="Calibri" panose="020F0502020204030204" pitchFamily="34" charset="0"/>
              </a:rPr>
              <a:t>Increased wind speed and duration </a:t>
            </a:r>
            <a:r>
              <a:rPr lang="en-IE" sz="1800" dirty="0" err="1">
                <a:effectLst/>
                <a:latin typeface="Times New Roman" panose="02020603050405020304" pitchFamily="18" charset="0"/>
                <a:ea typeface="Calibri" panose="020F0502020204030204" pitchFamily="34" charset="0"/>
              </a:rPr>
              <a:t>anhancing</a:t>
            </a:r>
            <a:r>
              <a:rPr lang="en-IE" sz="1800" dirty="0">
                <a:effectLst/>
                <a:latin typeface="Times New Roman" panose="02020603050405020304" pitchFamily="18" charset="0"/>
                <a:ea typeface="Calibri" panose="020F0502020204030204" pitchFamily="34" charset="0"/>
              </a:rPr>
              <a:t> waves along </a:t>
            </a:r>
            <a:r>
              <a:rPr lang="en-IE" sz="1800" dirty="0" err="1">
                <a:effectLst/>
                <a:latin typeface="Times New Roman" panose="02020603050405020304" pitchFamily="18" charset="0"/>
                <a:ea typeface="Calibri" panose="020F0502020204030204" pitchFamily="34" charset="0"/>
              </a:rPr>
              <a:t>coatslines</a:t>
            </a:r>
            <a:r>
              <a:rPr lang="en-IE" sz="1800" dirty="0">
                <a:effectLst/>
                <a:latin typeface="Times New Roman" panose="02020603050405020304" pitchFamily="18" charset="0"/>
                <a:ea typeface="Calibri" panose="020F0502020204030204" pitchFamily="34" charset="0"/>
              </a:rPr>
              <a:t> but also increasing evapotranspiration and reducing soil moisture content with a similar result to increased temperatures in terms of </a:t>
            </a:r>
            <a:r>
              <a:rPr lang="en-IE" sz="1800" dirty="0" err="1">
                <a:effectLst/>
                <a:latin typeface="Times New Roman" panose="02020603050405020304" pitchFamily="18" charset="0"/>
                <a:ea typeface="Calibri" panose="020F0502020204030204" pitchFamily="34" charset="0"/>
              </a:rPr>
              <a:t>crcking</a:t>
            </a:r>
            <a:r>
              <a:rPr lang="en-IE" sz="1800" dirty="0">
                <a:effectLst/>
                <a:latin typeface="Times New Roman" panose="02020603050405020304" pitchFamily="18" charset="0"/>
                <a:ea typeface="Calibri" panose="020F0502020204030204" pitchFamily="34" charset="0"/>
              </a:rPr>
              <a:t> and fissuring in soils</a:t>
            </a:r>
          </a:p>
          <a:p>
            <a:r>
              <a:rPr lang="en-IE" sz="1800" dirty="0">
                <a:effectLst/>
                <a:latin typeface="Times New Roman" panose="02020603050405020304" pitchFamily="18" charset="0"/>
                <a:ea typeface="Calibri" panose="020F0502020204030204" pitchFamily="34" charset="0"/>
              </a:rPr>
              <a:t>North Atlantic storm track is expected to respond by strengthening and extending further eastward Related effects for Ireland include an increase in the frequency and intensity of precipitation</a:t>
            </a:r>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10</a:t>
            </a:fld>
            <a:endParaRPr lang="en-IE"/>
          </a:p>
        </p:txBody>
      </p:sp>
    </p:spTree>
    <p:extLst>
      <p:ext uri="{BB962C8B-B14F-4D97-AF65-F5344CB8AC3E}">
        <p14:creationId xmlns:p14="http://schemas.microsoft.com/office/powerpoint/2010/main" val="149743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11</a:t>
            </a:fld>
            <a:endParaRPr lang="en-IE"/>
          </a:p>
        </p:txBody>
      </p:sp>
    </p:spTree>
    <p:extLst>
      <p:ext uri="{BB962C8B-B14F-4D97-AF65-F5344CB8AC3E}">
        <p14:creationId xmlns:p14="http://schemas.microsoft.com/office/powerpoint/2010/main" val="228436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A46C28-2680-4A52-AD84-07F98C06EEC8}" type="slidenum">
              <a:rPr lang="en-IE" smtClean="0"/>
              <a:t>12</a:t>
            </a:fld>
            <a:endParaRPr lang="en-IE"/>
          </a:p>
        </p:txBody>
      </p:sp>
    </p:spTree>
    <p:extLst>
      <p:ext uri="{BB962C8B-B14F-4D97-AF65-F5344CB8AC3E}">
        <p14:creationId xmlns:p14="http://schemas.microsoft.com/office/powerpoint/2010/main" val="203078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4D66-80A6-41D5-9EC8-A906DF8057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9E61D7C-E6C3-404B-AC8A-0DEA2F5E4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EE0C86E-B239-4F5B-A50A-A41E8CA07E08}"/>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0A12259E-3B73-43C1-B147-39B9BAFE7C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E6A5DD2-79C5-4946-9D03-E317BE1C6D7F}"/>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341237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D4FC-0949-4190-A1B7-B4A5B02CC3D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7E3F244-5E78-4C35-A460-D57B8505E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EFAE6B-D014-4071-9671-11AFF48AE01F}"/>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18758A18-CAFC-438C-BC7C-7B99D31D4A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3FEB942-3513-42DD-A385-C3AC89FB008B}"/>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40072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98C43-E178-426A-BFF3-7023A1D066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E4BC889-75EC-48DF-9108-D31BA74EE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5492EEC-242D-40C2-B602-E891EC98CDBA}"/>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09F20A03-40A2-4292-A810-8DC7E4F3B76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43D5A9C-6021-4F8B-88D8-192C113C015E}"/>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414660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ABB9-5FA2-4760-A9FF-6DE6BB3C069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93065AE-C986-459F-846F-70C058F059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C95D02C-7430-4CB3-84AA-4B6825AA1444}"/>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92213636-31F5-4F36-9A7F-4849BA44651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803485D-E042-4DA9-A08C-B88A1F678293}"/>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299654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C87B-3D4E-40EE-AA80-6B05661C9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141948C-0EC7-4DE0-909F-720368FF3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7B474-1FE6-4428-9874-2CC6173A6443}"/>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79C69A03-95E8-497B-B4C7-868B7DDA42E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556F5D2-0FBD-41E4-9F4E-4EC14FC2A6D2}"/>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122385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6D83-26DA-421D-83AC-057F1D54FD0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BE20163-79A7-40F1-9F5C-5D0D28A7E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9093D9A-B3C6-4520-9B48-82EF5C4D68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C9083EF-7287-4148-A9BA-5A16870C02D7}"/>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6" name="Footer Placeholder 5">
            <a:extLst>
              <a:ext uri="{FF2B5EF4-FFF2-40B4-BE49-F238E27FC236}">
                <a16:creationId xmlns:a16="http://schemas.microsoft.com/office/drawing/2014/main" id="{C00B888F-118B-4F18-85E6-3A6FBFCAB54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11D7F03-F21B-4BF5-9710-E3EAE05BECB6}"/>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354413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85DC-874A-4A3B-9F1C-9B12455F778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472839F-C524-46F9-9371-A9E48998A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34553-A7A8-4EF1-AC14-CA0EB95C9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EA93BEA-D818-4EDE-904E-C1C89E102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931B5-B62A-432C-AC58-2AACD4E98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BEC087B-C925-4622-AEBF-21B22BEBCDA3}"/>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8" name="Footer Placeholder 7">
            <a:extLst>
              <a:ext uri="{FF2B5EF4-FFF2-40B4-BE49-F238E27FC236}">
                <a16:creationId xmlns:a16="http://schemas.microsoft.com/office/drawing/2014/main" id="{599DC1DF-6131-4DD9-B2F1-51E2E1DB962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5189420-BFEB-4CBC-AB83-5007747100FA}"/>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236090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8B0B-5589-41DF-AF8A-1F7AED25B42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9564F54-62F2-43F4-980B-65E070F8D899}"/>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4" name="Footer Placeholder 3">
            <a:extLst>
              <a:ext uri="{FF2B5EF4-FFF2-40B4-BE49-F238E27FC236}">
                <a16:creationId xmlns:a16="http://schemas.microsoft.com/office/drawing/2014/main" id="{B01B91DB-F64E-41C4-8C78-3D863B4EDAA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8BEA191-2CD2-42FF-A787-9639BD857093}"/>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369552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6F590-9C2E-4047-9B68-10838F7BB4C3}"/>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3" name="Footer Placeholder 2">
            <a:extLst>
              <a:ext uri="{FF2B5EF4-FFF2-40B4-BE49-F238E27FC236}">
                <a16:creationId xmlns:a16="http://schemas.microsoft.com/office/drawing/2014/main" id="{EF3630C1-84B0-4A99-A1E3-E0824B5AE93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FD98A18-8516-4DDD-A65E-4208BCA7FD30}"/>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269781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F457-E081-4139-B258-A3D6FA2C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B415914-90D9-4CB3-AA67-1253FF578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3C3797B-643F-47D0-A38F-CA49D0667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F12D2-0772-46F0-A122-81C4B50067F9}"/>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6" name="Footer Placeholder 5">
            <a:extLst>
              <a:ext uri="{FF2B5EF4-FFF2-40B4-BE49-F238E27FC236}">
                <a16:creationId xmlns:a16="http://schemas.microsoft.com/office/drawing/2014/main" id="{D56DAAB5-402A-49EB-957A-B57D850D318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DD94A83-463B-4B9D-B357-5C0223562970}"/>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352240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A773-0210-4381-918A-397EDADA8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3BAF06A-D1F1-4DF0-9769-510C91609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D1E13FA-818F-41B5-B5FE-88566A72F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A58A0-AF73-41BF-89CC-BF627B2CA46D}"/>
              </a:ext>
            </a:extLst>
          </p:cNvPr>
          <p:cNvSpPr>
            <a:spLocks noGrp="1"/>
          </p:cNvSpPr>
          <p:nvPr>
            <p:ph type="dt" sz="half" idx="10"/>
          </p:nvPr>
        </p:nvSpPr>
        <p:spPr/>
        <p:txBody>
          <a:bodyPr/>
          <a:lstStyle/>
          <a:p>
            <a:fld id="{59346FC0-F6A7-47DE-BE77-1835821D2D74}" type="datetimeFigureOut">
              <a:rPr lang="en-IE" smtClean="0"/>
              <a:t>23/05/2022</a:t>
            </a:fld>
            <a:endParaRPr lang="en-IE"/>
          </a:p>
        </p:txBody>
      </p:sp>
      <p:sp>
        <p:nvSpPr>
          <p:cNvPr id="6" name="Footer Placeholder 5">
            <a:extLst>
              <a:ext uri="{FF2B5EF4-FFF2-40B4-BE49-F238E27FC236}">
                <a16:creationId xmlns:a16="http://schemas.microsoft.com/office/drawing/2014/main" id="{E2174DA1-6909-4701-A28F-61854040A18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2CCF501-4797-43CC-A668-1C89FAE1B486}"/>
              </a:ext>
            </a:extLst>
          </p:cNvPr>
          <p:cNvSpPr>
            <a:spLocks noGrp="1"/>
          </p:cNvSpPr>
          <p:nvPr>
            <p:ph type="sldNum" sz="quarter" idx="12"/>
          </p:nvPr>
        </p:nvSpPr>
        <p:spPr/>
        <p:txBody>
          <a:bodyPr/>
          <a:lstStyle/>
          <a:p>
            <a:fld id="{0BF96EB0-06FD-4BB0-81F4-16D979558E39}" type="slidenum">
              <a:rPr lang="en-IE" smtClean="0"/>
              <a:t>‹#›</a:t>
            </a:fld>
            <a:endParaRPr lang="en-IE"/>
          </a:p>
        </p:txBody>
      </p:sp>
    </p:spTree>
    <p:extLst>
      <p:ext uri="{BB962C8B-B14F-4D97-AF65-F5344CB8AC3E}">
        <p14:creationId xmlns:p14="http://schemas.microsoft.com/office/powerpoint/2010/main" val="153484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A1F5A-5AA0-4D5F-BC5D-9BF731761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F03EDEC-FF2C-4CEC-B35B-E3721ACB7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5044ED6-1BF5-42F4-A590-3A3219C8E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46FC0-F6A7-47DE-BE77-1835821D2D74}" type="datetimeFigureOut">
              <a:rPr lang="en-IE" smtClean="0"/>
              <a:t>23/05/2022</a:t>
            </a:fld>
            <a:endParaRPr lang="en-IE"/>
          </a:p>
        </p:txBody>
      </p:sp>
      <p:sp>
        <p:nvSpPr>
          <p:cNvPr id="5" name="Footer Placeholder 4">
            <a:extLst>
              <a:ext uri="{FF2B5EF4-FFF2-40B4-BE49-F238E27FC236}">
                <a16:creationId xmlns:a16="http://schemas.microsoft.com/office/drawing/2014/main" id="{17D4E79F-C1F4-4AF6-9913-BABB98009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D73F35B-BC72-417B-ACE4-59A41BBC9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6EB0-06FD-4BB0-81F4-16D979558E39}" type="slidenum">
              <a:rPr lang="en-IE" smtClean="0"/>
              <a:t>‹#›</a:t>
            </a:fld>
            <a:endParaRPr lang="en-IE"/>
          </a:p>
        </p:txBody>
      </p:sp>
    </p:spTree>
    <p:extLst>
      <p:ext uri="{BB962C8B-B14F-4D97-AF65-F5344CB8AC3E}">
        <p14:creationId xmlns:p14="http://schemas.microsoft.com/office/powerpoint/2010/main" val="384628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xbQe55YnW5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ttJsyGSBPcc"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C27D50-E8EC-43D7-A005-735B72C2A5D7}"/>
              </a:ext>
            </a:extLst>
          </p:cNvPr>
          <p:cNvSpPr>
            <a:spLocks noGrp="1"/>
          </p:cNvSpPr>
          <p:nvPr>
            <p:ph type="ctrTitle"/>
          </p:nvPr>
        </p:nvSpPr>
        <p:spPr>
          <a:xfrm>
            <a:off x="1314824" y="735106"/>
            <a:ext cx="10053763" cy="2928470"/>
          </a:xfrm>
        </p:spPr>
        <p:txBody>
          <a:bodyPr anchor="b">
            <a:normAutofit/>
          </a:bodyPr>
          <a:lstStyle/>
          <a:p>
            <a:pPr algn="l"/>
            <a:r>
              <a:rPr lang="en-IE" sz="4800" dirty="0">
                <a:solidFill>
                  <a:srgbClr val="FFFFFF"/>
                </a:solidFill>
                <a:latin typeface="Calisto MT" panose="02040603050505030304" pitchFamily="18" charset="0"/>
              </a:rPr>
              <a:t>How will Ireland's slope systems respond to future climate change?</a:t>
            </a:r>
          </a:p>
        </p:txBody>
      </p:sp>
      <p:sp>
        <p:nvSpPr>
          <p:cNvPr id="3" name="Subtitle 2">
            <a:extLst>
              <a:ext uri="{FF2B5EF4-FFF2-40B4-BE49-F238E27FC236}">
                <a16:creationId xmlns:a16="http://schemas.microsoft.com/office/drawing/2014/main" id="{D209C3D2-677B-4F0A-8BC5-F98F2F7E15B1}"/>
              </a:ext>
            </a:extLst>
          </p:cNvPr>
          <p:cNvSpPr>
            <a:spLocks noGrp="1"/>
          </p:cNvSpPr>
          <p:nvPr>
            <p:ph type="subTitle" idx="1"/>
          </p:nvPr>
        </p:nvSpPr>
        <p:spPr>
          <a:xfrm>
            <a:off x="1350682" y="4870824"/>
            <a:ext cx="10005951" cy="1458258"/>
          </a:xfrm>
        </p:spPr>
        <p:txBody>
          <a:bodyPr anchor="ctr">
            <a:noAutofit/>
          </a:bodyPr>
          <a:lstStyle/>
          <a:p>
            <a:pPr algn="l"/>
            <a:endParaRPr lang="en-IE" sz="2000" dirty="0">
              <a:latin typeface="Calisto MT" panose="02040603050505030304" pitchFamily="18" charset="0"/>
            </a:endParaRPr>
          </a:p>
          <a:p>
            <a:pPr algn="l"/>
            <a:r>
              <a:rPr lang="en-IE" sz="2000" dirty="0" err="1">
                <a:latin typeface="Calisto MT" panose="02040603050505030304" pitchFamily="18" charset="0"/>
              </a:rPr>
              <a:t>Dr.</a:t>
            </a:r>
            <a:r>
              <a:rPr lang="en-IE" sz="2000" dirty="0">
                <a:latin typeface="Calisto MT" panose="02040603050505030304" pitchFamily="18" charset="0"/>
              </a:rPr>
              <a:t> Niamh Cullen¹ and </a:t>
            </a:r>
            <a:r>
              <a:rPr lang="en-IE" sz="2000" dirty="0" err="1">
                <a:latin typeface="Calisto MT" panose="02040603050505030304" pitchFamily="18" charset="0"/>
              </a:rPr>
              <a:t>Dr.</a:t>
            </a:r>
            <a:r>
              <a:rPr lang="en-IE" sz="2000" dirty="0">
                <a:latin typeface="Calisto MT" panose="02040603050505030304" pitchFamily="18" charset="0"/>
              </a:rPr>
              <a:t> Mary Bourke²</a:t>
            </a:r>
          </a:p>
          <a:p>
            <a:pPr algn="l"/>
            <a:endParaRPr lang="en-IE" sz="2000" dirty="0">
              <a:latin typeface="Calisto MT" panose="02040603050505030304" pitchFamily="18" charset="0"/>
            </a:endParaRPr>
          </a:p>
          <a:p>
            <a:pPr algn="l"/>
            <a:r>
              <a:rPr lang="en-IE" sz="2000" dirty="0">
                <a:latin typeface="Calisto MT" panose="02040603050505030304" pitchFamily="18" charset="0"/>
              </a:rPr>
              <a:t>¹School of History and Geography, DCU</a:t>
            </a:r>
          </a:p>
          <a:p>
            <a:pPr algn="l"/>
            <a:r>
              <a:rPr lang="en-IE" sz="2000" dirty="0">
                <a:latin typeface="Calisto MT" panose="02040603050505030304" pitchFamily="18" charset="0"/>
              </a:rPr>
              <a:t>²Department of Geography, TCD</a:t>
            </a:r>
          </a:p>
        </p:txBody>
      </p:sp>
    </p:spTree>
    <p:extLst>
      <p:ext uri="{BB962C8B-B14F-4D97-AF65-F5344CB8AC3E}">
        <p14:creationId xmlns:p14="http://schemas.microsoft.com/office/powerpoint/2010/main" val="291098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04DF15-E9D8-470A-8C00-99D7083BE03A}"/>
              </a:ext>
            </a:extLst>
          </p:cNvPr>
          <p:cNvGrpSpPr/>
          <p:nvPr/>
        </p:nvGrpSpPr>
        <p:grpSpPr>
          <a:xfrm>
            <a:off x="0" y="4089637"/>
            <a:ext cx="12192000" cy="2105230"/>
            <a:chOff x="-3858" y="2756136"/>
            <a:chExt cx="12446644" cy="2299280"/>
          </a:xfrm>
        </p:grpSpPr>
        <p:sp>
          <p:nvSpPr>
            <p:cNvPr id="6" name="Rectangle 5">
              <a:extLst>
                <a:ext uri="{FF2B5EF4-FFF2-40B4-BE49-F238E27FC236}">
                  <a16:creationId xmlns:a16="http://schemas.microsoft.com/office/drawing/2014/main" id="{C7D8AA8F-F7E4-474C-BB75-F5A73AC9B2FD}"/>
                </a:ext>
              </a:extLst>
            </p:cNvPr>
            <p:cNvSpPr/>
            <p:nvPr/>
          </p:nvSpPr>
          <p:spPr>
            <a:xfrm>
              <a:off x="-3858" y="2756136"/>
              <a:ext cx="5960962" cy="2202255"/>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6AA135B9-4EE5-4AA7-8E09-65A8575FA9C1}"/>
                </a:ext>
              </a:extLst>
            </p:cNvPr>
            <p:cNvGrpSpPr/>
            <p:nvPr/>
          </p:nvGrpSpPr>
          <p:grpSpPr>
            <a:xfrm>
              <a:off x="204488" y="2756136"/>
              <a:ext cx="12238298" cy="2299280"/>
              <a:chOff x="0" y="198130"/>
              <a:chExt cx="12238298" cy="2299280"/>
            </a:xfrm>
          </p:grpSpPr>
          <p:sp>
            <p:nvSpPr>
              <p:cNvPr id="7" name="TextBox 6">
                <a:extLst>
                  <a:ext uri="{FF2B5EF4-FFF2-40B4-BE49-F238E27FC236}">
                    <a16:creationId xmlns:a16="http://schemas.microsoft.com/office/drawing/2014/main" id="{7079A6E7-7F85-45B9-A0C7-7BBBCB274700}"/>
                  </a:ext>
                </a:extLst>
              </p:cNvPr>
              <p:cNvSpPr txBox="1"/>
              <p:nvPr/>
            </p:nvSpPr>
            <p:spPr>
              <a:xfrm>
                <a:off x="0" y="295155"/>
                <a:ext cx="5960962" cy="2202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5. Increased wind speed and duration. </a:t>
                </a:r>
                <a:endParaRPr lang="en-US" sz="2800" kern="1200" dirty="0">
                  <a:latin typeface="Calisto MT" panose="02040603050505030304" pitchFamily="18" charset="0"/>
                </a:endParaRPr>
              </a:p>
            </p:txBody>
          </p:sp>
          <p:sp>
            <p:nvSpPr>
              <p:cNvPr id="4" name="Rectangle 3">
                <a:extLst>
                  <a:ext uri="{FF2B5EF4-FFF2-40B4-BE49-F238E27FC236}">
                    <a16:creationId xmlns:a16="http://schemas.microsoft.com/office/drawing/2014/main" id="{42C252DF-6D06-49EA-904D-AC916719EF30}"/>
                  </a:ext>
                </a:extLst>
              </p:cNvPr>
              <p:cNvSpPr/>
              <p:nvPr/>
            </p:nvSpPr>
            <p:spPr>
              <a:xfrm>
                <a:off x="6007260" y="198130"/>
                <a:ext cx="6231038" cy="2202255"/>
              </a:xfrm>
              <a:prstGeom prst="rect">
                <a:avLst/>
              </a:prstGeom>
              <a:solidFill>
                <a:srgbClr val="7030A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C9BE8B9A-1FD3-4201-8893-90BCB15A9688}"/>
                  </a:ext>
                </a:extLst>
              </p:cNvPr>
              <p:cNvSpPr txBox="1"/>
              <p:nvPr/>
            </p:nvSpPr>
            <p:spPr>
              <a:xfrm>
                <a:off x="5984111" y="198133"/>
                <a:ext cx="6231038" cy="2202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i="0" kern="1200" dirty="0">
                    <a:latin typeface="Calisto MT" panose="02040603050505030304" pitchFamily="18" charset="0"/>
                  </a:rPr>
                  <a:t>6. A shift in cyclone tracks and other rain bearing weather systems.</a:t>
                </a:r>
                <a:endParaRPr lang="en-US" sz="2800" kern="1200" dirty="0">
                  <a:latin typeface="Calisto MT" panose="02040603050505030304" pitchFamily="18" charset="0"/>
                </a:endParaRPr>
              </a:p>
            </p:txBody>
          </p:sp>
        </p:grpSp>
      </p:grpSp>
      <p:sp>
        <p:nvSpPr>
          <p:cNvPr id="10" name="TextBox 9">
            <a:extLst>
              <a:ext uri="{FF2B5EF4-FFF2-40B4-BE49-F238E27FC236}">
                <a16:creationId xmlns:a16="http://schemas.microsoft.com/office/drawing/2014/main" id="{3C89DA5A-FDB6-4041-ACA5-485F06076857}"/>
              </a:ext>
            </a:extLst>
          </p:cNvPr>
          <p:cNvSpPr txBox="1"/>
          <p:nvPr/>
        </p:nvSpPr>
        <p:spPr>
          <a:xfrm>
            <a:off x="0" y="307654"/>
            <a:ext cx="12192000" cy="1077218"/>
          </a:xfrm>
          <a:prstGeom prst="rect">
            <a:avLst/>
          </a:prstGeom>
          <a:solidFill>
            <a:srgbClr val="C00000"/>
          </a:solidFill>
        </p:spPr>
        <p:txBody>
          <a:bodyPr wrap="square">
            <a:spAutoFit/>
          </a:bodyPr>
          <a:lstStyle/>
          <a:p>
            <a:pPr algn="ctr"/>
            <a:r>
              <a:rPr lang="en-IE" sz="3200" dirty="0">
                <a:solidFill>
                  <a:schemeClr val="bg1"/>
                </a:solidFill>
                <a:latin typeface="Bookman Old Style" panose="02050604050505020204" pitchFamily="18" charset="0"/>
              </a:rPr>
              <a:t>The effects of climate change on slope stability along Irish coasts? </a:t>
            </a:r>
          </a:p>
        </p:txBody>
      </p:sp>
      <p:grpSp>
        <p:nvGrpSpPr>
          <p:cNvPr id="2" name="Group 1">
            <a:extLst>
              <a:ext uri="{FF2B5EF4-FFF2-40B4-BE49-F238E27FC236}">
                <a16:creationId xmlns:a16="http://schemas.microsoft.com/office/drawing/2014/main" id="{A2743971-A5AC-4FE8-81FD-DAE95FB7D762}"/>
              </a:ext>
            </a:extLst>
          </p:cNvPr>
          <p:cNvGrpSpPr/>
          <p:nvPr/>
        </p:nvGrpSpPr>
        <p:grpSpPr>
          <a:xfrm>
            <a:off x="475686" y="1771428"/>
            <a:ext cx="11225512" cy="1181385"/>
            <a:chOff x="483244" y="1342516"/>
            <a:chExt cx="11225512" cy="1181385"/>
          </a:xfrm>
        </p:grpSpPr>
        <p:sp>
          <p:nvSpPr>
            <p:cNvPr id="11" name="TextBox 10">
              <a:extLst>
                <a:ext uri="{FF2B5EF4-FFF2-40B4-BE49-F238E27FC236}">
                  <a16:creationId xmlns:a16="http://schemas.microsoft.com/office/drawing/2014/main" id="{676BA44E-0A30-4686-8F46-0F08C8E34C28}"/>
                </a:ext>
              </a:extLst>
            </p:cNvPr>
            <p:cNvSpPr txBox="1"/>
            <p:nvPr/>
          </p:nvSpPr>
          <p:spPr>
            <a:xfrm>
              <a:off x="483244" y="1630100"/>
              <a:ext cx="3956613" cy="584774"/>
            </a:xfrm>
            <a:prstGeom prst="rect">
              <a:avLst/>
            </a:prstGeom>
            <a:solidFill>
              <a:schemeClr val="accent2">
                <a:lumMod val="50000"/>
              </a:schemeClr>
            </a:solidFill>
          </p:spPr>
          <p:txBody>
            <a:bodyPr wrap="square" rtlCol="0">
              <a:spAutoFit/>
            </a:bodyPr>
            <a:lstStyle/>
            <a:p>
              <a:pPr algn="ctr"/>
              <a:r>
                <a:rPr lang="en-IE" sz="3200" dirty="0">
                  <a:solidFill>
                    <a:schemeClr val="bg1"/>
                  </a:solidFill>
                  <a:latin typeface="Calisto MT" panose="02040603050505030304" pitchFamily="18" charset="0"/>
                </a:rPr>
                <a:t>Subaerial processes</a:t>
              </a:r>
            </a:p>
          </p:txBody>
        </p:sp>
        <p:sp>
          <p:nvSpPr>
            <p:cNvPr id="12" name="Plus Sign 11">
              <a:extLst>
                <a:ext uri="{FF2B5EF4-FFF2-40B4-BE49-F238E27FC236}">
                  <a16:creationId xmlns:a16="http://schemas.microsoft.com/office/drawing/2014/main" id="{725FCE4F-1DA6-4C1B-BC93-FEA99884DE40}"/>
                </a:ext>
              </a:extLst>
            </p:cNvPr>
            <p:cNvSpPr/>
            <p:nvPr/>
          </p:nvSpPr>
          <p:spPr>
            <a:xfrm>
              <a:off x="5263632" y="1342516"/>
              <a:ext cx="1150751" cy="118138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ysClr val="windowText" lastClr="000000"/>
                  </a:solidFill>
                </a:ln>
                <a:solidFill>
                  <a:sysClr val="windowText" lastClr="000000"/>
                </a:solidFill>
              </a:endParaRPr>
            </a:p>
          </p:txBody>
        </p:sp>
        <p:sp>
          <p:nvSpPr>
            <p:cNvPr id="13" name="TextBox 12">
              <a:extLst>
                <a:ext uri="{FF2B5EF4-FFF2-40B4-BE49-F238E27FC236}">
                  <a16:creationId xmlns:a16="http://schemas.microsoft.com/office/drawing/2014/main" id="{AA6C9F94-85E0-41BE-975E-40725579C30C}"/>
                </a:ext>
              </a:extLst>
            </p:cNvPr>
            <p:cNvSpPr txBox="1"/>
            <p:nvPr/>
          </p:nvSpPr>
          <p:spPr>
            <a:xfrm>
              <a:off x="7752143" y="1640821"/>
              <a:ext cx="3956613" cy="584774"/>
            </a:xfrm>
            <a:prstGeom prst="rect">
              <a:avLst/>
            </a:prstGeom>
            <a:solidFill>
              <a:srgbClr val="0070C0"/>
            </a:solidFill>
          </p:spPr>
          <p:txBody>
            <a:bodyPr wrap="square" rtlCol="0">
              <a:spAutoFit/>
            </a:bodyPr>
            <a:lstStyle/>
            <a:p>
              <a:pPr algn="ctr"/>
              <a:r>
                <a:rPr lang="en-IE" sz="3200" dirty="0">
                  <a:solidFill>
                    <a:schemeClr val="bg1"/>
                  </a:solidFill>
                  <a:latin typeface="Calisto MT" panose="02040603050505030304" pitchFamily="18" charset="0"/>
                </a:rPr>
                <a:t>Marine processes</a:t>
              </a:r>
            </a:p>
          </p:txBody>
        </p:sp>
      </p:grpSp>
    </p:spTree>
    <p:extLst>
      <p:ext uri="{BB962C8B-B14F-4D97-AF65-F5344CB8AC3E}">
        <p14:creationId xmlns:p14="http://schemas.microsoft.com/office/powerpoint/2010/main" val="317274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09032-04A7-4F2A-B3DC-B55163F04282}"/>
              </a:ext>
            </a:extLst>
          </p:cNvPr>
          <p:cNvSpPr txBox="1"/>
          <p:nvPr/>
        </p:nvSpPr>
        <p:spPr>
          <a:xfrm>
            <a:off x="482761" y="272528"/>
            <a:ext cx="11034486"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kern="1200" dirty="0">
                <a:solidFill>
                  <a:schemeClr val="tx1"/>
                </a:solidFill>
                <a:latin typeface="Calisto MT" panose="02040603050505030304" pitchFamily="18" charset="0"/>
                <a:ea typeface="+mj-ea"/>
                <a:cs typeface="+mj-cs"/>
              </a:rPr>
              <a:t>In summary…..</a:t>
            </a:r>
            <a:endParaRPr lang="en-US" sz="8800" kern="1200" dirty="0">
              <a:latin typeface="Calisto MT" panose="02040603050505030304" pitchFamily="18" charset="0"/>
              <a:ea typeface="+mj-ea"/>
              <a:cs typeface="+mj-cs"/>
            </a:endParaRPr>
          </a:p>
        </p:txBody>
      </p:sp>
      <p:graphicFrame>
        <p:nvGraphicFramePr>
          <p:cNvPr id="5" name="TextBox 2">
            <a:extLst>
              <a:ext uri="{FF2B5EF4-FFF2-40B4-BE49-F238E27FC236}">
                <a16:creationId xmlns:a16="http://schemas.microsoft.com/office/drawing/2014/main" id="{1666541D-202A-4BA8-9FE3-50E0815E4BEF}"/>
              </a:ext>
            </a:extLst>
          </p:cNvPr>
          <p:cNvGraphicFramePr/>
          <p:nvPr/>
        </p:nvGraphicFramePr>
        <p:xfrm>
          <a:off x="127322" y="1690688"/>
          <a:ext cx="11745364" cy="512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22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5F19B-7B2C-48FF-AAA2-7806F6746A63}"/>
              </a:ext>
            </a:extLst>
          </p:cNvPr>
          <p:cNvSpPr txBox="1"/>
          <p:nvPr/>
        </p:nvSpPr>
        <p:spPr>
          <a:xfrm>
            <a:off x="0" y="150470"/>
            <a:ext cx="12192000" cy="646331"/>
          </a:xfrm>
          <a:prstGeom prst="rect">
            <a:avLst/>
          </a:prstGeom>
          <a:solidFill>
            <a:srgbClr val="00B050"/>
          </a:solidFill>
        </p:spPr>
        <p:txBody>
          <a:bodyPr wrap="square" rtlCol="0">
            <a:spAutoFit/>
          </a:bodyPr>
          <a:lstStyle/>
          <a:p>
            <a:pPr algn="ctr"/>
            <a:r>
              <a:rPr lang="en-US" sz="3600" dirty="0">
                <a:latin typeface="Calisto MT" panose="02040603050505030304" pitchFamily="18" charset="0"/>
              </a:rPr>
              <a:t>Where next?</a:t>
            </a:r>
            <a:endParaRPr lang="en-IE" sz="3600" dirty="0">
              <a:latin typeface="Calisto MT" panose="02040603050505030304" pitchFamily="18" charset="0"/>
            </a:endParaRPr>
          </a:p>
        </p:txBody>
      </p:sp>
      <p:sp>
        <p:nvSpPr>
          <p:cNvPr id="4" name="TextBox 3">
            <a:extLst>
              <a:ext uri="{FF2B5EF4-FFF2-40B4-BE49-F238E27FC236}">
                <a16:creationId xmlns:a16="http://schemas.microsoft.com/office/drawing/2014/main" id="{EAD3FD00-9B7A-4C55-B021-615AA0C9919A}"/>
              </a:ext>
            </a:extLst>
          </p:cNvPr>
          <p:cNvSpPr txBox="1"/>
          <p:nvPr/>
        </p:nvSpPr>
        <p:spPr>
          <a:xfrm>
            <a:off x="152400" y="1328101"/>
            <a:ext cx="11753850" cy="5262979"/>
          </a:xfrm>
          <a:prstGeom prst="rect">
            <a:avLst/>
          </a:prstGeom>
          <a:noFill/>
        </p:spPr>
        <p:txBody>
          <a:bodyPr wrap="square">
            <a:spAutoFit/>
          </a:bodyPr>
          <a:lstStyle/>
          <a:p>
            <a:pPr marL="457200" indent="-457200">
              <a:buFont typeface="Arial" panose="020B0604020202020204" pitchFamily="34" charset="0"/>
              <a:buChar char="•"/>
            </a:pPr>
            <a:r>
              <a:rPr lang="en-IE" sz="2800" dirty="0">
                <a:latin typeface="Calisto MT" panose="02040603050505030304" pitchFamily="18" charset="0"/>
              </a:rPr>
              <a:t>A geomorphic inventory of the location and styles of coastal mass movement (soft and rock coast)</a:t>
            </a:r>
          </a:p>
          <a:p>
            <a:pPr marL="457200" indent="-457200">
              <a:buFont typeface="Arial" panose="020B0604020202020204" pitchFamily="34" charset="0"/>
              <a:buChar char="•"/>
            </a:pPr>
            <a:endParaRPr lang="en-IE" sz="2800" dirty="0">
              <a:latin typeface="Calisto MT" panose="02040603050505030304" pitchFamily="18" charset="0"/>
            </a:endParaRPr>
          </a:p>
          <a:p>
            <a:pPr marL="457200" indent="-457200">
              <a:buFont typeface="Arial" panose="020B0604020202020204" pitchFamily="34" charset="0"/>
              <a:buChar char="•"/>
            </a:pPr>
            <a:r>
              <a:rPr lang="en-IE" sz="2800" dirty="0">
                <a:latin typeface="Calisto MT" panose="02040603050505030304" pitchFamily="18" charset="0"/>
              </a:rPr>
              <a:t>Collection of baseline data and the installation of monitoring equipment that will permit the quantification of coastal response.</a:t>
            </a:r>
          </a:p>
          <a:p>
            <a:pPr marL="457200" indent="-457200">
              <a:buFont typeface="Arial" panose="020B0604020202020204" pitchFamily="34" charset="0"/>
              <a:buChar char="•"/>
            </a:pPr>
            <a:endParaRPr lang="en-IE" sz="2800" dirty="0">
              <a:latin typeface="Calisto MT" panose="02040603050505030304" pitchFamily="18" charset="0"/>
            </a:endParaRPr>
          </a:p>
          <a:p>
            <a:pPr marL="457200" indent="-457200">
              <a:buFont typeface="Arial" panose="020B0604020202020204" pitchFamily="34" charset="0"/>
              <a:buChar char="•"/>
            </a:pPr>
            <a:r>
              <a:rPr lang="en-IE" sz="2800" dirty="0">
                <a:solidFill>
                  <a:srgbClr val="000000"/>
                </a:solidFill>
                <a:latin typeface="Calisto MT" panose="02040603050505030304" pitchFamily="18" charset="0"/>
              </a:rPr>
              <a:t>R</a:t>
            </a:r>
            <a:r>
              <a:rPr lang="en-IE" sz="2800" b="0" i="0" dirty="0">
                <a:solidFill>
                  <a:srgbClr val="000000"/>
                </a:solidFill>
                <a:effectLst/>
                <a:latin typeface="Calisto MT" panose="02040603050505030304" pitchFamily="18" charset="0"/>
              </a:rPr>
              <a:t>etrodictive analysis of specific recent mass movement events in Ireland where the appropriate high resolution rainfall records exist.</a:t>
            </a:r>
          </a:p>
          <a:p>
            <a:pPr marL="457200" indent="-457200">
              <a:buFont typeface="Arial" panose="020B0604020202020204" pitchFamily="34" charset="0"/>
              <a:buChar char="•"/>
            </a:pPr>
            <a:endParaRPr lang="en-IE" sz="2800" dirty="0">
              <a:solidFill>
                <a:srgbClr val="000000"/>
              </a:solidFill>
              <a:latin typeface="Calisto MT" panose="02040603050505030304" pitchFamily="18" charset="0"/>
            </a:endParaRPr>
          </a:p>
          <a:p>
            <a:pPr marL="457200" indent="-457200">
              <a:buFont typeface="Arial" panose="020B0604020202020204" pitchFamily="34" charset="0"/>
              <a:buChar char="•"/>
            </a:pPr>
            <a:r>
              <a:rPr lang="en-IE" sz="2800" dirty="0">
                <a:solidFill>
                  <a:srgbClr val="000000"/>
                </a:solidFill>
                <a:latin typeface="Calisto MT" panose="02040603050505030304" pitchFamily="18" charset="0"/>
              </a:rPr>
              <a:t>Empirical downscaled modelling (complex, site specific)</a:t>
            </a:r>
          </a:p>
          <a:p>
            <a:pPr marL="457200" indent="-457200">
              <a:buFont typeface="Arial" panose="020B0604020202020204" pitchFamily="34" charset="0"/>
              <a:buChar char="•"/>
            </a:pPr>
            <a:endParaRPr lang="en-IE" sz="2800" dirty="0">
              <a:solidFill>
                <a:srgbClr val="000000"/>
              </a:solidFill>
              <a:latin typeface="Calisto MT" panose="02040603050505030304" pitchFamily="18" charset="0"/>
            </a:endParaRPr>
          </a:p>
          <a:p>
            <a:pPr marL="457200" indent="-457200">
              <a:buFont typeface="Arial" panose="020B0604020202020204" pitchFamily="34" charset="0"/>
              <a:buChar char="•"/>
            </a:pPr>
            <a:r>
              <a:rPr lang="en-IE" sz="2800" dirty="0">
                <a:solidFill>
                  <a:srgbClr val="000000"/>
                </a:solidFill>
                <a:latin typeface="Calisto MT" panose="02040603050505030304" pitchFamily="18" charset="0"/>
              </a:rPr>
              <a:t>Anthropogenic impacts?</a:t>
            </a:r>
            <a:endParaRPr lang="en-IE" sz="2800" dirty="0">
              <a:latin typeface="Calisto MT" panose="02040603050505030304" pitchFamily="18" charset="0"/>
            </a:endParaRPr>
          </a:p>
        </p:txBody>
      </p:sp>
    </p:spTree>
    <p:extLst>
      <p:ext uri="{BB962C8B-B14F-4D97-AF65-F5344CB8AC3E}">
        <p14:creationId xmlns:p14="http://schemas.microsoft.com/office/powerpoint/2010/main" val="69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E90B00-2EAF-43E5-B6C1-4D54BDB0A18B}"/>
              </a:ext>
            </a:extLst>
          </p:cNvPr>
          <p:cNvSpPr txBox="1"/>
          <p:nvPr/>
        </p:nvSpPr>
        <p:spPr>
          <a:xfrm>
            <a:off x="2335530" y="1864191"/>
            <a:ext cx="7680960" cy="1015663"/>
          </a:xfrm>
          <a:prstGeom prst="rect">
            <a:avLst/>
          </a:prstGeom>
          <a:noFill/>
        </p:spPr>
        <p:txBody>
          <a:bodyPr wrap="square" rtlCol="0">
            <a:spAutoFit/>
          </a:bodyPr>
          <a:lstStyle/>
          <a:p>
            <a:pPr algn="ctr"/>
            <a:r>
              <a:rPr lang="en-US" sz="6000" b="1" dirty="0"/>
              <a:t>Thank you!</a:t>
            </a:r>
            <a:endParaRPr lang="en-IE" sz="6000" b="1" dirty="0"/>
          </a:p>
        </p:txBody>
      </p:sp>
    </p:spTree>
    <p:extLst>
      <p:ext uri="{BB962C8B-B14F-4D97-AF65-F5344CB8AC3E}">
        <p14:creationId xmlns:p14="http://schemas.microsoft.com/office/powerpoint/2010/main" val="1746399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0DEBBC-970A-4415-94FD-5A4ED18FAD15}"/>
              </a:ext>
            </a:extLst>
          </p:cNvPr>
          <p:cNvPicPr>
            <a:picLocks noChangeAspect="1"/>
          </p:cNvPicPr>
          <p:nvPr/>
        </p:nvPicPr>
        <p:blipFill>
          <a:blip r:embed="rId2"/>
          <a:stretch>
            <a:fillRect/>
          </a:stretch>
        </p:blipFill>
        <p:spPr>
          <a:xfrm>
            <a:off x="3681412" y="185737"/>
            <a:ext cx="4829175" cy="6486525"/>
          </a:xfrm>
          <a:prstGeom prst="rect">
            <a:avLst/>
          </a:prstGeom>
        </p:spPr>
      </p:pic>
    </p:spTree>
    <p:extLst>
      <p:ext uri="{BB962C8B-B14F-4D97-AF65-F5344CB8AC3E}">
        <p14:creationId xmlns:p14="http://schemas.microsoft.com/office/powerpoint/2010/main" val="311571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BA681A-15D9-498E-8E1C-06C3076E8277}"/>
              </a:ext>
            </a:extLst>
          </p:cNvPr>
          <p:cNvPicPr>
            <a:picLocks noChangeAspect="1"/>
          </p:cNvPicPr>
          <p:nvPr/>
        </p:nvPicPr>
        <p:blipFill>
          <a:blip r:embed="rId2"/>
          <a:stretch>
            <a:fillRect/>
          </a:stretch>
        </p:blipFill>
        <p:spPr>
          <a:xfrm>
            <a:off x="643467" y="1886913"/>
            <a:ext cx="5294716" cy="3084172"/>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7461A6-DB22-4D7B-8B58-3D3CF98E5E4C}"/>
              </a:ext>
            </a:extLst>
          </p:cNvPr>
          <p:cNvPicPr>
            <a:picLocks noChangeAspect="1"/>
          </p:cNvPicPr>
          <p:nvPr/>
        </p:nvPicPr>
        <p:blipFill>
          <a:blip r:embed="rId3"/>
          <a:stretch>
            <a:fillRect/>
          </a:stretch>
        </p:blipFill>
        <p:spPr>
          <a:xfrm>
            <a:off x="6253817" y="1496429"/>
            <a:ext cx="5294715" cy="3865141"/>
          </a:xfrm>
          <a:prstGeom prst="rect">
            <a:avLst/>
          </a:prstGeom>
        </p:spPr>
      </p:pic>
    </p:spTree>
    <p:extLst>
      <p:ext uri="{BB962C8B-B14F-4D97-AF65-F5344CB8AC3E}">
        <p14:creationId xmlns:p14="http://schemas.microsoft.com/office/powerpoint/2010/main" val="297089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27707C-87A3-4523-9859-89895FECA624}"/>
              </a:ext>
            </a:extLst>
          </p:cNvPr>
          <p:cNvPicPr>
            <a:picLocks noChangeAspect="1"/>
          </p:cNvPicPr>
          <p:nvPr/>
        </p:nvPicPr>
        <p:blipFill>
          <a:blip r:embed="rId2"/>
          <a:stretch>
            <a:fillRect/>
          </a:stretch>
        </p:blipFill>
        <p:spPr>
          <a:xfrm>
            <a:off x="3386688" y="643467"/>
            <a:ext cx="5418623" cy="5571066"/>
          </a:xfrm>
          <a:prstGeom prst="rect">
            <a:avLst/>
          </a:prstGeom>
        </p:spPr>
      </p:pic>
    </p:spTree>
    <p:extLst>
      <p:ext uri="{BB962C8B-B14F-4D97-AF65-F5344CB8AC3E}">
        <p14:creationId xmlns:p14="http://schemas.microsoft.com/office/powerpoint/2010/main" val="264183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98879-B6F3-4FFC-8DF3-8ADBD061D5EB}"/>
              </a:ext>
            </a:extLst>
          </p:cNvPr>
          <p:cNvSpPr txBox="1"/>
          <p:nvPr/>
        </p:nvSpPr>
        <p:spPr>
          <a:xfrm>
            <a:off x="104172" y="797510"/>
            <a:ext cx="12087827" cy="6159507"/>
          </a:xfrm>
          <a:prstGeom prst="rect">
            <a:avLst/>
          </a:prstGeom>
          <a:noFill/>
        </p:spPr>
        <p:txBody>
          <a:bodyPr wrap="square">
            <a:spAutoFit/>
          </a:bodyPr>
          <a:lstStyle/>
          <a:p>
            <a:pPr marL="342900" indent="-342900">
              <a:lnSpc>
                <a:spcPct val="200000"/>
              </a:lnSpc>
              <a:buAutoNum type="arabicPeriod"/>
            </a:pPr>
            <a:r>
              <a:rPr lang="en-IE" sz="2000" dirty="0">
                <a:solidFill>
                  <a:srgbClr val="000000"/>
                </a:solidFill>
                <a:latin typeface="Calisto MT" panose="02040603050505030304" pitchFamily="18" charset="0"/>
              </a:rPr>
              <a:t>I</a:t>
            </a:r>
            <a:r>
              <a:rPr lang="en-IE" sz="2000" b="0" i="0" dirty="0">
                <a:solidFill>
                  <a:srgbClr val="000000"/>
                </a:solidFill>
                <a:effectLst/>
                <a:latin typeface="Calisto MT" panose="02040603050505030304" pitchFamily="18" charset="0"/>
              </a:rPr>
              <a:t>ncrease in average in winter precipitation receipts </a:t>
            </a:r>
          </a:p>
          <a:p>
            <a:pPr marL="342900" indent="-342900">
              <a:lnSpc>
                <a:spcPct val="200000"/>
              </a:lnSpc>
              <a:buAutoNum type="arabicPeriod"/>
            </a:pPr>
            <a:r>
              <a:rPr lang="en-IE" sz="2000" dirty="0">
                <a:solidFill>
                  <a:srgbClr val="000000"/>
                </a:solidFill>
                <a:latin typeface="Calisto MT" panose="02040603050505030304" pitchFamily="18" charset="0"/>
              </a:rPr>
              <a:t>I</a:t>
            </a:r>
            <a:r>
              <a:rPr lang="en-IE" sz="2000" b="0" i="0" dirty="0">
                <a:solidFill>
                  <a:srgbClr val="000000"/>
                </a:solidFill>
                <a:effectLst/>
                <a:latin typeface="Calisto MT" panose="02040603050505030304" pitchFamily="18" charset="0"/>
              </a:rPr>
              <a:t>ncrease in winter precipitation intensity and the frequency of intense winter precipitation events (Murphy et al., 2019, Matthews et al., 2016)</a:t>
            </a:r>
          </a:p>
          <a:p>
            <a:pPr marL="342900" indent="-342900">
              <a:lnSpc>
                <a:spcPct val="200000"/>
              </a:lnSpc>
              <a:buAutoNum type="arabicPeriod"/>
            </a:pPr>
            <a:r>
              <a:rPr lang="en-IE" sz="2000" dirty="0">
                <a:solidFill>
                  <a:srgbClr val="000000"/>
                </a:solidFill>
                <a:latin typeface="Calisto MT" panose="02040603050505030304" pitchFamily="18" charset="0"/>
              </a:rPr>
              <a:t>D</a:t>
            </a:r>
            <a:r>
              <a:rPr lang="en-IE" sz="2000" b="0" i="0" dirty="0">
                <a:solidFill>
                  <a:srgbClr val="000000"/>
                </a:solidFill>
                <a:effectLst/>
                <a:latin typeface="Calisto MT" panose="02040603050505030304" pitchFamily="18" charset="0"/>
              </a:rPr>
              <a:t>rier summers interrupted by intense rainfall events owing to increased humidity caused by warmer air temperatures (Nolan, 2015, Nolan et al., 2013, </a:t>
            </a:r>
            <a:r>
              <a:rPr lang="en-IE" sz="2000" b="0" i="0" dirty="0" err="1">
                <a:solidFill>
                  <a:srgbClr val="000000"/>
                </a:solidFill>
                <a:effectLst/>
                <a:latin typeface="Calisto MT" panose="02040603050505030304" pitchFamily="18" charset="0"/>
              </a:rPr>
              <a:t>Fealy</a:t>
            </a:r>
            <a:r>
              <a:rPr lang="en-IE" sz="2000" b="0" i="0" dirty="0">
                <a:solidFill>
                  <a:srgbClr val="000000"/>
                </a:solidFill>
                <a:effectLst/>
                <a:latin typeface="Calisto MT" panose="02040603050505030304" pitchFamily="18" charset="0"/>
              </a:rPr>
              <a:t> and Sweeney, 2007, </a:t>
            </a:r>
            <a:r>
              <a:rPr lang="en-IE" sz="2000" b="0" i="0" dirty="0" err="1">
                <a:solidFill>
                  <a:srgbClr val="000000"/>
                </a:solidFill>
                <a:effectLst/>
                <a:latin typeface="Calisto MT" panose="02040603050505030304" pitchFamily="18" charset="0"/>
              </a:rPr>
              <a:t>Fealy</a:t>
            </a:r>
            <a:r>
              <a:rPr lang="en-IE" sz="2000" b="0" i="0" dirty="0">
                <a:solidFill>
                  <a:srgbClr val="000000"/>
                </a:solidFill>
                <a:effectLst/>
                <a:latin typeface="Calisto MT" panose="02040603050505030304" pitchFamily="18" charset="0"/>
              </a:rPr>
              <a:t> and Sweeney, 2008, McElwain and Sweeney, 2007) </a:t>
            </a:r>
          </a:p>
          <a:p>
            <a:pPr marL="342900" indent="-342900">
              <a:lnSpc>
                <a:spcPct val="200000"/>
              </a:lnSpc>
              <a:buAutoNum type="arabicPeriod"/>
            </a:pPr>
            <a:r>
              <a:rPr lang="en-IE" sz="2000" dirty="0">
                <a:solidFill>
                  <a:srgbClr val="000000"/>
                </a:solidFill>
                <a:latin typeface="Calisto MT" panose="02040603050505030304" pitchFamily="18" charset="0"/>
              </a:rPr>
              <a:t>S</a:t>
            </a:r>
            <a:r>
              <a:rPr lang="en-IE" sz="2000" b="0" i="0" dirty="0">
                <a:solidFill>
                  <a:srgbClr val="000000"/>
                </a:solidFill>
                <a:effectLst/>
                <a:latin typeface="Calisto MT" panose="02040603050505030304" pitchFamily="18" charset="0"/>
              </a:rPr>
              <a:t>ummer precipitation receipts are predicted to decrease (</a:t>
            </a:r>
            <a:r>
              <a:rPr lang="en-IE" sz="2000" b="0" i="0" dirty="0" err="1">
                <a:solidFill>
                  <a:srgbClr val="000000"/>
                </a:solidFill>
                <a:effectLst/>
                <a:latin typeface="Calisto MT" panose="02040603050505030304" pitchFamily="18" charset="0"/>
              </a:rPr>
              <a:t>Fealy</a:t>
            </a:r>
            <a:r>
              <a:rPr lang="en-IE" sz="2000" b="0" i="0" dirty="0">
                <a:solidFill>
                  <a:srgbClr val="000000"/>
                </a:solidFill>
                <a:effectLst/>
                <a:latin typeface="Calisto MT" panose="02040603050505030304" pitchFamily="18" charset="0"/>
              </a:rPr>
              <a:t> et al., 2008)</a:t>
            </a:r>
          </a:p>
          <a:p>
            <a:pPr marL="342900" indent="-342900">
              <a:lnSpc>
                <a:spcPct val="200000"/>
              </a:lnSpc>
              <a:buAutoNum type="arabicPeriod"/>
            </a:pPr>
            <a:r>
              <a:rPr lang="en-IE" sz="2000" b="0" i="0" dirty="0">
                <a:solidFill>
                  <a:srgbClr val="000000"/>
                </a:solidFill>
                <a:effectLst/>
                <a:latin typeface="Calisto MT" panose="02040603050505030304" pitchFamily="18" charset="0"/>
              </a:rPr>
              <a:t>Overall increase in energy content of wind for winter months (Gallagher et al., 2016)</a:t>
            </a:r>
          </a:p>
          <a:p>
            <a:pPr marL="342900" indent="-342900">
              <a:lnSpc>
                <a:spcPct val="200000"/>
              </a:lnSpc>
              <a:buAutoNum type="arabicPeriod"/>
            </a:pPr>
            <a:r>
              <a:rPr lang="en-IE" sz="2000" b="0" i="0" dirty="0">
                <a:solidFill>
                  <a:srgbClr val="000000"/>
                </a:solidFill>
                <a:effectLst/>
                <a:latin typeface="Calisto MT" panose="02040603050505030304" pitchFamily="18" charset="0"/>
              </a:rPr>
              <a:t>North Atlantic storm track is expected to respond by strengthening and extending further eastward (</a:t>
            </a:r>
            <a:r>
              <a:rPr lang="en-IE" sz="2000" b="0" i="0" dirty="0" err="1">
                <a:solidFill>
                  <a:srgbClr val="000000"/>
                </a:solidFill>
                <a:effectLst/>
                <a:latin typeface="Calisto MT" panose="02040603050505030304" pitchFamily="18" charset="0"/>
              </a:rPr>
              <a:t>Ulbrich</a:t>
            </a:r>
            <a:r>
              <a:rPr lang="en-IE" sz="2000" b="0" i="0" dirty="0">
                <a:solidFill>
                  <a:srgbClr val="000000"/>
                </a:solidFill>
                <a:effectLst/>
                <a:latin typeface="Calisto MT" panose="02040603050505030304" pitchFamily="18" charset="0"/>
              </a:rPr>
              <a:t> et al., 2008).</a:t>
            </a:r>
            <a:endParaRPr lang="en-IE" sz="2000" i="1" dirty="0">
              <a:solidFill>
                <a:srgbClr val="000000"/>
              </a:solidFill>
              <a:latin typeface="Calisto MT" panose="02040603050505030304" pitchFamily="18" charset="0"/>
            </a:endParaRPr>
          </a:p>
        </p:txBody>
      </p:sp>
    </p:spTree>
    <p:extLst>
      <p:ext uri="{BB962C8B-B14F-4D97-AF65-F5344CB8AC3E}">
        <p14:creationId xmlns:p14="http://schemas.microsoft.com/office/powerpoint/2010/main" val="202331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6E6219-9A48-4CF7-B24C-817C7F95010E}"/>
              </a:ext>
            </a:extLst>
          </p:cNvPr>
          <p:cNvPicPr>
            <a:picLocks noChangeAspect="1"/>
          </p:cNvPicPr>
          <p:nvPr/>
        </p:nvPicPr>
        <p:blipFill>
          <a:blip r:embed="rId3"/>
          <a:stretch>
            <a:fillRect/>
          </a:stretch>
        </p:blipFill>
        <p:spPr>
          <a:xfrm>
            <a:off x="990600" y="985838"/>
            <a:ext cx="6735763" cy="1149350"/>
          </a:xfrm>
          <a:prstGeom prst="rect">
            <a:avLst/>
          </a:prstGeom>
        </p:spPr>
      </p:pic>
      <p:pic>
        <p:nvPicPr>
          <p:cNvPr id="9" name="Picture 8">
            <a:extLst>
              <a:ext uri="{FF2B5EF4-FFF2-40B4-BE49-F238E27FC236}">
                <a16:creationId xmlns:a16="http://schemas.microsoft.com/office/drawing/2014/main" id="{90BC4536-5A91-4BA5-B9CB-EC1EAE97CDED}"/>
              </a:ext>
            </a:extLst>
          </p:cNvPr>
          <p:cNvPicPr>
            <a:picLocks noChangeAspect="1"/>
          </p:cNvPicPr>
          <p:nvPr/>
        </p:nvPicPr>
        <p:blipFill>
          <a:blip r:embed="rId4"/>
          <a:stretch>
            <a:fillRect/>
          </a:stretch>
        </p:blipFill>
        <p:spPr>
          <a:xfrm>
            <a:off x="990600" y="2203450"/>
            <a:ext cx="6735763" cy="549275"/>
          </a:xfrm>
          <a:prstGeom prst="rect">
            <a:avLst/>
          </a:prstGeom>
        </p:spPr>
      </p:pic>
      <p:pic>
        <p:nvPicPr>
          <p:cNvPr id="5" name="Picture 4">
            <a:extLst>
              <a:ext uri="{FF2B5EF4-FFF2-40B4-BE49-F238E27FC236}">
                <a16:creationId xmlns:a16="http://schemas.microsoft.com/office/drawing/2014/main" id="{23CFC3CE-2C51-49D7-B97D-CDC2E02B5210}"/>
              </a:ext>
            </a:extLst>
          </p:cNvPr>
          <p:cNvPicPr>
            <a:picLocks noChangeAspect="1"/>
          </p:cNvPicPr>
          <p:nvPr/>
        </p:nvPicPr>
        <p:blipFill>
          <a:blip r:embed="rId5"/>
          <a:stretch>
            <a:fillRect/>
          </a:stretch>
        </p:blipFill>
        <p:spPr>
          <a:xfrm>
            <a:off x="990600" y="2822575"/>
            <a:ext cx="3476625" cy="609600"/>
          </a:xfrm>
          <a:prstGeom prst="rect">
            <a:avLst/>
          </a:prstGeom>
        </p:spPr>
      </p:pic>
      <p:pic>
        <p:nvPicPr>
          <p:cNvPr id="7" name="Picture 6">
            <a:extLst>
              <a:ext uri="{FF2B5EF4-FFF2-40B4-BE49-F238E27FC236}">
                <a16:creationId xmlns:a16="http://schemas.microsoft.com/office/drawing/2014/main" id="{C3078A52-6812-4EFD-8287-BC352932C372}"/>
              </a:ext>
            </a:extLst>
          </p:cNvPr>
          <p:cNvPicPr>
            <a:picLocks noChangeAspect="1"/>
          </p:cNvPicPr>
          <p:nvPr/>
        </p:nvPicPr>
        <p:blipFill>
          <a:blip r:embed="rId6"/>
          <a:stretch>
            <a:fillRect/>
          </a:stretch>
        </p:blipFill>
        <p:spPr>
          <a:xfrm>
            <a:off x="990600" y="3498850"/>
            <a:ext cx="3476625" cy="549275"/>
          </a:xfrm>
          <a:prstGeom prst="rect">
            <a:avLst/>
          </a:prstGeom>
        </p:spPr>
      </p:pic>
      <p:pic>
        <p:nvPicPr>
          <p:cNvPr id="3" name="Picture 2">
            <a:extLst>
              <a:ext uri="{FF2B5EF4-FFF2-40B4-BE49-F238E27FC236}">
                <a16:creationId xmlns:a16="http://schemas.microsoft.com/office/drawing/2014/main" id="{AF44F09D-62FE-42E5-9A93-10C1ECCEC751}"/>
              </a:ext>
            </a:extLst>
          </p:cNvPr>
          <p:cNvPicPr>
            <a:picLocks noChangeAspect="1"/>
          </p:cNvPicPr>
          <p:nvPr/>
        </p:nvPicPr>
        <p:blipFill>
          <a:blip r:embed="rId7"/>
          <a:stretch>
            <a:fillRect/>
          </a:stretch>
        </p:blipFill>
        <p:spPr>
          <a:xfrm>
            <a:off x="990600" y="4117975"/>
            <a:ext cx="3476625" cy="404813"/>
          </a:xfrm>
          <a:prstGeom prst="rect">
            <a:avLst/>
          </a:prstGeom>
        </p:spPr>
      </p:pic>
      <p:pic>
        <p:nvPicPr>
          <p:cNvPr id="17" name="Picture 16">
            <a:extLst>
              <a:ext uri="{FF2B5EF4-FFF2-40B4-BE49-F238E27FC236}">
                <a16:creationId xmlns:a16="http://schemas.microsoft.com/office/drawing/2014/main" id="{475A4A8E-42F1-4864-83B2-C3221A4956C2}"/>
              </a:ext>
            </a:extLst>
          </p:cNvPr>
          <p:cNvPicPr>
            <a:picLocks noChangeAspect="1"/>
          </p:cNvPicPr>
          <p:nvPr/>
        </p:nvPicPr>
        <p:blipFill>
          <a:blip r:embed="rId8"/>
          <a:stretch>
            <a:fillRect/>
          </a:stretch>
        </p:blipFill>
        <p:spPr>
          <a:xfrm>
            <a:off x="4535488" y="2822575"/>
            <a:ext cx="3189288" cy="1700213"/>
          </a:xfrm>
          <a:prstGeom prst="rect">
            <a:avLst/>
          </a:prstGeom>
        </p:spPr>
      </p:pic>
      <p:pic>
        <p:nvPicPr>
          <p:cNvPr id="13" name="Picture 12">
            <a:extLst>
              <a:ext uri="{FF2B5EF4-FFF2-40B4-BE49-F238E27FC236}">
                <a16:creationId xmlns:a16="http://schemas.microsoft.com/office/drawing/2014/main" id="{57EA7B58-445A-4CF9-9BD3-A51FF7B61F4C}"/>
              </a:ext>
            </a:extLst>
          </p:cNvPr>
          <p:cNvPicPr>
            <a:picLocks noChangeAspect="1"/>
          </p:cNvPicPr>
          <p:nvPr/>
        </p:nvPicPr>
        <p:blipFill>
          <a:blip r:embed="rId9"/>
          <a:stretch>
            <a:fillRect/>
          </a:stretch>
        </p:blipFill>
        <p:spPr>
          <a:xfrm>
            <a:off x="7794625" y="985838"/>
            <a:ext cx="3328988" cy="3536950"/>
          </a:xfrm>
          <a:prstGeom prst="rect">
            <a:avLst/>
          </a:prstGeom>
        </p:spPr>
      </p:pic>
      <p:pic>
        <p:nvPicPr>
          <p:cNvPr id="15" name="Picture 14">
            <a:extLst>
              <a:ext uri="{FF2B5EF4-FFF2-40B4-BE49-F238E27FC236}">
                <a16:creationId xmlns:a16="http://schemas.microsoft.com/office/drawing/2014/main" id="{C7163CFF-6985-40B4-8D14-3CA22C7F94D7}"/>
              </a:ext>
            </a:extLst>
          </p:cNvPr>
          <p:cNvPicPr>
            <a:picLocks noChangeAspect="1"/>
          </p:cNvPicPr>
          <p:nvPr/>
        </p:nvPicPr>
        <p:blipFill>
          <a:blip r:embed="rId10"/>
          <a:stretch>
            <a:fillRect/>
          </a:stretch>
        </p:blipFill>
        <p:spPr>
          <a:xfrm>
            <a:off x="990600" y="4591050"/>
            <a:ext cx="10134600" cy="1219200"/>
          </a:xfrm>
          <a:prstGeom prst="rect">
            <a:avLst/>
          </a:prstGeom>
        </p:spPr>
      </p:pic>
    </p:spTree>
    <p:extLst>
      <p:ext uri="{BB962C8B-B14F-4D97-AF65-F5344CB8AC3E}">
        <p14:creationId xmlns:p14="http://schemas.microsoft.com/office/powerpoint/2010/main" val="423349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318FD4-FE03-4794-A49D-5ADAAB886803}"/>
              </a:ext>
            </a:extLst>
          </p:cNvPr>
          <p:cNvGrpSpPr/>
          <p:nvPr/>
        </p:nvGrpSpPr>
        <p:grpSpPr>
          <a:xfrm>
            <a:off x="5393116" y="872290"/>
            <a:ext cx="6672109" cy="5985709"/>
            <a:chOff x="4941240" y="872291"/>
            <a:chExt cx="7123985" cy="5854826"/>
          </a:xfrm>
        </p:grpSpPr>
        <p:pic>
          <p:nvPicPr>
            <p:cNvPr id="18" name="Picture 17">
              <a:extLst>
                <a:ext uri="{FF2B5EF4-FFF2-40B4-BE49-F238E27FC236}">
                  <a16:creationId xmlns:a16="http://schemas.microsoft.com/office/drawing/2014/main" id="{D01E92AE-4864-4BB8-9791-4BE29313D7E6}"/>
                </a:ext>
              </a:extLst>
            </p:cNvPr>
            <p:cNvPicPr>
              <a:picLocks noChangeAspect="1"/>
            </p:cNvPicPr>
            <p:nvPr/>
          </p:nvPicPr>
          <p:blipFill>
            <a:blip r:embed="rId3"/>
            <a:stretch>
              <a:fillRect/>
            </a:stretch>
          </p:blipFill>
          <p:spPr>
            <a:xfrm>
              <a:off x="4941240" y="3121534"/>
              <a:ext cx="2952750" cy="1552575"/>
            </a:xfrm>
            <a:prstGeom prst="rect">
              <a:avLst/>
            </a:prstGeom>
          </p:spPr>
        </p:pic>
        <p:pic>
          <p:nvPicPr>
            <p:cNvPr id="2" name="Picture 1">
              <a:extLst>
                <a:ext uri="{FF2B5EF4-FFF2-40B4-BE49-F238E27FC236}">
                  <a16:creationId xmlns:a16="http://schemas.microsoft.com/office/drawing/2014/main" id="{3CB5E92E-BCA3-4422-BC99-97859CB570AC}"/>
                </a:ext>
              </a:extLst>
            </p:cNvPr>
            <p:cNvPicPr>
              <a:picLocks noChangeAspect="1"/>
            </p:cNvPicPr>
            <p:nvPr/>
          </p:nvPicPr>
          <p:blipFill>
            <a:blip r:embed="rId4"/>
            <a:stretch>
              <a:fillRect/>
            </a:stretch>
          </p:blipFill>
          <p:spPr>
            <a:xfrm>
              <a:off x="5471719" y="939049"/>
              <a:ext cx="1719221" cy="2651990"/>
            </a:xfrm>
            <a:prstGeom prst="rect">
              <a:avLst/>
            </a:prstGeom>
          </p:spPr>
        </p:pic>
        <p:pic>
          <p:nvPicPr>
            <p:cNvPr id="3" name="Picture 2">
              <a:extLst>
                <a:ext uri="{FF2B5EF4-FFF2-40B4-BE49-F238E27FC236}">
                  <a16:creationId xmlns:a16="http://schemas.microsoft.com/office/drawing/2014/main" id="{6FB1F2D2-D68B-4046-8374-49DCE8C79CF1}"/>
                </a:ext>
              </a:extLst>
            </p:cNvPr>
            <p:cNvPicPr>
              <a:picLocks noChangeAspect="1"/>
            </p:cNvPicPr>
            <p:nvPr/>
          </p:nvPicPr>
          <p:blipFill>
            <a:blip r:embed="rId5"/>
            <a:stretch>
              <a:fillRect/>
            </a:stretch>
          </p:blipFill>
          <p:spPr>
            <a:xfrm>
              <a:off x="7748340" y="939049"/>
              <a:ext cx="1638300" cy="2800350"/>
            </a:xfrm>
            <a:prstGeom prst="rect">
              <a:avLst/>
            </a:prstGeom>
          </p:spPr>
        </p:pic>
        <p:pic>
          <p:nvPicPr>
            <p:cNvPr id="4" name="Picture 3">
              <a:extLst>
                <a:ext uri="{FF2B5EF4-FFF2-40B4-BE49-F238E27FC236}">
                  <a16:creationId xmlns:a16="http://schemas.microsoft.com/office/drawing/2014/main" id="{16624ADB-3DE6-440B-875A-743C7C359123}"/>
                </a:ext>
              </a:extLst>
            </p:cNvPr>
            <p:cNvPicPr>
              <a:picLocks noChangeAspect="1"/>
            </p:cNvPicPr>
            <p:nvPr/>
          </p:nvPicPr>
          <p:blipFill>
            <a:blip r:embed="rId6"/>
            <a:stretch>
              <a:fillRect/>
            </a:stretch>
          </p:blipFill>
          <p:spPr>
            <a:xfrm>
              <a:off x="10023549" y="872291"/>
              <a:ext cx="1800225" cy="2543175"/>
            </a:xfrm>
            <a:prstGeom prst="rect">
              <a:avLst/>
            </a:prstGeom>
          </p:spPr>
        </p:pic>
        <p:pic>
          <p:nvPicPr>
            <p:cNvPr id="5" name="Picture 4">
              <a:extLst>
                <a:ext uri="{FF2B5EF4-FFF2-40B4-BE49-F238E27FC236}">
                  <a16:creationId xmlns:a16="http://schemas.microsoft.com/office/drawing/2014/main" id="{9CC4BB8F-804D-4567-A49F-317AB0DF1B79}"/>
                </a:ext>
              </a:extLst>
            </p:cNvPr>
            <p:cNvPicPr>
              <a:picLocks noChangeAspect="1"/>
            </p:cNvPicPr>
            <p:nvPr/>
          </p:nvPicPr>
          <p:blipFill>
            <a:blip r:embed="rId7"/>
            <a:stretch>
              <a:fillRect/>
            </a:stretch>
          </p:blipFill>
          <p:spPr>
            <a:xfrm>
              <a:off x="7964652" y="3745660"/>
              <a:ext cx="1681305" cy="1681305"/>
            </a:xfrm>
            <a:prstGeom prst="rect">
              <a:avLst/>
            </a:prstGeom>
          </p:spPr>
        </p:pic>
        <p:pic>
          <p:nvPicPr>
            <p:cNvPr id="7" name="Picture 6">
              <a:extLst>
                <a:ext uri="{FF2B5EF4-FFF2-40B4-BE49-F238E27FC236}">
                  <a16:creationId xmlns:a16="http://schemas.microsoft.com/office/drawing/2014/main" id="{1CC4948D-EC0A-4A22-A84D-44D40778F3E6}"/>
                </a:ext>
              </a:extLst>
            </p:cNvPr>
            <p:cNvPicPr>
              <a:picLocks noChangeAspect="1"/>
            </p:cNvPicPr>
            <p:nvPr/>
          </p:nvPicPr>
          <p:blipFill>
            <a:blip r:embed="rId8"/>
            <a:stretch>
              <a:fillRect/>
            </a:stretch>
          </p:blipFill>
          <p:spPr>
            <a:xfrm>
              <a:off x="8977656" y="5085008"/>
              <a:ext cx="1619250" cy="1619250"/>
            </a:xfrm>
            <a:prstGeom prst="rect">
              <a:avLst/>
            </a:prstGeom>
          </p:spPr>
        </p:pic>
        <p:pic>
          <p:nvPicPr>
            <p:cNvPr id="8" name="Picture 7">
              <a:extLst>
                <a:ext uri="{FF2B5EF4-FFF2-40B4-BE49-F238E27FC236}">
                  <a16:creationId xmlns:a16="http://schemas.microsoft.com/office/drawing/2014/main" id="{91906788-F47B-4A99-96E2-F42D1D9CAF07}"/>
                </a:ext>
              </a:extLst>
            </p:cNvPr>
            <p:cNvPicPr>
              <a:picLocks noChangeAspect="1"/>
            </p:cNvPicPr>
            <p:nvPr/>
          </p:nvPicPr>
          <p:blipFill>
            <a:blip r:embed="rId9"/>
            <a:stretch>
              <a:fillRect/>
            </a:stretch>
          </p:blipFill>
          <p:spPr>
            <a:xfrm>
              <a:off x="9922100" y="3355997"/>
              <a:ext cx="2143125" cy="2143125"/>
            </a:xfrm>
            <a:prstGeom prst="rect">
              <a:avLst/>
            </a:prstGeom>
          </p:spPr>
        </p:pic>
        <p:pic>
          <p:nvPicPr>
            <p:cNvPr id="9" name="Picture 8">
              <a:extLst>
                <a:ext uri="{FF2B5EF4-FFF2-40B4-BE49-F238E27FC236}">
                  <a16:creationId xmlns:a16="http://schemas.microsoft.com/office/drawing/2014/main" id="{B2A06D24-A578-4097-812F-3063B13B218A}"/>
                </a:ext>
              </a:extLst>
            </p:cNvPr>
            <p:cNvPicPr>
              <a:picLocks noChangeAspect="1"/>
            </p:cNvPicPr>
            <p:nvPr/>
          </p:nvPicPr>
          <p:blipFill>
            <a:blip r:embed="rId10"/>
            <a:stretch>
              <a:fillRect/>
            </a:stretch>
          </p:blipFill>
          <p:spPr>
            <a:xfrm>
              <a:off x="5936525" y="5107867"/>
              <a:ext cx="2819400" cy="1619250"/>
            </a:xfrm>
            <a:prstGeom prst="rect">
              <a:avLst/>
            </a:prstGeom>
          </p:spPr>
        </p:pic>
      </p:grpSp>
      <p:pic>
        <p:nvPicPr>
          <p:cNvPr id="6" name="Picture 5">
            <a:extLst>
              <a:ext uri="{FF2B5EF4-FFF2-40B4-BE49-F238E27FC236}">
                <a16:creationId xmlns:a16="http://schemas.microsoft.com/office/drawing/2014/main" id="{FA7113C5-C4D8-4DCA-9E4A-0B14580F7879}"/>
              </a:ext>
            </a:extLst>
          </p:cNvPr>
          <p:cNvPicPr>
            <a:picLocks noChangeAspect="1"/>
          </p:cNvPicPr>
          <p:nvPr/>
        </p:nvPicPr>
        <p:blipFill>
          <a:blip r:embed="rId11"/>
          <a:stretch>
            <a:fillRect/>
          </a:stretch>
        </p:blipFill>
        <p:spPr>
          <a:xfrm>
            <a:off x="5275635" y="4281592"/>
            <a:ext cx="1891604" cy="2458125"/>
          </a:xfrm>
          <a:prstGeom prst="rect">
            <a:avLst/>
          </a:prstGeom>
        </p:spPr>
      </p:pic>
      <p:pic>
        <p:nvPicPr>
          <p:cNvPr id="13" name="Picture 12">
            <a:extLst>
              <a:ext uri="{FF2B5EF4-FFF2-40B4-BE49-F238E27FC236}">
                <a16:creationId xmlns:a16="http://schemas.microsoft.com/office/drawing/2014/main" id="{961D8ED2-0E5A-4694-941F-478DC939B609}"/>
              </a:ext>
            </a:extLst>
          </p:cNvPr>
          <p:cNvPicPr>
            <a:picLocks noChangeAspect="1"/>
          </p:cNvPicPr>
          <p:nvPr/>
        </p:nvPicPr>
        <p:blipFill>
          <a:blip r:embed="rId12"/>
          <a:stretch>
            <a:fillRect/>
          </a:stretch>
        </p:blipFill>
        <p:spPr>
          <a:xfrm>
            <a:off x="6848269" y="3213851"/>
            <a:ext cx="4143375" cy="533400"/>
          </a:xfrm>
          <a:prstGeom prst="rect">
            <a:avLst/>
          </a:prstGeom>
        </p:spPr>
      </p:pic>
      <p:sp>
        <p:nvSpPr>
          <p:cNvPr id="15" name="TextBox 14">
            <a:extLst>
              <a:ext uri="{FF2B5EF4-FFF2-40B4-BE49-F238E27FC236}">
                <a16:creationId xmlns:a16="http://schemas.microsoft.com/office/drawing/2014/main" id="{83C53F09-18BA-498E-A48C-A6F1820FBF9C}"/>
              </a:ext>
            </a:extLst>
          </p:cNvPr>
          <p:cNvSpPr txBox="1"/>
          <p:nvPr/>
        </p:nvSpPr>
        <p:spPr>
          <a:xfrm>
            <a:off x="126775" y="1097280"/>
            <a:ext cx="5261676" cy="6186919"/>
          </a:xfrm>
          <a:prstGeom prst="rect">
            <a:avLst/>
          </a:prstGeom>
        </p:spPr>
        <p:txBody>
          <a:bodyPr vert="horz" lIns="91440" tIns="45720" rIns="91440" bIns="45720" rtlCol="0">
            <a:normAutofit/>
          </a:bodyPr>
          <a:lstStyle/>
          <a:p>
            <a:pPr>
              <a:lnSpc>
                <a:spcPct val="90000"/>
              </a:lnSpc>
              <a:spcAft>
                <a:spcPts val="600"/>
              </a:spcAft>
            </a:pPr>
            <a:r>
              <a:rPr lang="en-US" sz="2000" dirty="0">
                <a:latin typeface="Calisto MT" panose="02040603050505030304" pitchFamily="18" charset="0"/>
              </a:rPr>
              <a:t>Geological Survey of Ireland (GSI) Landslide database</a:t>
            </a:r>
          </a:p>
          <a:p>
            <a:pPr marL="400050" indent="-342900">
              <a:lnSpc>
                <a:spcPct val="90000"/>
              </a:lnSpc>
              <a:spcAft>
                <a:spcPts val="600"/>
              </a:spcAft>
              <a:buFont typeface="Courier New" panose="02070309020205020404" pitchFamily="49" charset="0"/>
              <a:buChar char="o"/>
            </a:pPr>
            <a:r>
              <a:rPr lang="en-US" sz="2000" dirty="0">
                <a:latin typeface="Calisto MT" panose="02040603050505030304" pitchFamily="18" charset="0"/>
              </a:rPr>
              <a:t>2805 landslides (as of 2019)</a:t>
            </a:r>
          </a:p>
          <a:p>
            <a:pPr marL="285750" indent="-228600">
              <a:lnSpc>
                <a:spcPct val="90000"/>
              </a:lnSpc>
              <a:spcAft>
                <a:spcPts val="600"/>
              </a:spcAft>
              <a:buFont typeface="Arial" panose="020B0604020202020204" pitchFamily="34" charset="0"/>
              <a:buChar char="•"/>
            </a:pPr>
            <a:endParaRPr lang="en-US" sz="2000" dirty="0">
              <a:latin typeface="Calisto MT" panose="02040603050505030304" pitchFamily="18" charset="0"/>
            </a:endParaRPr>
          </a:p>
          <a:p>
            <a:pPr>
              <a:lnSpc>
                <a:spcPct val="90000"/>
              </a:lnSpc>
              <a:spcAft>
                <a:spcPts val="600"/>
              </a:spcAft>
            </a:pPr>
            <a:r>
              <a:rPr lang="en-US" sz="2000" dirty="0">
                <a:latin typeface="Calisto MT" panose="02040603050505030304" pitchFamily="18" charset="0"/>
              </a:rPr>
              <a:t>Our database + GSI database</a:t>
            </a:r>
          </a:p>
          <a:p>
            <a:pPr marL="114300" indent="-342900">
              <a:lnSpc>
                <a:spcPct val="90000"/>
              </a:lnSpc>
              <a:spcAft>
                <a:spcPts val="600"/>
              </a:spcAft>
              <a:buFont typeface="Courier New" panose="02070309020205020404" pitchFamily="49" charset="0"/>
              <a:buChar char="o"/>
            </a:pPr>
            <a:r>
              <a:rPr lang="en-US" sz="2000" dirty="0">
                <a:latin typeface="Calisto MT" panose="02040603050505030304" pitchFamily="18" charset="0"/>
              </a:rPr>
              <a:t>2834 landslides (as of July 2021)</a:t>
            </a:r>
          </a:p>
          <a:p>
            <a:pPr marL="285750" indent="-228600">
              <a:lnSpc>
                <a:spcPct val="90000"/>
              </a:lnSpc>
              <a:spcAft>
                <a:spcPts val="600"/>
              </a:spcAft>
              <a:buFont typeface="Arial" panose="020B0604020202020204" pitchFamily="34" charset="0"/>
              <a:buChar char="•"/>
            </a:pPr>
            <a:endParaRPr lang="en-US" sz="2000" dirty="0">
              <a:latin typeface="Calisto MT" panose="02040603050505030304" pitchFamily="18" charset="0"/>
            </a:endParaRPr>
          </a:p>
          <a:p>
            <a:pPr marL="285750" indent="-228600">
              <a:lnSpc>
                <a:spcPct val="90000"/>
              </a:lnSpc>
              <a:spcAft>
                <a:spcPts val="600"/>
              </a:spcAft>
              <a:buFont typeface="Arial" panose="020B0604020202020204" pitchFamily="34" charset="0"/>
              <a:buChar char="•"/>
            </a:pPr>
            <a:r>
              <a:rPr lang="en-US" sz="2000" dirty="0">
                <a:latin typeface="Calisto MT" panose="02040603050505030304" pitchFamily="18" charset="0"/>
              </a:rPr>
              <a:t>Oldest - 4200 cal. BP </a:t>
            </a:r>
            <a:r>
              <a:rPr lang="en-US" sz="2000" dirty="0" err="1">
                <a:latin typeface="Calisto MT" panose="02040603050505030304" pitchFamily="18" charset="0"/>
              </a:rPr>
              <a:t>Derryfada</a:t>
            </a:r>
            <a:r>
              <a:rPr lang="en-US" sz="2000" dirty="0">
                <a:latin typeface="Calisto MT" panose="02040603050505030304" pitchFamily="18" charset="0"/>
              </a:rPr>
              <a:t> (Murray, 1997)</a:t>
            </a:r>
          </a:p>
          <a:p>
            <a:pPr marL="285750" indent="-228600">
              <a:lnSpc>
                <a:spcPct val="90000"/>
              </a:lnSpc>
              <a:spcAft>
                <a:spcPts val="600"/>
              </a:spcAft>
              <a:buFont typeface="Arial" panose="020B0604020202020204" pitchFamily="34" charset="0"/>
              <a:buChar char="•"/>
            </a:pPr>
            <a:endParaRPr lang="en-US" sz="2000" dirty="0">
              <a:latin typeface="Calisto MT" panose="02040603050505030304" pitchFamily="18" charset="0"/>
            </a:endParaRPr>
          </a:p>
          <a:p>
            <a:pPr marL="285750" indent="-228600">
              <a:lnSpc>
                <a:spcPct val="90000"/>
              </a:lnSpc>
              <a:spcAft>
                <a:spcPts val="600"/>
              </a:spcAft>
              <a:buFont typeface="Arial" panose="020B0604020202020204" pitchFamily="34" charset="0"/>
              <a:buChar char="•"/>
            </a:pPr>
            <a:r>
              <a:rPr lang="en-US" sz="2000" dirty="0">
                <a:latin typeface="Calisto MT" panose="02040603050505030304" pitchFamily="18" charset="0"/>
              </a:rPr>
              <a:t>First recorded -1488 Clogher, Tyrone (Annals of the Four Masters)</a:t>
            </a:r>
          </a:p>
          <a:p>
            <a:pPr marL="285750" indent="-228600">
              <a:lnSpc>
                <a:spcPct val="90000"/>
              </a:lnSpc>
              <a:spcAft>
                <a:spcPts val="600"/>
              </a:spcAft>
              <a:buFont typeface="Arial" panose="020B0604020202020204" pitchFamily="34" charset="0"/>
              <a:buChar char="•"/>
            </a:pPr>
            <a:endParaRPr lang="en-US" sz="2000" dirty="0">
              <a:latin typeface="Calisto MT" panose="02040603050505030304" pitchFamily="18" charset="0"/>
            </a:endParaRPr>
          </a:p>
          <a:p>
            <a:pPr marL="285750" indent="-228600">
              <a:lnSpc>
                <a:spcPct val="90000"/>
              </a:lnSpc>
              <a:spcAft>
                <a:spcPts val="600"/>
              </a:spcAft>
              <a:buFont typeface="Arial" panose="020B0604020202020204" pitchFamily="34" charset="0"/>
              <a:buChar char="•"/>
            </a:pPr>
            <a:r>
              <a:rPr lang="en-US" sz="2000" dirty="0">
                <a:latin typeface="Calisto MT" panose="02040603050505030304" pitchFamily="18" charset="0"/>
              </a:rPr>
              <a:t>Latest – 2021 New Ross, Wexford (Personal communication)</a:t>
            </a:r>
          </a:p>
          <a:p>
            <a:pPr>
              <a:lnSpc>
                <a:spcPct val="90000"/>
              </a:lnSpc>
              <a:spcAft>
                <a:spcPts val="600"/>
              </a:spcAft>
            </a:pPr>
            <a:r>
              <a:rPr lang="en-US" sz="2000" dirty="0">
                <a:latin typeface="Calisto MT" panose="02040603050505030304" pitchFamily="18" charset="0"/>
              </a:rPr>
              <a:t>	</a:t>
            </a:r>
          </a:p>
        </p:txBody>
      </p:sp>
      <p:sp>
        <p:nvSpPr>
          <p:cNvPr id="17" name="TextBox 16">
            <a:extLst>
              <a:ext uri="{FF2B5EF4-FFF2-40B4-BE49-F238E27FC236}">
                <a16:creationId xmlns:a16="http://schemas.microsoft.com/office/drawing/2014/main" id="{B6AAFB37-5C19-41AD-9E2E-F6788286983A}"/>
              </a:ext>
            </a:extLst>
          </p:cNvPr>
          <p:cNvSpPr txBox="1"/>
          <p:nvPr/>
        </p:nvSpPr>
        <p:spPr>
          <a:xfrm>
            <a:off x="2867253" y="137838"/>
            <a:ext cx="6098582" cy="535531"/>
          </a:xfrm>
          <a:prstGeom prst="rect">
            <a:avLst/>
          </a:prstGeom>
          <a:noFill/>
        </p:spPr>
        <p:txBody>
          <a:bodyPr wrap="square">
            <a:spAutoFit/>
          </a:bodyPr>
          <a:lstStyle/>
          <a:p>
            <a:pPr algn="ctr">
              <a:lnSpc>
                <a:spcPct val="90000"/>
              </a:lnSpc>
              <a:spcBef>
                <a:spcPct val="0"/>
              </a:spcBef>
              <a:spcAft>
                <a:spcPts val="600"/>
              </a:spcAft>
            </a:pPr>
            <a:r>
              <a:rPr lang="en-US" sz="3200" kern="1200" dirty="0">
                <a:solidFill>
                  <a:schemeClr val="tx1"/>
                </a:solidFill>
                <a:latin typeface="Calisto MT" panose="02040603050505030304" pitchFamily="18" charset="0"/>
                <a:ea typeface="+mj-ea"/>
                <a:cs typeface="+mj-cs"/>
              </a:rPr>
              <a:t>Ireland’s Landslide Record</a:t>
            </a:r>
          </a:p>
        </p:txBody>
      </p:sp>
    </p:spTree>
    <p:extLst>
      <p:ext uri="{BB962C8B-B14F-4D97-AF65-F5344CB8AC3E}">
        <p14:creationId xmlns:p14="http://schemas.microsoft.com/office/powerpoint/2010/main" val="420966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3875C3B-7114-4C76-916A-26582F330A92}"/>
              </a:ext>
            </a:extLst>
          </p:cNvPr>
          <p:cNvGraphicFramePr>
            <a:graphicFrameLocks/>
          </p:cNvGraphicFramePr>
          <p:nvPr>
            <p:extLst>
              <p:ext uri="{D42A27DB-BD31-4B8C-83A1-F6EECF244321}">
                <p14:modId xmlns:p14="http://schemas.microsoft.com/office/powerpoint/2010/main" val="1698161631"/>
              </p:ext>
            </p:extLst>
          </p:nvPr>
        </p:nvGraphicFramePr>
        <p:xfrm>
          <a:off x="899024" y="1332657"/>
          <a:ext cx="5530849" cy="40458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8A0824B-5DC2-4751-8855-F350FBEFC812}"/>
              </a:ext>
            </a:extLst>
          </p:cNvPr>
          <p:cNvSpPr txBox="1"/>
          <p:nvPr/>
        </p:nvSpPr>
        <p:spPr>
          <a:xfrm>
            <a:off x="1874858" y="1492218"/>
            <a:ext cx="1354237" cy="400110"/>
          </a:xfrm>
          <a:prstGeom prst="rect">
            <a:avLst/>
          </a:prstGeom>
          <a:noFill/>
        </p:spPr>
        <p:txBody>
          <a:bodyPr wrap="square" rtlCol="0">
            <a:spAutoFit/>
          </a:bodyPr>
          <a:lstStyle/>
          <a:p>
            <a:r>
              <a:rPr lang="en-IE" sz="2000" dirty="0">
                <a:latin typeface="Calisto MT" panose="02040603050505030304" pitchFamily="18" charset="0"/>
              </a:rPr>
              <a:t>n = 269</a:t>
            </a:r>
          </a:p>
        </p:txBody>
      </p:sp>
      <p:graphicFrame>
        <p:nvGraphicFramePr>
          <p:cNvPr id="5" name="Chart 4">
            <a:extLst>
              <a:ext uri="{FF2B5EF4-FFF2-40B4-BE49-F238E27FC236}">
                <a16:creationId xmlns:a16="http://schemas.microsoft.com/office/drawing/2014/main" id="{11906933-9E46-4784-AACD-41108A84E2B0}"/>
              </a:ext>
            </a:extLst>
          </p:cNvPr>
          <p:cNvGraphicFramePr>
            <a:graphicFrameLocks/>
          </p:cNvGraphicFramePr>
          <p:nvPr>
            <p:extLst>
              <p:ext uri="{D42A27DB-BD31-4B8C-83A1-F6EECF244321}">
                <p14:modId xmlns:p14="http://schemas.microsoft.com/office/powerpoint/2010/main" val="350831330"/>
              </p:ext>
            </p:extLst>
          </p:nvPr>
        </p:nvGraphicFramePr>
        <p:xfrm>
          <a:off x="6554214" y="1332657"/>
          <a:ext cx="5530848" cy="404580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CE662AA-97BC-47C8-8B32-E8AF4421CF17}"/>
              </a:ext>
            </a:extLst>
          </p:cNvPr>
          <p:cNvSpPr/>
          <p:nvPr/>
        </p:nvSpPr>
        <p:spPr>
          <a:xfrm rot="5400000">
            <a:off x="-2351096" y="3041658"/>
            <a:ext cx="5476875" cy="7746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78B33D21-D813-438D-B336-AB038AB16421}"/>
              </a:ext>
            </a:extLst>
          </p:cNvPr>
          <p:cNvSpPr txBox="1"/>
          <p:nvPr/>
        </p:nvSpPr>
        <p:spPr>
          <a:xfrm>
            <a:off x="3072181" y="202976"/>
            <a:ext cx="6964066" cy="535531"/>
          </a:xfrm>
          <a:prstGeom prst="rect">
            <a:avLst/>
          </a:prstGeom>
          <a:noFill/>
        </p:spPr>
        <p:txBody>
          <a:bodyPr wrap="square">
            <a:spAutoFit/>
          </a:bodyPr>
          <a:lstStyle/>
          <a:p>
            <a:pPr algn="ctr">
              <a:lnSpc>
                <a:spcPct val="90000"/>
              </a:lnSpc>
              <a:spcBef>
                <a:spcPct val="0"/>
              </a:spcBef>
              <a:spcAft>
                <a:spcPts val="600"/>
              </a:spcAft>
            </a:pPr>
            <a:r>
              <a:rPr lang="en-US" sz="3200" kern="1200" dirty="0">
                <a:solidFill>
                  <a:schemeClr val="tx1"/>
                </a:solidFill>
                <a:latin typeface="Bookman Old Style" panose="02050604050505020204" pitchFamily="18" charset="0"/>
                <a:ea typeface="+mj-ea"/>
                <a:cs typeface="+mj-cs"/>
              </a:rPr>
              <a:t>Ireland’s Landslide Record</a:t>
            </a:r>
          </a:p>
        </p:txBody>
      </p:sp>
    </p:spTree>
    <p:extLst>
      <p:ext uri="{BB962C8B-B14F-4D97-AF65-F5344CB8AC3E}">
        <p14:creationId xmlns:p14="http://schemas.microsoft.com/office/powerpoint/2010/main" val="9603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40A61-4CA1-4528-B902-BB25001D9119}"/>
              </a:ext>
            </a:extLst>
          </p:cNvPr>
          <p:cNvSpPr txBox="1"/>
          <p:nvPr/>
        </p:nvSpPr>
        <p:spPr>
          <a:xfrm>
            <a:off x="47625" y="776948"/>
            <a:ext cx="5257799" cy="584775"/>
          </a:xfrm>
          <a:prstGeom prst="rect">
            <a:avLst/>
          </a:prstGeom>
          <a:noFill/>
        </p:spPr>
        <p:txBody>
          <a:bodyPr wrap="square">
            <a:spAutoFit/>
          </a:bodyPr>
          <a:lstStyle/>
          <a:p>
            <a:r>
              <a:rPr lang="en-US" sz="1600" dirty="0">
                <a:latin typeface="Bookman Old Style" panose="02050604050505020204" pitchFamily="18" charset="0"/>
                <a:ea typeface="+mj-ea"/>
                <a:cs typeface="+mj-cs"/>
              </a:rPr>
              <a:t>Adapted from Crozier (2010) </a:t>
            </a:r>
            <a:r>
              <a:rPr lang="en-US" sz="1600" i="1" dirty="0">
                <a:latin typeface="Bookman Old Style" panose="02050604050505020204" pitchFamily="18" charset="0"/>
                <a:ea typeface="+mj-ea"/>
                <a:cs typeface="+mj-cs"/>
              </a:rPr>
              <a:t>Deciphering the effect of climate change on landslide activity: A review</a:t>
            </a:r>
          </a:p>
        </p:txBody>
      </p:sp>
      <p:sp>
        <p:nvSpPr>
          <p:cNvPr id="7" name="TextBox 6">
            <a:extLst>
              <a:ext uri="{FF2B5EF4-FFF2-40B4-BE49-F238E27FC236}">
                <a16:creationId xmlns:a16="http://schemas.microsoft.com/office/drawing/2014/main" id="{A95E9B28-72B0-4442-9D7E-707404DD2BAE}"/>
              </a:ext>
            </a:extLst>
          </p:cNvPr>
          <p:cNvSpPr txBox="1"/>
          <p:nvPr/>
        </p:nvSpPr>
        <p:spPr>
          <a:xfrm>
            <a:off x="47626" y="69062"/>
            <a:ext cx="55816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Climate factors that influence slope stability</a:t>
            </a:r>
          </a:p>
        </p:txBody>
      </p:sp>
      <p:sp>
        <p:nvSpPr>
          <p:cNvPr id="8" name="TextBox 7">
            <a:extLst>
              <a:ext uri="{FF2B5EF4-FFF2-40B4-BE49-F238E27FC236}">
                <a16:creationId xmlns:a16="http://schemas.microsoft.com/office/drawing/2014/main" id="{3092FA8C-BF22-48A6-9EA9-C4E6777603B9}"/>
              </a:ext>
            </a:extLst>
          </p:cNvPr>
          <p:cNvSpPr txBox="1"/>
          <p:nvPr/>
        </p:nvSpPr>
        <p:spPr>
          <a:xfrm>
            <a:off x="5875737" y="4720709"/>
            <a:ext cx="6467474" cy="841641"/>
          </a:xfrm>
          <a:prstGeom prst="rect">
            <a:avLst/>
          </a:prstGeom>
          <a:noFill/>
        </p:spPr>
        <p:txBody>
          <a:bodyPr wrap="square">
            <a:spAutoFit/>
          </a:bodyPr>
          <a:lstStyle/>
          <a:p>
            <a:endParaRPr lang="en-US" sz="1800" i="1" dirty="0">
              <a:latin typeface="Bookman Old Style" panose="02050604050505020204" pitchFamily="18" charset="0"/>
              <a:ea typeface="+mj-ea"/>
              <a:cs typeface="+mj-cs"/>
            </a:endParaRPr>
          </a:p>
          <a:p>
            <a:pPr marL="342900" indent="-342900">
              <a:lnSpc>
                <a:spcPct val="200000"/>
              </a:lnSpc>
              <a:buAutoNum type="arabicPeriod"/>
            </a:pPr>
            <a:endParaRPr lang="en-US" dirty="0">
              <a:latin typeface="Bookman Old Style" panose="02050604050505020204" pitchFamily="18" charset="0"/>
              <a:ea typeface="+mj-ea"/>
              <a:cs typeface="+mj-cs"/>
            </a:endParaRPr>
          </a:p>
        </p:txBody>
      </p:sp>
      <p:sp>
        <p:nvSpPr>
          <p:cNvPr id="9" name="TextBox 8">
            <a:extLst>
              <a:ext uri="{FF2B5EF4-FFF2-40B4-BE49-F238E27FC236}">
                <a16:creationId xmlns:a16="http://schemas.microsoft.com/office/drawing/2014/main" id="{57C4EA56-565D-4340-A026-FB82F4AACFA0}"/>
              </a:ext>
            </a:extLst>
          </p:cNvPr>
          <p:cNvSpPr txBox="1"/>
          <p:nvPr/>
        </p:nvSpPr>
        <p:spPr>
          <a:xfrm>
            <a:off x="6724650" y="62347"/>
            <a:ext cx="546735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effectLst/>
                <a:uLnTx/>
                <a:uFillTx/>
                <a:latin typeface="Bookman Old Style" panose="02050604050505020204" pitchFamily="18" charset="0"/>
                <a:ea typeface="+mn-ea"/>
                <a:cs typeface="+mn-cs"/>
              </a:rPr>
              <a:t>Climate predictions for Ireland</a:t>
            </a:r>
          </a:p>
        </p:txBody>
      </p:sp>
      <p:sp>
        <p:nvSpPr>
          <p:cNvPr id="11" name="TextBox 10">
            <a:extLst>
              <a:ext uri="{FF2B5EF4-FFF2-40B4-BE49-F238E27FC236}">
                <a16:creationId xmlns:a16="http://schemas.microsoft.com/office/drawing/2014/main" id="{032D1BD1-4F84-4A92-97ED-F1E18A422980}"/>
              </a:ext>
            </a:extLst>
          </p:cNvPr>
          <p:cNvSpPr txBox="1"/>
          <p:nvPr/>
        </p:nvSpPr>
        <p:spPr>
          <a:xfrm>
            <a:off x="215502" y="1452963"/>
            <a:ext cx="5413774" cy="369332"/>
          </a:xfrm>
          <a:prstGeom prst="rect">
            <a:avLst/>
          </a:prstGeom>
          <a:solidFill>
            <a:schemeClr val="accent2">
              <a:lumMod val="60000"/>
              <a:lumOff val="40000"/>
            </a:schemeClr>
          </a:solidFill>
        </p:spPr>
        <p:txBody>
          <a:bodyPr wrap="square">
            <a:spAutoFit/>
          </a:bodyPr>
          <a:lstStyle/>
          <a:p>
            <a:r>
              <a:rPr lang="en-IE" dirty="0">
                <a:latin typeface="Bookman Old Style" panose="02050604050505020204" pitchFamily="18" charset="0"/>
              </a:rPr>
              <a:t>1. Wetter antecedent conditions</a:t>
            </a:r>
          </a:p>
        </p:txBody>
      </p:sp>
      <p:sp>
        <p:nvSpPr>
          <p:cNvPr id="13" name="TextBox 12">
            <a:extLst>
              <a:ext uri="{FF2B5EF4-FFF2-40B4-BE49-F238E27FC236}">
                <a16:creationId xmlns:a16="http://schemas.microsoft.com/office/drawing/2014/main" id="{CAAA271A-310E-4792-98B0-8E7F897F5DA3}"/>
              </a:ext>
            </a:extLst>
          </p:cNvPr>
          <p:cNvSpPr txBox="1"/>
          <p:nvPr/>
        </p:nvSpPr>
        <p:spPr>
          <a:xfrm>
            <a:off x="5875736" y="1443344"/>
            <a:ext cx="6221013" cy="369332"/>
          </a:xfrm>
          <a:prstGeom prst="rect">
            <a:avLst/>
          </a:prstGeom>
          <a:solidFill>
            <a:schemeClr val="accent2">
              <a:lumMod val="60000"/>
              <a:lumOff val="40000"/>
            </a:schemeClr>
          </a:solidFill>
        </p:spPr>
        <p:txBody>
          <a:bodyPr wrap="square">
            <a:spAutoFit/>
          </a:bodyPr>
          <a:lstStyle/>
          <a:p>
            <a:r>
              <a:rPr lang="en-IE" dirty="0">
                <a:latin typeface="Bookman Old Style" panose="02050604050505020204" pitchFamily="18" charset="0"/>
              </a:rPr>
              <a:t>1. Increase in average winter precipitation receipts (?)</a:t>
            </a:r>
          </a:p>
        </p:txBody>
      </p:sp>
      <p:sp>
        <p:nvSpPr>
          <p:cNvPr id="15" name="TextBox 14">
            <a:extLst>
              <a:ext uri="{FF2B5EF4-FFF2-40B4-BE49-F238E27FC236}">
                <a16:creationId xmlns:a16="http://schemas.microsoft.com/office/drawing/2014/main" id="{84CC185B-0E4D-4507-A901-CE63FE7AD199}"/>
              </a:ext>
            </a:extLst>
          </p:cNvPr>
          <p:cNvSpPr txBox="1"/>
          <p:nvPr/>
        </p:nvSpPr>
        <p:spPr>
          <a:xfrm>
            <a:off x="215502" y="2221235"/>
            <a:ext cx="5413774" cy="369332"/>
          </a:xfrm>
          <a:prstGeom prst="rect">
            <a:avLst/>
          </a:prstGeom>
          <a:solidFill>
            <a:schemeClr val="bg1">
              <a:lumMod val="65000"/>
            </a:schemeClr>
          </a:solidFill>
        </p:spPr>
        <p:txBody>
          <a:bodyPr wrap="square">
            <a:spAutoFit/>
          </a:bodyPr>
          <a:lstStyle/>
          <a:p>
            <a:r>
              <a:rPr lang="en-IE" dirty="0">
                <a:latin typeface="Bookman Old Style" panose="02050604050505020204" pitchFamily="18" charset="0"/>
              </a:rPr>
              <a:t>2. Higher rainfall intensities</a:t>
            </a:r>
          </a:p>
        </p:txBody>
      </p:sp>
      <p:sp>
        <p:nvSpPr>
          <p:cNvPr id="17" name="TextBox 16">
            <a:extLst>
              <a:ext uri="{FF2B5EF4-FFF2-40B4-BE49-F238E27FC236}">
                <a16:creationId xmlns:a16="http://schemas.microsoft.com/office/drawing/2014/main" id="{47F60902-A527-4310-AF56-B20C6CE5DD09}"/>
              </a:ext>
            </a:extLst>
          </p:cNvPr>
          <p:cNvSpPr txBox="1"/>
          <p:nvPr/>
        </p:nvSpPr>
        <p:spPr>
          <a:xfrm>
            <a:off x="5875737" y="2210420"/>
            <a:ext cx="6221012" cy="369332"/>
          </a:xfrm>
          <a:prstGeom prst="rect">
            <a:avLst/>
          </a:prstGeom>
          <a:solidFill>
            <a:schemeClr val="bg1">
              <a:lumMod val="65000"/>
            </a:schemeClr>
          </a:solidFill>
        </p:spPr>
        <p:txBody>
          <a:bodyPr wrap="square">
            <a:spAutoFit/>
          </a:bodyPr>
          <a:lstStyle/>
          <a:p>
            <a:r>
              <a:rPr lang="en-IE" dirty="0">
                <a:latin typeface="Bookman Old Style" panose="02050604050505020204" pitchFamily="18" charset="0"/>
              </a:rPr>
              <a:t>2. Increase in winter precipitation intensity</a:t>
            </a:r>
          </a:p>
        </p:txBody>
      </p:sp>
      <p:sp>
        <p:nvSpPr>
          <p:cNvPr id="18" name="TextBox 17">
            <a:extLst>
              <a:ext uri="{FF2B5EF4-FFF2-40B4-BE49-F238E27FC236}">
                <a16:creationId xmlns:a16="http://schemas.microsoft.com/office/drawing/2014/main" id="{460D4494-C78F-48FE-BED4-CBA2CD9DFEA5}"/>
              </a:ext>
            </a:extLst>
          </p:cNvPr>
          <p:cNvSpPr txBox="1"/>
          <p:nvPr/>
        </p:nvSpPr>
        <p:spPr>
          <a:xfrm>
            <a:off x="215501" y="2985557"/>
            <a:ext cx="5413775" cy="369332"/>
          </a:xfrm>
          <a:prstGeom prst="rect">
            <a:avLst/>
          </a:prstGeom>
          <a:solidFill>
            <a:schemeClr val="accent4">
              <a:lumMod val="60000"/>
              <a:lumOff val="40000"/>
            </a:schemeClr>
          </a:solidFill>
          <a:ln>
            <a:solidFill>
              <a:schemeClr val="accent4">
                <a:lumMod val="60000"/>
                <a:lumOff val="40000"/>
              </a:schemeClr>
            </a:solidFill>
          </a:ln>
        </p:spPr>
        <p:txBody>
          <a:bodyPr wrap="square">
            <a:spAutoFit/>
          </a:bodyPr>
          <a:lstStyle/>
          <a:p>
            <a:r>
              <a:rPr lang="en-IE" dirty="0"/>
              <a:t>3. </a:t>
            </a:r>
            <a:r>
              <a:rPr lang="en-US" dirty="0">
                <a:latin typeface="Bookman Old Style" panose="02050604050505020204" pitchFamily="18" charset="0"/>
                <a:ea typeface="+mj-ea"/>
                <a:cs typeface="+mj-cs"/>
              </a:rPr>
              <a:t>Hotter and drier summers</a:t>
            </a:r>
          </a:p>
        </p:txBody>
      </p:sp>
      <p:sp>
        <p:nvSpPr>
          <p:cNvPr id="19" name="TextBox 18">
            <a:extLst>
              <a:ext uri="{FF2B5EF4-FFF2-40B4-BE49-F238E27FC236}">
                <a16:creationId xmlns:a16="http://schemas.microsoft.com/office/drawing/2014/main" id="{23AF87CE-F63A-492C-905E-AFDA4F19DF1A}"/>
              </a:ext>
            </a:extLst>
          </p:cNvPr>
          <p:cNvSpPr txBox="1"/>
          <p:nvPr/>
        </p:nvSpPr>
        <p:spPr>
          <a:xfrm>
            <a:off x="5856686" y="2985557"/>
            <a:ext cx="6221012" cy="369332"/>
          </a:xfrm>
          <a:prstGeom prst="rect">
            <a:avLst/>
          </a:prstGeom>
          <a:solidFill>
            <a:schemeClr val="accent4">
              <a:lumMod val="60000"/>
              <a:lumOff val="40000"/>
            </a:schemeClr>
          </a:solidFill>
          <a:ln>
            <a:solidFill>
              <a:schemeClr val="accent4">
                <a:lumMod val="60000"/>
                <a:lumOff val="40000"/>
              </a:schemeClr>
            </a:solidFill>
          </a:ln>
        </p:spPr>
        <p:txBody>
          <a:bodyPr wrap="square">
            <a:spAutoFit/>
          </a:bodyPr>
          <a:lstStyle/>
          <a:p>
            <a:r>
              <a:rPr lang="en-IE" dirty="0"/>
              <a:t>3. </a:t>
            </a:r>
            <a:r>
              <a:rPr lang="en-US" dirty="0">
                <a:latin typeface="Bookman Old Style" panose="02050604050505020204" pitchFamily="18" charset="0"/>
                <a:ea typeface="+mj-ea"/>
                <a:cs typeface="+mj-cs"/>
              </a:rPr>
              <a:t>Drier, hotter summers</a:t>
            </a:r>
          </a:p>
        </p:txBody>
      </p:sp>
      <p:sp>
        <p:nvSpPr>
          <p:cNvPr id="20" name="TextBox 19">
            <a:extLst>
              <a:ext uri="{FF2B5EF4-FFF2-40B4-BE49-F238E27FC236}">
                <a16:creationId xmlns:a16="http://schemas.microsoft.com/office/drawing/2014/main" id="{50D88F01-65EE-4AA4-ABA9-D86709CF30E1}"/>
              </a:ext>
            </a:extLst>
          </p:cNvPr>
          <p:cNvSpPr txBox="1"/>
          <p:nvPr/>
        </p:nvSpPr>
        <p:spPr>
          <a:xfrm>
            <a:off x="215500" y="3755746"/>
            <a:ext cx="5413776" cy="369332"/>
          </a:xfrm>
          <a:prstGeom prst="rect">
            <a:avLst/>
          </a:prstGeom>
          <a:solidFill>
            <a:srgbClr val="00B0F0"/>
          </a:solidFill>
        </p:spPr>
        <p:txBody>
          <a:bodyPr wrap="square">
            <a:spAutoFit/>
          </a:bodyPr>
          <a:lstStyle/>
          <a:p>
            <a:r>
              <a:rPr lang="en-IE" dirty="0"/>
              <a:t>4. </a:t>
            </a:r>
            <a:r>
              <a:rPr lang="en-US" dirty="0">
                <a:latin typeface="Bookman Old Style" panose="02050604050505020204" pitchFamily="18" charset="0"/>
                <a:ea typeface="+mj-ea"/>
                <a:cs typeface="+mj-cs"/>
              </a:rPr>
              <a:t>Antecedent dry conditions followed by rain</a:t>
            </a:r>
          </a:p>
        </p:txBody>
      </p:sp>
      <p:sp>
        <p:nvSpPr>
          <p:cNvPr id="21" name="TextBox 20">
            <a:extLst>
              <a:ext uri="{FF2B5EF4-FFF2-40B4-BE49-F238E27FC236}">
                <a16:creationId xmlns:a16="http://schemas.microsoft.com/office/drawing/2014/main" id="{31B398C1-5C90-407B-8BA8-0FEAD9FC161E}"/>
              </a:ext>
            </a:extLst>
          </p:cNvPr>
          <p:cNvSpPr txBox="1"/>
          <p:nvPr/>
        </p:nvSpPr>
        <p:spPr>
          <a:xfrm>
            <a:off x="5856685" y="3760694"/>
            <a:ext cx="6240063" cy="646331"/>
          </a:xfrm>
          <a:prstGeom prst="rect">
            <a:avLst/>
          </a:prstGeom>
          <a:solidFill>
            <a:srgbClr val="00B0F0"/>
          </a:solidFill>
        </p:spPr>
        <p:txBody>
          <a:bodyPr wrap="square">
            <a:spAutoFit/>
          </a:bodyPr>
          <a:lstStyle/>
          <a:p>
            <a:r>
              <a:rPr lang="en-IE" dirty="0"/>
              <a:t>4. </a:t>
            </a:r>
            <a:r>
              <a:rPr lang="en-US" dirty="0">
                <a:latin typeface="Bookman Old Style" panose="02050604050505020204" pitchFamily="18" charset="0"/>
                <a:ea typeface="+mj-ea"/>
                <a:cs typeface="+mj-cs"/>
              </a:rPr>
              <a:t>Drier summers interrupted by intense rainfall events</a:t>
            </a:r>
          </a:p>
        </p:txBody>
      </p:sp>
      <p:sp>
        <p:nvSpPr>
          <p:cNvPr id="22" name="TextBox 21">
            <a:extLst>
              <a:ext uri="{FF2B5EF4-FFF2-40B4-BE49-F238E27FC236}">
                <a16:creationId xmlns:a16="http://schemas.microsoft.com/office/drawing/2014/main" id="{EBE28807-2FE1-4610-B93B-D7D65E135639}"/>
              </a:ext>
            </a:extLst>
          </p:cNvPr>
          <p:cNvSpPr txBox="1"/>
          <p:nvPr/>
        </p:nvSpPr>
        <p:spPr>
          <a:xfrm>
            <a:off x="215500" y="4520068"/>
            <a:ext cx="5413776" cy="369332"/>
          </a:xfrm>
          <a:prstGeom prst="rect">
            <a:avLst/>
          </a:prstGeom>
          <a:solidFill>
            <a:schemeClr val="accent6">
              <a:lumMod val="75000"/>
            </a:schemeClr>
          </a:solidFill>
        </p:spPr>
        <p:txBody>
          <a:bodyPr wrap="square">
            <a:spAutoFit/>
          </a:bodyPr>
          <a:lstStyle/>
          <a:p>
            <a:r>
              <a:rPr lang="en-IE" dirty="0"/>
              <a:t>5. </a:t>
            </a:r>
            <a:r>
              <a:rPr lang="en-US" dirty="0">
                <a:latin typeface="Bookman Old Style" panose="02050604050505020204" pitchFamily="18" charset="0"/>
                <a:ea typeface="+mj-ea"/>
                <a:cs typeface="+mj-cs"/>
              </a:rPr>
              <a:t>Increased wind speed and duration</a:t>
            </a:r>
          </a:p>
        </p:txBody>
      </p:sp>
      <p:sp>
        <p:nvSpPr>
          <p:cNvPr id="23" name="TextBox 22">
            <a:extLst>
              <a:ext uri="{FF2B5EF4-FFF2-40B4-BE49-F238E27FC236}">
                <a16:creationId xmlns:a16="http://schemas.microsoft.com/office/drawing/2014/main" id="{EFE811DB-BCE2-4EEC-BFED-D441BEF82044}"/>
              </a:ext>
            </a:extLst>
          </p:cNvPr>
          <p:cNvSpPr txBox="1"/>
          <p:nvPr/>
        </p:nvSpPr>
        <p:spPr>
          <a:xfrm>
            <a:off x="5856685" y="4500661"/>
            <a:ext cx="6221013" cy="369332"/>
          </a:xfrm>
          <a:prstGeom prst="rect">
            <a:avLst/>
          </a:prstGeom>
          <a:solidFill>
            <a:schemeClr val="accent6">
              <a:lumMod val="75000"/>
            </a:schemeClr>
          </a:solidFill>
        </p:spPr>
        <p:txBody>
          <a:bodyPr wrap="square">
            <a:spAutoFit/>
          </a:bodyPr>
          <a:lstStyle/>
          <a:p>
            <a:r>
              <a:rPr lang="en-IE" dirty="0"/>
              <a:t>5. </a:t>
            </a:r>
            <a:r>
              <a:rPr lang="en-US" dirty="0">
                <a:latin typeface="Bookman Old Style" panose="02050604050505020204" pitchFamily="18" charset="0"/>
                <a:ea typeface="+mj-ea"/>
                <a:cs typeface="+mj-cs"/>
              </a:rPr>
              <a:t>Overall decrease in energy content of wind</a:t>
            </a:r>
          </a:p>
        </p:txBody>
      </p:sp>
      <p:sp>
        <p:nvSpPr>
          <p:cNvPr id="24" name="TextBox 23">
            <a:extLst>
              <a:ext uri="{FF2B5EF4-FFF2-40B4-BE49-F238E27FC236}">
                <a16:creationId xmlns:a16="http://schemas.microsoft.com/office/drawing/2014/main" id="{E2A7F59C-4B56-43CF-B2E9-7F5B89EC628B}"/>
              </a:ext>
            </a:extLst>
          </p:cNvPr>
          <p:cNvSpPr txBox="1"/>
          <p:nvPr/>
        </p:nvSpPr>
        <p:spPr>
          <a:xfrm>
            <a:off x="215500" y="5284390"/>
            <a:ext cx="5413776" cy="646331"/>
          </a:xfrm>
          <a:prstGeom prst="rect">
            <a:avLst/>
          </a:prstGeom>
          <a:solidFill>
            <a:srgbClr val="90139D"/>
          </a:solidFill>
        </p:spPr>
        <p:txBody>
          <a:bodyPr wrap="square">
            <a:spAutoFit/>
          </a:bodyPr>
          <a:lstStyle/>
          <a:p>
            <a:r>
              <a:rPr lang="en-IE" dirty="0"/>
              <a:t>6. </a:t>
            </a:r>
            <a:r>
              <a:rPr lang="en-US" dirty="0">
                <a:latin typeface="Bookman Old Style" panose="02050604050505020204" pitchFamily="18" charset="0"/>
                <a:ea typeface="+mj-ea"/>
                <a:cs typeface="+mj-cs"/>
              </a:rPr>
              <a:t>A shift in cyclone tracks and other rain bearing weather systems</a:t>
            </a:r>
          </a:p>
        </p:txBody>
      </p:sp>
      <p:sp>
        <p:nvSpPr>
          <p:cNvPr id="25" name="TextBox 24">
            <a:extLst>
              <a:ext uri="{FF2B5EF4-FFF2-40B4-BE49-F238E27FC236}">
                <a16:creationId xmlns:a16="http://schemas.microsoft.com/office/drawing/2014/main" id="{A9F59515-62BA-456F-95F2-73E82858C333}"/>
              </a:ext>
            </a:extLst>
          </p:cNvPr>
          <p:cNvSpPr txBox="1"/>
          <p:nvPr/>
        </p:nvSpPr>
        <p:spPr>
          <a:xfrm>
            <a:off x="5875736" y="5284390"/>
            <a:ext cx="6100761" cy="646331"/>
          </a:xfrm>
          <a:prstGeom prst="rect">
            <a:avLst/>
          </a:prstGeom>
          <a:solidFill>
            <a:srgbClr val="90139D"/>
          </a:solidFill>
        </p:spPr>
        <p:txBody>
          <a:bodyPr wrap="square">
            <a:spAutoFit/>
          </a:bodyPr>
          <a:lstStyle/>
          <a:p>
            <a:r>
              <a:rPr lang="en-IE" dirty="0"/>
              <a:t>6. </a:t>
            </a:r>
            <a:r>
              <a:rPr lang="en-US" dirty="0">
                <a:latin typeface="Bookman Old Style" panose="02050604050505020204" pitchFamily="18" charset="0"/>
                <a:ea typeface="+mj-ea"/>
                <a:cs typeface="+mj-cs"/>
              </a:rPr>
              <a:t>North Atlantic storm track expected to strengthen and extend further eastwards</a:t>
            </a:r>
          </a:p>
        </p:txBody>
      </p:sp>
    </p:spTree>
    <p:extLst>
      <p:ext uri="{BB962C8B-B14F-4D97-AF65-F5344CB8AC3E}">
        <p14:creationId xmlns:p14="http://schemas.microsoft.com/office/powerpoint/2010/main" val="303962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0B3FE3-A31A-48B6-A1C4-241DFE7D5A24}"/>
              </a:ext>
            </a:extLst>
          </p:cNvPr>
          <p:cNvSpPr txBox="1"/>
          <p:nvPr/>
        </p:nvSpPr>
        <p:spPr>
          <a:xfrm>
            <a:off x="97199" y="1311586"/>
            <a:ext cx="5325961" cy="2998193"/>
          </a:xfrm>
          <a:prstGeom prst="rect">
            <a:avLst/>
          </a:prstGeom>
          <a:noFill/>
        </p:spPr>
        <p:txBody>
          <a:bodyPr wrap="square">
            <a:spAutoFit/>
          </a:bodyPr>
          <a:lstStyle/>
          <a:p>
            <a:pPr>
              <a:lnSpc>
                <a:spcPct val="150000"/>
              </a:lnSpc>
            </a:pPr>
            <a:r>
              <a:rPr lang="en-IE" sz="2000" b="1" i="1" dirty="0">
                <a:latin typeface="Bookman Old Style" panose="02050604050505020204" pitchFamily="18" charset="0"/>
              </a:rPr>
              <a:t>Past failures:</a:t>
            </a:r>
            <a:endParaRPr lang="en-IE" sz="2000" dirty="0">
              <a:latin typeface="Bookman Old Style" panose="02050604050505020204" pitchFamily="18" charset="0"/>
            </a:endParaRPr>
          </a:p>
          <a:p>
            <a:pPr marL="342900" indent="-342900">
              <a:lnSpc>
                <a:spcPct val="150000"/>
              </a:lnSpc>
              <a:buAutoNum type="arabicPlain" startAt="1896"/>
            </a:pPr>
            <a:r>
              <a:rPr lang="en-IE" dirty="0">
                <a:latin typeface="Bookman Old Style" panose="02050604050505020204" pitchFamily="18" charset="0"/>
              </a:rPr>
              <a:t> Bog flow at </a:t>
            </a:r>
            <a:r>
              <a:rPr lang="en-IE" dirty="0" err="1">
                <a:latin typeface="Bookman Old Style" panose="02050604050505020204" pitchFamily="18" charset="0"/>
              </a:rPr>
              <a:t>Knocknageeha</a:t>
            </a:r>
            <a:r>
              <a:rPr lang="en-IE" dirty="0">
                <a:latin typeface="Bookman Old Style" panose="02050604050505020204" pitchFamily="18" charset="0"/>
              </a:rPr>
              <a:t>. Co. Kerry</a:t>
            </a:r>
          </a:p>
          <a:p>
            <a:pPr marL="800100" lvl="1" indent="-342900">
              <a:lnSpc>
                <a:spcPct val="150000"/>
              </a:lnSpc>
              <a:buFont typeface="Arial" panose="020B0604020202020204" pitchFamily="34" charset="0"/>
              <a:buChar char="•"/>
            </a:pPr>
            <a:r>
              <a:rPr lang="en-IE" dirty="0">
                <a:latin typeface="Bookman Old Style" panose="02050604050505020204" pitchFamily="18" charset="0"/>
              </a:rPr>
              <a:t>Cole, 1897, Praeger, 1897</a:t>
            </a:r>
          </a:p>
          <a:p>
            <a:pPr>
              <a:lnSpc>
                <a:spcPct val="150000"/>
              </a:lnSpc>
            </a:pPr>
            <a:r>
              <a:rPr lang="en-IE" dirty="0">
                <a:latin typeface="Bookman Old Style" panose="02050604050505020204" pitchFamily="18" charset="0"/>
              </a:rPr>
              <a:t>1960s  Bog flows in NI</a:t>
            </a:r>
          </a:p>
          <a:p>
            <a:pPr marL="742950" lvl="1" indent="-285750">
              <a:lnSpc>
                <a:spcPct val="150000"/>
              </a:lnSpc>
              <a:buFont typeface="Arial" panose="020B0604020202020204" pitchFamily="34" charset="0"/>
              <a:buChar char="•"/>
            </a:pPr>
            <a:r>
              <a:rPr lang="en-IE" dirty="0">
                <a:latin typeface="Bookman Old Style" panose="02050604050505020204" pitchFamily="18" charset="0"/>
              </a:rPr>
              <a:t>Colhoun et al., 1965</a:t>
            </a:r>
          </a:p>
          <a:p>
            <a:pPr>
              <a:lnSpc>
                <a:spcPct val="150000"/>
              </a:lnSpc>
            </a:pPr>
            <a:r>
              <a:rPr lang="en-IE" dirty="0">
                <a:latin typeface="Bookman Old Style" panose="02050604050505020204" pitchFamily="18" charset="0"/>
              </a:rPr>
              <a:t>1984  Peat bog failure in </a:t>
            </a:r>
            <a:r>
              <a:rPr lang="en-IE" dirty="0" err="1">
                <a:latin typeface="Bookman Old Style" panose="02050604050505020204" pitchFamily="18" charset="0"/>
              </a:rPr>
              <a:t>Straduff</a:t>
            </a:r>
            <a:r>
              <a:rPr lang="en-IE" dirty="0">
                <a:latin typeface="Bookman Old Style" panose="02050604050505020204" pitchFamily="18" charset="0"/>
              </a:rPr>
              <a:t>, Co. Sligo</a:t>
            </a:r>
          </a:p>
          <a:p>
            <a:pPr marL="742950" lvl="1" indent="-285750">
              <a:lnSpc>
                <a:spcPct val="150000"/>
              </a:lnSpc>
              <a:buFont typeface="Arial" panose="020B0604020202020204" pitchFamily="34" charset="0"/>
              <a:buChar char="•"/>
            </a:pPr>
            <a:r>
              <a:rPr lang="en-IE" dirty="0">
                <a:latin typeface="Bookman Old Style" panose="02050604050505020204" pitchFamily="18" charset="0"/>
              </a:rPr>
              <a:t>Alexander et al. 1986</a:t>
            </a:r>
          </a:p>
        </p:txBody>
      </p:sp>
      <p:sp>
        <p:nvSpPr>
          <p:cNvPr id="10" name="TextBox 9">
            <a:extLst>
              <a:ext uri="{FF2B5EF4-FFF2-40B4-BE49-F238E27FC236}">
                <a16:creationId xmlns:a16="http://schemas.microsoft.com/office/drawing/2014/main" id="{E6A815D9-E00F-45AD-B6C7-C0ADE940292A}"/>
              </a:ext>
            </a:extLst>
          </p:cNvPr>
          <p:cNvSpPr txBox="1"/>
          <p:nvPr/>
        </p:nvSpPr>
        <p:spPr>
          <a:xfrm>
            <a:off x="0" y="209404"/>
            <a:ext cx="12192000" cy="682740"/>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i="0" kern="1200" dirty="0">
                <a:solidFill>
                  <a:schemeClr val="tx1"/>
                </a:solidFill>
                <a:latin typeface="Calisto MT" panose="02040603050505030304" pitchFamily="18" charset="0"/>
              </a:rPr>
              <a:t>1. </a:t>
            </a:r>
            <a:r>
              <a:rPr lang="en-IE" sz="2800" i="0" kern="1200" dirty="0">
                <a:solidFill>
                  <a:schemeClr val="tx1"/>
                </a:solidFill>
                <a:latin typeface="Bookman Old Style" panose="02050604050505020204" pitchFamily="18" charset="0"/>
              </a:rPr>
              <a:t>Wetter antecedent conditions</a:t>
            </a:r>
          </a:p>
        </p:txBody>
      </p:sp>
      <p:pic>
        <p:nvPicPr>
          <p:cNvPr id="11" name="Picture 10">
            <a:extLst>
              <a:ext uri="{FF2B5EF4-FFF2-40B4-BE49-F238E27FC236}">
                <a16:creationId xmlns:a16="http://schemas.microsoft.com/office/drawing/2014/main" id="{71FE4C74-C80E-45B1-8A6A-2A05B3E07EE3}"/>
              </a:ext>
            </a:extLst>
          </p:cNvPr>
          <p:cNvPicPr>
            <a:picLocks noChangeAspect="1"/>
          </p:cNvPicPr>
          <p:nvPr/>
        </p:nvPicPr>
        <p:blipFill>
          <a:blip r:embed="rId3"/>
          <a:stretch>
            <a:fillRect/>
          </a:stretch>
        </p:blipFill>
        <p:spPr>
          <a:xfrm>
            <a:off x="5423160" y="2280472"/>
            <a:ext cx="6633611" cy="3731406"/>
          </a:xfrm>
          <a:prstGeom prst="rect">
            <a:avLst/>
          </a:prstGeom>
        </p:spPr>
      </p:pic>
      <p:sp>
        <p:nvSpPr>
          <p:cNvPr id="13" name="TextBox 12">
            <a:extLst>
              <a:ext uri="{FF2B5EF4-FFF2-40B4-BE49-F238E27FC236}">
                <a16:creationId xmlns:a16="http://schemas.microsoft.com/office/drawing/2014/main" id="{B27D2C7A-50AC-4B63-933C-1F0AFDF50D7A}"/>
              </a:ext>
            </a:extLst>
          </p:cNvPr>
          <p:cNvSpPr txBox="1"/>
          <p:nvPr/>
        </p:nvSpPr>
        <p:spPr>
          <a:xfrm>
            <a:off x="5346186" y="6104564"/>
            <a:ext cx="5669181" cy="338554"/>
          </a:xfrm>
          <a:prstGeom prst="rect">
            <a:avLst/>
          </a:prstGeom>
          <a:noFill/>
        </p:spPr>
        <p:txBody>
          <a:bodyPr wrap="square" rtlCol="0">
            <a:spAutoFit/>
          </a:bodyPr>
          <a:lstStyle/>
          <a:p>
            <a:r>
              <a:rPr lang="en-IE" sz="1600" b="0" i="0" dirty="0">
                <a:effectLst/>
                <a:latin typeface="Calisto MT" panose="02040603050505030304" pitchFamily="18" charset="0"/>
              </a:rPr>
              <a:t>Image captured from</a:t>
            </a:r>
            <a:r>
              <a:rPr lang="en-IE" sz="1600" b="0" i="0" u="sng" dirty="0">
                <a:effectLst/>
                <a:latin typeface="Calisto MT" panose="02040603050505030304" pitchFamily="18" charset="0"/>
              </a:rPr>
              <a:t> </a:t>
            </a:r>
            <a:r>
              <a:rPr lang="en-IE" sz="1600" b="0" i="0" u="sng" dirty="0">
                <a:effectLst/>
                <a:latin typeface="Calisto MT" panose="02040603050505030304" pitchFamily="18" charset="0"/>
                <a:hlinkClick r:id="rId4">
                  <a:extLst>
                    <a:ext uri="{A12FA001-AC4F-418D-AE19-62706E023703}">
                      <ahyp:hlinkClr xmlns:ahyp="http://schemas.microsoft.com/office/drawing/2018/hyperlinkcolor" val="tx"/>
                    </a:ext>
                  </a:extLst>
                </a:hlinkClick>
              </a:rPr>
              <a:t>a video posted to </a:t>
            </a:r>
            <a:r>
              <a:rPr lang="en-IE" sz="1600" b="0" i="0" u="sng" dirty="0" err="1">
                <a:effectLst/>
                <a:latin typeface="Calisto MT" panose="02040603050505030304" pitchFamily="18" charset="0"/>
                <a:hlinkClick r:id="rId4">
                  <a:extLst>
                    <a:ext uri="{A12FA001-AC4F-418D-AE19-62706E023703}">
                      <ahyp:hlinkClr xmlns:ahyp="http://schemas.microsoft.com/office/drawing/2018/hyperlinkcolor" val="tx"/>
                    </a:ext>
                  </a:extLst>
                </a:hlinkClick>
              </a:rPr>
              <a:t>Youtube</a:t>
            </a:r>
            <a:r>
              <a:rPr lang="en-IE" sz="1600" b="0" i="0" dirty="0">
                <a:effectLst/>
                <a:latin typeface="Calisto MT" panose="02040603050505030304" pitchFamily="18" charset="0"/>
              </a:rPr>
              <a:t>.</a:t>
            </a:r>
            <a:endParaRPr lang="en-IE" sz="1600" dirty="0">
              <a:latin typeface="Calisto MT" panose="02040603050505030304" pitchFamily="18" charset="0"/>
            </a:endParaRPr>
          </a:p>
        </p:txBody>
      </p:sp>
      <p:sp>
        <p:nvSpPr>
          <p:cNvPr id="14" name="TextBox 13">
            <a:extLst>
              <a:ext uri="{FF2B5EF4-FFF2-40B4-BE49-F238E27FC236}">
                <a16:creationId xmlns:a16="http://schemas.microsoft.com/office/drawing/2014/main" id="{29F1CDB9-21E8-4E12-A3C4-64A873FF5DCC}"/>
              </a:ext>
            </a:extLst>
          </p:cNvPr>
          <p:cNvSpPr txBox="1"/>
          <p:nvPr/>
        </p:nvSpPr>
        <p:spPr>
          <a:xfrm>
            <a:off x="5280085" y="1404639"/>
            <a:ext cx="6776686" cy="677108"/>
          </a:xfrm>
          <a:prstGeom prst="rect">
            <a:avLst/>
          </a:prstGeom>
          <a:noFill/>
        </p:spPr>
        <p:txBody>
          <a:bodyPr wrap="square">
            <a:spAutoFit/>
          </a:bodyPr>
          <a:lstStyle/>
          <a:p>
            <a:pPr algn="ctr"/>
            <a:r>
              <a:rPr lang="en-IE" sz="2000" b="1" i="1" dirty="0">
                <a:latin typeface="Bookman Old Style" panose="02050604050505020204" pitchFamily="18" charset="0"/>
              </a:rPr>
              <a:t>Recent failures: </a:t>
            </a:r>
            <a:r>
              <a:rPr lang="en-IE" sz="2000" dirty="0" err="1">
                <a:latin typeface="Bookman Old Style" panose="02050604050505020204" pitchFamily="18" charset="0"/>
              </a:rPr>
              <a:t>Meenbog</a:t>
            </a:r>
            <a:r>
              <a:rPr lang="en-IE" sz="2000" dirty="0">
                <a:latin typeface="Bookman Old Style" panose="02050604050505020204" pitchFamily="18" charset="0"/>
              </a:rPr>
              <a:t>, Donegal (13/11/2020)</a:t>
            </a:r>
          </a:p>
          <a:p>
            <a:endParaRPr lang="en-IE" dirty="0">
              <a:latin typeface="Bookman Old Style" panose="02050604050505020204" pitchFamily="18" charset="0"/>
            </a:endParaRPr>
          </a:p>
        </p:txBody>
      </p:sp>
    </p:spTree>
    <p:extLst>
      <p:ext uri="{BB962C8B-B14F-4D97-AF65-F5344CB8AC3E}">
        <p14:creationId xmlns:p14="http://schemas.microsoft.com/office/powerpoint/2010/main" val="18271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FBD2135-70CA-45B1-AE57-499F520B5F06}"/>
              </a:ext>
            </a:extLst>
          </p:cNvPr>
          <p:cNvGraphicFramePr>
            <a:graphicFrameLocks/>
          </p:cNvGraphicFramePr>
          <p:nvPr>
            <p:extLst>
              <p:ext uri="{D42A27DB-BD31-4B8C-83A1-F6EECF244321}">
                <p14:modId xmlns:p14="http://schemas.microsoft.com/office/powerpoint/2010/main" val="1257690270"/>
              </p:ext>
            </p:extLst>
          </p:nvPr>
        </p:nvGraphicFramePr>
        <p:xfrm>
          <a:off x="950913" y="890588"/>
          <a:ext cx="5461462" cy="5070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74139670-B128-4078-A743-98CC34328C90}"/>
              </a:ext>
            </a:extLst>
          </p:cNvPr>
          <p:cNvGraphicFramePr>
            <a:graphicFrameLocks/>
          </p:cNvGraphicFramePr>
          <p:nvPr>
            <p:extLst>
              <p:ext uri="{D42A27DB-BD31-4B8C-83A1-F6EECF244321}">
                <p14:modId xmlns:p14="http://schemas.microsoft.com/office/powerpoint/2010/main" val="1271306719"/>
              </p:ext>
            </p:extLst>
          </p:nvPr>
        </p:nvGraphicFramePr>
        <p:xfrm>
          <a:off x="6412375" y="890588"/>
          <a:ext cx="5555848" cy="50704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44CB54F-47AC-4AC1-9C9C-BC8ECDB5B569}"/>
              </a:ext>
            </a:extLst>
          </p:cNvPr>
          <p:cNvSpPr txBox="1"/>
          <p:nvPr/>
        </p:nvSpPr>
        <p:spPr>
          <a:xfrm>
            <a:off x="2731770" y="98822"/>
            <a:ext cx="8083867" cy="523220"/>
          </a:xfrm>
          <a:prstGeom prst="rect">
            <a:avLst/>
          </a:prstGeom>
          <a:noFill/>
        </p:spPr>
        <p:txBody>
          <a:bodyPr wrap="square">
            <a:spAutoFit/>
          </a:bodyPr>
          <a:lstStyle/>
          <a:p>
            <a:r>
              <a:rPr lang="en-IE" sz="2800" dirty="0" err="1">
                <a:latin typeface="Bookman Old Style" panose="02050604050505020204" pitchFamily="18" charset="0"/>
              </a:rPr>
              <a:t>Meenbog</a:t>
            </a:r>
            <a:r>
              <a:rPr lang="en-IE" sz="2800" dirty="0">
                <a:latin typeface="Bookman Old Style" panose="02050604050505020204" pitchFamily="18" charset="0"/>
              </a:rPr>
              <a:t>, Donegal antecedent conditions </a:t>
            </a:r>
            <a:endParaRPr lang="en-IE" sz="2800" dirty="0"/>
          </a:p>
        </p:txBody>
      </p:sp>
    </p:spTree>
    <p:extLst>
      <p:ext uri="{BB962C8B-B14F-4D97-AF65-F5344CB8AC3E}">
        <p14:creationId xmlns:p14="http://schemas.microsoft.com/office/powerpoint/2010/main" val="348615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4D584F-E1ED-440B-AAC9-F5F6900D39EC}"/>
              </a:ext>
            </a:extLst>
          </p:cNvPr>
          <p:cNvGrpSpPr/>
          <p:nvPr/>
        </p:nvGrpSpPr>
        <p:grpSpPr>
          <a:xfrm>
            <a:off x="0" y="117599"/>
            <a:ext cx="12192000" cy="934957"/>
            <a:chOff x="4037468" y="177753"/>
            <a:chExt cx="3670426" cy="2303541"/>
          </a:xfrm>
        </p:grpSpPr>
        <p:sp>
          <p:nvSpPr>
            <p:cNvPr id="8" name="Rectangle 7">
              <a:extLst>
                <a:ext uri="{FF2B5EF4-FFF2-40B4-BE49-F238E27FC236}">
                  <a16:creationId xmlns:a16="http://schemas.microsoft.com/office/drawing/2014/main" id="{EC7BE525-329D-4C11-A697-35ACB07392A2}"/>
                </a:ext>
              </a:extLst>
            </p:cNvPr>
            <p:cNvSpPr/>
            <p:nvPr/>
          </p:nvSpPr>
          <p:spPr>
            <a:xfrm>
              <a:off x="4037468" y="177753"/>
              <a:ext cx="3670426" cy="2202255"/>
            </a:xfrm>
            <a:prstGeom prst="rect">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D0C4763E-1699-41FD-8931-1FBBA788F9B9}"/>
                </a:ext>
              </a:extLst>
            </p:cNvPr>
            <p:cNvSpPr txBox="1"/>
            <p:nvPr/>
          </p:nvSpPr>
          <p:spPr>
            <a:xfrm>
              <a:off x="4037468" y="279040"/>
              <a:ext cx="3670426" cy="2202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dirty="0">
                  <a:latin typeface="Calisto MT" panose="02040603050505030304" pitchFamily="18" charset="0"/>
                </a:rPr>
                <a:t>(2) Intense rainfall and (3) dry antecedent conditions followed by (4) intense rainfall</a:t>
              </a:r>
              <a:endParaRPr lang="en-US" sz="2000" kern="1200" dirty="0">
                <a:latin typeface="Calisto MT" panose="02040603050505030304" pitchFamily="18" charset="0"/>
              </a:endParaRPr>
            </a:p>
          </p:txBody>
        </p:sp>
      </p:grpSp>
      <p:sp>
        <p:nvSpPr>
          <p:cNvPr id="10" name="TextBox 9">
            <a:extLst>
              <a:ext uri="{FF2B5EF4-FFF2-40B4-BE49-F238E27FC236}">
                <a16:creationId xmlns:a16="http://schemas.microsoft.com/office/drawing/2014/main" id="{5DD1BE07-24E2-462A-93A1-8BE254E3AE87}"/>
              </a:ext>
            </a:extLst>
          </p:cNvPr>
          <p:cNvSpPr txBox="1"/>
          <p:nvPr/>
        </p:nvSpPr>
        <p:spPr>
          <a:xfrm>
            <a:off x="125227" y="1093666"/>
            <a:ext cx="5519359" cy="1200329"/>
          </a:xfrm>
          <a:prstGeom prst="rect">
            <a:avLst/>
          </a:prstGeom>
          <a:noFill/>
        </p:spPr>
        <p:txBody>
          <a:bodyPr wrap="square" rtlCol="0">
            <a:spAutoFit/>
          </a:bodyPr>
          <a:lstStyle/>
          <a:p>
            <a:r>
              <a:rPr lang="en-IE" b="1" i="1" dirty="0">
                <a:solidFill>
                  <a:srgbClr val="000000"/>
                </a:solidFill>
                <a:latin typeface="Bookman Old Style" panose="02050604050505020204" pitchFamily="18" charset="0"/>
              </a:rPr>
              <a:t>Past failures </a:t>
            </a:r>
            <a:r>
              <a:rPr lang="en-IE" dirty="0">
                <a:solidFill>
                  <a:srgbClr val="000000"/>
                </a:solidFill>
                <a:latin typeface="Bookman Old Style" panose="02050604050505020204" pitchFamily="18" charset="0"/>
              </a:rPr>
              <a:t>e.g. Dykes et al. (2000), Long et al. (2011) and many more</a:t>
            </a:r>
          </a:p>
          <a:p>
            <a:pPr marL="742950" lvl="1" indent="-285750">
              <a:buFont typeface="Arial" panose="020B0604020202020204" pitchFamily="34" charset="0"/>
              <a:buChar char="•"/>
            </a:pPr>
            <a:endParaRPr lang="en-IE" dirty="0">
              <a:solidFill>
                <a:srgbClr val="000000"/>
              </a:solidFill>
              <a:latin typeface="Bookman Old Style" panose="02050604050505020204" pitchFamily="18" charset="0"/>
            </a:endParaRPr>
          </a:p>
          <a:p>
            <a:endParaRPr lang="en-IE" dirty="0">
              <a:solidFill>
                <a:srgbClr val="000000"/>
              </a:solidFill>
              <a:latin typeface="Bookman Old Style" panose="02050604050505020204" pitchFamily="18" charset="0"/>
            </a:endParaRPr>
          </a:p>
        </p:txBody>
      </p:sp>
      <p:pic>
        <p:nvPicPr>
          <p:cNvPr id="16" name="Picture 15">
            <a:extLst>
              <a:ext uri="{FF2B5EF4-FFF2-40B4-BE49-F238E27FC236}">
                <a16:creationId xmlns:a16="http://schemas.microsoft.com/office/drawing/2014/main" id="{076A6992-63FC-44D0-98B0-242A3B07E7D7}"/>
              </a:ext>
            </a:extLst>
          </p:cNvPr>
          <p:cNvPicPr>
            <a:picLocks noChangeAspect="1"/>
          </p:cNvPicPr>
          <p:nvPr/>
        </p:nvPicPr>
        <p:blipFill>
          <a:blip r:embed="rId3"/>
          <a:stretch>
            <a:fillRect/>
          </a:stretch>
        </p:blipFill>
        <p:spPr>
          <a:xfrm>
            <a:off x="268102" y="2094335"/>
            <a:ext cx="4975789" cy="3731842"/>
          </a:xfrm>
          <a:prstGeom prst="rect">
            <a:avLst/>
          </a:prstGeom>
        </p:spPr>
      </p:pic>
      <p:sp>
        <p:nvSpPr>
          <p:cNvPr id="18" name="TextBox 17">
            <a:extLst>
              <a:ext uri="{FF2B5EF4-FFF2-40B4-BE49-F238E27FC236}">
                <a16:creationId xmlns:a16="http://schemas.microsoft.com/office/drawing/2014/main" id="{0D65BBA6-5209-4163-A770-1E8FF4D00C5C}"/>
              </a:ext>
            </a:extLst>
          </p:cNvPr>
          <p:cNvSpPr txBox="1"/>
          <p:nvPr/>
        </p:nvSpPr>
        <p:spPr>
          <a:xfrm>
            <a:off x="125227" y="5826177"/>
            <a:ext cx="6099858" cy="923330"/>
          </a:xfrm>
          <a:prstGeom prst="rect">
            <a:avLst/>
          </a:prstGeom>
          <a:noFill/>
        </p:spPr>
        <p:txBody>
          <a:bodyPr wrap="square">
            <a:spAutoFit/>
          </a:bodyPr>
          <a:lstStyle/>
          <a:p>
            <a:r>
              <a:rPr lang="en-IE" dirty="0" err="1">
                <a:latin typeface="Bookman Old Style" panose="02050604050505020204" pitchFamily="18" charset="0"/>
              </a:rPr>
              <a:t>Croaghmoyle</a:t>
            </a:r>
            <a:r>
              <a:rPr lang="en-IE" dirty="0">
                <a:latin typeface="Bookman Old Style" panose="02050604050505020204" pitchFamily="18" charset="0"/>
              </a:rPr>
              <a:t> Mountain, Co. Mayo – 2009</a:t>
            </a:r>
          </a:p>
          <a:p>
            <a:r>
              <a:rPr lang="en-IE" dirty="0">
                <a:latin typeface="Bookman Old Style" panose="02050604050505020204" pitchFamily="18" charset="0"/>
              </a:rPr>
              <a:t>Credit: Castlebar News</a:t>
            </a:r>
          </a:p>
          <a:p>
            <a:endParaRPr lang="en-IE" dirty="0">
              <a:latin typeface="Calisto MT" panose="02040603050505030304" pitchFamily="18" charset="0"/>
            </a:endParaRPr>
          </a:p>
        </p:txBody>
      </p:sp>
      <p:sp>
        <p:nvSpPr>
          <p:cNvPr id="11" name="TextBox 10">
            <a:extLst>
              <a:ext uri="{FF2B5EF4-FFF2-40B4-BE49-F238E27FC236}">
                <a16:creationId xmlns:a16="http://schemas.microsoft.com/office/drawing/2014/main" id="{E5079DFE-DCF0-4FF0-BCBF-42236A954F1A}"/>
              </a:ext>
            </a:extLst>
          </p:cNvPr>
          <p:cNvSpPr txBox="1"/>
          <p:nvPr/>
        </p:nvSpPr>
        <p:spPr>
          <a:xfrm>
            <a:off x="5715001" y="1085079"/>
            <a:ext cx="6124574" cy="923330"/>
          </a:xfrm>
          <a:prstGeom prst="rect">
            <a:avLst/>
          </a:prstGeom>
          <a:noFill/>
        </p:spPr>
        <p:txBody>
          <a:bodyPr wrap="square">
            <a:spAutoFit/>
          </a:bodyPr>
          <a:lstStyle/>
          <a:p>
            <a:r>
              <a:rPr lang="en-IE" b="1" i="1" dirty="0">
                <a:latin typeface="Bookman Old Style" panose="02050604050505020204" pitchFamily="18" charset="0"/>
              </a:rPr>
              <a:t>Recent failures: </a:t>
            </a:r>
            <a:r>
              <a:rPr lang="en-IE" dirty="0">
                <a:latin typeface="Bookman Old Style" panose="02050604050505020204" pitchFamily="18" charset="0"/>
              </a:rPr>
              <a:t>Dawn of Hope (</a:t>
            </a:r>
            <a:r>
              <a:rPr lang="en-IE" dirty="0" err="1">
                <a:latin typeface="Bookman Old Style" panose="02050604050505020204" pitchFamily="18" charset="0"/>
              </a:rPr>
              <a:t>Shass</a:t>
            </a:r>
            <a:r>
              <a:rPr lang="en-IE" dirty="0">
                <a:latin typeface="Bookman Old Style" panose="02050604050505020204" pitchFamily="18" charset="0"/>
              </a:rPr>
              <a:t> Mountain)</a:t>
            </a:r>
          </a:p>
          <a:p>
            <a:r>
              <a:rPr lang="en-IE" dirty="0">
                <a:latin typeface="Bookman Old Style" panose="02050604050505020204" pitchFamily="18" charset="0"/>
              </a:rPr>
              <a:t>28/06/2020</a:t>
            </a:r>
          </a:p>
          <a:p>
            <a:endParaRPr lang="en-IE" dirty="0">
              <a:latin typeface="Bookman Old Style" panose="02050604050505020204" pitchFamily="18" charset="0"/>
            </a:endParaRPr>
          </a:p>
        </p:txBody>
      </p:sp>
      <p:pic>
        <p:nvPicPr>
          <p:cNvPr id="13" name="Picture 12">
            <a:extLst>
              <a:ext uri="{FF2B5EF4-FFF2-40B4-BE49-F238E27FC236}">
                <a16:creationId xmlns:a16="http://schemas.microsoft.com/office/drawing/2014/main" id="{C668D53F-64EA-4467-814F-711D2849D093}"/>
              </a:ext>
            </a:extLst>
          </p:cNvPr>
          <p:cNvPicPr>
            <a:picLocks noChangeAspect="1"/>
          </p:cNvPicPr>
          <p:nvPr/>
        </p:nvPicPr>
        <p:blipFill>
          <a:blip r:embed="rId4"/>
          <a:stretch>
            <a:fillRect/>
          </a:stretch>
        </p:blipFill>
        <p:spPr>
          <a:xfrm>
            <a:off x="5787461" y="1732975"/>
            <a:ext cx="5669180" cy="2914008"/>
          </a:xfrm>
          <a:prstGeom prst="rect">
            <a:avLst/>
          </a:prstGeom>
        </p:spPr>
      </p:pic>
      <p:pic>
        <p:nvPicPr>
          <p:cNvPr id="12" name="Picture 11">
            <a:extLst>
              <a:ext uri="{FF2B5EF4-FFF2-40B4-BE49-F238E27FC236}">
                <a16:creationId xmlns:a16="http://schemas.microsoft.com/office/drawing/2014/main" id="{4E75CE64-F6FD-4EAC-839A-69B49860C1BE}"/>
              </a:ext>
            </a:extLst>
          </p:cNvPr>
          <p:cNvPicPr>
            <a:picLocks noChangeAspect="1"/>
          </p:cNvPicPr>
          <p:nvPr/>
        </p:nvPicPr>
        <p:blipFill>
          <a:blip r:embed="rId5"/>
          <a:stretch>
            <a:fillRect/>
          </a:stretch>
        </p:blipFill>
        <p:spPr>
          <a:xfrm>
            <a:off x="8575570" y="3203241"/>
            <a:ext cx="3537160" cy="3537160"/>
          </a:xfrm>
          <a:prstGeom prst="rect">
            <a:avLst/>
          </a:prstGeom>
        </p:spPr>
      </p:pic>
      <p:sp>
        <p:nvSpPr>
          <p:cNvPr id="17" name="TextBox 16">
            <a:extLst>
              <a:ext uri="{FF2B5EF4-FFF2-40B4-BE49-F238E27FC236}">
                <a16:creationId xmlns:a16="http://schemas.microsoft.com/office/drawing/2014/main" id="{214F9333-401C-4649-B56E-08B77A3D36DF}"/>
              </a:ext>
            </a:extLst>
          </p:cNvPr>
          <p:cNvSpPr txBox="1"/>
          <p:nvPr/>
        </p:nvSpPr>
        <p:spPr>
          <a:xfrm>
            <a:off x="5715001" y="4682582"/>
            <a:ext cx="6100762" cy="369332"/>
          </a:xfrm>
          <a:prstGeom prst="rect">
            <a:avLst/>
          </a:prstGeom>
          <a:noFill/>
        </p:spPr>
        <p:txBody>
          <a:bodyPr wrap="square">
            <a:spAutoFit/>
          </a:bodyPr>
          <a:lstStyle/>
          <a:p>
            <a:r>
              <a:rPr lang="en-IE" b="0" i="0" u="none" strike="noStrike" dirty="0" err="1">
                <a:effectLst/>
                <a:latin typeface="Calisto MT" panose="02040603050505030304" pitchFamily="18" charset="0"/>
                <a:hlinkClick r:id="rId6">
                  <a:extLst>
                    <a:ext uri="{A12FA001-AC4F-418D-AE19-62706E023703}">
                      <ahyp:hlinkClr xmlns:ahyp="http://schemas.microsoft.com/office/drawing/2018/hyperlinkcolor" val="tx"/>
                    </a:ext>
                  </a:extLst>
                </a:hlinkClick>
              </a:rPr>
              <a:t>Youtube</a:t>
            </a:r>
            <a:r>
              <a:rPr lang="en-IE" b="0" i="0" u="none" strike="noStrike" dirty="0">
                <a:effectLst/>
                <a:latin typeface="Calisto MT" panose="02040603050505030304" pitchFamily="18" charset="0"/>
                <a:hlinkClick r:id="rId6">
                  <a:extLst>
                    <a:ext uri="{A12FA001-AC4F-418D-AE19-62706E023703}">
                      <ahyp:hlinkClr xmlns:ahyp="http://schemas.microsoft.com/office/drawing/2018/hyperlinkcolor" val="tx"/>
                    </a:ext>
                  </a:extLst>
                </a:hlinkClick>
              </a:rPr>
              <a:t> video: John Flynn</a:t>
            </a:r>
            <a:endParaRPr lang="en-IE" dirty="0"/>
          </a:p>
        </p:txBody>
      </p:sp>
    </p:spTree>
    <p:extLst>
      <p:ext uri="{BB962C8B-B14F-4D97-AF65-F5344CB8AC3E}">
        <p14:creationId xmlns:p14="http://schemas.microsoft.com/office/powerpoint/2010/main" val="89677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A9ECA6FA-DD31-4192-A8C0-27A008677D4B}"/>
              </a:ext>
            </a:extLst>
          </p:cNvPr>
          <p:cNvGraphicFramePr>
            <a:graphicFrameLocks/>
          </p:cNvGraphicFramePr>
          <p:nvPr>
            <p:extLst>
              <p:ext uri="{D42A27DB-BD31-4B8C-83A1-F6EECF244321}">
                <p14:modId xmlns:p14="http://schemas.microsoft.com/office/powerpoint/2010/main" val="1574822194"/>
              </p:ext>
            </p:extLst>
          </p:nvPr>
        </p:nvGraphicFramePr>
        <p:xfrm>
          <a:off x="950913" y="890588"/>
          <a:ext cx="5133975" cy="507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6ACE592-10F3-44BF-9F2F-5806555B5A0F}"/>
              </a:ext>
            </a:extLst>
          </p:cNvPr>
          <p:cNvGraphicFramePr>
            <a:graphicFrameLocks/>
          </p:cNvGraphicFramePr>
          <p:nvPr>
            <p:extLst>
              <p:ext uri="{D42A27DB-BD31-4B8C-83A1-F6EECF244321}">
                <p14:modId xmlns:p14="http://schemas.microsoft.com/office/powerpoint/2010/main" val="302186228"/>
              </p:ext>
            </p:extLst>
          </p:nvPr>
        </p:nvGraphicFramePr>
        <p:xfrm>
          <a:off x="6154738" y="890588"/>
          <a:ext cx="5133975" cy="5070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A0939A9-1ADB-48B3-A28A-F04ED9F605B4}"/>
              </a:ext>
            </a:extLst>
          </p:cNvPr>
          <p:cNvSpPr txBox="1"/>
          <p:nvPr/>
        </p:nvSpPr>
        <p:spPr>
          <a:xfrm>
            <a:off x="1421448" y="183684"/>
            <a:ext cx="9326879" cy="523220"/>
          </a:xfrm>
          <a:prstGeom prst="rect">
            <a:avLst/>
          </a:prstGeom>
          <a:noFill/>
        </p:spPr>
        <p:txBody>
          <a:bodyPr wrap="square">
            <a:spAutoFit/>
          </a:bodyPr>
          <a:lstStyle/>
          <a:p>
            <a:r>
              <a:rPr lang="en-IE" sz="2800" dirty="0">
                <a:latin typeface="Bookman Old Style" panose="02050604050505020204" pitchFamily="18" charset="0"/>
              </a:rPr>
              <a:t>Dawn of Hope (</a:t>
            </a:r>
            <a:r>
              <a:rPr lang="en-IE" sz="2800" dirty="0" err="1">
                <a:latin typeface="Bookman Old Style" panose="02050604050505020204" pitchFamily="18" charset="0"/>
              </a:rPr>
              <a:t>Shass</a:t>
            </a:r>
            <a:r>
              <a:rPr lang="en-IE" sz="2800" dirty="0">
                <a:latin typeface="Bookman Old Style" panose="02050604050505020204" pitchFamily="18" charset="0"/>
              </a:rPr>
              <a:t> Mountain) antecedent rainfall </a:t>
            </a:r>
          </a:p>
        </p:txBody>
      </p:sp>
    </p:spTree>
    <p:extLst>
      <p:ext uri="{BB962C8B-B14F-4D97-AF65-F5344CB8AC3E}">
        <p14:creationId xmlns:p14="http://schemas.microsoft.com/office/powerpoint/2010/main" val="4030584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01bf2b-6e45-4542-a807-4d9a2ff696b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54510</TotalTime>
  <Words>1757</Words>
  <Application>Microsoft Office PowerPoint</Application>
  <PresentationFormat>Widescreen</PresentationFormat>
  <Paragraphs>151</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Bookman Old Style</vt:lpstr>
      <vt:lpstr>Calibri</vt:lpstr>
      <vt:lpstr>Calibri Light</vt:lpstr>
      <vt:lpstr>Calisto MT</vt:lpstr>
      <vt:lpstr>Courier New</vt:lpstr>
      <vt:lpstr>Times New Roman</vt:lpstr>
      <vt:lpstr>Wingdings</vt:lpstr>
      <vt:lpstr>Office Theme</vt:lpstr>
      <vt:lpstr>How will Ireland's slope systems respond to future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Ireland's slope systems respond to future climate change?</dc:title>
  <dc:creator>Niamh Cullen</dc:creator>
  <cp:lastModifiedBy>Niamh Cullen</cp:lastModifiedBy>
  <cp:revision>65</cp:revision>
  <dcterms:created xsi:type="dcterms:W3CDTF">2021-05-11T12:54:16Z</dcterms:created>
  <dcterms:modified xsi:type="dcterms:W3CDTF">2022-05-23T15:02:31Z</dcterms:modified>
</cp:coreProperties>
</file>