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71" r:id="rId4"/>
    <p:sldId id="269" r:id="rId5"/>
    <p:sldId id="258" r:id="rId6"/>
    <p:sldId id="273" r:id="rId7"/>
    <p:sldId id="272" r:id="rId8"/>
    <p:sldId id="262" r:id="rId9"/>
    <p:sldId id="264" r:id="rId10"/>
    <p:sldId id="275" r:id="rId11"/>
    <p:sldId id="268" r:id="rId1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CCFF99"/>
    <a:srgbClr val="FFCCCC"/>
    <a:srgbClr val="33CCFF"/>
    <a:srgbClr val="CC99FF"/>
    <a:srgbClr val="CCCCFF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18" autoAdjust="0"/>
    <p:restoredTop sz="94660"/>
  </p:normalViewPr>
  <p:slideViewPr>
    <p:cSldViewPr snapToGrid="0">
      <p:cViewPr varScale="1">
        <p:scale>
          <a:sx n="86" d="100"/>
          <a:sy n="86" d="100"/>
        </p:scale>
        <p:origin x="270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oleObject" Target="file:///C:\Users\DiSAAT_1\Desktop\Articoli\Tabelle%20e%20figure%20articolo%20di%20review\Grafici%20definitivi%20review\Altri%20grafici%20elaborati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Users\DiSAAT_1\Desktop\Articoli\Tabelle%20e%20figure%20articolo%20di%20review\Grafici%20definitivi%20review\GRAFICIdefinitivi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iSAAT_1\Desktop\Articoli\Tabelle%20e%20figure%20articolo%20di%20review\Grafico%20mappa%20review%20282022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iSAAT_1\Desktop\Articoli\Tabelle%20e%20figure%20articolo%20di%20review\Grafico%20mappa%20review%20282022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iSAAT_1\Desktop\Articoli\Tabelle%20e%20figure%20articolo%20di%20review\Grafico%20mappa%20review%20282022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iSAAT_1\AppData\Roaming\Microsoft\Excel\Grafico%20mappa%20review%20282022%20(version%202).xlsb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oleObject" Target="file:///C:\Users\DiSAAT_1\Desktop\Articoli\Tabelle%20e%20figure%20articolo%20di%20review\Grafici%20definitivi%20review\GRAFICIdefinitivi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33CCFF"/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997F-4E8D-99EC-3C5AE39D6A4D}"/>
              </c:ext>
            </c:extLst>
          </c:dPt>
          <c:dPt>
            <c:idx val="1"/>
            <c:bubble3D val="0"/>
            <c:spPr>
              <a:solidFill>
                <a:srgbClr val="FF3300"/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997F-4E8D-99EC-3C5AE39D6A4D}"/>
              </c:ext>
            </c:extLst>
          </c:dPt>
          <c:dPt>
            <c:idx val="2"/>
            <c:bubble3D val="0"/>
            <c:spPr>
              <a:solidFill>
                <a:srgbClr val="99CC00"/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997F-4E8D-99EC-3C5AE39D6A4D}"/>
              </c:ext>
            </c:extLst>
          </c:dPt>
          <c:dPt>
            <c:idx val="3"/>
            <c:bubble3D val="0"/>
            <c:spPr>
              <a:solidFill>
                <a:srgbClr val="FF9900"/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997F-4E8D-99EC-3C5AE39D6A4D}"/>
              </c:ext>
            </c:extLst>
          </c:dPt>
          <c:dLbls>
            <c:dLbl>
              <c:idx val="0"/>
              <c:layout>
                <c:manualLayout>
                  <c:x val="5.3619012008769985E-2"/>
                  <c:y val="1.133760071846320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spc="0" baseline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AFF3D80A-F590-415B-B830-FACB86B1E03A}" type="CATEGORYNAME">
                      <a:rPr lang="en-US" sz="1400" u="none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[NOME CATEGORIA]</a:t>
                    </a:fld>
                    <a:endParaRPr lang="it-IT"/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it-IT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201435559516931"/>
                      <c:h val="0.1521648686753528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97F-4E8D-99EC-3C5AE39D6A4D}"/>
                </c:ext>
              </c:extLst>
            </c:dLbl>
            <c:dLbl>
              <c:idx val="1"/>
              <c:layout>
                <c:manualLayout>
                  <c:x val="-2.7755575615628914E-17"/>
                  <c:y val="0.2896594417028302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spc="0" baseline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BAB98941-0A14-4C2A-B698-34935D442010}" type="CATEGORYNAME">
                      <a:rPr lang="en-US" sz="1400" u="none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40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[NOME CATEGORIA]</a:t>
                    </a:fld>
                    <a:endParaRPr lang="it-IT"/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it-IT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985980253341896"/>
                      <c:h val="0.1873332681988791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97F-4E8D-99EC-3C5AE39D6A4D}"/>
                </c:ext>
              </c:extLst>
            </c:dLbl>
            <c:dLbl>
              <c:idx val="2"/>
              <c:layout>
                <c:manualLayout>
                  <c:x val="-0.10960940766711806"/>
                  <c:y val="4.331872553009632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spc="0" baseline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11878C09-C3D7-44C5-AE94-AD1D3EE1DA10}" type="CATEGORYNAME">
                      <a:rPr lang="en-US" sz="1400" u="none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40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[NOME CATEGORIA]</a:t>
                    </a:fld>
                    <a:endParaRPr lang="it-IT"/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it-IT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966144104212812"/>
                      <c:h val="0.1400165381123905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997F-4E8D-99EC-3C5AE39D6A4D}"/>
                </c:ext>
              </c:extLst>
            </c:dLbl>
            <c:dLbl>
              <c:idx val="3"/>
              <c:layout>
                <c:manualLayout>
                  <c:x val="0.38466869547283411"/>
                  <c:y val="-6.1629702863953348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spc="0" baseline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93EF7E8F-4C8D-464F-94B4-72BCBB20372A}" type="CATEGORYNAME">
                      <a:rPr lang="en-US" sz="1400" u="none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40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[NOME CATEGORIA]</a:t>
                    </a:fld>
                    <a:endParaRPr lang="it-IT"/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it-IT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2807930139395134"/>
                      <c:h val="9.1768730415180383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997F-4E8D-99EC-3C5AE39D6A4D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spc="0" baseline="0">
                    <a:solidFill>
                      <a:schemeClr val="accen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Foglio1!$A$4:$A$7</c:f>
              <c:strCache>
                <c:ptCount val="4"/>
                <c:pt idx="0">
                  <c:v>Europe</c:v>
                </c:pt>
                <c:pt idx="1">
                  <c:v>North America</c:v>
                </c:pt>
                <c:pt idx="2">
                  <c:v>Asia</c:v>
                </c:pt>
                <c:pt idx="3">
                  <c:v>South America</c:v>
                </c:pt>
              </c:strCache>
            </c:strRef>
          </c:cat>
          <c:val>
            <c:numRef>
              <c:f>Foglio1!$B$4:$B$7</c:f>
              <c:numCache>
                <c:formatCode>0.00%</c:formatCode>
                <c:ptCount val="4"/>
                <c:pt idx="0">
                  <c:v>0.69099999999999995</c:v>
                </c:pt>
                <c:pt idx="1">
                  <c:v>0.14280000000000001</c:v>
                </c:pt>
                <c:pt idx="2">
                  <c:v>9.5200000000000007E-2</c:v>
                </c:pt>
                <c:pt idx="3">
                  <c:v>7.0999999999999994E-2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97F-4E8D-99EC-3C5AE39D6A4D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11359467571378E-2"/>
          <c:y val="5.9633473972144295E-2"/>
          <c:w val="0.88493605259562935"/>
          <c:h val="0.8221206465856527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numRef>
              <c:f>Foglio1!$C$11:$C$18</c:f>
              <c:numCache>
                <c:formatCode>General</c:formatCode>
                <c:ptCount val="8"/>
                <c:pt idx="0">
                  <c:v>2020</c:v>
                </c:pt>
                <c:pt idx="1">
                  <c:v>2019</c:v>
                </c:pt>
                <c:pt idx="2">
                  <c:v>2018</c:v>
                </c:pt>
                <c:pt idx="3">
                  <c:v>2017</c:v>
                </c:pt>
                <c:pt idx="4">
                  <c:v>2016</c:v>
                </c:pt>
                <c:pt idx="5">
                  <c:v>2015</c:v>
                </c:pt>
                <c:pt idx="6">
                  <c:v>2014</c:v>
                </c:pt>
                <c:pt idx="7">
                  <c:v>2013</c:v>
                </c:pt>
              </c:numCache>
            </c:numRef>
          </c:cat>
          <c:val>
            <c:numRef>
              <c:f>Foglio1!$D$11:$D$18</c:f>
              <c:numCache>
                <c:formatCode>General</c:formatCode>
                <c:ptCount val="8"/>
                <c:pt idx="0">
                  <c:v>4</c:v>
                </c:pt>
                <c:pt idx="1">
                  <c:v>2</c:v>
                </c:pt>
                <c:pt idx="2">
                  <c:v>4</c:v>
                </c:pt>
                <c:pt idx="3">
                  <c:v>10</c:v>
                </c:pt>
                <c:pt idx="4">
                  <c:v>3</c:v>
                </c:pt>
                <c:pt idx="5">
                  <c:v>2</c:v>
                </c:pt>
                <c:pt idx="6">
                  <c:v>5</c:v>
                </c:pt>
                <c:pt idx="7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19-43E0-83FC-E6B8D33054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68659712"/>
        <c:axId val="268665600"/>
      </c:barChart>
      <c:dateAx>
        <c:axId val="268659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it-IT"/>
          </a:p>
        </c:txPr>
        <c:crossAx val="268665600"/>
        <c:crosses val="autoZero"/>
        <c:auto val="0"/>
        <c:lblOffset val="100"/>
        <c:baseTimeUnit val="days"/>
      </c:dateAx>
      <c:valAx>
        <c:axId val="268665600"/>
        <c:scaling>
          <c:orientation val="minMax"/>
          <c:max val="1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it-IT"/>
          </a:p>
        </c:txPr>
        <c:crossAx val="268659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3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 dir="row">Foglio1!$B$2:$Q$2</cx:f>
        <cx:lvl ptCount="16">
          <cx:pt idx="0">Advances in Water Resources</cx:pt>
          <cx:pt idx="1">Catena</cx:pt>
          <cx:pt idx="2">Environmental Pollution</cx:pt>
          <cx:pt idx="3">Environmental Science and Pollution Research</cx:pt>
          <cx:pt idx="4">Environmental Science: Processes &amp; Impacts</cx:pt>
          <cx:pt idx="5">Frontiers in Sustainable Food Systems</cx:pt>
          <cx:pt idx="6">Hydrology and Earth System Sciences</cx:pt>
          <cx:pt idx="7">Integrated Environmental Assessment and Management</cx:pt>
          <cx:pt idx="8">Journal of Applied Ecology</cx:pt>
          <cx:pt idx="9">Journal of Environmental Management</cx:pt>
          <cx:pt idx="10">Journal of Environmental Quality</cx:pt>
          <cx:pt idx="11">Journal of Hydrology</cx:pt>
          <cx:pt idx="12">Science of the total Environment</cx:pt>
          <cx:pt idx="13">Water</cx:pt>
          <cx:pt idx="14">Water Research</cx:pt>
          <cx:pt idx="15">Water Resources Research</cx:pt>
        </cx:lvl>
      </cx:strDim>
      <cx:numDim type="size">
        <cx:f dir="row">Foglio1!$B$3:$Q$3</cx:f>
        <cx:lvl ptCount="16" formatCode="General">
          <cx:pt idx="0">1</cx:pt>
          <cx:pt idx="1">2</cx:pt>
          <cx:pt idx="2">3</cx:pt>
          <cx:pt idx="3">1</cx:pt>
          <cx:pt idx="4">1</cx:pt>
          <cx:pt idx="5">1</cx:pt>
          <cx:pt idx="6">4</cx:pt>
          <cx:pt idx="7">2</cx:pt>
          <cx:pt idx="8">1</cx:pt>
          <cx:pt idx="9">3</cx:pt>
          <cx:pt idx="10">2</cx:pt>
          <cx:pt idx="11">2</cx:pt>
          <cx:pt idx="12">5</cx:pt>
          <cx:pt idx="13">1</cx:pt>
          <cx:pt idx="14">3</cx:pt>
          <cx:pt idx="15">1</cx:pt>
        </cx:lvl>
      </cx:numDim>
    </cx:data>
  </cx:chartData>
  <cx:chart>
    <cx:plotArea>
      <cx:plotAreaRegion>
        <cx:series layoutId="treemap" uniqueId="{1B41C9CF-0E9A-41D1-8874-D6ECA48C2ABE}">
          <cx:dataPt idx="1">
            <cx:spPr>
              <a:solidFill>
                <a:srgbClr val="CCFF99"/>
              </a:solidFill>
            </cx:spPr>
          </cx:dataPt>
          <cx:dataPt idx="2">
            <cx:spPr>
              <a:solidFill>
                <a:srgbClr val="00B050"/>
              </a:solidFill>
            </cx:spPr>
          </cx:dataPt>
          <cx:dataPt idx="5">
            <cx:spPr>
              <a:solidFill>
                <a:srgbClr val="FFCCCC"/>
              </a:solidFill>
            </cx:spPr>
          </cx:dataPt>
          <cx:dataPt idx="6">
            <cx:spPr>
              <a:solidFill>
                <a:srgbClr val="00B0F0"/>
              </a:solidFill>
            </cx:spPr>
          </cx:dataPt>
          <cx:dataPt idx="10">
            <cx:spPr>
              <a:solidFill>
                <a:srgbClr val="33CCFF"/>
              </a:solidFill>
            </cx:spPr>
          </cx:dataPt>
          <cx:dataPt idx="12">
            <cx:spPr>
              <a:solidFill>
                <a:srgbClr val="C00000"/>
              </a:solidFill>
            </cx:spPr>
          </cx:dataPt>
          <cx:dataPt idx="13">
            <cx:spPr>
              <a:solidFill>
                <a:srgbClr val="FF9900"/>
              </a:solidFill>
            </cx:spPr>
          </cx:dataPt>
          <cx:dataPt idx="15">
            <cx:spPr>
              <a:solidFill>
                <a:srgbClr val="CC99FF"/>
              </a:solidFill>
            </cx:spPr>
          </cx:dataPt>
          <cx:dataLabels pos="inEnd">
            <cx:txPr>
              <a:bodyPr spcFirstLastPara="1" vertOverflow="ellipsis" wrap="square" lIns="0" tIns="0" rIns="0" bIns="0" anchor="ctr" anchorCtr="1">
                <a:spAutoFit/>
              </a:bodyPr>
              <a:lstStyle/>
              <a:p>
                <a:pPr>
                  <a:defRPr sz="12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it-IT" sz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x:txPr>
            <cx:visibility seriesName="0" categoryName="1" value="0"/>
            <cx:dataLabel idx="3" pos="inEnd">
              <cx:txPr>
                <a:bodyPr spcFirstLastPara="1" vertOverflow="ellipsis" wrap="square" lIns="0" tIns="0" rIns="0" bIns="0" anchor="ctr" anchorCtr="1">
                  <a:spAutoFit/>
                </a:bodyPr>
                <a:lstStyle/>
                <a:p>
                  <a:pPr>
                    <a:defRPr/>
                  </a:pPr>
                  <a:r>
                    <a:rPr lang="it-IT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Environmental Science and Pollution Research</a:t>
                  </a:r>
                </a:p>
              </cx:txPr>
              <cx:visibility seriesName="0" categoryName="1" value="0"/>
            </cx:dataLabel>
          </cx:dataLabels>
          <cx:dataId val="0"/>
          <cx:layoutPr>
            <cx:parentLabelLayout val="overlapping"/>
          </cx:layoutPr>
        </cx:series>
      </cx:plotAreaRegion>
    </cx:plotArea>
  </cx:chart>
  <cx:clrMapOvr bg1="lt1" tx1="dk1" bg2="lt2" tx2="dk2" accent1="accent1" accent2="accent2" accent3="accent3" accent4="accent4" accent5="accent5" accent6="accent6" hlink="hlink" folHlink="folHlink"/>
</cx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[GRAFICIdefinitivi.xlsx]Models1!Tabella pivot13</c:name>
    <c:fmtId val="11"/>
  </c:pivotSource>
  <c:chart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8"/>
        <c:spPr>
          <a:solidFill>
            <a:srgbClr val="99CC00"/>
          </a:solidFill>
          <a:ln>
            <a:noFill/>
          </a:ln>
          <a:effectLst/>
        </c:spPr>
        <c:marker>
          <c:symbol val="none"/>
        </c:marker>
      </c:pivotFmt>
      <c:pivotFmt>
        <c:idx val="19"/>
        <c:spPr>
          <a:solidFill>
            <a:srgbClr val="FFFF00"/>
          </a:solidFill>
          <a:ln>
            <a:noFill/>
          </a:ln>
          <a:effectLst/>
        </c:spPr>
        <c:marker>
          <c:symbol val="none"/>
        </c:marker>
      </c:pivotFmt>
      <c:pivotFmt>
        <c:idx val="20"/>
        <c:spPr>
          <a:solidFill>
            <a:srgbClr val="002060"/>
          </a:solidFill>
          <a:ln>
            <a:noFill/>
          </a:ln>
          <a:effectLst/>
        </c:spPr>
        <c:marker>
          <c:symbol val="none"/>
        </c:marker>
      </c:pivotFmt>
      <c:pivotFmt>
        <c:idx val="21"/>
        <c:spPr>
          <a:solidFill>
            <a:srgbClr val="FF99CC"/>
          </a:solidFill>
          <a:ln>
            <a:noFill/>
          </a:ln>
          <a:effectLst/>
        </c:spPr>
        <c:marker>
          <c:symbol val="none"/>
        </c:marker>
      </c:pivotFmt>
      <c:pivotFmt>
        <c:idx val="22"/>
        <c:spPr>
          <a:solidFill>
            <a:srgbClr val="00FFFF"/>
          </a:solidFill>
          <a:ln>
            <a:noFill/>
          </a:ln>
          <a:effectLst/>
        </c:spPr>
        <c:marker>
          <c:symbol val="none"/>
        </c:marker>
      </c:pivotFmt>
      <c:pivotFmt>
        <c:idx val="23"/>
        <c:spPr>
          <a:solidFill>
            <a:srgbClr val="66FF99"/>
          </a:solidFill>
          <a:ln>
            <a:noFill/>
          </a:ln>
          <a:effectLst/>
        </c:spPr>
        <c:marker>
          <c:symbol val="none"/>
        </c:marker>
      </c:pivotFmt>
      <c:pivotFmt>
        <c:idx val="24"/>
        <c:spPr>
          <a:solidFill>
            <a:srgbClr val="800000"/>
          </a:solidFill>
          <a:ln>
            <a:noFill/>
          </a:ln>
          <a:effectLst/>
        </c:spPr>
        <c:marker>
          <c:symbol val="none"/>
        </c:marker>
      </c:pivotFmt>
      <c:pivotFmt>
        <c:idx val="25"/>
        <c:spPr>
          <a:solidFill>
            <a:srgbClr val="FFFFCC"/>
          </a:solidFill>
          <a:ln>
            <a:noFill/>
          </a:ln>
          <a:effectLst/>
        </c:spPr>
        <c:marker>
          <c:symbol val="none"/>
        </c:marker>
      </c:pivotFmt>
      <c:pivotFmt>
        <c:idx val="26"/>
        <c:spPr>
          <a:solidFill>
            <a:srgbClr val="66CCFF"/>
          </a:solidFill>
          <a:ln>
            <a:noFill/>
          </a:ln>
          <a:effectLst/>
        </c:spPr>
        <c:marker>
          <c:symbol val="none"/>
        </c:marker>
      </c:pivotFmt>
      <c:pivotFmt>
        <c:idx val="27"/>
        <c:spPr>
          <a:solidFill>
            <a:srgbClr val="CCCCFF"/>
          </a:solidFill>
          <a:ln>
            <a:noFill/>
          </a:ln>
          <a:effectLst/>
        </c:spPr>
        <c:marker>
          <c:symbol val="none"/>
        </c:marker>
      </c:pivotFmt>
      <c:pivotFmt>
        <c:idx val="28"/>
        <c:spPr>
          <a:solidFill>
            <a:srgbClr val="008000"/>
          </a:solidFill>
          <a:ln>
            <a:noFill/>
          </a:ln>
          <a:effectLst/>
        </c:spPr>
        <c:marker>
          <c:symbol val="none"/>
        </c:marker>
      </c:pivotFmt>
      <c:pivotFmt>
        <c:idx val="29"/>
        <c:spPr>
          <a:solidFill>
            <a:srgbClr val="FF3300"/>
          </a:solidFill>
          <a:ln>
            <a:noFill/>
          </a:ln>
          <a:effectLst/>
        </c:spPr>
        <c:marker>
          <c:symbol val="none"/>
        </c:marker>
      </c:pivotFmt>
      <c:pivotFmt>
        <c:idx val="30"/>
        <c:spPr>
          <a:solidFill>
            <a:schemeClr val="accent4"/>
          </a:solidFill>
          <a:ln>
            <a:noFill/>
          </a:ln>
          <a:effectLst/>
        </c:spPr>
        <c:marker>
          <c:symbol val="none"/>
        </c:marker>
      </c:pivotFmt>
      <c:pivotFmt>
        <c:idx val="3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3"/>
        <c:spPr>
          <a:solidFill>
            <a:srgbClr val="666633"/>
          </a:solidFill>
          <a:ln>
            <a:noFill/>
          </a:ln>
          <a:effectLst/>
        </c:spPr>
        <c:marker>
          <c:symbol val="none"/>
        </c:marker>
      </c:pivotFmt>
      <c:pivotFmt>
        <c:idx val="34"/>
        <c:spPr>
          <a:solidFill>
            <a:srgbClr val="7030A0"/>
          </a:solidFill>
          <a:ln>
            <a:noFill/>
          </a:ln>
          <a:effectLst/>
        </c:spPr>
        <c:marker>
          <c:symbol val="none"/>
        </c:marker>
      </c:pivotFmt>
      <c:pivotFmt>
        <c:idx val="35"/>
        <c:spPr>
          <a:solidFill>
            <a:srgbClr val="99CC00"/>
          </a:solidFill>
          <a:ln>
            <a:noFill/>
          </a:ln>
          <a:effectLst/>
        </c:spPr>
        <c:marker>
          <c:symbol val="none"/>
        </c:marker>
      </c:pivotFmt>
      <c:pivotFmt>
        <c:idx val="36"/>
        <c:spPr>
          <a:solidFill>
            <a:srgbClr val="FFFF00"/>
          </a:solidFill>
          <a:ln>
            <a:noFill/>
          </a:ln>
          <a:effectLst/>
        </c:spPr>
        <c:marker>
          <c:symbol val="none"/>
        </c:marker>
      </c:pivotFmt>
      <c:pivotFmt>
        <c:idx val="37"/>
        <c:spPr>
          <a:solidFill>
            <a:srgbClr val="002060"/>
          </a:solidFill>
          <a:ln>
            <a:noFill/>
          </a:ln>
          <a:effectLst/>
        </c:spPr>
        <c:marker>
          <c:symbol val="none"/>
        </c:marker>
      </c:pivotFmt>
      <c:pivotFmt>
        <c:idx val="38"/>
        <c:spPr>
          <a:solidFill>
            <a:srgbClr val="FF99CC"/>
          </a:solidFill>
          <a:ln>
            <a:noFill/>
          </a:ln>
          <a:effectLst/>
        </c:spPr>
        <c:marker>
          <c:symbol val="none"/>
        </c:marker>
      </c:pivotFmt>
      <c:pivotFmt>
        <c:idx val="39"/>
        <c:spPr>
          <a:solidFill>
            <a:srgbClr val="00FFFF"/>
          </a:solidFill>
          <a:ln>
            <a:noFill/>
          </a:ln>
          <a:effectLst/>
        </c:spPr>
        <c:marker>
          <c:symbol val="none"/>
        </c:marker>
      </c:pivotFmt>
      <c:pivotFmt>
        <c:idx val="40"/>
        <c:spPr>
          <a:solidFill>
            <a:srgbClr val="66FF99"/>
          </a:solidFill>
          <a:ln>
            <a:noFill/>
          </a:ln>
          <a:effectLst/>
        </c:spPr>
        <c:marker>
          <c:symbol val="none"/>
        </c:marker>
      </c:pivotFmt>
      <c:pivotFmt>
        <c:idx val="41"/>
        <c:spPr>
          <a:solidFill>
            <a:srgbClr val="FFFFCC"/>
          </a:solidFill>
          <a:ln>
            <a:noFill/>
          </a:ln>
          <a:effectLst/>
        </c:spPr>
        <c:marker>
          <c:symbol val="none"/>
        </c:marker>
      </c:pivotFmt>
      <c:pivotFmt>
        <c:idx val="42"/>
        <c:spPr>
          <a:solidFill>
            <a:srgbClr val="66CCFF"/>
          </a:solidFill>
          <a:ln>
            <a:noFill/>
          </a:ln>
          <a:effectLst/>
        </c:spPr>
        <c:marker>
          <c:symbol val="none"/>
        </c:marker>
      </c:pivotFmt>
      <c:pivotFmt>
        <c:idx val="43"/>
        <c:spPr>
          <a:solidFill>
            <a:srgbClr val="CCCCFF"/>
          </a:solidFill>
          <a:ln>
            <a:noFill/>
          </a:ln>
          <a:effectLst/>
        </c:spPr>
        <c:marker>
          <c:symbol val="none"/>
        </c:marker>
      </c:pivotFmt>
      <c:pivotFmt>
        <c:idx val="44"/>
        <c:spPr>
          <a:solidFill>
            <a:srgbClr val="008000"/>
          </a:solidFill>
          <a:ln>
            <a:noFill/>
          </a:ln>
          <a:effectLst/>
        </c:spPr>
        <c:marker>
          <c:symbol val="none"/>
        </c:marker>
      </c:pivotFmt>
      <c:pivotFmt>
        <c:idx val="45"/>
        <c:spPr>
          <a:solidFill>
            <a:srgbClr val="800000"/>
          </a:solidFill>
          <a:ln>
            <a:noFill/>
          </a:ln>
          <a:effectLst/>
        </c:spPr>
        <c:marker>
          <c:symbol val="none"/>
        </c:marker>
      </c:pivotFmt>
      <c:pivotFmt>
        <c:idx val="46"/>
        <c:spPr>
          <a:solidFill>
            <a:srgbClr val="FF3300"/>
          </a:solidFill>
          <a:ln>
            <a:noFill/>
          </a:ln>
          <a:effectLst/>
        </c:spPr>
        <c:marker>
          <c:symbol val="none"/>
        </c:marker>
      </c:pivotFmt>
      <c:pivotFmt>
        <c:idx val="47"/>
        <c:spPr>
          <a:solidFill>
            <a:schemeClr val="accent4"/>
          </a:solidFill>
          <a:ln>
            <a:noFill/>
          </a:ln>
          <a:effectLst/>
        </c:spPr>
        <c:marker>
          <c:symbol val="none"/>
        </c:marker>
      </c:pivotFmt>
      <c:pivotFmt>
        <c:idx val="4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0"/>
        <c:spPr>
          <a:solidFill>
            <a:srgbClr val="666633"/>
          </a:solidFill>
          <a:ln>
            <a:noFill/>
          </a:ln>
          <a:effectLst/>
        </c:spPr>
        <c:marker>
          <c:symbol val="none"/>
        </c:marker>
      </c:pivotFmt>
      <c:pivotFmt>
        <c:idx val="51"/>
        <c:spPr>
          <a:solidFill>
            <a:srgbClr val="7030A0"/>
          </a:solidFill>
          <a:ln>
            <a:noFill/>
          </a:ln>
          <a:effectLst/>
        </c:spPr>
        <c:marker>
          <c:symbol val="none"/>
        </c:marker>
      </c:pivotFmt>
      <c:pivotFmt>
        <c:idx val="52"/>
        <c:spPr>
          <a:solidFill>
            <a:srgbClr val="99CC00"/>
          </a:solidFill>
          <a:ln>
            <a:noFill/>
          </a:ln>
          <a:effectLst/>
        </c:spPr>
        <c:marker>
          <c:symbol val="none"/>
        </c:marker>
      </c:pivotFmt>
      <c:pivotFmt>
        <c:idx val="53"/>
        <c:spPr>
          <a:solidFill>
            <a:srgbClr val="FFFF00"/>
          </a:solidFill>
          <a:ln>
            <a:noFill/>
          </a:ln>
          <a:effectLst/>
        </c:spPr>
        <c:marker>
          <c:symbol val="none"/>
        </c:marker>
      </c:pivotFmt>
      <c:pivotFmt>
        <c:idx val="54"/>
        <c:spPr>
          <a:solidFill>
            <a:srgbClr val="002060"/>
          </a:solidFill>
          <a:ln>
            <a:noFill/>
          </a:ln>
          <a:effectLst/>
        </c:spPr>
        <c:marker>
          <c:symbol val="none"/>
        </c:marker>
      </c:pivotFmt>
      <c:pivotFmt>
        <c:idx val="55"/>
        <c:spPr>
          <a:solidFill>
            <a:srgbClr val="FF99CC"/>
          </a:solidFill>
          <a:ln>
            <a:noFill/>
          </a:ln>
          <a:effectLst/>
        </c:spPr>
        <c:marker>
          <c:symbol val="none"/>
        </c:marker>
      </c:pivotFmt>
      <c:pivotFmt>
        <c:idx val="56"/>
        <c:spPr>
          <a:solidFill>
            <a:srgbClr val="00FFFF"/>
          </a:solidFill>
          <a:ln>
            <a:noFill/>
          </a:ln>
          <a:effectLst/>
        </c:spPr>
        <c:marker>
          <c:symbol val="none"/>
        </c:marker>
      </c:pivotFmt>
      <c:pivotFmt>
        <c:idx val="57"/>
        <c:spPr>
          <a:solidFill>
            <a:srgbClr val="66FF99"/>
          </a:solidFill>
          <a:ln>
            <a:noFill/>
          </a:ln>
          <a:effectLst/>
        </c:spPr>
        <c:marker>
          <c:symbol val="none"/>
        </c:marker>
      </c:pivotFmt>
      <c:pivotFmt>
        <c:idx val="58"/>
        <c:spPr>
          <a:solidFill>
            <a:srgbClr val="FFFFCC"/>
          </a:solidFill>
          <a:ln>
            <a:noFill/>
          </a:ln>
          <a:effectLst/>
        </c:spPr>
        <c:marker>
          <c:symbol val="none"/>
        </c:marker>
      </c:pivotFmt>
      <c:pivotFmt>
        <c:idx val="59"/>
        <c:spPr>
          <a:solidFill>
            <a:srgbClr val="66CCFF"/>
          </a:solidFill>
          <a:ln>
            <a:noFill/>
          </a:ln>
          <a:effectLst/>
        </c:spPr>
        <c:marker>
          <c:symbol val="none"/>
        </c:marker>
      </c:pivotFmt>
      <c:pivotFmt>
        <c:idx val="60"/>
        <c:spPr>
          <a:solidFill>
            <a:srgbClr val="CCCCFF"/>
          </a:solidFill>
          <a:ln>
            <a:noFill/>
          </a:ln>
          <a:effectLst/>
        </c:spPr>
        <c:marker>
          <c:symbol val="none"/>
        </c:marker>
      </c:pivotFmt>
      <c:pivotFmt>
        <c:idx val="61"/>
        <c:spPr>
          <a:solidFill>
            <a:srgbClr val="008000"/>
          </a:solidFill>
          <a:ln>
            <a:noFill/>
          </a:ln>
          <a:effectLst/>
        </c:spPr>
        <c:marker>
          <c:symbol val="none"/>
        </c:marker>
      </c:pivotFmt>
      <c:pivotFmt>
        <c:idx val="62"/>
        <c:spPr>
          <a:solidFill>
            <a:srgbClr val="800000"/>
          </a:solidFill>
          <a:ln>
            <a:noFill/>
          </a:ln>
          <a:effectLst/>
        </c:spPr>
        <c:marker>
          <c:symbol val="none"/>
        </c:marker>
      </c:pivotFmt>
      <c:pivotFmt>
        <c:idx val="63"/>
        <c:spPr>
          <a:solidFill>
            <a:srgbClr val="FF3300"/>
          </a:solidFill>
          <a:ln>
            <a:noFill/>
          </a:ln>
          <a:effectLst/>
        </c:spPr>
        <c:marker>
          <c:symbol val="none"/>
        </c:marker>
      </c:pivotFmt>
      <c:pivotFmt>
        <c:idx val="64"/>
        <c:spPr>
          <a:solidFill>
            <a:schemeClr val="accent4"/>
          </a:solidFill>
          <a:ln>
            <a:noFill/>
          </a:ln>
          <a:effectLst/>
        </c:spPr>
        <c:marker>
          <c:symbol val="none"/>
        </c:marker>
      </c:pivotFmt>
      <c:pivotFmt>
        <c:idx val="6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7"/>
        <c:spPr>
          <a:solidFill>
            <a:srgbClr val="666633"/>
          </a:solidFill>
          <a:ln>
            <a:noFill/>
          </a:ln>
          <a:effectLst/>
        </c:spPr>
        <c:marker>
          <c:symbol val="none"/>
        </c:marker>
      </c:pivotFmt>
      <c:pivotFmt>
        <c:idx val="68"/>
        <c:spPr>
          <a:solidFill>
            <a:srgbClr val="7030A0"/>
          </a:solidFill>
          <a:ln>
            <a:noFill/>
          </a:ln>
          <a:effectLst/>
        </c:spPr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2.2524916458522622E-2"/>
          <c:y val="2.4137172746374717E-2"/>
          <c:w val="0.75634109543404449"/>
          <c:h val="0.6648886859090890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Models1!$B$3:$B$4</c:f>
              <c:strCache>
                <c:ptCount val="1"/>
                <c:pt idx="0">
                  <c:v>ZIN-AgriTra</c:v>
                </c:pt>
              </c:strCache>
            </c:strRef>
          </c:tx>
          <c:spPr>
            <a:solidFill>
              <a:srgbClr val="99CC00"/>
            </a:solidFill>
            <a:ln>
              <a:noFill/>
            </a:ln>
            <a:effectLst/>
          </c:spPr>
          <c:invertIfNegative val="0"/>
          <c:cat>
            <c:strRef>
              <c:f>Models1!$A$5:$A$24</c:f>
              <c:strCache>
                <c:ptCount val="19"/>
                <c:pt idx="0">
                  <c:v>Argentina</c:v>
                </c:pt>
                <c:pt idx="1">
                  <c:v>Austria </c:v>
                </c:pt>
                <c:pt idx="2">
                  <c:v>Belgium</c:v>
                </c:pt>
                <c:pt idx="3">
                  <c:v>Brazil</c:v>
                </c:pt>
                <c:pt idx="4">
                  <c:v>Canada</c:v>
                </c:pt>
                <c:pt idx="5">
                  <c:v>China</c:v>
                </c:pt>
                <c:pt idx="6">
                  <c:v>Ecuador</c:v>
                </c:pt>
                <c:pt idx="7">
                  <c:v>England</c:v>
                </c:pt>
                <c:pt idx="8">
                  <c:v>France</c:v>
                </c:pt>
                <c:pt idx="9">
                  <c:v>Germany</c:v>
                </c:pt>
                <c:pt idx="10">
                  <c:v>Italy</c:v>
                </c:pt>
                <c:pt idx="11">
                  <c:v>Liechtestein</c:v>
                </c:pt>
                <c:pt idx="12">
                  <c:v>Luxembourg</c:v>
                </c:pt>
                <c:pt idx="13">
                  <c:v>Netherlands</c:v>
                </c:pt>
                <c:pt idx="14">
                  <c:v>Norway</c:v>
                </c:pt>
                <c:pt idx="15">
                  <c:v>Swiss</c:v>
                </c:pt>
                <c:pt idx="16">
                  <c:v>Thailand</c:v>
                </c:pt>
                <c:pt idx="17">
                  <c:v>USA</c:v>
                </c:pt>
                <c:pt idx="18">
                  <c:v>Wales</c:v>
                </c:pt>
              </c:strCache>
            </c:strRef>
          </c:cat>
          <c:val>
            <c:numRef>
              <c:f>Models1!$B$5:$B$24</c:f>
              <c:numCache>
                <c:formatCode>General</c:formatCode>
                <c:ptCount val="19"/>
                <c:pt idx="1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8D-46F4-ABC9-270A4635E648}"/>
            </c:ext>
          </c:extLst>
        </c:ser>
        <c:ser>
          <c:idx val="1"/>
          <c:order val="1"/>
          <c:tx>
            <c:strRef>
              <c:f>Models1!$C$3:$C$4</c:f>
              <c:strCache>
                <c:ptCount val="1"/>
                <c:pt idx="0">
                  <c:v>VFSMOD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cat>
            <c:strRef>
              <c:f>Models1!$A$5:$A$24</c:f>
              <c:strCache>
                <c:ptCount val="19"/>
                <c:pt idx="0">
                  <c:v>Argentina</c:v>
                </c:pt>
                <c:pt idx="1">
                  <c:v>Austria </c:v>
                </c:pt>
                <c:pt idx="2">
                  <c:v>Belgium</c:v>
                </c:pt>
                <c:pt idx="3">
                  <c:v>Brazil</c:v>
                </c:pt>
                <c:pt idx="4">
                  <c:v>Canada</c:v>
                </c:pt>
                <c:pt idx="5">
                  <c:v>China</c:v>
                </c:pt>
                <c:pt idx="6">
                  <c:v>Ecuador</c:v>
                </c:pt>
                <c:pt idx="7">
                  <c:v>England</c:v>
                </c:pt>
                <c:pt idx="8">
                  <c:v>France</c:v>
                </c:pt>
                <c:pt idx="9">
                  <c:v>Germany</c:v>
                </c:pt>
                <c:pt idx="10">
                  <c:v>Italy</c:v>
                </c:pt>
                <c:pt idx="11">
                  <c:v>Liechtestein</c:v>
                </c:pt>
                <c:pt idx="12">
                  <c:v>Luxembourg</c:v>
                </c:pt>
                <c:pt idx="13">
                  <c:v>Netherlands</c:v>
                </c:pt>
                <c:pt idx="14">
                  <c:v>Norway</c:v>
                </c:pt>
                <c:pt idx="15">
                  <c:v>Swiss</c:v>
                </c:pt>
                <c:pt idx="16">
                  <c:v>Thailand</c:v>
                </c:pt>
                <c:pt idx="17">
                  <c:v>USA</c:v>
                </c:pt>
                <c:pt idx="18">
                  <c:v>Wales</c:v>
                </c:pt>
              </c:strCache>
            </c:strRef>
          </c:cat>
          <c:val>
            <c:numRef>
              <c:f>Models1!$C$5:$C$24</c:f>
              <c:numCache>
                <c:formatCode>General</c:formatCode>
                <c:ptCount val="19"/>
                <c:pt idx="8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F8D-46F4-ABC9-270A4635E648}"/>
            </c:ext>
          </c:extLst>
        </c:ser>
        <c:ser>
          <c:idx val="2"/>
          <c:order val="2"/>
          <c:tx>
            <c:strRef>
              <c:f>Models1!$D$3:$D$4</c:f>
              <c:strCache>
                <c:ptCount val="1"/>
                <c:pt idx="0">
                  <c:v>SWAT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strRef>
              <c:f>Models1!$A$5:$A$24</c:f>
              <c:strCache>
                <c:ptCount val="19"/>
                <c:pt idx="0">
                  <c:v>Argentina</c:v>
                </c:pt>
                <c:pt idx="1">
                  <c:v>Austria </c:v>
                </c:pt>
                <c:pt idx="2">
                  <c:v>Belgium</c:v>
                </c:pt>
                <c:pt idx="3">
                  <c:v>Brazil</c:v>
                </c:pt>
                <c:pt idx="4">
                  <c:v>Canada</c:v>
                </c:pt>
                <c:pt idx="5">
                  <c:v>China</c:v>
                </c:pt>
                <c:pt idx="6">
                  <c:v>Ecuador</c:v>
                </c:pt>
                <c:pt idx="7">
                  <c:v>England</c:v>
                </c:pt>
                <c:pt idx="8">
                  <c:v>France</c:v>
                </c:pt>
                <c:pt idx="9">
                  <c:v>Germany</c:v>
                </c:pt>
                <c:pt idx="10">
                  <c:v>Italy</c:v>
                </c:pt>
                <c:pt idx="11">
                  <c:v>Liechtestein</c:v>
                </c:pt>
                <c:pt idx="12">
                  <c:v>Luxembourg</c:v>
                </c:pt>
                <c:pt idx="13">
                  <c:v>Netherlands</c:v>
                </c:pt>
                <c:pt idx="14">
                  <c:v>Norway</c:v>
                </c:pt>
                <c:pt idx="15">
                  <c:v>Swiss</c:v>
                </c:pt>
                <c:pt idx="16">
                  <c:v>Thailand</c:v>
                </c:pt>
                <c:pt idx="17">
                  <c:v>USA</c:v>
                </c:pt>
                <c:pt idx="18">
                  <c:v>Wales</c:v>
                </c:pt>
              </c:strCache>
            </c:strRef>
          </c:cat>
          <c:val>
            <c:numRef>
              <c:f>Models1!$D$5:$D$24</c:f>
              <c:numCache>
                <c:formatCode>General</c:formatCode>
                <c:ptCount val="19"/>
                <c:pt idx="3">
                  <c:v>1</c:v>
                </c:pt>
                <c:pt idx="5">
                  <c:v>2</c:v>
                </c:pt>
                <c:pt idx="6">
                  <c:v>1</c:v>
                </c:pt>
                <c:pt idx="7">
                  <c:v>1</c:v>
                </c:pt>
                <c:pt idx="8">
                  <c:v>2</c:v>
                </c:pt>
                <c:pt idx="9">
                  <c:v>1</c:v>
                </c:pt>
                <c:pt idx="16">
                  <c:v>2</c:v>
                </c:pt>
                <c:pt idx="17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F8D-46F4-ABC9-270A4635E648}"/>
            </c:ext>
          </c:extLst>
        </c:ser>
        <c:ser>
          <c:idx val="3"/>
          <c:order val="3"/>
          <c:tx>
            <c:strRef>
              <c:f>Models1!$E$3:$E$4</c:f>
              <c:strCache>
                <c:ptCount val="1"/>
                <c:pt idx="0">
                  <c:v>Stochastic model</c:v>
                </c:pt>
              </c:strCache>
            </c:strRef>
          </c:tx>
          <c:spPr>
            <a:solidFill>
              <a:srgbClr val="FF99CC"/>
            </a:solidFill>
            <a:ln>
              <a:noFill/>
            </a:ln>
            <a:effectLst/>
          </c:spPr>
          <c:invertIfNegative val="0"/>
          <c:cat>
            <c:strRef>
              <c:f>Models1!$A$5:$A$24</c:f>
              <c:strCache>
                <c:ptCount val="19"/>
                <c:pt idx="0">
                  <c:v>Argentina</c:v>
                </c:pt>
                <c:pt idx="1">
                  <c:v>Austria </c:v>
                </c:pt>
                <c:pt idx="2">
                  <c:v>Belgium</c:v>
                </c:pt>
                <c:pt idx="3">
                  <c:v>Brazil</c:v>
                </c:pt>
                <c:pt idx="4">
                  <c:v>Canada</c:v>
                </c:pt>
                <c:pt idx="5">
                  <c:v>China</c:v>
                </c:pt>
                <c:pt idx="6">
                  <c:v>Ecuador</c:v>
                </c:pt>
                <c:pt idx="7">
                  <c:v>England</c:v>
                </c:pt>
                <c:pt idx="8">
                  <c:v>France</c:v>
                </c:pt>
                <c:pt idx="9">
                  <c:v>Germany</c:v>
                </c:pt>
                <c:pt idx="10">
                  <c:v>Italy</c:v>
                </c:pt>
                <c:pt idx="11">
                  <c:v>Liechtestein</c:v>
                </c:pt>
                <c:pt idx="12">
                  <c:v>Luxembourg</c:v>
                </c:pt>
                <c:pt idx="13">
                  <c:v>Netherlands</c:v>
                </c:pt>
                <c:pt idx="14">
                  <c:v>Norway</c:v>
                </c:pt>
                <c:pt idx="15">
                  <c:v>Swiss</c:v>
                </c:pt>
                <c:pt idx="16">
                  <c:v>Thailand</c:v>
                </c:pt>
                <c:pt idx="17">
                  <c:v>USA</c:v>
                </c:pt>
                <c:pt idx="18">
                  <c:v>Wales</c:v>
                </c:pt>
              </c:strCache>
            </c:strRef>
          </c:cat>
          <c:val>
            <c:numRef>
              <c:f>Models1!$E$5:$E$24</c:f>
              <c:numCache>
                <c:formatCode>General</c:formatCode>
                <c:ptCount val="19"/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F8D-46F4-ABC9-270A4635E648}"/>
            </c:ext>
          </c:extLst>
        </c:ser>
        <c:ser>
          <c:idx val="4"/>
          <c:order val="4"/>
          <c:tx>
            <c:strRef>
              <c:f>Models1!$F$3:$F$4</c:f>
              <c:strCache>
                <c:ptCount val="1"/>
                <c:pt idx="0">
                  <c:v>SPIDER</c:v>
                </c:pt>
              </c:strCache>
            </c:strRef>
          </c:tx>
          <c:spPr>
            <a:solidFill>
              <a:srgbClr val="00FFFF"/>
            </a:solidFill>
            <a:ln>
              <a:noFill/>
            </a:ln>
            <a:effectLst/>
          </c:spPr>
          <c:invertIfNegative val="0"/>
          <c:cat>
            <c:strRef>
              <c:f>Models1!$A$5:$A$24</c:f>
              <c:strCache>
                <c:ptCount val="19"/>
                <c:pt idx="0">
                  <c:v>Argentina</c:v>
                </c:pt>
                <c:pt idx="1">
                  <c:v>Austria </c:v>
                </c:pt>
                <c:pt idx="2">
                  <c:v>Belgium</c:v>
                </c:pt>
                <c:pt idx="3">
                  <c:v>Brazil</c:v>
                </c:pt>
                <c:pt idx="4">
                  <c:v>Canada</c:v>
                </c:pt>
                <c:pt idx="5">
                  <c:v>China</c:v>
                </c:pt>
                <c:pt idx="6">
                  <c:v>Ecuador</c:v>
                </c:pt>
                <c:pt idx="7">
                  <c:v>England</c:v>
                </c:pt>
                <c:pt idx="8">
                  <c:v>France</c:v>
                </c:pt>
                <c:pt idx="9">
                  <c:v>Germany</c:v>
                </c:pt>
                <c:pt idx="10">
                  <c:v>Italy</c:v>
                </c:pt>
                <c:pt idx="11">
                  <c:v>Liechtestein</c:v>
                </c:pt>
                <c:pt idx="12">
                  <c:v>Luxembourg</c:v>
                </c:pt>
                <c:pt idx="13">
                  <c:v>Netherlands</c:v>
                </c:pt>
                <c:pt idx="14">
                  <c:v>Norway</c:v>
                </c:pt>
                <c:pt idx="15">
                  <c:v>Swiss</c:v>
                </c:pt>
                <c:pt idx="16">
                  <c:v>Thailand</c:v>
                </c:pt>
                <c:pt idx="17">
                  <c:v>USA</c:v>
                </c:pt>
                <c:pt idx="18">
                  <c:v>Wales</c:v>
                </c:pt>
              </c:strCache>
            </c:strRef>
          </c:cat>
          <c:val>
            <c:numRef>
              <c:f>Models1!$F$5:$F$24</c:f>
              <c:numCache>
                <c:formatCode>General</c:formatCode>
                <c:ptCount val="19"/>
                <c:pt idx="1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F8D-46F4-ABC9-270A4635E648}"/>
            </c:ext>
          </c:extLst>
        </c:ser>
        <c:ser>
          <c:idx val="5"/>
          <c:order val="5"/>
          <c:tx>
            <c:strRef>
              <c:f>Models1!$G$3:$G$4</c:f>
              <c:strCache>
                <c:ptCount val="1"/>
                <c:pt idx="0">
                  <c:v>PWC </c:v>
                </c:pt>
              </c:strCache>
            </c:strRef>
          </c:tx>
          <c:spPr>
            <a:solidFill>
              <a:srgbClr val="66FF99"/>
            </a:solidFill>
            <a:ln>
              <a:noFill/>
            </a:ln>
            <a:effectLst/>
          </c:spPr>
          <c:invertIfNegative val="0"/>
          <c:cat>
            <c:strRef>
              <c:f>Models1!$A$5:$A$24</c:f>
              <c:strCache>
                <c:ptCount val="19"/>
                <c:pt idx="0">
                  <c:v>Argentina</c:v>
                </c:pt>
                <c:pt idx="1">
                  <c:v>Austria </c:v>
                </c:pt>
                <c:pt idx="2">
                  <c:v>Belgium</c:v>
                </c:pt>
                <c:pt idx="3">
                  <c:v>Brazil</c:v>
                </c:pt>
                <c:pt idx="4">
                  <c:v>Canada</c:v>
                </c:pt>
                <c:pt idx="5">
                  <c:v>China</c:v>
                </c:pt>
                <c:pt idx="6">
                  <c:v>Ecuador</c:v>
                </c:pt>
                <c:pt idx="7">
                  <c:v>England</c:v>
                </c:pt>
                <c:pt idx="8">
                  <c:v>France</c:v>
                </c:pt>
                <c:pt idx="9">
                  <c:v>Germany</c:v>
                </c:pt>
                <c:pt idx="10">
                  <c:v>Italy</c:v>
                </c:pt>
                <c:pt idx="11">
                  <c:v>Liechtestein</c:v>
                </c:pt>
                <c:pt idx="12">
                  <c:v>Luxembourg</c:v>
                </c:pt>
                <c:pt idx="13">
                  <c:v>Netherlands</c:v>
                </c:pt>
                <c:pt idx="14">
                  <c:v>Norway</c:v>
                </c:pt>
                <c:pt idx="15">
                  <c:v>Swiss</c:v>
                </c:pt>
                <c:pt idx="16">
                  <c:v>Thailand</c:v>
                </c:pt>
                <c:pt idx="17">
                  <c:v>USA</c:v>
                </c:pt>
                <c:pt idx="18">
                  <c:v>Wales</c:v>
                </c:pt>
              </c:strCache>
            </c:strRef>
          </c:cat>
          <c:val>
            <c:numRef>
              <c:f>Models1!$G$5:$G$24</c:f>
              <c:numCache>
                <c:formatCode>General</c:formatCode>
                <c:ptCount val="19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F8D-46F4-ABC9-270A4635E648}"/>
            </c:ext>
          </c:extLst>
        </c:ser>
        <c:ser>
          <c:idx val="6"/>
          <c:order val="6"/>
          <c:tx>
            <c:strRef>
              <c:f>Models1!$H$3:$H$4</c:f>
              <c:strCache>
                <c:ptCount val="1"/>
                <c:pt idx="0">
                  <c:v>Physical model</c:v>
                </c:pt>
              </c:strCache>
            </c:strRef>
          </c:tx>
          <c:spPr>
            <a:solidFill>
              <a:srgbClr val="FFFFCC"/>
            </a:solidFill>
            <a:ln>
              <a:noFill/>
            </a:ln>
            <a:effectLst/>
          </c:spPr>
          <c:invertIfNegative val="0"/>
          <c:cat>
            <c:strRef>
              <c:f>Models1!$A$5:$A$24</c:f>
              <c:strCache>
                <c:ptCount val="19"/>
                <c:pt idx="0">
                  <c:v>Argentina</c:v>
                </c:pt>
                <c:pt idx="1">
                  <c:v>Austria </c:v>
                </c:pt>
                <c:pt idx="2">
                  <c:v>Belgium</c:v>
                </c:pt>
                <c:pt idx="3">
                  <c:v>Brazil</c:v>
                </c:pt>
                <c:pt idx="4">
                  <c:v>Canada</c:v>
                </c:pt>
                <c:pt idx="5">
                  <c:v>China</c:v>
                </c:pt>
                <c:pt idx="6">
                  <c:v>Ecuador</c:v>
                </c:pt>
                <c:pt idx="7">
                  <c:v>England</c:v>
                </c:pt>
                <c:pt idx="8">
                  <c:v>France</c:v>
                </c:pt>
                <c:pt idx="9">
                  <c:v>Germany</c:v>
                </c:pt>
                <c:pt idx="10">
                  <c:v>Italy</c:v>
                </c:pt>
                <c:pt idx="11">
                  <c:v>Liechtestein</c:v>
                </c:pt>
                <c:pt idx="12">
                  <c:v>Luxembourg</c:v>
                </c:pt>
                <c:pt idx="13">
                  <c:v>Netherlands</c:v>
                </c:pt>
                <c:pt idx="14">
                  <c:v>Norway</c:v>
                </c:pt>
                <c:pt idx="15">
                  <c:v>Swiss</c:v>
                </c:pt>
                <c:pt idx="16">
                  <c:v>Thailand</c:v>
                </c:pt>
                <c:pt idx="17">
                  <c:v>USA</c:v>
                </c:pt>
                <c:pt idx="18">
                  <c:v>Wales</c:v>
                </c:pt>
              </c:strCache>
            </c:strRef>
          </c:cat>
          <c:val>
            <c:numRef>
              <c:f>Models1!$H$5:$H$24</c:f>
              <c:numCache>
                <c:formatCode>General</c:formatCode>
                <c:ptCount val="19"/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F8D-46F4-ABC9-270A4635E648}"/>
            </c:ext>
          </c:extLst>
        </c:ser>
        <c:ser>
          <c:idx val="7"/>
          <c:order val="7"/>
          <c:tx>
            <c:strRef>
              <c:f>Models1!$I$3:$I$4</c:f>
              <c:strCache>
                <c:ptCount val="1"/>
                <c:pt idx="0">
                  <c:v>Perceptual model</c:v>
                </c:pt>
              </c:strCache>
            </c:strRef>
          </c:tx>
          <c:spPr>
            <a:solidFill>
              <a:srgbClr val="66CCFF"/>
            </a:solidFill>
            <a:ln>
              <a:noFill/>
            </a:ln>
            <a:effectLst/>
          </c:spPr>
          <c:invertIfNegative val="0"/>
          <c:cat>
            <c:strRef>
              <c:f>Models1!$A$5:$A$24</c:f>
              <c:strCache>
                <c:ptCount val="19"/>
                <c:pt idx="0">
                  <c:v>Argentina</c:v>
                </c:pt>
                <c:pt idx="1">
                  <c:v>Austria </c:v>
                </c:pt>
                <c:pt idx="2">
                  <c:v>Belgium</c:v>
                </c:pt>
                <c:pt idx="3">
                  <c:v>Brazil</c:v>
                </c:pt>
                <c:pt idx="4">
                  <c:v>Canada</c:v>
                </c:pt>
                <c:pt idx="5">
                  <c:v>China</c:v>
                </c:pt>
                <c:pt idx="6">
                  <c:v>Ecuador</c:v>
                </c:pt>
                <c:pt idx="7">
                  <c:v>England</c:v>
                </c:pt>
                <c:pt idx="8">
                  <c:v>France</c:v>
                </c:pt>
                <c:pt idx="9">
                  <c:v>Germany</c:v>
                </c:pt>
                <c:pt idx="10">
                  <c:v>Italy</c:v>
                </c:pt>
                <c:pt idx="11">
                  <c:v>Liechtestein</c:v>
                </c:pt>
                <c:pt idx="12">
                  <c:v>Luxembourg</c:v>
                </c:pt>
                <c:pt idx="13">
                  <c:v>Netherlands</c:v>
                </c:pt>
                <c:pt idx="14">
                  <c:v>Norway</c:v>
                </c:pt>
                <c:pt idx="15">
                  <c:v>Swiss</c:v>
                </c:pt>
                <c:pt idx="16">
                  <c:v>Thailand</c:v>
                </c:pt>
                <c:pt idx="17">
                  <c:v>USA</c:v>
                </c:pt>
                <c:pt idx="18">
                  <c:v>Wales</c:v>
                </c:pt>
              </c:strCache>
            </c:strRef>
          </c:cat>
          <c:val>
            <c:numRef>
              <c:f>Models1!$I$5:$I$24</c:f>
              <c:numCache>
                <c:formatCode>General</c:formatCode>
                <c:ptCount val="19"/>
                <c:pt idx="1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F8D-46F4-ABC9-270A4635E648}"/>
            </c:ext>
          </c:extLst>
        </c:ser>
        <c:ser>
          <c:idx val="8"/>
          <c:order val="8"/>
          <c:tx>
            <c:strRef>
              <c:f>Models1!$J$3:$J$4</c:f>
              <c:strCache>
                <c:ptCount val="1"/>
                <c:pt idx="0">
                  <c:v>Model-based (Mb) risk</c:v>
                </c:pt>
              </c:strCache>
            </c:strRef>
          </c:tx>
          <c:spPr>
            <a:solidFill>
              <a:srgbClr val="CCCCFF"/>
            </a:solidFill>
            <a:ln>
              <a:noFill/>
            </a:ln>
            <a:effectLst/>
          </c:spPr>
          <c:invertIfNegative val="0"/>
          <c:cat>
            <c:strRef>
              <c:f>Models1!$A$5:$A$24</c:f>
              <c:strCache>
                <c:ptCount val="19"/>
                <c:pt idx="0">
                  <c:v>Argentina</c:v>
                </c:pt>
                <c:pt idx="1">
                  <c:v>Austria </c:v>
                </c:pt>
                <c:pt idx="2">
                  <c:v>Belgium</c:v>
                </c:pt>
                <c:pt idx="3">
                  <c:v>Brazil</c:v>
                </c:pt>
                <c:pt idx="4">
                  <c:v>Canada</c:v>
                </c:pt>
                <c:pt idx="5">
                  <c:v>China</c:v>
                </c:pt>
                <c:pt idx="6">
                  <c:v>Ecuador</c:v>
                </c:pt>
                <c:pt idx="7">
                  <c:v>England</c:v>
                </c:pt>
                <c:pt idx="8">
                  <c:v>France</c:v>
                </c:pt>
                <c:pt idx="9">
                  <c:v>Germany</c:v>
                </c:pt>
                <c:pt idx="10">
                  <c:v>Italy</c:v>
                </c:pt>
                <c:pt idx="11">
                  <c:v>Liechtestein</c:v>
                </c:pt>
                <c:pt idx="12">
                  <c:v>Luxembourg</c:v>
                </c:pt>
                <c:pt idx="13">
                  <c:v>Netherlands</c:v>
                </c:pt>
                <c:pt idx="14">
                  <c:v>Norway</c:v>
                </c:pt>
                <c:pt idx="15">
                  <c:v>Swiss</c:v>
                </c:pt>
                <c:pt idx="16">
                  <c:v>Thailand</c:v>
                </c:pt>
                <c:pt idx="17">
                  <c:v>USA</c:v>
                </c:pt>
                <c:pt idx="18">
                  <c:v>Wales</c:v>
                </c:pt>
              </c:strCache>
            </c:strRef>
          </c:cat>
          <c:val>
            <c:numRef>
              <c:f>Models1!$J$5:$J$24</c:f>
              <c:numCache>
                <c:formatCode>General</c:formatCode>
                <c:ptCount val="19"/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F8D-46F4-ABC9-270A4635E648}"/>
            </c:ext>
          </c:extLst>
        </c:ser>
        <c:ser>
          <c:idx val="9"/>
          <c:order val="9"/>
          <c:tx>
            <c:strRef>
              <c:f>Models1!$K$3:$K$4</c:f>
              <c:strCache>
                <c:ptCount val="1"/>
                <c:pt idx="0">
                  <c:v>MACRO</c:v>
                </c:pt>
              </c:strCache>
            </c:strRef>
          </c:tx>
          <c:spPr>
            <a:solidFill>
              <a:srgbClr val="008000"/>
            </a:solidFill>
            <a:ln>
              <a:noFill/>
            </a:ln>
            <a:effectLst/>
          </c:spPr>
          <c:invertIfNegative val="0"/>
          <c:cat>
            <c:strRef>
              <c:f>Models1!$A$5:$A$24</c:f>
              <c:strCache>
                <c:ptCount val="19"/>
                <c:pt idx="0">
                  <c:v>Argentina</c:v>
                </c:pt>
                <c:pt idx="1">
                  <c:v>Austria </c:v>
                </c:pt>
                <c:pt idx="2">
                  <c:v>Belgium</c:v>
                </c:pt>
                <c:pt idx="3">
                  <c:v>Brazil</c:v>
                </c:pt>
                <c:pt idx="4">
                  <c:v>Canada</c:v>
                </c:pt>
                <c:pt idx="5">
                  <c:v>China</c:v>
                </c:pt>
                <c:pt idx="6">
                  <c:v>Ecuador</c:v>
                </c:pt>
                <c:pt idx="7">
                  <c:v>England</c:v>
                </c:pt>
                <c:pt idx="8">
                  <c:v>France</c:v>
                </c:pt>
                <c:pt idx="9">
                  <c:v>Germany</c:v>
                </c:pt>
                <c:pt idx="10">
                  <c:v>Italy</c:v>
                </c:pt>
                <c:pt idx="11">
                  <c:v>Liechtestein</c:v>
                </c:pt>
                <c:pt idx="12">
                  <c:v>Luxembourg</c:v>
                </c:pt>
                <c:pt idx="13">
                  <c:v>Netherlands</c:v>
                </c:pt>
                <c:pt idx="14">
                  <c:v>Norway</c:v>
                </c:pt>
                <c:pt idx="15">
                  <c:v>Swiss</c:v>
                </c:pt>
                <c:pt idx="16">
                  <c:v>Thailand</c:v>
                </c:pt>
                <c:pt idx="17">
                  <c:v>USA</c:v>
                </c:pt>
                <c:pt idx="18">
                  <c:v>Wales</c:v>
                </c:pt>
              </c:strCache>
            </c:strRef>
          </c:cat>
          <c:val>
            <c:numRef>
              <c:f>Models1!$K$5:$K$24</c:f>
              <c:numCache>
                <c:formatCode>General</c:formatCode>
                <c:ptCount val="19"/>
                <c:pt idx="14">
                  <c:v>1</c:v>
                </c:pt>
                <c:pt idx="1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DF8D-46F4-ABC9-270A4635E648}"/>
            </c:ext>
          </c:extLst>
        </c:ser>
        <c:ser>
          <c:idx val="10"/>
          <c:order val="10"/>
          <c:tx>
            <c:strRef>
              <c:f>Models1!$L$3:$L$4</c:f>
              <c:strCache>
                <c:ptCount val="1"/>
                <c:pt idx="0">
                  <c:v>Landscape model</c:v>
                </c:pt>
              </c:strCache>
            </c:strRef>
          </c:tx>
          <c:spPr>
            <a:solidFill>
              <a:srgbClr val="800000"/>
            </a:solidFill>
            <a:ln>
              <a:noFill/>
            </a:ln>
            <a:effectLst/>
          </c:spPr>
          <c:invertIfNegative val="0"/>
          <c:cat>
            <c:strRef>
              <c:f>Models1!$A$5:$A$24</c:f>
              <c:strCache>
                <c:ptCount val="19"/>
                <c:pt idx="0">
                  <c:v>Argentina</c:v>
                </c:pt>
                <c:pt idx="1">
                  <c:v>Austria </c:v>
                </c:pt>
                <c:pt idx="2">
                  <c:v>Belgium</c:v>
                </c:pt>
                <c:pt idx="3">
                  <c:v>Brazil</c:v>
                </c:pt>
                <c:pt idx="4">
                  <c:v>Canada</c:v>
                </c:pt>
                <c:pt idx="5">
                  <c:v>China</c:v>
                </c:pt>
                <c:pt idx="6">
                  <c:v>Ecuador</c:v>
                </c:pt>
                <c:pt idx="7">
                  <c:v>England</c:v>
                </c:pt>
                <c:pt idx="8">
                  <c:v>France</c:v>
                </c:pt>
                <c:pt idx="9">
                  <c:v>Germany</c:v>
                </c:pt>
                <c:pt idx="10">
                  <c:v>Italy</c:v>
                </c:pt>
                <c:pt idx="11">
                  <c:v>Liechtestein</c:v>
                </c:pt>
                <c:pt idx="12">
                  <c:v>Luxembourg</c:v>
                </c:pt>
                <c:pt idx="13">
                  <c:v>Netherlands</c:v>
                </c:pt>
                <c:pt idx="14">
                  <c:v>Norway</c:v>
                </c:pt>
                <c:pt idx="15">
                  <c:v>Swiss</c:v>
                </c:pt>
                <c:pt idx="16">
                  <c:v>Thailand</c:v>
                </c:pt>
                <c:pt idx="17">
                  <c:v>USA</c:v>
                </c:pt>
                <c:pt idx="18">
                  <c:v>Wales</c:v>
                </c:pt>
              </c:strCache>
            </c:strRef>
          </c:cat>
          <c:val>
            <c:numRef>
              <c:f>Models1!$L$5:$L$24</c:f>
              <c:numCache>
                <c:formatCode>General</c:formatCode>
                <c:ptCount val="19"/>
                <c:pt idx="7">
                  <c:v>1</c:v>
                </c:pt>
                <c:pt idx="1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F8D-46F4-ABC9-270A4635E648}"/>
            </c:ext>
          </c:extLst>
        </c:ser>
        <c:ser>
          <c:idx val="11"/>
          <c:order val="11"/>
          <c:tx>
            <c:strRef>
              <c:f>Models1!$M$3:$M$4</c:f>
              <c:strCache>
                <c:ptCount val="1"/>
                <c:pt idx="0">
                  <c:v>iWaQa </c:v>
                </c:pt>
              </c:strCache>
            </c:strRef>
          </c:tx>
          <c:spPr>
            <a:solidFill>
              <a:srgbClr val="FF3300"/>
            </a:solidFill>
            <a:ln>
              <a:noFill/>
            </a:ln>
            <a:effectLst/>
          </c:spPr>
          <c:invertIfNegative val="0"/>
          <c:cat>
            <c:strRef>
              <c:f>Models1!$A$5:$A$24</c:f>
              <c:strCache>
                <c:ptCount val="19"/>
                <c:pt idx="0">
                  <c:v>Argentina</c:v>
                </c:pt>
                <c:pt idx="1">
                  <c:v>Austria </c:v>
                </c:pt>
                <c:pt idx="2">
                  <c:v>Belgium</c:v>
                </c:pt>
                <c:pt idx="3">
                  <c:v>Brazil</c:v>
                </c:pt>
                <c:pt idx="4">
                  <c:v>Canada</c:v>
                </c:pt>
                <c:pt idx="5">
                  <c:v>China</c:v>
                </c:pt>
                <c:pt idx="6">
                  <c:v>Ecuador</c:v>
                </c:pt>
                <c:pt idx="7">
                  <c:v>England</c:v>
                </c:pt>
                <c:pt idx="8">
                  <c:v>France</c:v>
                </c:pt>
                <c:pt idx="9">
                  <c:v>Germany</c:v>
                </c:pt>
                <c:pt idx="10">
                  <c:v>Italy</c:v>
                </c:pt>
                <c:pt idx="11">
                  <c:v>Liechtestein</c:v>
                </c:pt>
                <c:pt idx="12">
                  <c:v>Luxembourg</c:v>
                </c:pt>
                <c:pt idx="13">
                  <c:v>Netherlands</c:v>
                </c:pt>
                <c:pt idx="14">
                  <c:v>Norway</c:v>
                </c:pt>
                <c:pt idx="15">
                  <c:v>Swiss</c:v>
                </c:pt>
                <c:pt idx="16">
                  <c:v>Thailand</c:v>
                </c:pt>
                <c:pt idx="17">
                  <c:v>USA</c:v>
                </c:pt>
                <c:pt idx="18">
                  <c:v>Wales</c:v>
                </c:pt>
              </c:strCache>
            </c:strRef>
          </c:cat>
          <c:val>
            <c:numRef>
              <c:f>Models1!$M$5:$M$24</c:f>
              <c:numCache>
                <c:formatCode>General</c:formatCode>
                <c:ptCount val="19"/>
                <c:pt idx="1">
                  <c:v>1</c:v>
                </c:pt>
                <c:pt idx="2">
                  <c:v>1</c:v>
                </c:pt>
                <c:pt idx="8">
                  <c:v>1</c:v>
                </c:pt>
                <c:pt idx="9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DF8D-46F4-ABC9-270A4635E648}"/>
            </c:ext>
          </c:extLst>
        </c:ser>
        <c:ser>
          <c:idx val="12"/>
          <c:order val="12"/>
          <c:tx>
            <c:strRef>
              <c:f>Models1!$N$3:$N$4</c:f>
              <c:strCache>
                <c:ptCount val="1"/>
                <c:pt idx="0">
                  <c:v>INCA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Models1!$A$5:$A$24</c:f>
              <c:strCache>
                <c:ptCount val="19"/>
                <c:pt idx="0">
                  <c:v>Argentina</c:v>
                </c:pt>
                <c:pt idx="1">
                  <c:v>Austria </c:v>
                </c:pt>
                <c:pt idx="2">
                  <c:v>Belgium</c:v>
                </c:pt>
                <c:pt idx="3">
                  <c:v>Brazil</c:v>
                </c:pt>
                <c:pt idx="4">
                  <c:v>Canada</c:v>
                </c:pt>
                <c:pt idx="5">
                  <c:v>China</c:v>
                </c:pt>
                <c:pt idx="6">
                  <c:v>Ecuador</c:v>
                </c:pt>
                <c:pt idx="7">
                  <c:v>England</c:v>
                </c:pt>
                <c:pt idx="8">
                  <c:v>France</c:v>
                </c:pt>
                <c:pt idx="9">
                  <c:v>Germany</c:v>
                </c:pt>
                <c:pt idx="10">
                  <c:v>Italy</c:v>
                </c:pt>
                <c:pt idx="11">
                  <c:v>Liechtestein</c:v>
                </c:pt>
                <c:pt idx="12">
                  <c:v>Luxembourg</c:v>
                </c:pt>
                <c:pt idx="13">
                  <c:v>Netherlands</c:v>
                </c:pt>
                <c:pt idx="14">
                  <c:v>Norway</c:v>
                </c:pt>
                <c:pt idx="15">
                  <c:v>Swiss</c:v>
                </c:pt>
                <c:pt idx="16">
                  <c:v>Thailand</c:v>
                </c:pt>
                <c:pt idx="17">
                  <c:v>USA</c:v>
                </c:pt>
                <c:pt idx="18">
                  <c:v>Wales</c:v>
                </c:pt>
              </c:strCache>
            </c:strRef>
          </c:cat>
          <c:val>
            <c:numRef>
              <c:f>Models1!$N$5:$N$24</c:f>
              <c:numCache>
                <c:formatCode>General</c:formatCode>
                <c:ptCount val="19"/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F8D-46F4-ABC9-270A4635E648}"/>
            </c:ext>
          </c:extLst>
        </c:ser>
        <c:ser>
          <c:idx val="13"/>
          <c:order val="13"/>
          <c:tx>
            <c:strRef>
              <c:f>Models1!$O$3:$O$4</c:f>
              <c:strCache>
                <c:ptCount val="1"/>
                <c:pt idx="0">
                  <c:v>IMPT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Models1!$A$5:$A$24</c:f>
              <c:strCache>
                <c:ptCount val="19"/>
                <c:pt idx="0">
                  <c:v>Argentina</c:v>
                </c:pt>
                <c:pt idx="1">
                  <c:v>Austria </c:v>
                </c:pt>
                <c:pt idx="2">
                  <c:v>Belgium</c:v>
                </c:pt>
                <c:pt idx="3">
                  <c:v>Brazil</c:v>
                </c:pt>
                <c:pt idx="4">
                  <c:v>Canada</c:v>
                </c:pt>
                <c:pt idx="5">
                  <c:v>China</c:v>
                </c:pt>
                <c:pt idx="6">
                  <c:v>Ecuador</c:v>
                </c:pt>
                <c:pt idx="7">
                  <c:v>England</c:v>
                </c:pt>
                <c:pt idx="8">
                  <c:v>France</c:v>
                </c:pt>
                <c:pt idx="9">
                  <c:v>Germany</c:v>
                </c:pt>
                <c:pt idx="10">
                  <c:v>Italy</c:v>
                </c:pt>
                <c:pt idx="11">
                  <c:v>Liechtestein</c:v>
                </c:pt>
                <c:pt idx="12">
                  <c:v>Luxembourg</c:v>
                </c:pt>
                <c:pt idx="13">
                  <c:v>Netherlands</c:v>
                </c:pt>
                <c:pt idx="14">
                  <c:v>Norway</c:v>
                </c:pt>
                <c:pt idx="15">
                  <c:v>Swiss</c:v>
                </c:pt>
                <c:pt idx="16">
                  <c:v>Thailand</c:v>
                </c:pt>
                <c:pt idx="17">
                  <c:v>USA</c:v>
                </c:pt>
                <c:pt idx="18">
                  <c:v>Wales</c:v>
                </c:pt>
              </c:strCache>
            </c:strRef>
          </c:cat>
          <c:val>
            <c:numRef>
              <c:f>Models1!$O$5:$O$24</c:f>
              <c:numCache>
                <c:formatCode>General</c:formatCode>
                <c:ptCount val="19"/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DF8D-46F4-ABC9-270A4635E648}"/>
            </c:ext>
          </c:extLst>
        </c:ser>
        <c:ser>
          <c:idx val="14"/>
          <c:order val="14"/>
          <c:tx>
            <c:strRef>
              <c:f>Models1!$P$3:$P$4</c:f>
              <c:strCache>
                <c:ptCount val="1"/>
                <c:pt idx="0">
                  <c:v>DynAplus</c:v>
                </c:pt>
              </c:strCache>
            </c:strRef>
          </c:tx>
          <c:spPr>
            <a:solidFill>
              <a:schemeClr val="accent3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Models1!$A$5:$A$24</c:f>
              <c:strCache>
                <c:ptCount val="19"/>
                <c:pt idx="0">
                  <c:v>Argentina</c:v>
                </c:pt>
                <c:pt idx="1">
                  <c:v>Austria </c:v>
                </c:pt>
                <c:pt idx="2">
                  <c:v>Belgium</c:v>
                </c:pt>
                <c:pt idx="3">
                  <c:v>Brazil</c:v>
                </c:pt>
                <c:pt idx="4">
                  <c:v>Canada</c:v>
                </c:pt>
                <c:pt idx="5">
                  <c:v>China</c:v>
                </c:pt>
                <c:pt idx="6">
                  <c:v>Ecuador</c:v>
                </c:pt>
                <c:pt idx="7">
                  <c:v>England</c:v>
                </c:pt>
                <c:pt idx="8">
                  <c:v>France</c:v>
                </c:pt>
                <c:pt idx="9">
                  <c:v>Germany</c:v>
                </c:pt>
                <c:pt idx="10">
                  <c:v>Italy</c:v>
                </c:pt>
                <c:pt idx="11">
                  <c:v>Liechtestein</c:v>
                </c:pt>
                <c:pt idx="12">
                  <c:v>Luxembourg</c:v>
                </c:pt>
                <c:pt idx="13">
                  <c:v>Netherlands</c:v>
                </c:pt>
                <c:pt idx="14">
                  <c:v>Norway</c:v>
                </c:pt>
                <c:pt idx="15">
                  <c:v>Swiss</c:v>
                </c:pt>
                <c:pt idx="16">
                  <c:v>Thailand</c:v>
                </c:pt>
                <c:pt idx="17">
                  <c:v>USA</c:v>
                </c:pt>
                <c:pt idx="18">
                  <c:v>Wales</c:v>
                </c:pt>
              </c:strCache>
            </c:strRef>
          </c:cat>
          <c:val>
            <c:numRef>
              <c:f>Models1!$P$5:$P$24</c:f>
              <c:numCache>
                <c:formatCode>General</c:formatCode>
                <c:ptCount val="19"/>
                <c:pt idx="1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DF8D-46F4-ABC9-270A4635E648}"/>
            </c:ext>
          </c:extLst>
        </c:ser>
        <c:ser>
          <c:idx val="15"/>
          <c:order val="15"/>
          <c:tx>
            <c:strRef>
              <c:f>Models1!$Q$3:$Q$4</c:f>
              <c:strCache>
                <c:ptCount val="1"/>
                <c:pt idx="0">
                  <c:v>Conceptual model </c:v>
                </c:pt>
              </c:strCache>
            </c:strRef>
          </c:tx>
          <c:spPr>
            <a:solidFill>
              <a:srgbClr val="666633"/>
            </a:solidFill>
            <a:ln>
              <a:noFill/>
            </a:ln>
            <a:effectLst/>
          </c:spPr>
          <c:invertIfNegative val="0"/>
          <c:cat>
            <c:strRef>
              <c:f>Models1!$A$5:$A$24</c:f>
              <c:strCache>
                <c:ptCount val="19"/>
                <c:pt idx="0">
                  <c:v>Argentina</c:v>
                </c:pt>
                <c:pt idx="1">
                  <c:v>Austria </c:v>
                </c:pt>
                <c:pt idx="2">
                  <c:v>Belgium</c:v>
                </c:pt>
                <c:pt idx="3">
                  <c:v>Brazil</c:v>
                </c:pt>
                <c:pt idx="4">
                  <c:v>Canada</c:v>
                </c:pt>
                <c:pt idx="5">
                  <c:v>China</c:v>
                </c:pt>
                <c:pt idx="6">
                  <c:v>Ecuador</c:v>
                </c:pt>
                <c:pt idx="7">
                  <c:v>England</c:v>
                </c:pt>
                <c:pt idx="8">
                  <c:v>France</c:v>
                </c:pt>
                <c:pt idx="9">
                  <c:v>Germany</c:v>
                </c:pt>
                <c:pt idx="10">
                  <c:v>Italy</c:v>
                </c:pt>
                <c:pt idx="11">
                  <c:v>Liechtestein</c:v>
                </c:pt>
                <c:pt idx="12">
                  <c:v>Luxembourg</c:v>
                </c:pt>
                <c:pt idx="13">
                  <c:v>Netherlands</c:v>
                </c:pt>
                <c:pt idx="14">
                  <c:v>Norway</c:v>
                </c:pt>
                <c:pt idx="15">
                  <c:v>Swiss</c:v>
                </c:pt>
                <c:pt idx="16">
                  <c:v>Thailand</c:v>
                </c:pt>
                <c:pt idx="17">
                  <c:v>USA</c:v>
                </c:pt>
                <c:pt idx="18">
                  <c:v>Wales</c:v>
                </c:pt>
              </c:strCache>
            </c:strRef>
          </c:cat>
          <c:val>
            <c:numRef>
              <c:f>Models1!$Q$5:$Q$24</c:f>
              <c:numCache>
                <c:formatCode>General</c:formatCode>
                <c:ptCount val="19"/>
                <c:pt idx="1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DF8D-46F4-ABC9-270A4635E648}"/>
            </c:ext>
          </c:extLst>
        </c:ser>
        <c:ser>
          <c:idx val="16"/>
          <c:order val="16"/>
          <c:tx>
            <c:strRef>
              <c:f>Models1!$R$3:$R$4</c:f>
              <c:strCache>
                <c:ptCount val="1"/>
                <c:pt idx="0">
                  <c:v>Conceptual model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strRef>
              <c:f>Models1!$A$5:$A$24</c:f>
              <c:strCache>
                <c:ptCount val="19"/>
                <c:pt idx="0">
                  <c:v>Argentina</c:v>
                </c:pt>
                <c:pt idx="1">
                  <c:v>Austria </c:v>
                </c:pt>
                <c:pt idx="2">
                  <c:v>Belgium</c:v>
                </c:pt>
                <c:pt idx="3">
                  <c:v>Brazil</c:v>
                </c:pt>
                <c:pt idx="4">
                  <c:v>Canada</c:v>
                </c:pt>
                <c:pt idx="5">
                  <c:v>China</c:v>
                </c:pt>
                <c:pt idx="6">
                  <c:v>Ecuador</c:v>
                </c:pt>
                <c:pt idx="7">
                  <c:v>England</c:v>
                </c:pt>
                <c:pt idx="8">
                  <c:v>France</c:v>
                </c:pt>
                <c:pt idx="9">
                  <c:v>Germany</c:v>
                </c:pt>
                <c:pt idx="10">
                  <c:v>Italy</c:v>
                </c:pt>
                <c:pt idx="11">
                  <c:v>Liechtestein</c:v>
                </c:pt>
                <c:pt idx="12">
                  <c:v>Luxembourg</c:v>
                </c:pt>
                <c:pt idx="13">
                  <c:v>Netherlands</c:v>
                </c:pt>
                <c:pt idx="14">
                  <c:v>Norway</c:v>
                </c:pt>
                <c:pt idx="15">
                  <c:v>Swiss</c:v>
                </c:pt>
                <c:pt idx="16">
                  <c:v>Thailand</c:v>
                </c:pt>
                <c:pt idx="17">
                  <c:v>USA</c:v>
                </c:pt>
                <c:pt idx="18">
                  <c:v>Wales</c:v>
                </c:pt>
              </c:strCache>
            </c:strRef>
          </c:cat>
          <c:val>
            <c:numRef>
              <c:f>Models1!$R$5:$R$24</c:f>
              <c:numCache>
                <c:formatCode>General</c:formatCode>
                <c:ptCount val="19"/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DF8D-46F4-ABC9-270A4635E6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271377152"/>
        <c:axId val="271378688"/>
      </c:barChart>
      <c:catAx>
        <c:axId val="271377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it-IT"/>
          </a:p>
        </c:txPr>
        <c:crossAx val="271378688"/>
        <c:crosses val="autoZero"/>
        <c:auto val="1"/>
        <c:lblAlgn val="ctr"/>
        <c:lblOffset val="100"/>
        <c:noMultiLvlLbl val="0"/>
      </c:catAx>
      <c:valAx>
        <c:axId val="271378688"/>
        <c:scaling>
          <c:orientation val="minMax"/>
          <c:max val="6"/>
        </c:scaling>
        <c:delete val="0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it-IT"/>
          </a:p>
        </c:txPr>
        <c:crossAx val="271377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9375458484990313"/>
          <c:y val="0.10143168174983222"/>
          <c:w val="0.20504455837722949"/>
          <c:h val="0.887236307212122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37A-4E15-AADB-71EEBECE0D08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37A-4E15-AADB-71EEBECE0D08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37A-4E15-AADB-71EEBECE0D08}"/>
              </c:ext>
            </c:extLst>
          </c:dPt>
          <c:cat>
            <c:strRef>
              <c:f>Foglio20!$G$2:$G$4</c:f>
              <c:strCache>
                <c:ptCount val="3"/>
                <c:pt idx="0">
                  <c:v>Herbicides </c:v>
                </c:pt>
                <c:pt idx="1">
                  <c:v>Fungicides</c:v>
                </c:pt>
                <c:pt idx="2">
                  <c:v>Insecticides</c:v>
                </c:pt>
              </c:strCache>
            </c:strRef>
          </c:cat>
          <c:val>
            <c:numRef>
              <c:f>Foglio20!$H$2:$H$4</c:f>
              <c:numCache>
                <c:formatCode>General</c:formatCode>
                <c:ptCount val="3"/>
                <c:pt idx="0">
                  <c:v>55</c:v>
                </c:pt>
                <c:pt idx="1">
                  <c:v>7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37A-4E15-AADB-71EEBECE0D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3.0200259934091228E-2"/>
          <c:y val="0.25914406532516771"/>
          <c:w val="0.31859804210655573"/>
          <c:h val="0.4400452026829979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[Grafico mappa review 282022.xlsx]Foglio24!Tabella pivot18</c:name>
    <c:fmtId val="4"/>
  </c:pivotSource>
  <c:chart>
    <c:autoTitleDeleted val="1"/>
    <c:pivotFmts>
      <c:pivotFmt>
        <c:idx val="0"/>
        <c:spPr>
          <a:solidFill>
            <a:srgbClr val="00B0F0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rgbClr val="00B0F0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rgbClr val="00B0F0"/>
          </a:solidFill>
          <a:ln>
            <a:noFill/>
          </a:ln>
          <a:effectLst/>
        </c:spPr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0.15032574582715574"/>
          <c:y val="5.0682304815115209E-2"/>
          <c:w val="0.84967425417284426"/>
          <c:h val="0.5095869713804108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Foglio24!$B$1</c:f>
              <c:strCache>
                <c:ptCount val="1"/>
                <c:pt idx="0">
                  <c:v>Totale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Foglio24!$A$2:$A$7</c:f>
              <c:strCache>
                <c:ptCount val="5"/>
                <c:pt idx="0">
                  <c:v>Carbendazim</c:v>
                </c:pt>
                <c:pt idx="1">
                  <c:v>Chlorothalonil</c:v>
                </c:pt>
                <c:pt idx="2">
                  <c:v>Fenpropimorph</c:v>
                </c:pt>
                <c:pt idx="3">
                  <c:v>Mancozeb</c:v>
                </c:pt>
                <c:pt idx="4">
                  <c:v>Tebuconazole</c:v>
                </c:pt>
              </c:strCache>
            </c:strRef>
          </c:cat>
          <c:val>
            <c:numRef>
              <c:f>Foglio24!$B$2:$B$7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D4-4325-95B7-C47060DEED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1829632"/>
        <c:axId val="271835520"/>
      </c:barChart>
      <c:catAx>
        <c:axId val="271829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it-IT"/>
          </a:p>
        </c:txPr>
        <c:crossAx val="271835520"/>
        <c:crosses val="autoZero"/>
        <c:auto val="1"/>
        <c:lblAlgn val="ctr"/>
        <c:lblOffset val="100"/>
        <c:noMultiLvlLbl val="0"/>
      </c:catAx>
      <c:valAx>
        <c:axId val="271835520"/>
        <c:scaling>
          <c:orientation val="minMax"/>
          <c:max val="10"/>
        </c:scaling>
        <c:delete val="1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71829632"/>
        <c:crosses val="autoZero"/>
        <c:crossBetween val="between"/>
        <c:majorUnit val="2"/>
        <c:minorUnit val="2"/>
      </c:valAx>
      <c:spPr>
        <a:noFill/>
        <a:ln>
          <a:solidFill>
            <a:schemeClr val="bg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[Grafico mappa review 282022.xlsx]Foglio25!Tabella pivot19</c:name>
    <c:fmtId val="3"/>
  </c:pivotSource>
  <c:chart>
    <c:autoTitleDeleted val="1"/>
    <c:pivotFmts>
      <c:pivotFmt>
        <c:idx val="0"/>
        <c:spPr>
          <a:solidFill>
            <a:srgbClr val="FFC000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rgbClr val="FFC000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rgbClr val="FFC000"/>
          </a:solidFill>
          <a:ln>
            <a:noFill/>
          </a:ln>
          <a:effectLst/>
        </c:spPr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0.10143799729557268"/>
          <c:y val="4.5950742576243112E-2"/>
          <c:w val="0.89655796150481193"/>
          <c:h val="0.525453244620709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Foglio25!$B$1</c:f>
              <c:strCache>
                <c:ptCount val="1"/>
                <c:pt idx="0">
                  <c:v>Totale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Foglio25!$A$2:$A$8</c:f>
              <c:strCache>
                <c:ptCount val="6"/>
                <c:pt idx="0">
                  <c:v>Chlorpyrifos</c:v>
                </c:pt>
                <c:pt idx="1">
                  <c:v>Cypermethrin</c:v>
                </c:pt>
                <c:pt idx="2">
                  <c:v>Endosulfan</c:v>
                </c:pt>
                <c:pt idx="3">
                  <c:v>Etofenprox</c:v>
                </c:pt>
                <c:pt idx="4">
                  <c:v>Metaldehyde</c:v>
                </c:pt>
                <c:pt idx="5">
                  <c:v>Primicarb</c:v>
                </c:pt>
              </c:strCache>
            </c:strRef>
          </c:cat>
          <c:val>
            <c:numRef>
              <c:f>Foglio25!$B$2:$B$8</c:f>
              <c:numCache>
                <c:formatCode>General</c:formatCode>
                <c:ptCount val="6"/>
                <c:pt idx="0">
                  <c:v>3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3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15-467D-A12F-13F2305060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1971840"/>
        <c:axId val="271973376"/>
      </c:barChart>
      <c:catAx>
        <c:axId val="271971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it-IT"/>
          </a:p>
        </c:txPr>
        <c:crossAx val="271973376"/>
        <c:crosses val="autoZero"/>
        <c:auto val="1"/>
        <c:lblAlgn val="ctr"/>
        <c:lblOffset val="100"/>
        <c:noMultiLvlLbl val="0"/>
      </c:catAx>
      <c:valAx>
        <c:axId val="271973376"/>
        <c:scaling>
          <c:orientation val="minMax"/>
          <c:max val="10"/>
        </c:scaling>
        <c:delete val="1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71971840"/>
        <c:crosses val="autoZero"/>
        <c:crossBetween val="between"/>
        <c:majorUnit val="2"/>
        <c:minorUnit val="2"/>
      </c:valAx>
      <c:spPr>
        <a:noFill/>
        <a:ln>
          <a:solidFill>
            <a:schemeClr val="bg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[Grafico mappa review 282022 (version 2).xlsb]Foglio6!Tabella pivot1</c:name>
    <c:fmtId val="4"/>
  </c:pivotSource>
  <c:chart>
    <c:autoTitleDeleted val="1"/>
    <c:pivotFmts>
      <c:pivotFmt>
        <c:idx val="0"/>
        <c:spPr>
          <a:solidFill>
            <a:srgbClr val="00B050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rgbClr val="00B050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rgbClr val="00B050"/>
          </a:solidFill>
          <a:ln>
            <a:noFill/>
          </a:ln>
          <a:effectLst/>
        </c:spPr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8.4058438218517842E-2"/>
          <c:y val="5.5555555555555552E-2"/>
          <c:w val="0.91594158478947607"/>
          <c:h val="0.508427769404638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Foglio6!$B$3</c:f>
              <c:strCache>
                <c:ptCount val="1"/>
                <c:pt idx="0">
                  <c:v>Totale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Foglio6!$A$4:$A$27</c:f>
              <c:strCache>
                <c:ptCount val="23"/>
                <c:pt idx="0">
                  <c:v>2,4-D</c:v>
                </c:pt>
                <c:pt idx="1">
                  <c:v>Acetochlor</c:v>
                </c:pt>
                <c:pt idx="2">
                  <c:v>Aclonifen</c:v>
                </c:pt>
                <c:pt idx="3">
                  <c:v>Atrazine</c:v>
                </c:pt>
                <c:pt idx="4">
                  <c:v>Buthaclor</c:v>
                </c:pt>
                <c:pt idx="5">
                  <c:v>Carbetamide</c:v>
                </c:pt>
                <c:pt idx="6">
                  <c:v>Chlorotoluron</c:v>
                </c:pt>
                <c:pt idx="7">
                  <c:v>Clopyralid</c:v>
                </c:pt>
                <c:pt idx="8">
                  <c:v>Diflufenican</c:v>
                </c:pt>
                <c:pt idx="9">
                  <c:v>Dimethenamid</c:v>
                </c:pt>
                <c:pt idx="10">
                  <c:v>Diuron</c:v>
                </c:pt>
                <c:pt idx="11">
                  <c:v>Flufenacet</c:v>
                </c:pt>
                <c:pt idx="12">
                  <c:v>Glyphosate</c:v>
                </c:pt>
                <c:pt idx="13">
                  <c:v>Isoprothiolane</c:v>
                </c:pt>
                <c:pt idx="14">
                  <c:v>Isoproturon</c:v>
                </c:pt>
                <c:pt idx="15">
                  <c:v>MCPA</c:v>
                </c:pt>
                <c:pt idx="16">
                  <c:v>Mecoprop</c:v>
                </c:pt>
                <c:pt idx="17">
                  <c:v>Metazachlor</c:v>
                </c:pt>
                <c:pt idx="18">
                  <c:v>Metolachlor</c:v>
                </c:pt>
                <c:pt idx="19">
                  <c:v>Oxadiazon</c:v>
                </c:pt>
                <c:pt idx="20">
                  <c:v>Pendimethalin</c:v>
                </c:pt>
                <c:pt idx="21">
                  <c:v>Propyzamide</c:v>
                </c:pt>
                <c:pt idx="22">
                  <c:v>Terbuthylazine</c:v>
                </c:pt>
              </c:strCache>
            </c:strRef>
          </c:cat>
          <c:val>
            <c:numRef>
              <c:f>Foglio6!$B$4:$B$27</c:f>
              <c:numCache>
                <c:formatCode>General</c:formatCode>
                <c:ptCount val="23"/>
                <c:pt idx="0">
                  <c:v>2</c:v>
                </c:pt>
                <c:pt idx="1">
                  <c:v>3</c:v>
                </c:pt>
                <c:pt idx="2">
                  <c:v>2</c:v>
                </c:pt>
                <c:pt idx="3">
                  <c:v>10</c:v>
                </c:pt>
                <c:pt idx="4">
                  <c:v>1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1</c:v>
                </c:pt>
                <c:pt idx="9">
                  <c:v>2</c:v>
                </c:pt>
                <c:pt idx="10">
                  <c:v>1</c:v>
                </c:pt>
                <c:pt idx="11">
                  <c:v>1</c:v>
                </c:pt>
                <c:pt idx="12">
                  <c:v>3</c:v>
                </c:pt>
                <c:pt idx="13">
                  <c:v>1</c:v>
                </c:pt>
                <c:pt idx="14">
                  <c:v>4</c:v>
                </c:pt>
                <c:pt idx="15">
                  <c:v>3</c:v>
                </c:pt>
                <c:pt idx="16">
                  <c:v>2</c:v>
                </c:pt>
                <c:pt idx="17">
                  <c:v>1</c:v>
                </c:pt>
                <c:pt idx="18">
                  <c:v>6</c:v>
                </c:pt>
                <c:pt idx="19">
                  <c:v>1</c:v>
                </c:pt>
                <c:pt idx="20">
                  <c:v>1</c:v>
                </c:pt>
                <c:pt idx="21">
                  <c:v>2</c:v>
                </c:pt>
                <c:pt idx="2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C3-4F49-95FF-7B6DC8FD85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3310464"/>
        <c:axId val="273312000"/>
      </c:barChart>
      <c:catAx>
        <c:axId val="273310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it-IT"/>
          </a:p>
        </c:txPr>
        <c:crossAx val="273312000"/>
        <c:crosses val="autoZero"/>
        <c:auto val="1"/>
        <c:lblAlgn val="ctr"/>
        <c:lblOffset val="100"/>
        <c:noMultiLvlLbl val="0"/>
      </c:catAx>
      <c:valAx>
        <c:axId val="273312000"/>
        <c:scaling>
          <c:orientation val="minMax"/>
          <c:max val="1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it-IT"/>
          </a:p>
        </c:txPr>
        <c:crossAx val="273310464"/>
        <c:crosses val="autoZero"/>
        <c:crossBetween val="between"/>
        <c:majorUnit val="2"/>
        <c:minorUnit val="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it-IT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0480733013403052E-2"/>
          <c:y val="6.9608016001504153E-2"/>
          <c:w val="0.78319310904641493"/>
          <c:h val="0.6131496900619876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PestModel!$B$1</c:f>
              <c:strCache>
                <c:ptCount val="1"/>
                <c:pt idx="0">
                  <c:v>ZIN-AgriTra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PestModel!$A$2:$A$35</c:f>
              <c:strCache>
                <c:ptCount val="34"/>
                <c:pt idx="0">
                  <c:v>2,4-D</c:v>
                </c:pt>
                <c:pt idx="1">
                  <c:v>Acetochlor</c:v>
                </c:pt>
                <c:pt idx="2">
                  <c:v>Aclonifen</c:v>
                </c:pt>
                <c:pt idx="3">
                  <c:v>Atrazine</c:v>
                </c:pt>
                <c:pt idx="4">
                  <c:v>Buthaclor</c:v>
                </c:pt>
                <c:pt idx="5">
                  <c:v>Carbendazim</c:v>
                </c:pt>
                <c:pt idx="6">
                  <c:v>Carbetamide</c:v>
                </c:pt>
                <c:pt idx="7">
                  <c:v>Chlorothalonil</c:v>
                </c:pt>
                <c:pt idx="8">
                  <c:v>Chlorotoluron</c:v>
                </c:pt>
                <c:pt idx="9">
                  <c:v>Chlorpyrifos</c:v>
                </c:pt>
                <c:pt idx="10">
                  <c:v>Clopyralid</c:v>
                </c:pt>
                <c:pt idx="11">
                  <c:v>Cypermethrin</c:v>
                </c:pt>
                <c:pt idx="12">
                  <c:v>Diflufenican</c:v>
                </c:pt>
                <c:pt idx="13">
                  <c:v>Dimethenamid</c:v>
                </c:pt>
                <c:pt idx="14">
                  <c:v>Diuron</c:v>
                </c:pt>
                <c:pt idx="15">
                  <c:v>Endosulfan</c:v>
                </c:pt>
                <c:pt idx="16">
                  <c:v>Etofenprox</c:v>
                </c:pt>
                <c:pt idx="17">
                  <c:v>Fenpropimorph</c:v>
                </c:pt>
                <c:pt idx="18">
                  <c:v>Flufenacet</c:v>
                </c:pt>
                <c:pt idx="19">
                  <c:v>Glyphosate</c:v>
                </c:pt>
                <c:pt idx="20">
                  <c:v>Isoprothiolane</c:v>
                </c:pt>
                <c:pt idx="21">
                  <c:v>Isoproturon</c:v>
                </c:pt>
                <c:pt idx="22">
                  <c:v>Mancozeb</c:v>
                </c:pt>
                <c:pt idx="23">
                  <c:v>MCPA</c:v>
                </c:pt>
                <c:pt idx="24">
                  <c:v>Mecoprop</c:v>
                </c:pt>
                <c:pt idx="25">
                  <c:v>Metaldehyde</c:v>
                </c:pt>
                <c:pt idx="26">
                  <c:v>Metazachlor</c:v>
                </c:pt>
                <c:pt idx="27">
                  <c:v>Metolachlor</c:v>
                </c:pt>
                <c:pt idx="28">
                  <c:v>Oxadiazon</c:v>
                </c:pt>
                <c:pt idx="29">
                  <c:v>Pendimethalin </c:v>
                </c:pt>
                <c:pt idx="30">
                  <c:v>Pirimicarb</c:v>
                </c:pt>
                <c:pt idx="31">
                  <c:v>Propyzamide</c:v>
                </c:pt>
                <c:pt idx="32">
                  <c:v>Tebuconazole</c:v>
                </c:pt>
                <c:pt idx="33">
                  <c:v>Terbuthylazine</c:v>
                </c:pt>
              </c:strCache>
            </c:strRef>
          </c:cat>
          <c:val>
            <c:numRef>
              <c:f>PestModel!$B$2:$B$35</c:f>
              <c:numCache>
                <c:formatCode>General</c:formatCode>
                <c:ptCount val="34"/>
                <c:pt idx="3">
                  <c:v>2</c:v>
                </c:pt>
                <c:pt idx="13">
                  <c:v>2</c:v>
                </c:pt>
                <c:pt idx="27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B7-4B11-86C7-DE07973A20C4}"/>
            </c:ext>
          </c:extLst>
        </c:ser>
        <c:ser>
          <c:idx val="1"/>
          <c:order val="1"/>
          <c:tx>
            <c:strRef>
              <c:f>PestModel!$C$1</c:f>
              <c:strCache>
                <c:ptCount val="1"/>
                <c:pt idx="0">
                  <c:v>VFSMOD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cat>
            <c:strRef>
              <c:f>PestModel!$A$2:$A$35</c:f>
              <c:strCache>
                <c:ptCount val="34"/>
                <c:pt idx="0">
                  <c:v>2,4-D</c:v>
                </c:pt>
                <c:pt idx="1">
                  <c:v>Acetochlor</c:v>
                </c:pt>
                <c:pt idx="2">
                  <c:v>Aclonifen</c:v>
                </c:pt>
                <c:pt idx="3">
                  <c:v>Atrazine</c:v>
                </c:pt>
                <c:pt idx="4">
                  <c:v>Buthaclor</c:v>
                </c:pt>
                <c:pt idx="5">
                  <c:v>Carbendazim</c:v>
                </c:pt>
                <c:pt idx="6">
                  <c:v>Carbetamide</c:v>
                </c:pt>
                <c:pt idx="7">
                  <c:v>Chlorothalonil</c:v>
                </c:pt>
                <c:pt idx="8">
                  <c:v>Chlorotoluron</c:v>
                </c:pt>
                <c:pt idx="9">
                  <c:v>Chlorpyrifos</c:v>
                </c:pt>
                <c:pt idx="10">
                  <c:v>Clopyralid</c:v>
                </c:pt>
                <c:pt idx="11">
                  <c:v>Cypermethrin</c:v>
                </c:pt>
                <c:pt idx="12">
                  <c:v>Diflufenican</c:v>
                </c:pt>
                <c:pt idx="13">
                  <c:v>Dimethenamid</c:v>
                </c:pt>
                <c:pt idx="14">
                  <c:v>Diuron</c:v>
                </c:pt>
                <c:pt idx="15">
                  <c:v>Endosulfan</c:v>
                </c:pt>
                <c:pt idx="16">
                  <c:v>Etofenprox</c:v>
                </c:pt>
                <c:pt idx="17">
                  <c:v>Fenpropimorph</c:v>
                </c:pt>
                <c:pt idx="18">
                  <c:v>Flufenacet</c:v>
                </c:pt>
                <c:pt idx="19">
                  <c:v>Glyphosate</c:v>
                </c:pt>
                <c:pt idx="20">
                  <c:v>Isoprothiolane</c:v>
                </c:pt>
                <c:pt idx="21">
                  <c:v>Isoproturon</c:v>
                </c:pt>
                <c:pt idx="22">
                  <c:v>Mancozeb</c:v>
                </c:pt>
                <c:pt idx="23">
                  <c:v>MCPA</c:v>
                </c:pt>
                <c:pt idx="24">
                  <c:v>Mecoprop</c:v>
                </c:pt>
                <c:pt idx="25">
                  <c:v>Metaldehyde</c:v>
                </c:pt>
                <c:pt idx="26">
                  <c:v>Metazachlor</c:v>
                </c:pt>
                <c:pt idx="27">
                  <c:v>Metolachlor</c:v>
                </c:pt>
                <c:pt idx="28">
                  <c:v>Oxadiazon</c:v>
                </c:pt>
                <c:pt idx="29">
                  <c:v>Pendimethalin </c:v>
                </c:pt>
                <c:pt idx="30">
                  <c:v>Pirimicarb</c:v>
                </c:pt>
                <c:pt idx="31">
                  <c:v>Propyzamide</c:v>
                </c:pt>
                <c:pt idx="32">
                  <c:v>Tebuconazole</c:v>
                </c:pt>
                <c:pt idx="33">
                  <c:v>Terbuthylazine</c:v>
                </c:pt>
              </c:strCache>
            </c:strRef>
          </c:cat>
          <c:val>
            <c:numRef>
              <c:f>PestModel!$C$2:$C$35</c:f>
              <c:numCache>
                <c:formatCode>General</c:formatCode>
                <c:ptCount val="34"/>
                <c:pt idx="12">
                  <c:v>1</c:v>
                </c:pt>
                <c:pt idx="21">
                  <c:v>1</c:v>
                </c:pt>
                <c:pt idx="3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EB7-4B11-86C7-DE07973A20C4}"/>
            </c:ext>
          </c:extLst>
        </c:ser>
        <c:ser>
          <c:idx val="2"/>
          <c:order val="2"/>
          <c:tx>
            <c:strRef>
              <c:f>PestModel!$D$1</c:f>
              <c:strCache>
                <c:ptCount val="1"/>
                <c:pt idx="0">
                  <c:v>SWAT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strRef>
              <c:f>PestModel!$A$2:$A$35</c:f>
              <c:strCache>
                <c:ptCount val="34"/>
                <c:pt idx="0">
                  <c:v>2,4-D</c:v>
                </c:pt>
                <c:pt idx="1">
                  <c:v>Acetochlor</c:v>
                </c:pt>
                <c:pt idx="2">
                  <c:v>Aclonifen</c:v>
                </c:pt>
                <c:pt idx="3">
                  <c:v>Atrazine</c:v>
                </c:pt>
                <c:pt idx="4">
                  <c:v>Buthaclor</c:v>
                </c:pt>
                <c:pt idx="5">
                  <c:v>Carbendazim</c:v>
                </c:pt>
                <c:pt idx="6">
                  <c:v>Carbetamide</c:v>
                </c:pt>
                <c:pt idx="7">
                  <c:v>Chlorothalonil</c:v>
                </c:pt>
                <c:pt idx="8">
                  <c:v>Chlorotoluron</c:v>
                </c:pt>
                <c:pt idx="9">
                  <c:v>Chlorpyrifos</c:v>
                </c:pt>
                <c:pt idx="10">
                  <c:v>Clopyralid</c:v>
                </c:pt>
                <c:pt idx="11">
                  <c:v>Cypermethrin</c:v>
                </c:pt>
                <c:pt idx="12">
                  <c:v>Diflufenican</c:v>
                </c:pt>
                <c:pt idx="13">
                  <c:v>Dimethenamid</c:v>
                </c:pt>
                <c:pt idx="14">
                  <c:v>Diuron</c:v>
                </c:pt>
                <c:pt idx="15">
                  <c:v>Endosulfan</c:v>
                </c:pt>
                <c:pt idx="16">
                  <c:v>Etofenprox</c:v>
                </c:pt>
                <c:pt idx="17">
                  <c:v>Fenpropimorph</c:v>
                </c:pt>
                <c:pt idx="18">
                  <c:v>Flufenacet</c:v>
                </c:pt>
                <c:pt idx="19">
                  <c:v>Glyphosate</c:v>
                </c:pt>
                <c:pt idx="20">
                  <c:v>Isoprothiolane</c:v>
                </c:pt>
                <c:pt idx="21">
                  <c:v>Isoproturon</c:v>
                </c:pt>
                <c:pt idx="22">
                  <c:v>Mancozeb</c:v>
                </c:pt>
                <c:pt idx="23">
                  <c:v>MCPA</c:v>
                </c:pt>
                <c:pt idx="24">
                  <c:v>Mecoprop</c:v>
                </c:pt>
                <c:pt idx="25">
                  <c:v>Metaldehyde</c:v>
                </c:pt>
                <c:pt idx="26">
                  <c:v>Metazachlor</c:v>
                </c:pt>
                <c:pt idx="27">
                  <c:v>Metolachlor</c:v>
                </c:pt>
                <c:pt idx="28">
                  <c:v>Oxadiazon</c:v>
                </c:pt>
                <c:pt idx="29">
                  <c:v>Pendimethalin </c:v>
                </c:pt>
                <c:pt idx="30">
                  <c:v>Pirimicarb</c:v>
                </c:pt>
                <c:pt idx="31">
                  <c:v>Propyzamide</c:v>
                </c:pt>
                <c:pt idx="32">
                  <c:v>Tebuconazole</c:v>
                </c:pt>
                <c:pt idx="33">
                  <c:v>Terbuthylazine</c:v>
                </c:pt>
              </c:strCache>
            </c:strRef>
          </c:cat>
          <c:val>
            <c:numRef>
              <c:f>PestModel!$D$2:$D$35</c:f>
              <c:numCache>
                <c:formatCode>General</c:formatCode>
                <c:ptCount val="34"/>
                <c:pt idx="1">
                  <c:v>2</c:v>
                </c:pt>
                <c:pt idx="2">
                  <c:v>2</c:v>
                </c:pt>
                <c:pt idx="3">
                  <c:v>6</c:v>
                </c:pt>
                <c:pt idx="4">
                  <c:v>1</c:v>
                </c:pt>
                <c:pt idx="5">
                  <c:v>1</c:v>
                </c:pt>
                <c:pt idx="7">
                  <c:v>2</c:v>
                </c:pt>
                <c:pt idx="9">
                  <c:v>2</c:v>
                </c:pt>
                <c:pt idx="11">
                  <c:v>1</c:v>
                </c:pt>
                <c:pt idx="14">
                  <c:v>1</c:v>
                </c:pt>
                <c:pt idx="15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2</c:v>
                </c:pt>
                <c:pt idx="28">
                  <c:v>1</c:v>
                </c:pt>
                <c:pt idx="29">
                  <c:v>1</c:v>
                </c:pt>
                <c:pt idx="3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EB7-4B11-86C7-DE07973A20C4}"/>
            </c:ext>
          </c:extLst>
        </c:ser>
        <c:ser>
          <c:idx val="3"/>
          <c:order val="3"/>
          <c:tx>
            <c:strRef>
              <c:f>PestModel!$E$1</c:f>
              <c:strCache>
                <c:ptCount val="1"/>
                <c:pt idx="0">
                  <c:v>SPIDER</c:v>
                </c:pt>
              </c:strCache>
            </c:strRef>
          </c:tx>
          <c:spPr>
            <a:solidFill>
              <a:srgbClr val="00FFFF"/>
            </a:solidFill>
            <a:ln>
              <a:noFill/>
            </a:ln>
            <a:effectLst/>
          </c:spPr>
          <c:invertIfNegative val="0"/>
          <c:cat>
            <c:strRef>
              <c:f>PestModel!$A$2:$A$35</c:f>
              <c:strCache>
                <c:ptCount val="34"/>
                <c:pt idx="0">
                  <c:v>2,4-D</c:v>
                </c:pt>
                <c:pt idx="1">
                  <c:v>Acetochlor</c:v>
                </c:pt>
                <c:pt idx="2">
                  <c:v>Aclonifen</c:v>
                </c:pt>
                <c:pt idx="3">
                  <c:v>Atrazine</c:v>
                </c:pt>
                <c:pt idx="4">
                  <c:v>Buthaclor</c:v>
                </c:pt>
                <c:pt idx="5">
                  <c:v>Carbendazim</c:v>
                </c:pt>
                <c:pt idx="6">
                  <c:v>Carbetamide</c:v>
                </c:pt>
                <c:pt idx="7">
                  <c:v>Chlorothalonil</c:v>
                </c:pt>
                <c:pt idx="8">
                  <c:v>Chlorotoluron</c:v>
                </c:pt>
                <c:pt idx="9">
                  <c:v>Chlorpyrifos</c:v>
                </c:pt>
                <c:pt idx="10">
                  <c:v>Clopyralid</c:v>
                </c:pt>
                <c:pt idx="11">
                  <c:v>Cypermethrin</c:v>
                </c:pt>
                <c:pt idx="12">
                  <c:v>Diflufenican</c:v>
                </c:pt>
                <c:pt idx="13">
                  <c:v>Dimethenamid</c:v>
                </c:pt>
                <c:pt idx="14">
                  <c:v>Diuron</c:v>
                </c:pt>
                <c:pt idx="15">
                  <c:v>Endosulfan</c:v>
                </c:pt>
                <c:pt idx="16">
                  <c:v>Etofenprox</c:v>
                </c:pt>
                <c:pt idx="17">
                  <c:v>Fenpropimorph</c:v>
                </c:pt>
                <c:pt idx="18">
                  <c:v>Flufenacet</c:v>
                </c:pt>
                <c:pt idx="19">
                  <c:v>Glyphosate</c:v>
                </c:pt>
                <c:pt idx="20">
                  <c:v>Isoprothiolane</c:v>
                </c:pt>
                <c:pt idx="21">
                  <c:v>Isoproturon</c:v>
                </c:pt>
                <c:pt idx="22">
                  <c:v>Mancozeb</c:v>
                </c:pt>
                <c:pt idx="23">
                  <c:v>MCPA</c:v>
                </c:pt>
                <c:pt idx="24">
                  <c:v>Mecoprop</c:v>
                </c:pt>
                <c:pt idx="25">
                  <c:v>Metaldehyde</c:v>
                </c:pt>
                <c:pt idx="26">
                  <c:v>Metazachlor</c:v>
                </c:pt>
                <c:pt idx="27">
                  <c:v>Metolachlor</c:v>
                </c:pt>
                <c:pt idx="28">
                  <c:v>Oxadiazon</c:v>
                </c:pt>
                <c:pt idx="29">
                  <c:v>Pendimethalin </c:v>
                </c:pt>
                <c:pt idx="30">
                  <c:v>Pirimicarb</c:v>
                </c:pt>
                <c:pt idx="31">
                  <c:v>Propyzamide</c:v>
                </c:pt>
                <c:pt idx="32">
                  <c:v>Tebuconazole</c:v>
                </c:pt>
                <c:pt idx="33">
                  <c:v>Terbuthylazine</c:v>
                </c:pt>
              </c:strCache>
            </c:strRef>
          </c:cat>
          <c:val>
            <c:numRef>
              <c:f>PestModel!$E$2:$E$35</c:f>
              <c:numCache>
                <c:formatCode>General</c:formatCode>
                <c:ptCount val="34"/>
                <c:pt idx="6">
                  <c:v>1</c:v>
                </c:pt>
                <c:pt idx="8">
                  <c:v>1</c:v>
                </c:pt>
                <c:pt idx="10">
                  <c:v>1</c:v>
                </c:pt>
                <c:pt idx="23">
                  <c:v>1</c:v>
                </c:pt>
                <c:pt idx="24">
                  <c:v>1</c:v>
                </c:pt>
                <c:pt idx="3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EB7-4B11-86C7-DE07973A20C4}"/>
            </c:ext>
          </c:extLst>
        </c:ser>
        <c:ser>
          <c:idx val="4"/>
          <c:order val="4"/>
          <c:tx>
            <c:strRef>
              <c:f>PestModel!$F$1</c:f>
              <c:strCache>
                <c:ptCount val="1"/>
                <c:pt idx="0">
                  <c:v>PWC </c:v>
                </c:pt>
              </c:strCache>
            </c:strRef>
          </c:tx>
          <c:spPr>
            <a:solidFill>
              <a:srgbClr val="00FF00"/>
            </a:solidFill>
            <a:ln>
              <a:noFill/>
            </a:ln>
            <a:effectLst/>
          </c:spPr>
          <c:invertIfNegative val="0"/>
          <c:cat>
            <c:strRef>
              <c:f>PestModel!$A$2:$A$35</c:f>
              <c:strCache>
                <c:ptCount val="34"/>
                <c:pt idx="0">
                  <c:v>2,4-D</c:v>
                </c:pt>
                <c:pt idx="1">
                  <c:v>Acetochlor</c:v>
                </c:pt>
                <c:pt idx="2">
                  <c:v>Aclonifen</c:v>
                </c:pt>
                <c:pt idx="3">
                  <c:v>Atrazine</c:v>
                </c:pt>
                <c:pt idx="4">
                  <c:v>Buthaclor</c:v>
                </c:pt>
                <c:pt idx="5">
                  <c:v>Carbendazim</c:v>
                </c:pt>
                <c:pt idx="6">
                  <c:v>Carbetamide</c:v>
                </c:pt>
                <c:pt idx="7">
                  <c:v>Chlorothalonil</c:v>
                </c:pt>
                <c:pt idx="8">
                  <c:v>Chlorotoluron</c:v>
                </c:pt>
                <c:pt idx="9">
                  <c:v>Chlorpyrifos</c:v>
                </c:pt>
                <c:pt idx="10">
                  <c:v>Clopyralid</c:v>
                </c:pt>
                <c:pt idx="11">
                  <c:v>Cypermethrin</c:v>
                </c:pt>
                <c:pt idx="12">
                  <c:v>Diflufenican</c:v>
                </c:pt>
                <c:pt idx="13">
                  <c:v>Dimethenamid</c:v>
                </c:pt>
                <c:pt idx="14">
                  <c:v>Diuron</c:v>
                </c:pt>
                <c:pt idx="15">
                  <c:v>Endosulfan</c:v>
                </c:pt>
                <c:pt idx="16">
                  <c:v>Etofenprox</c:v>
                </c:pt>
                <c:pt idx="17">
                  <c:v>Fenpropimorph</c:v>
                </c:pt>
                <c:pt idx="18">
                  <c:v>Flufenacet</c:v>
                </c:pt>
                <c:pt idx="19">
                  <c:v>Glyphosate</c:v>
                </c:pt>
                <c:pt idx="20">
                  <c:v>Isoprothiolane</c:v>
                </c:pt>
                <c:pt idx="21">
                  <c:v>Isoproturon</c:v>
                </c:pt>
                <c:pt idx="22">
                  <c:v>Mancozeb</c:v>
                </c:pt>
                <c:pt idx="23">
                  <c:v>MCPA</c:v>
                </c:pt>
                <c:pt idx="24">
                  <c:v>Mecoprop</c:v>
                </c:pt>
                <c:pt idx="25">
                  <c:v>Metaldehyde</c:v>
                </c:pt>
                <c:pt idx="26">
                  <c:v>Metazachlor</c:v>
                </c:pt>
                <c:pt idx="27">
                  <c:v>Metolachlor</c:v>
                </c:pt>
                <c:pt idx="28">
                  <c:v>Oxadiazon</c:v>
                </c:pt>
                <c:pt idx="29">
                  <c:v>Pendimethalin </c:v>
                </c:pt>
                <c:pt idx="30">
                  <c:v>Pirimicarb</c:v>
                </c:pt>
                <c:pt idx="31">
                  <c:v>Propyzamide</c:v>
                </c:pt>
                <c:pt idx="32">
                  <c:v>Tebuconazole</c:v>
                </c:pt>
                <c:pt idx="33">
                  <c:v>Terbuthylazine</c:v>
                </c:pt>
              </c:strCache>
            </c:strRef>
          </c:cat>
          <c:val>
            <c:numRef>
              <c:f>PestModel!$F$2:$F$35</c:f>
              <c:numCache>
                <c:formatCode>General</c:formatCode>
                <c:ptCount val="34"/>
                <c:pt idx="0">
                  <c:v>1</c:v>
                </c:pt>
                <c:pt idx="1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EB7-4B11-86C7-DE07973A20C4}"/>
            </c:ext>
          </c:extLst>
        </c:ser>
        <c:ser>
          <c:idx val="5"/>
          <c:order val="5"/>
          <c:tx>
            <c:strRef>
              <c:f>PestModel!$G$1</c:f>
              <c:strCache>
                <c:ptCount val="1"/>
                <c:pt idx="0">
                  <c:v>Physical model</c:v>
                </c:pt>
              </c:strCache>
            </c:strRef>
          </c:tx>
          <c:spPr>
            <a:solidFill>
              <a:srgbClr val="FFFFCC"/>
            </a:solidFill>
            <a:ln>
              <a:noFill/>
            </a:ln>
            <a:effectLst/>
          </c:spPr>
          <c:invertIfNegative val="0"/>
          <c:cat>
            <c:strRef>
              <c:f>PestModel!$A$2:$A$35</c:f>
              <c:strCache>
                <c:ptCount val="34"/>
                <c:pt idx="0">
                  <c:v>2,4-D</c:v>
                </c:pt>
                <c:pt idx="1">
                  <c:v>Acetochlor</c:v>
                </c:pt>
                <c:pt idx="2">
                  <c:v>Aclonifen</c:v>
                </c:pt>
                <c:pt idx="3">
                  <c:v>Atrazine</c:v>
                </c:pt>
                <c:pt idx="4">
                  <c:v>Buthaclor</c:v>
                </c:pt>
                <c:pt idx="5">
                  <c:v>Carbendazim</c:v>
                </c:pt>
                <c:pt idx="6">
                  <c:v>Carbetamide</c:v>
                </c:pt>
                <c:pt idx="7">
                  <c:v>Chlorothalonil</c:v>
                </c:pt>
                <c:pt idx="8">
                  <c:v>Chlorotoluron</c:v>
                </c:pt>
                <c:pt idx="9">
                  <c:v>Chlorpyrifos</c:v>
                </c:pt>
                <c:pt idx="10">
                  <c:v>Clopyralid</c:v>
                </c:pt>
                <c:pt idx="11">
                  <c:v>Cypermethrin</c:v>
                </c:pt>
                <c:pt idx="12">
                  <c:v>Diflufenican</c:v>
                </c:pt>
                <c:pt idx="13">
                  <c:v>Dimethenamid</c:v>
                </c:pt>
                <c:pt idx="14">
                  <c:v>Diuron</c:v>
                </c:pt>
                <c:pt idx="15">
                  <c:v>Endosulfan</c:v>
                </c:pt>
                <c:pt idx="16">
                  <c:v>Etofenprox</c:v>
                </c:pt>
                <c:pt idx="17">
                  <c:v>Fenpropimorph</c:v>
                </c:pt>
                <c:pt idx="18">
                  <c:v>Flufenacet</c:v>
                </c:pt>
                <c:pt idx="19">
                  <c:v>Glyphosate</c:v>
                </c:pt>
                <c:pt idx="20">
                  <c:v>Isoprothiolane</c:v>
                </c:pt>
                <c:pt idx="21">
                  <c:v>Isoproturon</c:v>
                </c:pt>
                <c:pt idx="22">
                  <c:v>Mancozeb</c:v>
                </c:pt>
                <c:pt idx="23">
                  <c:v>MCPA</c:v>
                </c:pt>
                <c:pt idx="24">
                  <c:v>Mecoprop</c:v>
                </c:pt>
                <c:pt idx="25">
                  <c:v>Metaldehyde</c:v>
                </c:pt>
                <c:pt idx="26">
                  <c:v>Metazachlor</c:v>
                </c:pt>
                <c:pt idx="27">
                  <c:v>Metolachlor</c:v>
                </c:pt>
                <c:pt idx="28">
                  <c:v>Oxadiazon</c:v>
                </c:pt>
                <c:pt idx="29">
                  <c:v>Pendimethalin </c:v>
                </c:pt>
                <c:pt idx="30">
                  <c:v>Pirimicarb</c:v>
                </c:pt>
                <c:pt idx="31">
                  <c:v>Propyzamide</c:v>
                </c:pt>
                <c:pt idx="32">
                  <c:v>Tebuconazole</c:v>
                </c:pt>
                <c:pt idx="33">
                  <c:v>Terbuthylazine</c:v>
                </c:pt>
              </c:strCache>
            </c:strRef>
          </c:cat>
          <c:val>
            <c:numRef>
              <c:f>PestModel!$G$2:$G$35</c:f>
              <c:numCache>
                <c:formatCode>General</c:formatCode>
                <c:ptCount val="34"/>
                <c:pt idx="2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EB7-4B11-86C7-DE07973A20C4}"/>
            </c:ext>
          </c:extLst>
        </c:ser>
        <c:ser>
          <c:idx val="6"/>
          <c:order val="6"/>
          <c:tx>
            <c:strRef>
              <c:f>PestModel!$H$1</c:f>
              <c:strCache>
                <c:ptCount val="1"/>
                <c:pt idx="0">
                  <c:v>Perceptual model</c:v>
                </c:pt>
              </c:strCache>
            </c:strRef>
          </c:tx>
          <c:spPr>
            <a:solidFill>
              <a:srgbClr val="66CCFF"/>
            </a:solidFill>
            <a:ln>
              <a:noFill/>
            </a:ln>
            <a:effectLst/>
          </c:spPr>
          <c:invertIfNegative val="0"/>
          <c:cat>
            <c:strRef>
              <c:f>PestModel!$A$2:$A$35</c:f>
              <c:strCache>
                <c:ptCount val="34"/>
                <c:pt idx="0">
                  <c:v>2,4-D</c:v>
                </c:pt>
                <c:pt idx="1">
                  <c:v>Acetochlor</c:v>
                </c:pt>
                <c:pt idx="2">
                  <c:v>Aclonifen</c:v>
                </c:pt>
                <c:pt idx="3">
                  <c:v>Atrazine</c:v>
                </c:pt>
                <c:pt idx="4">
                  <c:v>Buthaclor</c:v>
                </c:pt>
                <c:pt idx="5">
                  <c:v>Carbendazim</c:v>
                </c:pt>
                <c:pt idx="6">
                  <c:v>Carbetamide</c:v>
                </c:pt>
                <c:pt idx="7">
                  <c:v>Chlorothalonil</c:v>
                </c:pt>
                <c:pt idx="8">
                  <c:v>Chlorotoluron</c:v>
                </c:pt>
                <c:pt idx="9">
                  <c:v>Chlorpyrifos</c:v>
                </c:pt>
                <c:pt idx="10">
                  <c:v>Clopyralid</c:v>
                </c:pt>
                <c:pt idx="11">
                  <c:v>Cypermethrin</c:v>
                </c:pt>
                <c:pt idx="12">
                  <c:v>Diflufenican</c:v>
                </c:pt>
                <c:pt idx="13">
                  <c:v>Dimethenamid</c:v>
                </c:pt>
                <c:pt idx="14">
                  <c:v>Diuron</c:v>
                </c:pt>
                <c:pt idx="15">
                  <c:v>Endosulfan</c:v>
                </c:pt>
                <c:pt idx="16">
                  <c:v>Etofenprox</c:v>
                </c:pt>
                <c:pt idx="17">
                  <c:v>Fenpropimorph</c:v>
                </c:pt>
                <c:pt idx="18">
                  <c:v>Flufenacet</c:v>
                </c:pt>
                <c:pt idx="19">
                  <c:v>Glyphosate</c:v>
                </c:pt>
                <c:pt idx="20">
                  <c:v>Isoprothiolane</c:v>
                </c:pt>
                <c:pt idx="21">
                  <c:v>Isoproturon</c:v>
                </c:pt>
                <c:pt idx="22">
                  <c:v>Mancozeb</c:v>
                </c:pt>
                <c:pt idx="23">
                  <c:v>MCPA</c:v>
                </c:pt>
                <c:pt idx="24">
                  <c:v>Mecoprop</c:v>
                </c:pt>
                <c:pt idx="25">
                  <c:v>Metaldehyde</c:v>
                </c:pt>
                <c:pt idx="26">
                  <c:v>Metazachlor</c:v>
                </c:pt>
                <c:pt idx="27">
                  <c:v>Metolachlor</c:v>
                </c:pt>
                <c:pt idx="28">
                  <c:v>Oxadiazon</c:v>
                </c:pt>
                <c:pt idx="29">
                  <c:v>Pendimethalin </c:v>
                </c:pt>
                <c:pt idx="30">
                  <c:v>Pirimicarb</c:v>
                </c:pt>
                <c:pt idx="31">
                  <c:v>Propyzamide</c:v>
                </c:pt>
                <c:pt idx="32">
                  <c:v>Tebuconazole</c:v>
                </c:pt>
                <c:pt idx="33">
                  <c:v>Terbuthylazine</c:v>
                </c:pt>
              </c:strCache>
            </c:strRef>
          </c:cat>
          <c:val>
            <c:numRef>
              <c:f>PestModel!$H$2:$H$35</c:f>
              <c:numCache>
                <c:formatCode>General</c:formatCode>
                <c:ptCount val="34"/>
                <c:pt idx="3">
                  <c:v>1</c:v>
                </c:pt>
                <c:pt idx="3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EB7-4B11-86C7-DE07973A20C4}"/>
            </c:ext>
          </c:extLst>
        </c:ser>
        <c:ser>
          <c:idx val="7"/>
          <c:order val="7"/>
          <c:tx>
            <c:strRef>
              <c:f>PestModel!$I$1</c:f>
              <c:strCache>
                <c:ptCount val="1"/>
                <c:pt idx="0">
                  <c:v>Model-based (Mb) risk</c:v>
                </c:pt>
              </c:strCache>
            </c:strRef>
          </c:tx>
          <c:spPr>
            <a:solidFill>
              <a:srgbClr val="CCCCFF"/>
            </a:solidFill>
            <a:ln>
              <a:noFill/>
            </a:ln>
            <a:effectLst/>
          </c:spPr>
          <c:invertIfNegative val="0"/>
          <c:cat>
            <c:strRef>
              <c:f>PestModel!$A$2:$A$35</c:f>
              <c:strCache>
                <c:ptCount val="34"/>
                <c:pt idx="0">
                  <c:v>2,4-D</c:v>
                </c:pt>
                <c:pt idx="1">
                  <c:v>Acetochlor</c:v>
                </c:pt>
                <c:pt idx="2">
                  <c:v>Aclonifen</c:v>
                </c:pt>
                <c:pt idx="3">
                  <c:v>Atrazine</c:v>
                </c:pt>
                <c:pt idx="4">
                  <c:v>Buthaclor</c:v>
                </c:pt>
                <c:pt idx="5">
                  <c:v>Carbendazim</c:v>
                </c:pt>
                <c:pt idx="6">
                  <c:v>Carbetamide</c:v>
                </c:pt>
                <c:pt idx="7">
                  <c:v>Chlorothalonil</c:v>
                </c:pt>
                <c:pt idx="8">
                  <c:v>Chlorotoluron</c:v>
                </c:pt>
                <c:pt idx="9">
                  <c:v>Chlorpyrifos</c:v>
                </c:pt>
                <c:pt idx="10">
                  <c:v>Clopyralid</c:v>
                </c:pt>
                <c:pt idx="11">
                  <c:v>Cypermethrin</c:v>
                </c:pt>
                <c:pt idx="12">
                  <c:v>Diflufenican</c:v>
                </c:pt>
                <c:pt idx="13">
                  <c:v>Dimethenamid</c:v>
                </c:pt>
                <c:pt idx="14">
                  <c:v>Diuron</c:v>
                </c:pt>
                <c:pt idx="15">
                  <c:v>Endosulfan</c:v>
                </c:pt>
                <c:pt idx="16">
                  <c:v>Etofenprox</c:v>
                </c:pt>
                <c:pt idx="17">
                  <c:v>Fenpropimorph</c:v>
                </c:pt>
                <c:pt idx="18">
                  <c:v>Flufenacet</c:v>
                </c:pt>
                <c:pt idx="19">
                  <c:v>Glyphosate</c:v>
                </c:pt>
                <c:pt idx="20">
                  <c:v>Isoprothiolane</c:v>
                </c:pt>
                <c:pt idx="21">
                  <c:v>Isoproturon</c:v>
                </c:pt>
                <c:pt idx="22">
                  <c:v>Mancozeb</c:v>
                </c:pt>
                <c:pt idx="23">
                  <c:v>MCPA</c:v>
                </c:pt>
                <c:pt idx="24">
                  <c:v>Mecoprop</c:v>
                </c:pt>
                <c:pt idx="25">
                  <c:v>Metaldehyde</c:v>
                </c:pt>
                <c:pt idx="26">
                  <c:v>Metazachlor</c:v>
                </c:pt>
                <c:pt idx="27">
                  <c:v>Metolachlor</c:v>
                </c:pt>
                <c:pt idx="28">
                  <c:v>Oxadiazon</c:v>
                </c:pt>
                <c:pt idx="29">
                  <c:v>Pendimethalin </c:v>
                </c:pt>
                <c:pt idx="30">
                  <c:v>Pirimicarb</c:v>
                </c:pt>
                <c:pt idx="31">
                  <c:v>Propyzamide</c:v>
                </c:pt>
                <c:pt idx="32">
                  <c:v>Tebuconazole</c:v>
                </c:pt>
                <c:pt idx="33">
                  <c:v>Terbuthylazine</c:v>
                </c:pt>
              </c:strCache>
            </c:strRef>
          </c:cat>
          <c:val>
            <c:numRef>
              <c:f>PestModel!$I$2:$I$35</c:f>
              <c:numCache>
                <c:formatCode>General</c:formatCode>
                <c:ptCount val="34"/>
                <c:pt idx="1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9EB7-4B11-86C7-DE07973A20C4}"/>
            </c:ext>
          </c:extLst>
        </c:ser>
        <c:ser>
          <c:idx val="8"/>
          <c:order val="8"/>
          <c:tx>
            <c:strRef>
              <c:f>PestModel!$J$1</c:f>
              <c:strCache>
                <c:ptCount val="1"/>
                <c:pt idx="0">
                  <c:v>MACRO</c:v>
                </c:pt>
              </c:strCache>
            </c:strRef>
          </c:tx>
          <c:spPr>
            <a:solidFill>
              <a:srgbClr val="008000"/>
            </a:solidFill>
            <a:ln>
              <a:noFill/>
            </a:ln>
            <a:effectLst/>
          </c:spPr>
          <c:invertIfNegative val="0"/>
          <c:cat>
            <c:strRef>
              <c:f>PestModel!$A$2:$A$35</c:f>
              <c:strCache>
                <c:ptCount val="34"/>
                <c:pt idx="0">
                  <c:v>2,4-D</c:v>
                </c:pt>
                <c:pt idx="1">
                  <c:v>Acetochlor</c:v>
                </c:pt>
                <c:pt idx="2">
                  <c:v>Aclonifen</c:v>
                </c:pt>
                <c:pt idx="3">
                  <c:v>Atrazine</c:v>
                </c:pt>
                <c:pt idx="4">
                  <c:v>Buthaclor</c:v>
                </c:pt>
                <c:pt idx="5">
                  <c:v>Carbendazim</c:v>
                </c:pt>
                <c:pt idx="6">
                  <c:v>Carbetamide</c:v>
                </c:pt>
                <c:pt idx="7">
                  <c:v>Chlorothalonil</c:v>
                </c:pt>
                <c:pt idx="8">
                  <c:v>Chlorotoluron</c:v>
                </c:pt>
                <c:pt idx="9">
                  <c:v>Chlorpyrifos</c:v>
                </c:pt>
                <c:pt idx="10">
                  <c:v>Clopyralid</c:v>
                </c:pt>
                <c:pt idx="11">
                  <c:v>Cypermethrin</c:v>
                </c:pt>
                <c:pt idx="12">
                  <c:v>Diflufenican</c:v>
                </c:pt>
                <c:pt idx="13">
                  <c:v>Dimethenamid</c:v>
                </c:pt>
                <c:pt idx="14">
                  <c:v>Diuron</c:v>
                </c:pt>
                <c:pt idx="15">
                  <c:v>Endosulfan</c:v>
                </c:pt>
                <c:pt idx="16">
                  <c:v>Etofenprox</c:v>
                </c:pt>
                <c:pt idx="17">
                  <c:v>Fenpropimorph</c:v>
                </c:pt>
                <c:pt idx="18">
                  <c:v>Flufenacet</c:v>
                </c:pt>
                <c:pt idx="19">
                  <c:v>Glyphosate</c:v>
                </c:pt>
                <c:pt idx="20">
                  <c:v>Isoprothiolane</c:v>
                </c:pt>
                <c:pt idx="21">
                  <c:v>Isoproturon</c:v>
                </c:pt>
                <c:pt idx="22">
                  <c:v>Mancozeb</c:v>
                </c:pt>
                <c:pt idx="23">
                  <c:v>MCPA</c:v>
                </c:pt>
                <c:pt idx="24">
                  <c:v>Mecoprop</c:v>
                </c:pt>
                <c:pt idx="25">
                  <c:v>Metaldehyde</c:v>
                </c:pt>
                <c:pt idx="26">
                  <c:v>Metazachlor</c:v>
                </c:pt>
                <c:pt idx="27">
                  <c:v>Metolachlor</c:v>
                </c:pt>
                <c:pt idx="28">
                  <c:v>Oxadiazon</c:v>
                </c:pt>
                <c:pt idx="29">
                  <c:v>Pendimethalin </c:v>
                </c:pt>
                <c:pt idx="30">
                  <c:v>Pirimicarb</c:v>
                </c:pt>
                <c:pt idx="31">
                  <c:v>Propyzamide</c:v>
                </c:pt>
                <c:pt idx="32">
                  <c:v>Tebuconazole</c:v>
                </c:pt>
                <c:pt idx="33">
                  <c:v>Terbuthylazine</c:v>
                </c:pt>
              </c:strCache>
            </c:strRef>
          </c:cat>
          <c:val>
            <c:numRef>
              <c:f>PestModel!$J$2:$J$35</c:f>
              <c:numCache>
                <c:formatCode>General</c:formatCode>
                <c:ptCount val="34"/>
                <c:pt idx="6">
                  <c:v>1</c:v>
                </c:pt>
                <c:pt idx="8">
                  <c:v>1</c:v>
                </c:pt>
                <c:pt idx="10">
                  <c:v>1</c:v>
                </c:pt>
                <c:pt idx="23">
                  <c:v>1</c:v>
                </c:pt>
                <c:pt idx="24">
                  <c:v>1</c:v>
                </c:pt>
                <c:pt idx="3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EB7-4B11-86C7-DE07973A20C4}"/>
            </c:ext>
          </c:extLst>
        </c:ser>
        <c:ser>
          <c:idx val="9"/>
          <c:order val="9"/>
          <c:tx>
            <c:strRef>
              <c:f>PestModel!$K$1</c:f>
              <c:strCache>
                <c:ptCount val="1"/>
                <c:pt idx="0">
                  <c:v>Landscape model</c:v>
                </c:pt>
              </c:strCache>
            </c:strRef>
          </c:tx>
          <c:spPr>
            <a:solidFill>
              <a:srgbClr val="993300"/>
            </a:solidFill>
            <a:ln>
              <a:noFill/>
            </a:ln>
            <a:effectLst/>
          </c:spPr>
          <c:invertIfNegative val="0"/>
          <c:cat>
            <c:strRef>
              <c:f>PestModel!$A$2:$A$35</c:f>
              <c:strCache>
                <c:ptCount val="34"/>
                <c:pt idx="0">
                  <c:v>2,4-D</c:v>
                </c:pt>
                <c:pt idx="1">
                  <c:v>Acetochlor</c:v>
                </c:pt>
                <c:pt idx="2">
                  <c:v>Aclonifen</c:v>
                </c:pt>
                <c:pt idx="3">
                  <c:v>Atrazine</c:v>
                </c:pt>
                <c:pt idx="4">
                  <c:v>Buthaclor</c:v>
                </c:pt>
                <c:pt idx="5">
                  <c:v>Carbendazim</c:v>
                </c:pt>
                <c:pt idx="6">
                  <c:v>Carbetamide</c:v>
                </c:pt>
                <c:pt idx="7">
                  <c:v>Chlorothalonil</c:v>
                </c:pt>
                <c:pt idx="8">
                  <c:v>Chlorotoluron</c:v>
                </c:pt>
                <c:pt idx="9">
                  <c:v>Chlorpyrifos</c:v>
                </c:pt>
                <c:pt idx="10">
                  <c:v>Clopyralid</c:v>
                </c:pt>
                <c:pt idx="11">
                  <c:v>Cypermethrin</c:v>
                </c:pt>
                <c:pt idx="12">
                  <c:v>Diflufenican</c:v>
                </c:pt>
                <c:pt idx="13">
                  <c:v>Dimethenamid</c:v>
                </c:pt>
                <c:pt idx="14">
                  <c:v>Diuron</c:v>
                </c:pt>
                <c:pt idx="15">
                  <c:v>Endosulfan</c:v>
                </c:pt>
                <c:pt idx="16">
                  <c:v>Etofenprox</c:v>
                </c:pt>
                <c:pt idx="17">
                  <c:v>Fenpropimorph</c:v>
                </c:pt>
                <c:pt idx="18">
                  <c:v>Flufenacet</c:v>
                </c:pt>
                <c:pt idx="19">
                  <c:v>Glyphosate</c:v>
                </c:pt>
                <c:pt idx="20">
                  <c:v>Isoprothiolane</c:v>
                </c:pt>
                <c:pt idx="21">
                  <c:v>Isoproturon</c:v>
                </c:pt>
                <c:pt idx="22">
                  <c:v>Mancozeb</c:v>
                </c:pt>
                <c:pt idx="23">
                  <c:v>MCPA</c:v>
                </c:pt>
                <c:pt idx="24">
                  <c:v>Mecoprop</c:v>
                </c:pt>
                <c:pt idx="25">
                  <c:v>Metaldehyde</c:v>
                </c:pt>
                <c:pt idx="26">
                  <c:v>Metazachlor</c:v>
                </c:pt>
                <c:pt idx="27">
                  <c:v>Metolachlor</c:v>
                </c:pt>
                <c:pt idx="28">
                  <c:v>Oxadiazon</c:v>
                </c:pt>
                <c:pt idx="29">
                  <c:v>Pendimethalin </c:v>
                </c:pt>
                <c:pt idx="30">
                  <c:v>Pirimicarb</c:v>
                </c:pt>
                <c:pt idx="31">
                  <c:v>Propyzamide</c:v>
                </c:pt>
                <c:pt idx="32">
                  <c:v>Tebuconazole</c:v>
                </c:pt>
                <c:pt idx="33">
                  <c:v>Terbuthylazine</c:v>
                </c:pt>
              </c:strCache>
            </c:strRef>
          </c:cat>
          <c:val>
            <c:numRef>
              <c:f>PestModel!$K$2:$K$35</c:f>
              <c:numCache>
                <c:formatCode>General</c:formatCode>
                <c:ptCount val="34"/>
                <c:pt idx="2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9EB7-4B11-86C7-DE07973A20C4}"/>
            </c:ext>
          </c:extLst>
        </c:ser>
        <c:ser>
          <c:idx val="10"/>
          <c:order val="10"/>
          <c:tx>
            <c:strRef>
              <c:f>PestModel!$L$1</c:f>
              <c:strCache>
                <c:ptCount val="1"/>
                <c:pt idx="0">
                  <c:v>iWaQa </c:v>
                </c:pt>
              </c:strCache>
            </c:strRef>
          </c:tx>
          <c:spPr>
            <a:solidFill>
              <a:srgbClr val="FF330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PestModel!$A$2:$A$35</c:f>
              <c:strCache>
                <c:ptCount val="34"/>
                <c:pt idx="0">
                  <c:v>2,4-D</c:v>
                </c:pt>
                <c:pt idx="1">
                  <c:v>Acetochlor</c:v>
                </c:pt>
                <c:pt idx="2">
                  <c:v>Aclonifen</c:v>
                </c:pt>
                <c:pt idx="3">
                  <c:v>Atrazine</c:v>
                </c:pt>
                <c:pt idx="4">
                  <c:v>Buthaclor</c:v>
                </c:pt>
                <c:pt idx="5">
                  <c:v>Carbendazim</c:v>
                </c:pt>
                <c:pt idx="6">
                  <c:v>Carbetamide</c:v>
                </c:pt>
                <c:pt idx="7">
                  <c:v>Chlorothalonil</c:v>
                </c:pt>
                <c:pt idx="8">
                  <c:v>Chlorotoluron</c:v>
                </c:pt>
                <c:pt idx="9">
                  <c:v>Chlorpyrifos</c:v>
                </c:pt>
                <c:pt idx="10">
                  <c:v>Clopyralid</c:v>
                </c:pt>
                <c:pt idx="11">
                  <c:v>Cypermethrin</c:v>
                </c:pt>
                <c:pt idx="12">
                  <c:v>Diflufenican</c:v>
                </c:pt>
                <c:pt idx="13">
                  <c:v>Dimethenamid</c:v>
                </c:pt>
                <c:pt idx="14">
                  <c:v>Diuron</c:v>
                </c:pt>
                <c:pt idx="15">
                  <c:v>Endosulfan</c:v>
                </c:pt>
                <c:pt idx="16">
                  <c:v>Etofenprox</c:v>
                </c:pt>
                <c:pt idx="17">
                  <c:v>Fenpropimorph</c:v>
                </c:pt>
                <c:pt idx="18">
                  <c:v>Flufenacet</c:v>
                </c:pt>
                <c:pt idx="19">
                  <c:v>Glyphosate</c:v>
                </c:pt>
                <c:pt idx="20">
                  <c:v>Isoprothiolane</c:v>
                </c:pt>
                <c:pt idx="21">
                  <c:v>Isoproturon</c:v>
                </c:pt>
                <c:pt idx="22">
                  <c:v>Mancozeb</c:v>
                </c:pt>
                <c:pt idx="23">
                  <c:v>MCPA</c:v>
                </c:pt>
                <c:pt idx="24">
                  <c:v>Mecoprop</c:v>
                </c:pt>
                <c:pt idx="25">
                  <c:v>Metaldehyde</c:v>
                </c:pt>
                <c:pt idx="26">
                  <c:v>Metazachlor</c:v>
                </c:pt>
                <c:pt idx="27">
                  <c:v>Metolachlor</c:v>
                </c:pt>
                <c:pt idx="28">
                  <c:v>Oxadiazon</c:v>
                </c:pt>
                <c:pt idx="29">
                  <c:v>Pendimethalin </c:v>
                </c:pt>
                <c:pt idx="30">
                  <c:v>Pirimicarb</c:v>
                </c:pt>
                <c:pt idx="31">
                  <c:v>Propyzamide</c:v>
                </c:pt>
                <c:pt idx="32">
                  <c:v>Tebuconazole</c:v>
                </c:pt>
                <c:pt idx="33">
                  <c:v>Terbuthylazine</c:v>
                </c:pt>
              </c:strCache>
            </c:strRef>
          </c:cat>
          <c:val>
            <c:numRef>
              <c:f>PestModel!$L$2:$L$35</c:f>
              <c:numCache>
                <c:formatCode>General</c:formatCode>
                <c:ptCount val="34"/>
                <c:pt idx="21">
                  <c:v>8</c:v>
                </c:pt>
                <c:pt idx="27">
                  <c:v>8</c:v>
                </c:pt>
                <c:pt idx="33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EB7-4B11-86C7-DE07973A20C4}"/>
            </c:ext>
          </c:extLst>
        </c:ser>
        <c:ser>
          <c:idx val="11"/>
          <c:order val="11"/>
          <c:tx>
            <c:strRef>
              <c:f>PestModel!$M$1</c:f>
              <c:strCache>
                <c:ptCount val="1"/>
                <c:pt idx="0">
                  <c:v>INCA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PestModel!$A$2:$A$35</c:f>
              <c:strCache>
                <c:ptCount val="34"/>
                <c:pt idx="0">
                  <c:v>2,4-D</c:v>
                </c:pt>
                <c:pt idx="1">
                  <c:v>Acetochlor</c:v>
                </c:pt>
                <c:pt idx="2">
                  <c:v>Aclonifen</c:v>
                </c:pt>
                <c:pt idx="3">
                  <c:v>Atrazine</c:v>
                </c:pt>
                <c:pt idx="4">
                  <c:v>Buthaclor</c:v>
                </c:pt>
                <c:pt idx="5">
                  <c:v>Carbendazim</c:v>
                </c:pt>
                <c:pt idx="6">
                  <c:v>Carbetamide</c:v>
                </c:pt>
                <c:pt idx="7">
                  <c:v>Chlorothalonil</c:v>
                </c:pt>
                <c:pt idx="8">
                  <c:v>Chlorotoluron</c:v>
                </c:pt>
                <c:pt idx="9">
                  <c:v>Chlorpyrifos</c:v>
                </c:pt>
                <c:pt idx="10">
                  <c:v>Clopyralid</c:v>
                </c:pt>
                <c:pt idx="11">
                  <c:v>Cypermethrin</c:v>
                </c:pt>
                <c:pt idx="12">
                  <c:v>Diflufenican</c:v>
                </c:pt>
                <c:pt idx="13">
                  <c:v>Dimethenamid</c:v>
                </c:pt>
                <c:pt idx="14">
                  <c:v>Diuron</c:v>
                </c:pt>
                <c:pt idx="15">
                  <c:v>Endosulfan</c:v>
                </c:pt>
                <c:pt idx="16">
                  <c:v>Etofenprox</c:v>
                </c:pt>
                <c:pt idx="17">
                  <c:v>Fenpropimorph</c:v>
                </c:pt>
                <c:pt idx="18">
                  <c:v>Flufenacet</c:v>
                </c:pt>
                <c:pt idx="19">
                  <c:v>Glyphosate</c:v>
                </c:pt>
                <c:pt idx="20">
                  <c:v>Isoprothiolane</c:v>
                </c:pt>
                <c:pt idx="21">
                  <c:v>Isoproturon</c:v>
                </c:pt>
                <c:pt idx="22">
                  <c:v>Mancozeb</c:v>
                </c:pt>
                <c:pt idx="23">
                  <c:v>MCPA</c:v>
                </c:pt>
                <c:pt idx="24">
                  <c:v>Mecoprop</c:v>
                </c:pt>
                <c:pt idx="25">
                  <c:v>Metaldehyde</c:v>
                </c:pt>
                <c:pt idx="26">
                  <c:v>Metazachlor</c:v>
                </c:pt>
                <c:pt idx="27">
                  <c:v>Metolachlor</c:v>
                </c:pt>
                <c:pt idx="28">
                  <c:v>Oxadiazon</c:v>
                </c:pt>
                <c:pt idx="29">
                  <c:v>Pendimethalin </c:v>
                </c:pt>
                <c:pt idx="30">
                  <c:v>Pirimicarb</c:v>
                </c:pt>
                <c:pt idx="31">
                  <c:v>Propyzamide</c:v>
                </c:pt>
                <c:pt idx="32">
                  <c:v>Tebuconazole</c:v>
                </c:pt>
                <c:pt idx="33">
                  <c:v>Terbuthylazine</c:v>
                </c:pt>
              </c:strCache>
            </c:strRef>
          </c:cat>
          <c:val>
            <c:numRef>
              <c:f>PestModel!$M$2:$M$35</c:f>
              <c:numCache>
                <c:formatCode>General</c:formatCode>
                <c:ptCount val="34"/>
                <c:pt idx="2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9EB7-4B11-86C7-DE07973A20C4}"/>
            </c:ext>
          </c:extLst>
        </c:ser>
        <c:ser>
          <c:idx val="12"/>
          <c:order val="12"/>
          <c:tx>
            <c:strRef>
              <c:f>PestModel!$N$1</c:f>
              <c:strCache>
                <c:ptCount val="1"/>
                <c:pt idx="0">
                  <c:v>IMPT</c:v>
                </c:pt>
              </c:strCache>
            </c:strRef>
          </c:tx>
          <c:spPr>
            <a:solidFill>
              <a:srgbClr val="FF9966"/>
            </a:solidFill>
            <a:ln>
              <a:noFill/>
            </a:ln>
            <a:effectLst/>
          </c:spPr>
          <c:invertIfNegative val="0"/>
          <c:cat>
            <c:strRef>
              <c:f>PestModel!$A$2:$A$35</c:f>
              <c:strCache>
                <c:ptCount val="34"/>
                <c:pt idx="0">
                  <c:v>2,4-D</c:v>
                </c:pt>
                <c:pt idx="1">
                  <c:v>Acetochlor</c:v>
                </c:pt>
                <c:pt idx="2">
                  <c:v>Aclonifen</c:v>
                </c:pt>
                <c:pt idx="3">
                  <c:v>Atrazine</c:v>
                </c:pt>
                <c:pt idx="4">
                  <c:v>Buthaclor</c:v>
                </c:pt>
                <c:pt idx="5">
                  <c:v>Carbendazim</c:v>
                </c:pt>
                <c:pt idx="6">
                  <c:v>Carbetamide</c:v>
                </c:pt>
                <c:pt idx="7">
                  <c:v>Chlorothalonil</c:v>
                </c:pt>
                <c:pt idx="8">
                  <c:v>Chlorotoluron</c:v>
                </c:pt>
                <c:pt idx="9">
                  <c:v>Chlorpyrifos</c:v>
                </c:pt>
                <c:pt idx="10">
                  <c:v>Clopyralid</c:v>
                </c:pt>
                <c:pt idx="11">
                  <c:v>Cypermethrin</c:v>
                </c:pt>
                <c:pt idx="12">
                  <c:v>Diflufenican</c:v>
                </c:pt>
                <c:pt idx="13">
                  <c:v>Dimethenamid</c:v>
                </c:pt>
                <c:pt idx="14">
                  <c:v>Diuron</c:v>
                </c:pt>
                <c:pt idx="15">
                  <c:v>Endosulfan</c:v>
                </c:pt>
                <c:pt idx="16">
                  <c:v>Etofenprox</c:v>
                </c:pt>
                <c:pt idx="17">
                  <c:v>Fenpropimorph</c:v>
                </c:pt>
                <c:pt idx="18">
                  <c:v>Flufenacet</c:v>
                </c:pt>
                <c:pt idx="19">
                  <c:v>Glyphosate</c:v>
                </c:pt>
                <c:pt idx="20">
                  <c:v>Isoprothiolane</c:v>
                </c:pt>
                <c:pt idx="21">
                  <c:v>Isoproturon</c:v>
                </c:pt>
                <c:pt idx="22">
                  <c:v>Mancozeb</c:v>
                </c:pt>
                <c:pt idx="23">
                  <c:v>MCPA</c:v>
                </c:pt>
                <c:pt idx="24">
                  <c:v>Mecoprop</c:v>
                </c:pt>
                <c:pt idx="25">
                  <c:v>Metaldehyde</c:v>
                </c:pt>
                <c:pt idx="26">
                  <c:v>Metazachlor</c:v>
                </c:pt>
                <c:pt idx="27">
                  <c:v>Metolachlor</c:v>
                </c:pt>
                <c:pt idx="28">
                  <c:v>Oxadiazon</c:v>
                </c:pt>
                <c:pt idx="29">
                  <c:v>Pendimethalin </c:v>
                </c:pt>
                <c:pt idx="30">
                  <c:v>Pirimicarb</c:v>
                </c:pt>
                <c:pt idx="31">
                  <c:v>Propyzamide</c:v>
                </c:pt>
                <c:pt idx="32">
                  <c:v>Tebuconazole</c:v>
                </c:pt>
                <c:pt idx="33">
                  <c:v>Terbuthylazine</c:v>
                </c:pt>
              </c:strCache>
            </c:strRef>
          </c:cat>
          <c:val>
            <c:numRef>
              <c:f>PestModel!$N$2:$N$35</c:f>
              <c:numCache>
                <c:formatCode>General</c:formatCode>
                <c:ptCount val="34"/>
                <c:pt idx="0">
                  <c:v>1</c:v>
                </c:pt>
                <c:pt idx="6">
                  <c:v>1</c:v>
                </c:pt>
                <c:pt idx="8">
                  <c:v>1</c:v>
                </c:pt>
                <c:pt idx="10">
                  <c:v>1</c:v>
                </c:pt>
                <c:pt idx="21">
                  <c:v>1</c:v>
                </c:pt>
                <c:pt idx="23">
                  <c:v>1</c:v>
                </c:pt>
                <c:pt idx="24">
                  <c:v>1</c:v>
                </c:pt>
                <c:pt idx="3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EB7-4B11-86C7-DE07973A20C4}"/>
            </c:ext>
          </c:extLst>
        </c:ser>
        <c:ser>
          <c:idx val="13"/>
          <c:order val="13"/>
          <c:tx>
            <c:strRef>
              <c:f>PestModel!$O$1</c:f>
              <c:strCache>
                <c:ptCount val="1"/>
                <c:pt idx="0">
                  <c:v>DynAPlus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  <a:ln>
              <a:noFill/>
            </a:ln>
            <a:effectLst/>
          </c:spPr>
          <c:invertIfNegative val="0"/>
          <c:cat>
            <c:strRef>
              <c:f>PestModel!$A$2:$A$35</c:f>
              <c:strCache>
                <c:ptCount val="34"/>
                <c:pt idx="0">
                  <c:v>2,4-D</c:v>
                </c:pt>
                <c:pt idx="1">
                  <c:v>Acetochlor</c:v>
                </c:pt>
                <c:pt idx="2">
                  <c:v>Aclonifen</c:v>
                </c:pt>
                <c:pt idx="3">
                  <c:v>Atrazine</c:v>
                </c:pt>
                <c:pt idx="4">
                  <c:v>Buthaclor</c:v>
                </c:pt>
                <c:pt idx="5">
                  <c:v>Carbendazim</c:v>
                </c:pt>
                <c:pt idx="6">
                  <c:v>Carbetamide</c:v>
                </c:pt>
                <c:pt idx="7">
                  <c:v>Chlorothalonil</c:v>
                </c:pt>
                <c:pt idx="8">
                  <c:v>Chlorotoluron</c:v>
                </c:pt>
                <c:pt idx="9">
                  <c:v>Chlorpyrifos</c:v>
                </c:pt>
                <c:pt idx="10">
                  <c:v>Clopyralid</c:v>
                </c:pt>
                <c:pt idx="11">
                  <c:v>Cypermethrin</c:v>
                </c:pt>
                <c:pt idx="12">
                  <c:v>Diflufenican</c:v>
                </c:pt>
                <c:pt idx="13">
                  <c:v>Dimethenamid</c:v>
                </c:pt>
                <c:pt idx="14">
                  <c:v>Diuron</c:v>
                </c:pt>
                <c:pt idx="15">
                  <c:v>Endosulfan</c:v>
                </c:pt>
                <c:pt idx="16">
                  <c:v>Etofenprox</c:v>
                </c:pt>
                <c:pt idx="17">
                  <c:v>Fenpropimorph</c:v>
                </c:pt>
                <c:pt idx="18">
                  <c:v>Flufenacet</c:v>
                </c:pt>
                <c:pt idx="19">
                  <c:v>Glyphosate</c:v>
                </c:pt>
                <c:pt idx="20">
                  <c:v>Isoprothiolane</c:v>
                </c:pt>
                <c:pt idx="21">
                  <c:v>Isoproturon</c:v>
                </c:pt>
                <c:pt idx="22">
                  <c:v>Mancozeb</c:v>
                </c:pt>
                <c:pt idx="23">
                  <c:v>MCPA</c:v>
                </c:pt>
                <c:pt idx="24">
                  <c:v>Mecoprop</c:v>
                </c:pt>
                <c:pt idx="25">
                  <c:v>Metaldehyde</c:v>
                </c:pt>
                <c:pt idx="26">
                  <c:v>Metazachlor</c:v>
                </c:pt>
                <c:pt idx="27">
                  <c:v>Metolachlor</c:v>
                </c:pt>
                <c:pt idx="28">
                  <c:v>Oxadiazon</c:v>
                </c:pt>
                <c:pt idx="29">
                  <c:v>Pendimethalin </c:v>
                </c:pt>
                <c:pt idx="30">
                  <c:v>Pirimicarb</c:v>
                </c:pt>
                <c:pt idx="31">
                  <c:v>Propyzamide</c:v>
                </c:pt>
                <c:pt idx="32">
                  <c:v>Tebuconazole</c:v>
                </c:pt>
                <c:pt idx="33">
                  <c:v>Terbuthylazine</c:v>
                </c:pt>
              </c:strCache>
            </c:strRef>
          </c:cat>
          <c:val>
            <c:numRef>
              <c:f>PestModel!$O$2:$O$35</c:f>
              <c:numCache>
                <c:formatCode>General</c:formatCode>
                <c:ptCount val="34"/>
                <c:pt idx="9">
                  <c:v>1</c:v>
                </c:pt>
                <c:pt idx="16">
                  <c:v>1</c:v>
                </c:pt>
                <c:pt idx="3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9EB7-4B11-86C7-DE07973A20C4}"/>
            </c:ext>
          </c:extLst>
        </c:ser>
        <c:ser>
          <c:idx val="14"/>
          <c:order val="14"/>
          <c:tx>
            <c:strRef>
              <c:f>PestModel!$P$1</c:f>
              <c:strCache>
                <c:ptCount val="1"/>
                <c:pt idx="0">
                  <c:v>Conceptual model</c:v>
                </c:pt>
              </c:strCache>
            </c:strRef>
          </c:tx>
          <c:spPr>
            <a:solidFill>
              <a:srgbClr val="666633"/>
            </a:solidFill>
            <a:ln>
              <a:noFill/>
            </a:ln>
            <a:effectLst/>
          </c:spPr>
          <c:invertIfNegative val="0"/>
          <c:cat>
            <c:strRef>
              <c:f>PestModel!$A$2:$A$35</c:f>
              <c:strCache>
                <c:ptCount val="34"/>
                <c:pt idx="0">
                  <c:v>2,4-D</c:v>
                </c:pt>
                <c:pt idx="1">
                  <c:v>Acetochlor</c:v>
                </c:pt>
                <c:pt idx="2">
                  <c:v>Aclonifen</c:v>
                </c:pt>
                <c:pt idx="3">
                  <c:v>Atrazine</c:v>
                </c:pt>
                <c:pt idx="4">
                  <c:v>Buthaclor</c:v>
                </c:pt>
                <c:pt idx="5">
                  <c:v>Carbendazim</c:v>
                </c:pt>
                <c:pt idx="6">
                  <c:v>Carbetamide</c:v>
                </c:pt>
                <c:pt idx="7">
                  <c:v>Chlorothalonil</c:v>
                </c:pt>
                <c:pt idx="8">
                  <c:v>Chlorotoluron</c:v>
                </c:pt>
                <c:pt idx="9">
                  <c:v>Chlorpyrifos</c:v>
                </c:pt>
                <c:pt idx="10">
                  <c:v>Clopyralid</c:v>
                </c:pt>
                <c:pt idx="11">
                  <c:v>Cypermethrin</c:v>
                </c:pt>
                <c:pt idx="12">
                  <c:v>Diflufenican</c:v>
                </c:pt>
                <c:pt idx="13">
                  <c:v>Dimethenamid</c:v>
                </c:pt>
                <c:pt idx="14">
                  <c:v>Diuron</c:v>
                </c:pt>
                <c:pt idx="15">
                  <c:v>Endosulfan</c:v>
                </c:pt>
                <c:pt idx="16">
                  <c:v>Etofenprox</c:v>
                </c:pt>
                <c:pt idx="17">
                  <c:v>Fenpropimorph</c:v>
                </c:pt>
                <c:pt idx="18">
                  <c:v>Flufenacet</c:v>
                </c:pt>
                <c:pt idx="19">
                  <c:v>Glyphosate</c:v>
                </c:pt>
                <c:pt idx="20">
                  <c:v>Isoprothiolane</c:v>
                </c:pt>
                <c:pt idx="21">
                  <c:v>Isoproturon</c:v>
                </c:pt>
                <c:pt idx="22">
                  <c:v>Mancozeb</c:v>
                </c:pt>
                <c:pt idx="23">
                  <c:v>MCPA</c:v>
                </c:pt>
                <c:pt idx="24">
                  <c:v>Mecoprop</c:v>
                </c:pt>
                <c:pt idx="25">
                  <c:v>Metaldehyde</c:v>
                </c:pt>
                <c:pt idx="26">
                  <c:v>Metazachlor</c:v>
                </c:pt>
                <c:pt idx="27">
                  <c:v>Metolachlor</c:v>
                </c:pt>
                <c:pt idx="28">
                  <c:v>Oxadiazon</c:v>
                </c:pt>
                <c:pt idx="29">
                  <c:v>Pendimethalin </c:v>
                </c:pt>
                <c:pt idx="30">
                  <c:v>Pirimicarb</c:v>
                </c:pt>
                <c:pt idx="31">
                  <c:v>Propyzamide</c:v>
                </c:pt>
                <c:pt idx="32">
                  <c:v>Tebuconazole</c:v>
                </c:pt>
                <c:pt idx="33">
                  <c:v>Terbuthylazine</c:v>
                </c:pt>
              </c:strCache>
            </c:strRef>
          </c:cat>
          <c:val>
            <c:numRef>
              <c:f>PestModel!$P$2:$P$35</c:f>
              <c:numCache>
                <c:formatCode>General</c:formatCode>
                <c:ptCount val="34"/>
                <c:pt idx="1">
                  <c:v>1</c:v>
                </c:pt>
                <c:pt idx="2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9EB7-4B11-86C7-DE07973A20C4}"/>
            </c:ext>
          </c:extLst>
        </c:ser>
        <c:ser>
          <c:idx val="15"/>
          <c:order val="15"/>
          <c:tx>
            <c:strRef>
              <c:f>PestModel!$Q$1</c:f>
              <c:strCache>
                <c:ptCount val="1"/>
                <c:pt idx="0">
                  <c:v>Conceptual model 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strRef>
              <c:f>PestModel!$A$2:$A$35</c:f>
              <c:strCache>
                <c:ptCount val="34"/>
                <c:pt idx="0">
                  <c:v>2,4-D</c:v>
                </c:pt>
                <c:pt idx="1">
                  <c:v>Acetochlor</c:v>
                </c:pt>
                <c:pt idx="2">
                  <c:v>Aclonifen</c:v>
                </c:pt>
                <c:pt idx="3">
                  <c:v>Atrazine</c:v>
                </c:pt>
                <c:pt idx="4">
                  <c:v>Buthaclor</c:v>
                </c:pt>
                <c:pt idx="5">
                  <c:v>Carbendazim</c:v>
                </c:pt>
                <c:pt idx="6">
                  <c:v>Carbetamide</c:v>
                </c:pt>
                <c:pt idx="7">
                  <c:v>Chlorothalonil</c:v>
                </c:pt>
                <c:pt idx="8">
                  <c:v>Chlorotoluron</c:v>
                </c:pt>
                <c:pt idx="9">
                  <c:v>Chlorpyrifos</c:v>
                </c:pt>
                <c:pt idx="10">
                  <c:v>Clopyralid</c:v>
                </c:pt>
                <c:pt idx="11">
                  <c:v>Cypermethrin</c:v>
                </c:pt>
                <c:pt idx="12">
                  <c:v>Diflufenican</c:v>
                </c:pt>
                <c:pt idx="13">
                  <c:v>Dimethenamid</c:v>
                </c:pt>
                <c:pt idx="14">
                  <c:v>Diuron</c:v>
                </c:pt>
                <c:pt idx="15">
                  <c:v>Endosulfan</c:v>
                </c:pt>
                <c:pt idx="16">
                  <c:v>Etofenprox</c:v>
                </c:pt>
                <c:pt idx="17">
                  <c:v>Fenpropimorph</c:v>
                </c:pt>
                <c:pt idx="18">
                  <c:v>Flufenacet</c:v>
                </c:pt>
                <c:pt idx="19">
                  <c:v>Glyphosate</c:v>
                </c:pt>
                <c:pt idx="20">
                  <c:v>Isoprothiolane</c:v>
                </c:pt>
                <c:pt idx="21">
                  <c:v>Isoproturon</c:v>
                </c:pt>
                <c:pt idx="22">
                  <c:v>Mancozeb</c:v>
                </c:pt>
                <c:pt idx="23">
                  <c:v>MCPA</c:v>
                </c:pt>
                <c:pt idx="24">
                  <c:v>Mecoprop</c:v>
                </c:pt>
                <c:pt idx="25">
                  <c:v>Metaldehyde</c:v>
                </c:pt>
                <c:pt idx="26">
                  <c:v>Metazachlor</c:v>
                </c:pt>
                <c:pt idx="27">
                  <c:v>Metolachlor</c:v>
                </c:pt>
                <c:pt idx="28">
                  <c:v>Oxadiazon</c:v>
                </c:pt>
                <c:pt idx="29">
                  <c:v>Pendimethalin </c:v>
                </c:pt>
                <c:pt idx="30">
                  <c:v>Pirimicarb</c:v>
                </c:pt>
                <c:pt idx="31">
                  <c:v>Propyzamide</c:v>
                </c:pt>
                <c:pt idx="32">
                  <c:v>Tebuconazole</c:v>
                </c:pt>
                <c:pt idx="33">
                  <c:v>Terbuthylazine</c:v>
                </c:pt>
              </c:strCache>
            </c:strRef>
          </c:cat>
          <c:val>
            <c:numRef>
              <c:f>PestModel!$Q$2:$Q$35</c:f>
              <c:numCache>
                <c:formatCode>General</c:formatCode>
                <c:ptCount val="34"/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9EB7-4B11-86C7-DE07973A20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73537280"/>
        <c:axId val="273571840"/>
      </c:barChart>
      <c:catAx>
        <c:axId val="273537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it-IT"/>
          </a:p>
        </c:txPr>
        <c:crossAx val="273571840"/>
        <c:crosses val="autoZero"/>
        <c:auto val="1"/>
        <c:lblAlgn val="ctr"/>
        <c:lblOffset val="100"/>
        <c:noMultiLvlLbl val="0"/>
      </c:catAx>
      <c:valAx>
        <c:axId val="273571840"/>
        <c:scaling>
          <c:orientation val="minMax"/>
          <c:max val="14"/>
          <c:min val="0"/>
        </c:scaling>
        <c:delete val="0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it-IT"/>
          </a:p>
        </c:txPr>
        <c:crossAx val="273537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2954569735167027"/>
          <c:y val="0"/>
          <c:w val="0.1588383813252823"/>
          <c:h val="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it-IT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410">
  <cs:axisTitle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>
          <a:lumMod val="65000"/>
        </a:schemeClr>
      </a:solidFill>
      <a:ln w="19050">
        <a:solidFill>
          <a:schemeClr val="bg1"/>
        </a:solidFill>
      </a:ln>
    </cs:spPr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bg1"/>
    </cs:fontRef>
    <cs:defRPr sz="900" kern="1200"/>
    <cs:bodyPr lIns="38100" tIns="19050" rIns="38100" bIns="19050">
      <a:spAutoFit/>
    </cs:bodyPr>
  </cs:dataLabel>
  <cs:dataLabelCallout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defRPr sz="900"/>
  </cs:dataTable>
  <cs:downBar>
    <cs:lnRef idx="0"/>
    <cs:fillRef idx="0"/>
    <cs:effectRef idx="0"/>
    <cs:fontRef idx="minor">
      <a:schemeClr val="tx1"/>
    </cs:fontRef>
    <cs:spPr>
      <a:solidFill>
        <a:schemeClr val="dk1"/>
      </a:solidFill>
    </cs:spPr>
  </cs:downBar>
  <cs:dropLine>
    <cs:lnRef idx="0"/>
    <cs:fillRef idx="0"/>
    <cs:effectRef idx="0"/>
    <cs:fontRef idx="minor">
      <a:schemeClr val="tx1"/>
    </cs:fontRef>
  </cs:dropLine>
  <cs:errorBar>
    <cs:lnRef idx="0"/>
    <cs:fillRef idx="0"/>
    <cs:effectRef idx="0"/>
    <cs:fontRef idx="minor">
      <a:schemeClr val="tx1"/>
    </cs:fontRef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  <a:lumOff val="10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</cs:hiLoLine>
  <cs:leaderLine>
    <cs:lnRef idx="0"/>
    <cs:fillRef idx="0"/>
    <cs:effectRef idx="0"/>
    <cs:fontRef idx="minor">
      <a:schemeClr val="tx1"/>
    </cs:fontRef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0.43426</cdr:x>
      <cdr:y>0.05525</cdr:y>
    </cdr:from>
    <cdr:to>
      <cdr:x>0.5</cdr:x>
      <cdr:y>0.11251</cdr:y>
    </cdr:to>
    <cdr:cxnSp macro="">
      <cdr:nvCxnSpPr>
        <cdr:cNvPr id="12" name="Connettore 4 11"/>
        <cdr:cNvCxnSpPr/>
      </cdr:nvCxnSpPr>
      <cdr:spPr>
        <a:xfrm xmlns:a="http://schemas.openxmlformats.org/drawingml/2006/main" flipV="1">
          <a:off x="1688690" y="170779"/>
          <a:ext cx="255639" cy="176980"/>
        </a:xfrm>
        <a:prstGeom xmlns:a="http://schemas.openxmlformats.org/drawingml/2006/main" prst="bentConnector3">
          <a:avLst>
            <a:gd name="adj1" fmla="val 962"/>
          </a:avLst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0.16308</cdr:x>
      <cdr:y>0.17692</cdr:y>
    </cdr:from>
    <cdr:to>
      <cdr:x>0.28635</cdr:x>
      <cdr:y>0.2127</cdr:y>
    </cdr:to>
    <cdr:cxnSp macro="">
      <cdr:nvCxnSpPr>
        <cdr:cNvPr id="15" name="Connettore 4 14"/>
        <cdr:cNvCxnSpPr/>
      </cdr:nvCxnSpPr>
      <cdr:spPr>
        <a:xfrm xmlns:a="http://schemas.openxmlformats.org/drawingml/2006/main" rot="10800000">
          <a:off x="634181" y="546863"/>
          <a:ext cx="479322" cy="110614"/>
        </a:xfrm>
        <a:prstGeom xmlns:a="http://schemas.openxmlformats.org/drawingml/2006/main" prst="bentConnector3">
          <a:avLst>
            <a:gd name="adj1" fmla="val 340"/>
          </a:avLst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0.10408</cdr:x>
      <cdr:y>0.5</cdr:y>
    </cdr:from>
    <cdr:to>
      <cdr:x>0.1869</cdr:x>
      <cdr:y>0.6744</cdr:y>
    </cdr:to>
    <cdr:cxnSp macro="">
      <cdr:nvCxnSpPr>
        <cdr:cNvPr id="18" name="Connettore 4 17"/>
        <cdr:cNvCxnSpPr/>
      </cdr:nvCxnSpPr>
      <cdr:spPr>
        <a:xfrm xmlns:a="http://schemas.openxmlformats.org/drawingml/2006/main" rot="5400000">
          <a:off x="296226" y="1654020"/>
          <a:ext cx="539063" cy="322065"/>
        </a:xfrm>
        <a:prstGeom xmlns:a="http://schemas.openxmlformats.org/drawingml/2006/main" prst="bentConnector3">
          <a:avLst>
            <a:gd name="adj1" fmla="val 2662"/>
          </a:avLst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0.75664</cdr:x>
      <cdr:y>0.73278</cdr:y>
    </cdr:from>
    <cdr:to>
      <cdr:x>0.82111</cdr:x>
      <cdr:y>0.80196</cdr:y>
    </cdr:to>
    <cdr:cxnSp macro="">
      <cdr:nvCxnSpPr>
        <cdr:cNvPr id="27" name="Connettore 4 26"/>
        <cdr:cNvCxnSpPr/>
      </cdr:nvCxnSpPr>
      <cdr:spPr>
        <a:xfrm xmlns:a="http://schemas.openxmlformats.org/drawingml/2006/main">
          <a:off x="2942303" y="2265049"/>
          <a:ext cx="250723" cy="213852"/>
        </a:xfrm>
        <a:prstGeom xmlns:a="http://schemas.openxmlformats.org/drawingml/2006/main" prst="bentConnector3">
          <a:avLst>
            <a:gd name="adj1" fmla="val -889"/>
          </a:avLst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D189E-6679-491D-B035-4DC587EE75E4}" type="datetimeFigureOut">
              <a:rPr lang="it-IT" smtClean="0"/>
              <a:t>23/05/2022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77409-08DA-4D97-B853-D077C323C6B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6336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D189E-6679-491D-B035-4DC587EE75E4}" type="datetimeFigureOut">
              <a:rPr lang="it-IT" smtClean="0"/>
              <a:t>23/05/2022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77409-08DA-4D97-B853-D077C323C6B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5763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D189E-6679-491D-B035-4DC587EE75E4}" type="datetimeFigureOut">
              <a:rPr lang="it-IT" smtClean="0"/>
              <a:t>23/05/2022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77409-08DA-4D97-B853-D077C323C6B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86703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342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368"/>
            </a:lvl1pPr>
            <a:lvl2pPr marL="260604" indent="0" algn="ctr">
              <a:buNone/>
              <a:defRPr sz="1140"/>
            </a:lvl2pPr>
            <a:lvl3pPr marL="521208" indent="0" algn="ctr">
              <a:buNone/>
              <a:defRPr sz="1026"/>
            </a:lvl3pPr>
            <a:lvl4pPr marL="781812" indent="0" algn="ctr">
              <a:buNone/>
              <a:defRPr sz="912"/>
            </a:lvl4pPr>
            <a:lvl5pPr marL="1042416" indent="0" algn="ctr">
              <a:buNone/>
              <a:defRPr sz="912"/>
            </a:lvl5pPr>
            <a:lvl6pPr marL="1303020" indent="0" algn="ctr">
              <a:buNone/>
              <a:defRPr sz="912"/>
            </a:lvl6pPr>
            <a:lvl7pPr marL="1563624" indent="0" algn="ctr">
              <a:buNone/>
              <a:defRPr sz="912"/>
            </a:lvl7pPr>
            <a:lvl8pPr marL="1824228" indent="0" algn="ctr">
              <a:buNone/>
              <a:defRPr sz="912"/>
            </a:lvl8pPr>
            <a:lvl9pPr marL="2084832" indent="0" algn="ctr">
              <a:buNone/>
              <a:defRPr sz="912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7285"/>
            <a:fld id="{F6BA8662-1FBB-4DA4-B19C-227D6C77623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 defTabSz="517285"/>
              <a:t>23/05/2022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7285"/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7285"/>
            <a:fld id="{AECB37CD-0108-42B2-A48B-45F6380863F4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 defTabSz="517285"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8718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7285"/>
            <a:fld id="{F6BA8662-1FBB-4DA4-B19C-227D6C77623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 defTabSz="517285"/>
              <a:t>23/05/2022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7285"/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7285"/>
            <a:fld id="{AECB37CD-0108-42B2-A48B-45F6380863F4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 defTabSz="517285"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5704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342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368">
                <a:solidFill>
                  <a:schemeClr val="tx1"/>
                </a:solidFill>
              </a:defRPr>
            </a:lvl1pPr>
            <a:lvl2pPr marL="260604" indent="0">
              <a:buNone/>
              <a:defRPr sz="1140">
                <a:solidFill>
                  <a:schemeClr val="tx1">
                    <a:tint val="75000"/>
                  </a:schemeClr>
                </a:solidFill>
              </a:defRPr>
            </a:lvl2pPr>
            <a:lvl3pPr marL="521208" indent="0">
              <a:buNone/>
              <a:defRPr sz="1026">
                <a:solidFill>
                  <a:schemeClr val="tx1">
                    <a:tint val="75000"/>
                  </a:schemeClr>
                </a:solidFill>
              </a:defRPr>
            </a:lvl3pPr>
            <a:lvl4pPr marL="781812" indent="0">
              <a:buNone/>
              <a:defRPr sz="912">
                <a:solidFill>
                  <a:schemeClr val="tx1">
                    <a:tint val="75000"/>
                  </a:schemeClr>
                </a:solidFill>
              </a:defRPr>
            </a:lvl4pPr>
            <a:lvl5pPr marL="1042416" indent="0">
              <a:buNone/>
              <a:defRPr sz="912">
                <a:solidFill>
                  <a:schemeClr val="tx1">
                    <a:tint val="75000"/>
                  </a:schemeClr>
                </a:solidFill>
              </a:defRPr>
            </a:lvl5pPr>
            <a:lvl6pPr marL="1303020" indent="0">
              <a:buNone/>
              <a:defRPr sz="912">
                <a:solidFill>
                  <a:schemeClr val="tx1">
                    <a:tint val="75000"/>
                  </a:schemeClr>
                </a:solidFill>
              </a:defRPr>
            </a:lvl6pPr>
            <a:lvl7pPr marL="1563624" indent="0">
              <a:buNone/>
              <a:defRPr sz="912">
                <a:solidFill>
                  <a:schemeClr val="tx1">
                    <a:tint val="75000"/>
                  </a:schemeClr>
                </a:solidFill>
              </a:defRPr>
            </a:lvl7pPr>
            <a:lvl8pPr marL="1824228" indent="0">
              <a:buNone/>
              <a:defRPr sz="912">
                <a:solidFill>
                  <a:schemeClr val="tx1">
                    <a:tint val="75000"/>
                  </a:schemeClr>
                </a:solidFill>
              </a:defRPr>
            </a:lvl8pPr>
            <a:lvl9pPr marL="2084832" indent="0">
              <a:buNone/>
              <a:defRPr sz="9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7285"/>
            <a:fld id="{F6BA8662-1FBB-4DA4-B19C-227D6C77623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 defTabSz="517285"/>
              <a:t>23/05/2022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7285"/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7285"/>
            <a:fld id="{AECB37CD-0108-42B2-A48B-45F6380863F4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 defTabSz="517285"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1838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7285"/>
            <a:fld id="{F6BA8662-1FBB-4DA4-B19C-227D6C77623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 defTabSz="517285"/>
              <a:t>23/05/2022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7285"/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7285"/>
            <a:fld id="{AECB37CD-0108-42B2-A48B-45F6380863F4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 defTabSz="517285"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4989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368" b="1"/>
            </a:lvl1pPr>
            <a:lvl2pPr marL="260604" indent="0">
              <a:buNone/>
              <a:defRPr sz="1140" b="1"/>
            </a:lvl2pPr>
            <a:lvl3pPr marL="521208" indent="0">
              <a:buNone/>
              <a:defRPr sz="1026" b="1"/>
            </a:lvl3pPr>
            <a:lvl4pPr marL="781812" indent="0">
              <a:buNone/>
              <a:defRPr sz="912" b="1"/>
            </a:lvl4pPr>
            <a:lvl5pPr marL="1042416" indent="0">
              <a:buNone/>
              <a:defRPr sz="912" b="1"/>
            </a:lvl5pPr>
            <a:lvl6pPr marL="1303020" indent="0">
              <a:buNone/>
              <a:defRPr sz="912" b="1"/>
            </a:lvl6pPr>
            <a:lvl7pPr marL="1563624" indent="0">
              <a:buNone/>
              <a:defRPr sz="912" b="1"/>
            </a:lvl7pPr>
            <a:lvl8pPr marL="1824228" indent="0">
              <a:buNone/>
              <a:defRPr sz="912" b="1"/>
            </a:lvl8pPr>
            <a:lvl9pPr marL="2084832" indent="0">
              <a:buNone/>
              <a:defRPr sz="912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368" b="1"/>
            </a:lvl1pPr>
            <a:lvl2pPr marL="260604" indent="0">
              <a:buNone/>
              <a:defRPr sz="1140" b="1"/>
            </a:lvl2pPr>
            <a:lvl3pPr marL="521208" indent="0">
              <a:buNone/>
              <a:defRPr sz="1026" b="1"/>
            </a:lvl3pPr>
            <a:lvl4pPr marL="781812" indent="0">
              <a:buNone/>
              <a:defRPr sz="912" b="1"/>
            </a:lvl4pPr>
            <a:lvl5pPr marL="1042416" indent="0">
              <a:buNone/>
              <a:defRPr sz="912" b="1"/>
            </a:lvl5pPr>
            <a:lvl6pPr marL="1303020" indent="0">
              <a:buNone/>
              <a:defRPr sz="912" b="1"/>
            </a:lvl6pPr>
            <a:lvl7pPr marL="1563624" indent="0">
              <a:buNone/>
              <a:defRPr sz="912" b="1"/>
            </a:lvl7pPr>
            <a:lvl8pPr marL="1824228" indent="0">
              <a:buNone/>
              <a:defRPr sz="912" b="1"/>
            </a:lvl8pPr>
            <a:lvl9pPr marL="2084832" indent="0">
              <a:buNone/>
              <a:defRPr sz="912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7285"/>
            <a:fld id="{F6BA8662-1FBB-4DA4-B19C-227D6C77623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 defTabSz="517285"/>
              <a:t>23/05/2022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7285"/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7285"/>
            <a:fld id="{AECB37CD-0108-42B2-A48B-45F6380863F4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 defTabSz="517285"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9833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7285"/>
            <a:fld id="{F6BA8662-1FBB-4DA4-B19C-227D6C77623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 defTabSz="517285"/>
              <a:t>23/05/2022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7285"/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7285"/>
            <a:fld id="{AECB37CD-0108-42B2-A48B-45F6380863F4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 defTabSz="517285"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8249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7285"/>
            <a:fld id="{F6BA8662-1FBB-4DA4-B19C-227D6C77623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 defTabSz="517285"/>
              <a:t>23/05/2022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7285"/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7285"/>
            <a:fld id="{AECB37CD-0108-42B2-A48B-45F6380863F4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 defTabSz="517285"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696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1824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1824"/>
            </a:lvl1pPr>
            <a:lvl2pPr>
              <a:defRPr sz="1596"/>
            </a:lvl2pPr>
            <a:lvl3pPr>
              <a:defRPr sz="1368"/>
            </a:lvl3pPr>
            <a:lvl4pPr>
              <a:defRPr sz="1140"/>
            </a:lvl4pPr>
            <a:lvl5pPr>
              <a:defRPr sz="1140"/>
            </a:lvl5pPr>
            <a:lvl6pPr>
              <a:defRPr sz="1140"/>
            </a:lvl6pPr>
            <a:lvl7pPr>
              <a:defRPr sz="1140"/>
            </a:lvl7pPr>
            <a:lvl8pPr>
              <a:defRPr sz="1140"/>
            </a:lvl8pPr>
            <a:lvl9pPr>
              <a:defRPr sz="114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912"/>
            </a:lvl1pPr>
            <a:lvl2pPr marL="260604" indent="0">
              <a:buNone/>
              <a:defRPr sz="798"/>
            </a:lvl2pPr>
            <a:lvl3pPr marL="521208" indent="0">
              <a:buNone/>
              <a:defRPr sz="684"/>
            </a:lvl3pPr>
            <a:lvl4pPr marL="781812" indent="0">
              <a:buNone/>
              <a:defRPr sz="570"/>
            </a:lvl4pPr>
            <a:lvl5pPr marL="1042416" indent="0">
              <a:buNone/>
              <a:defRPr sz="570"/>
            </a:lvl5pPr>
            <a:lvl6pPr marL="1303020" indent="0">
              <a:buNone/>
              <a:defRPr sz="570"/>
            </a:lvl6pPr>
            <a:lvl7pPr marL="1563624" indent="0">
              <a:buNone/>
              <a:defRPr sz="570"/>
            </a:lvl7pPr>
            <a:lvl8pPr marL="1824228" indent="0">
              <a:buNone/>
              <a:defRPr sz="570"/>
            </a:lvl8pPr>
            <a:lvl9pPr marL="2084832" indent="0">
              <a:buNone/>
              <a:defRPr sz="57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7285"/>
            <a:fld id="{F6BA8662-1FBB-4DA4-B19C-227D6C77623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 defTabSz="517285"/>
              <a:t>23/05/2022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7285"/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7285"/>
            <a:fld id="{AECB37CD-0108-42B2-A48B-45F6380863F4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 defTabSz="517285"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479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D189E-6679-491D-B035-4DC587EE75E4}" type="datetimeFigureOut">
              <a:rPr lang="it-IT" smtClean="0"/>
              <a:t>23/05/2022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77409-08DA-4D97-B853-D077C323C6B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79957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1824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1824"/>
            </a:lvl1pPr>
            <a:lvl2pPr marL="260604" indent="0">
              <a:buNone/>
              <a:defRPr sz="1596"/>
            </a:lvl2pPr>
            <a:lvl3pPr marL="521208" indent="0">
              <a:buNone/>
              <a:defRPr sz="1368"/>
            </a:lvl3pPr>
            <a:lvl4pPr marL="781812" indent="0">
              <a:buNone/>
              <a:defRPr sz="1140"/>
            </a:lvl4pPr>
            <a:lvl5pPr marL="1042416" indent="0">
              <a:buNone/>
              <a:defRPr sz="1140"/>
            </a:lvl5pPr>
            <a:lvl6pPr marL="1303020" indent="0">
              <a:buNone/>
              <a:defRPr sz="1140"/>
            </a:lvl6pPr>
            <a:lvl7pPr marL="1563624" indent="0">
              <a:buNone/>
              <a:defRPr sz="1140"/>
            </a:lvl7pPr>
            <a:lvl8pPr marL="1824228" indent="0">
              <a:buNone/>
              <a:defRPr sz="1140"/>
            </a:lvl8pPr>
            <a:lvl9pPr marL="2084832" indent="0">
              <a:buNone/>
              <a:defRPr sz="114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912"/>
            </a:lvl1pPr>
            <a:lvl2pPr marL="260604" indent="0">
              <a:buNone/>
              <a:defRPr sz="798"/>
            </a:lvl2pPr>
            <a:lvl3pPr marL="521208" indent="0">
              <a:buNone/>
              <a:defRPr sz="684"/>
            </a:lvl3pPr>
            <a:lvl4pPr marL="781812" indent="0">
              <a:buNone/>
              <a:defRPr sz="570"/>
            </a:lvl4pPr>
            <a:lvl5pPr marL="1042416" indent="0">
              <a:buNone/>
              <a:defRPr sz="570"/>
            </a:lvl5pPr>
            <a:lvl6pPr marL="1303020" indent="0">
              <a:buNone/>
              <a:defRPr sz="570"/>
            </a:lvl6pPr>
            <a:lvl7pPr marL="1563624" indent="0">
              <a:buNone/>
              <a:defRPr sz="570"/>
            </a:lvl7pPr>
            <a:lvl8pPr marL="1824228" indent="0">
              <a:buNone/>
              <a:defRPr sz="570"/>
            </a:lvl8pPr>
            <a:lvl9pPr marL="2084832" indent="0">
              <a:buNone/>
              <a:defRPr sz="57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7285"/>
            <a:fld id="{F6BA8662-1FBB-4DA4-B19C-227D6C77623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 defTabSz="517285"/>
              <a:t>23/05/2022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7285"/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7285"/>
            <a:fld id="{AECB37CD-0108-42B2-A48B-45F6380863F4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 defTabSz="517285"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0383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7285"/>
            <a:fld id="{F6BA8662-1FBB-4DA4-B19C-227D6C77623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 defTabSz="517285"/>
              <a:t>23/05/2022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7285"/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7285"/>
            <a:fld id="{AECB37CD-0108-42B2-A48B-45F6380863F4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 defTabSz="517285"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6833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7285"/>
            <a:fld id="{F6BA8662-1FBB-4DA4-B19C-227D6C77623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 defTabSz="517285"/>
              <a:t>23/05/2022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7285"/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7285"/>
            <a:fld id="{AECB37CD-0108-42B2-A48B-45F6380863F4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 defTabSz="517285"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880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D189E-6679-491D-B035-4DC587EE75E4}" type="datetimeFigureOut">
              <a:rPr lang="it-IT" smtClean="0"/>
              <a:t>23/05/2022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77409-08DA-4D97-B853-D077C323C6B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1864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D189E-6679-491D-B035-4DC587EE75E4}" type="datetimeFigureOut">
              <a:rPr lang="it-IT" smtClean="0"/>
              <a:t>23/05/2022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77409-08DA-4D97-B853-D077C323C6B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2188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D189E-6679-491D-B035-4DC587EE75E4}" type="datetimeFigureOut">
              <a:rPr lang="it-IT" smtClean="0"/>
              <a:t>23/05/2022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77409-08DA-4D97-B853-D077C323C6B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607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D189E-6679-491D-B035-4DC587EE75E4}" type="datetimeFigureOut">
              <a:rPr lang="it-IT" smtClean="0"/>
              <a:t>23/05/2022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77409-08DA-4D97-B853-D077C323C6B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555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D189E-6679-491D-B035-4DC587EE75E4}" type="datetimeFigureOut">
              <a:rPr lang="it-IT" smtClean="0"/>
              <a:t>23/05/2022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77409-08DA-4D97-B853-D077C323C6B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7528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D189E-6679-491D-B035-4DC587EE75E4}" type="datetimeFigureOut">
              <a:rPr lang="it-IT" smtClean="0"/>
              <a:t>23/05/2022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77409-08DA-4D97-B853-D077C323C6B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5888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D189E-6679-491D-B035-4DC587EE75E4}" type="datetimeFigureOut">
              <a:rPr lang="it-IT" smtClean="0"/>
              <a:t>23/05/2022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77409-08DA-4D97-B853-D077C323C6B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3460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D189E-6679-491D-B035-4DC587EE75E4}" type="datetimeFigureOut">
              <a:rPr lang="it-IT" smtClean="0"/>
              <a:t>23/05/2022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77409-08DA-4D97-B853-D077C323C6B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0326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7285"/>
            <a:fld id="{F6BA8662-1FBB-4DA4-B19C-227D6C77623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 defTabSz="517285"/>
              <a:t>23/05/2022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7285"/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7285"/>
            <a:fld id="{AECB37CD-0108-42B2-A48B-45F6380863F4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 defTabSz="517285"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16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521208" rtl="0" eaLnBrk="1" latinLnBrk="0" hangingPunct="1">
        <a:lnSpc>
          <a:spcPct val="90000"/>
        </a:lnSpc>
        <a:spcBef>
          <a:spcPct val="0"/>
        </a:spcBef>
        <a:buNone/>
        <a:defRPr sz="250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0302" indent="-130302" algn="l" defTabSz="521208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1596" kern="1200">
          <a:solidFill>
            <a:schemeClr val="tx1"/>
          </a:solidFill>
          <a:latin typeface="+mn-lt"/>
          <a:ea typeface="+mn-ea"/>
          <a:cs typeface="+mn-cs"/>
        </a:defRPr>
      </a:lvl1pPr>
      <a:lvl2pPr marL="390906" indent="-130302" algn="l" defTabSz="521208" rtl="0" eaLnBrk="1" latinLnBrk="0" hangingPunct="1">
        <a:lnSpc>
          <a:spcPct val="90000"/>
        </a:lnSpc>
        <a:spcBef>
          <a:spcPts val="285"/>
        </a:spcBef>
        <a:buFont typeface="Arial" panose="020B0604020202020204" pitchFamily="34" charset="0"/>
        <a:buChar char="•"/>
        <a:defRPr sz="1368" kern="1200">
          <a:solidFill>
            <a:schemeClr val="tx1"/>
          </a:solidFill>
          <a:latin typeface="+mn-lt"/>
          <a:ea typeface="+mn-ea"/>
          <a:cs typeface="+mn-cs"/>
        </a:defRPr>
      </a:lvl2pPr>
      <a:lvl3pPr marL="651510" indent="-130302" algn="l" defTabSz="521208" rtl="0" eaLnBrk="1" latinLnBrk="0" hangingPunct="1">
        <a:lnSpc>
          <a:spcPct val="90000"/>
        </a:lnSpc>
        <a:spcBef>
          <a:spcPts val="285"/>
        </a:spcBef>
        <a:buFont typeface="Arial" panose="020B0604020202020204" pitchFamily="34" charset="0"/>
        <a:buChar char="•"/>
        <a:defRPr sz="1140" kern="1200">
          <a:solidFill>
            <a:schemeClr val="tx1"/>
          </a:solidFill>
          <a:latin typeface="+mn-lt"/>
          <a:ea typeface="+mn-ea"/>
          <a:cs typeface="+mn-cs"/>
        </a:defRPr>
      </a:lvl3pPr>
      <a:lvl4pPr marL="912114" indent="-130302" algn="l" defTabSz="521208" rtl="0" eaLnBrk="1" latinLnBrk="0" hangingPunct="1">
        <a:lnSpc>
          <a:spcPct val="90000"/>
        </a:lnSpc>
        <a:spcBef>
          <a:spcPts val="285"/>
        </a:spcBef>
        <a:buFont typeface="Arial" panose="020B0604020202020204" pitchFamily="34" charset="0"/>
        <a:buChar char="•"/>
        <a:defRPr sz="1026" kern="1200">
          <a:solidFill>
            <a:schemeClr val="tx1"/>
          </a:solidFill>
          <a:latin typeface="+mn-lt"/>
          <a:ea typeface="+mn-ea"/>
          <a:cs typeface="+mn-cs"/>
        </a:defRPr>
      </a:lvl4pPr>
      <a:lvl5pPr marL="1172718" indent="-130302" algn="l" defTabSz="521208" rtl="0" eaLnBrk="1" latinLnBrk="0" hangingPunct="1">
        <a:lnSpc>
          <a:spcPct val="90000"/>
        </a:lnSpc>
        <a:spcBef>
          <a:spcPts val="285"/>
        </a:spcBef>
        <a:buFont typeface="Arial" panose="020B0604020202020204" pitchFamily="34" charset="0"/>
        <a:buChar char="•"/>
        <a:defRPr sz="1026" kern="1200">
          <a:solidFill>
            <a:schemeClr val="tx1"/>
          </a:solidFill>
          <a:latin typeface="+mn-lt"/>
          <a:ea typeface="+mn-ea"/>
          <a:cs typeface="+mn-cs"/>
        </a:defRPr>
      </a:lvl5pPr>
      <a:lvl6pPr marL="1433322" indent="-130302" algn="l" defTabSz="521208" rtl="0" eaLnBrk="1" latinLnBrk="0" hangingPunct="1">
        <a:lnSpc>
          <a:spcPct val="90000"/>
        </a:lnSpc>
        <a:spcBef>
          <a:spcPts val="285"/>
        </a:spcBef>
        <a:buFont typeface="Arial" panose="020B0604020202020204" pitchFamily="34" charset="0"/>
        <a:buChar char="•"/>
        <a:defRPr sz="1026" kern="1200">
          <a:solidFill>
            <a:schemeClr val="tx1"/>
          </a:solidFill>
          <a:latin typeface="+mn-lt"/>
          <a:ea typeface="+mn-ea"/>
          <a:cs typeface="+mn-cs"/>
        </a:defRPr>
      </a:lvl6pPr>
      <a:lvl7pPr marL="1693926" indent="-130302" algn="l" defTabSz="521208" rtl="0" eaLnBrk="1" latinLnBrk="0" hangingPunct="1">
        <a:lnSpc>
          <a:spcPct val="90000"/>
        </a:lnSpc>
        <a:spcBef>
          <a:spcPts val="285"/>
        </a:spcBef>
        <a:buFont typeface="Arial" panose="020B0604020202020204" pitchFamily="34" charset="0"/>
        <a:buChar char="•"/>
        <a:defRPr sz="1026" kern="1200">
          <a:solidFill>
            <a:schemeClr val="tx1"/>
          </a:solidFill>
          <a:latin typeface="+mn-lt"/>
          <a:ea typeface="+mn-ea"/>
          <a:cs typeface="+mn-cs"/>
        </a:defRPr>
      </a:lvl7pPr>
      <a:lvl8pPr marL="1954530" indent="-130302" algn="l" defTabSz="521208" rtl="0" eaLnBrk="1" latinLnBrk="0" hangingPunct="1">
        <a:lnSpc>
          <a:spcPct val="90000"/>
        </a:lnSpc>
        <a:spcBef>
          <a:spcPts val="285"/>
        </a:spcBef>
        <a:buFont typeface="Arial" panose="020B0604020202020204" pitchFamily="34" charset="0"/>
        <a:buChar char="•"/>
        <a:defRPr sz="1026" kern="1200">
          <a:solidFill>
            <a:schemeClr val="tx1"/>
          </a:solidFill>
          <a:latin typeface="+mn-lt"/>
          <a:ea typeface="+mn-ea"/>
          <a:cs typeface="+mn-cs"/>
        </a:defRPr>
      </a:lvl8pPr>
      <a:lvl9pPr marL="2215134" indent="-130302" algn="l" defTabSz="521208" rtl="0" eaLnBrk="1" latinLnBrk="0" hangingPunct="1">
        <a:lnSpc>
          <a:spcPct val="90000"/>
        </a:lnSpc>
        <a:spcBef>
          <a:spcPts val="285"/>
        </a:spcBef>
        <a:buFont typeface="Arial" panose="020B0604020202020204" pitchFamily="34" charset="0"/>
        <a:buChar char="•"/>
        <a:defRPr sz="102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208" rtl="0" eaLnBrk="1" latinLnBrk="0" hangingPunct="1">
        <a:defRPr sz="1026" kern="1200">
          <a:solidFill>
            <a:schemeClr val="tx1"/>
          </a:solidFill>
          <a:latin typeface="+mn-lt"/>
          <a:ea typeface="+mn-ea"/>
          <a:cs typeface="+mn-cs"/>
        </a:defRPr>
      </a:lvl1pPr>
      <a:lvl2pPr marL="260604" algn="l" defTabSz="521208" rtl="0" eaLnBrk="1" latinLnBrk="0" hangingPunct="1">
        <a:defRPr sz="1026" kern="1200">
          <a:solidFill>
            <a:schemeClr val="tx1"/>
          </a:solidFill>
          <a:latin typeface="+mn-lt"/>
          <a:ea typeface="+mn-ea"/>
          <a:cs typeface="+mn-cs"/>
        </a:defRPr>
      </a:lvl2pPr>
      <a:lvl3pPr marL="521208" algn="l" defTabSz="521208" rtl="0" eaLnBrk="1" latinLnBrk="0" hangingPunct="1">
        <a:defRPr sz="1026" kern="1200">
          <a:solidFill>
            <a:schemeClr val="tx1"/>
          </a:solidFill>
          <a:latin typeface="+mn-lt"/>
          <a:ea typeface="+mn-ea"/>
          <a:cs typeface="+mn-cs"/>
        </a:defRPr>
      </a:lvl3pPr>
      <a:lvl4pPr marL="781812" algn="l" defTabSz="521208" rtl="0" eaLnBrk="1" latinLnBrk="0" hangingPunct="1">
        <a:defRPr sz="1026" kern="1200">
          <a:solidFill>
            <a:schemeClr val="tx1"/>
          </a:solidFill>
          <a:latin typeface="+mn-lt"/>
          <a:ea typeface="+mn-ea"/>
          <a:cs typeface="+mn-cs"/>
        </a:defRPr>
      </a:lvl4pPr>
      <a:lvl5pPr marL="1042416" algn="l" defTabSz="521208" rtl="0" eaLnBrk="1" latinLnBrk="0" hangingPunct="1">
        <a:defRPr sz="1026" kern="1200">
          <a:solidFill>
            <a:schemeClr val="tx1"/>
          </a:solidFill>
          <a:latin typeface="+mn-lt"/>
          <a:ea typeface="+mn-ea"/>
          <a:cs typeface="+mn-cs"/>
        </a:defRPr>
      </a:lvl5pPr>
      <a:lvl6pPr marL="1303020" algn="l" defTabSz="521208" rtl="0" eaLnBrk="1" latinLnBrk="0" hangingPunct="1">
        <a:defRPr sz="1026" kern="1200">
          <a:solidFill>
            <a:schemeClr val="tx1"/>
          </a:solidFill>
          <a:latin typeface="+mn-lt"/>
          <a:ea typeface="+mn-ea"/>
          <a:cs typeface="+mn-cs"/>
        </a:defRPr>
      </a:lvl6pPr>
      <a:lvl7pPr marL="1563624" algn="l" defTabSz="521208" rtl="0" eaLnBrk="1" latinLnBrk="0" hangingPunct="1">
        <a:defRPr sz="1026" kern="1200">
          <a:solidFill>
            <a:schemeClr val="tx1"/>
          </a:solidFill>
          <a:latin typeface="+mn-lt"/>
          <a:ea typeface="+mn-ea"/>
          <a:cs typeface="+mn-cs"/>
        </a:defRPr>
      </a:lvl7pPr>
      <a:lvl8pPr marL="1824228" algn="l" defTabSz="521208" rtl="0" eaLnBrk="1" latinLnBrk="0" hangingPunct="1">
        <a:defRPr sz="1026" kern="1200">
          <a:solidFill>
            <a:schemeClr val="tx1"/>
          </a:solidFill>
          <a:latin typeface="+mn-lt"/>
          <a:ea typeface="+mn-ea"/>
          <a:cs typeface="+mn-cs"/>
        </a:defRPr>
      </a:lvl8pPr>
      <a:lvl9pPr marL="2084832" algn="l" defTabSz="521208" rtl="0" eaLnBrk="1" latinLnBrk="0" hangingPunct="1">
        <a:defRPr sz="102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.png"/><Relationship Id="rId4" Type="http://schemas.openxmlformats.org/officeDocument/2006/relationships/image" Target="../media/image6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png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1831920"/>
            <a:ext cx="121919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review of hydrological modeling of pesticides in surface runoff: </a:t>
            </a:r>
            <a:b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current status, progress achieved and desirable improvements.</a:t>
            </a:r>
            <a:endParaRPr lang="it-IT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957062BF-74AC-B0CC-C26E-0232A5A01BD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94" r="386" b="35749"/>
          <a:stretch/>
        </p:blipFill>
        <p:spPr>
          <a:xfrm>
            <a:off x="9349502" y="259702"/>
            <a:ext cx="2370430" cy="679533"/>
          </a:xfrm>
          <a:prstGeom prst="rect">
            <a:avLst/>
          </a:prstGeom>
        </p:spPr>
      </p:pic>
      <p:pic>
        <p:nvPicPr>
          <p:cNvPr id="5" name="Picture 1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28DEA79-D10E-3948-5782-98400FC99D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669" y="267629"/>
            <a:ext cx="2186873" cy="677528"/>
          </a:xfrm>
          <a:prstGeom prst="rect">
            <a:avLst/>
          </a:prstGeom>
        </p:spPr>
      </p:pic>
      <p:pic>
        <p:nvPicPr>
          <p:cNvPr id="6" name="Picture 15" descr="A picture containing text&#10;&#10;Description automatically generated">
            <a:extLst>
              <a:ext uri="{FF2B5EF4-FFF2-40B4-BE49-F238E27FC236}">
                <a16:creationId xmlns:a16="http://schemas.microsoft.com/office/drawing/2014/main" id="{71E6E169-EF28-A5F0-73F2-B06B661FEC9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76" b="19622"/>
          <a:stretch/>
        </p:blipFill>
        <p:spPr>
          <a:xfrm>
            <a:off x="624469" y="267629"/>
            <a:ext cx="1723287" cy="677528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245327" y="3301894"/>
            <a:ext cx="11474605" cy="15901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spcAft>
                <a:spcPts val="800"/>
              </a:spcAft>
            </a:pPr>
            <a:r>
              <a:rPr lang="it-IT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Centanni M</a:t>
            </a:r>
            <a:r>
              <a:rPr lang="it-IT" baseline="30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</a:t>
            </a:r>
            <a:r>
              <a:rPr lang="it-IT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., Ricci </a:t>
            </a:r>
            <a:r>
              <a:rPr lang="it-IT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G.F</a:t>
            </a:r>
            <a:r>
              <a:rPr lang="it-IT" baseline="300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</a:t>
            </a:r>
            <a:r>
              <a:rPr lang="it-IT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., </a:t>
            </a:r>
            <a:r>
              <a:rPr lang="it-IT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De Girolamo A.M</a:t>
            </a:r>
            <a:r>
              <a:rPr lang="it-IT" baseline="30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</a:t>
            </a:r>
            <a:r>
              <a:rPr lang="it-IT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., </a:t>
            </a:r>
            <a:r>
              <a:rPr lang="it-IT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Romano </a:t>
            </a:r>
            <a:r>
              <a:rPr lang="it-IT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</a:t>
            </a:r>
            <a:r>
              <a:rPr lang="it-IT" baseline="30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</a:t>
            </a:r>
            <a:r>
              <a:rPr lang="it-IT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., Gentile F</a:t>
            </a:r>
            <a:r>
              <a:rPr lang="it-IT" baseline="30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</a:t>
            </a:r>
            <a:r>
              <a:rPr lang="it-IT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endParaRPr lang="it-IT" sz="2800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200000"/>
              </a:lnSpc>
              <a:spcAft>
                <a:spcPts val="800"/>
              </a:spcAft>
            </a:pPr>
            <a:r>
              <a:rPr lang="en-US" sz="1600" i="1" baseline="300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 </a:t>
            </a:r>
            <a:r>
              <a:rPr lang="en-US" sz="1600" i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University </a:t>
            </a:r>
            <a:r>
              <a:rPr lang="en-US" sz="16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of Bari Aldo Moro, Department of Agricultural and Environmental Sciences, Bari, Italy</a:t>
            </a:r>
            <a:endParaRPr lang="it-IT" sz="1600" i="1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1600" i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Charis SIL"/>
              </a:rPr>
              <a:t>2</a:t>
            </a:r>
            <a:r>
              <a:rPr lang="en-US" sz="1600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Charis SIL"/>
              </a:rPr>
              <a:t> National Research Council, Water Research Institute (IRSA-CNR), Bari, Italy</a:t>
            </a:r>
            <a:endParaRPr lang="it-IT" sz="1600" i="1" dirty="0">
              <a:solidFill>
                <a:srgbClr val="000000"/>
              </a:solidFill>
              <a:effectLst/>
              <a:latin typeface="Charis SIL"/>
              <a:ea typeface="Arial" panose="020B0604020202020204" pitchFamily="34" charset="0"/>
              <a:cs typeface="Charis SIL"/>
            </a:endParaRPr>
          </a:p>
        </p:txBody>
      </p:sp>
      <p:sp>
        <p:nvSpPr>
          <p:cNvPr id="8" name="TextBox 17">
            <a:extLst>
              <a:ext uri="{FF2B5EF4-FFF2-40B4-BE49-F238E27FC236}">
                <a16:creationId xmlns:a16="http://schemas.microsoft.com/office/drawing/2014/main" id="{8CD30BAB-2D1F-274C-650D-B94F9AC0CB70}"/>
              </a:ext>
            </a:extLst>
          </p:cNvPr>
          <p:cNvSpPr txBox="1"/>
          <p:nvPr/>
        </p:nvSpPr>
        <p:spPr>
          <a:xfrm>
            <a:off x="6389649" y="6273225"/>
            <a:ext cx="580235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it-IT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EGU General Assembly 2022, Vienna, Austria, 23–27 </a:t>
            </a:r>
            <a:r>
              <a:rPr lang="en-GB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May</a:t>
            </a:r>
            <a:r>
              <a:rPr lang="it-IT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2022, </a:t>
            </a:r>
            <a:r>
              <a:rPr lang="it-IT" sz="16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EGU22-8317, 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</a:t>
            </a:r>
            <a:r>
              <a:rPr lang="it-I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doi.org/10.5194/egusphere-egu22-8317. </a:t>
            </a:r>
            <a:endParaRPr lang="en-US" sz="16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19">
            <a:extLst>
              <a:ext uri="{FF2B5EF4-FFF2-40B4-BE49-F238E27FC236}">
                <a16:creationId xmlns:a16="http://schemas.microsoft.com/office/drawing/2014/main" id="{2FD55EB7-A56C-2E76-B1E5-B530B98DBDE5}"/>
              </a:ext>
            </a:extLst>
          </p:cNvPr>
          <p:cNvSpPr txBox="1"/>
          <p:nvPr/>
        </p:nvSpPr>
        <p:spPr>
          <a:xfrm>
            <a:off x="245327" y="5219229"/>
            <a:ext cx="1194667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1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Session HS1.1.2- </a:t>
            </a:r>
            <a:r>
              <a:rPr lang="en-US" sz="1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Role of hydrology in policy, society and interdisciplinary collaborations: across disciplines and beyond scientists</a:t>
            </a:r>
          </a:p>
          <a:p>
            <a:r>
              <a:rPr lang="it-I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09:20–09:25 | EGU22-8317 </a:t>
            </a:r>
            <a:r>
              <a:rPr lang="it-IT" sz="16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Virtual </a:t>
            </a:r>
            <a:r>
              <a:rPr lang="en-US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presentation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649" y="335009"/>
            <a:ext cx="1333333" cy="13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63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5482537" y="290207"/>
            <a:ext cx="2774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  <a:endParaRPr lang="it-IT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60556" y="1348800"/>
            <a:ext cx="1183144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Europe resulted the continent with the highest incidence of 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papers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(69.1%), followed by North America (14.28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%).</a:t>
            </a:r>
            <a:b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 availability influenced the global distribution of modeling applications.</a:t>
            </a:r>
            <a:b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SWAT is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most 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used model to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simulate the fate and transport of pesticides in surface 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runoff.</a:t>
            </a:r>
            <a:b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most modeled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pesticide is 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atrazine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(24.57%), 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followed by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metolachlor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(17.14%),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isoproturon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glyphosate,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acetochlor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metaldehyde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chlorpyrifos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(8.57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%).</a:t>
            </a:r>
            <a:b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review confirm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pesticides concentrations are often higher 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water quality acceptable 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limits.</a:t>
            </a:r>
            <a:b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no uniformity 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terms of result among the papers: concentrations, loads or just the risk classes are reported.</a:t>
            </a:r>
            <a:b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it-IT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957062BF-74AC-B0CC-C26E-0232A5A01BD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94" r="386" b="35749"/>
          <a:stretch/>
        </p:blipFill>
        <p:spPr>
          <a:xfrm>
            <a:off x="9349502" y="259702"/>
            <a:ext cx="2370430" cy="679533"/>
          </a:xfrm>
          <a:prstGeom prst="rect">
            <a:avLst/>
          </a:prstGeom>
        </p:spPr>
      </p:pic>
      <p:sp>
        <p:nvSpPr>
          <p:cNvPr id="8" name="TextBox 17">
            <a:extLst>
              <a:ext uri="{FF2B5EF4-FFF2-40B4-BE49-F238E27FC236}">
                <a16:creationId xmlns:a16="http://schemas.microsoft.com/office/drawing/2014/main" id="{8CD30BAB-2D1F-274C-650D-B94F9AC0CB70}"/>
              </a:ext>
            </a:extLst>
          </p:cNvPr>
          <p:cNvSpPr txBox="1"/>
          <p:nvPr/>
        </p:nvSpPr>
        <p:spPr>
          <a:xfrm>
            <a:off x="6389649" y="6273225"/>
            <a:ext cx="580235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it-IT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EGU General Assembly 2022, Vienna, Austria, 23–27 </a:t>
            </a:r>
            <a:r>
              <a:rPr lang="en-GB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May</a:t>
            </a:r>
            <a:r>
              <a:rPr lang="it-IT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2022, </a:t>
            </a:r>
            <a:r>
              <a:rPr lang="it-IT" sz="16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EGU22-8317, 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</a:t>
            </a:r>
            <a:r>
              <a:rPr lang="it-I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doi.org/10.5194/egusphere-egu22-8317. </a:t>
            </a:r>
            <a:endParaRPr lang="en-US" sz="16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15" descr="A picture containing text&#10;&#10;Description automatically generated">
            <a:extLst>
              <a:ext uri="{FF2B5EF4-FFF2-40B4-BE49-F238E27FC236}">
                <a16:creationId xmlns:a16="http://schemas.microsoft.com/office/drawing/2014/main" id="{71E6E169-EF28-A5F0-73F2-B06B661FEC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76" b="19622"/>
          <a:stretch/>
        </p:blipFill>
        <p:spPr>
          <a:xfrm>
            <a:off x="624468" y="306078"/>
            <a:ext cx="1723287" cy="677528"/>
          </a:xfrm>
          <a:prstGeom prst="rect">
            <a:avLst/>
          </a:prstGeom>
        </p:spPr>
      </p:pic>
      <p:pic>
        <p:nvPicPr>
          <p:cNvPr id="10" name="Picture 1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28DEA79-D10E-3948-5782-98400FC99D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822" y="319884"/>
            <a:ext cx="2186873" cy="67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99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994215" y="4800954"/>
            <a:ext cx="69694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excessive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 of pesticides represents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threat for soil, water quality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human health.</a:t>
            </a:r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323377" y="1777784"/>
            <a:ext cx="105927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last years the use of pesticides has risen a lot also in the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urban environment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due to parks weeds control, insect regulation and urban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agriculture.</a:t>
            </a:r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323377" y="965591"/>
            <a:ext cx="115526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Pesticides are mainly used in agriculture for plant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protection.</a:t>
            </a:r>
            <a:endParaRPr lang="it-IT" sz="24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4800576" y="329378"/>
            <a:ext cx="2598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  <a:endParaRPr lang="it-IT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061" y="3363299"/>
            <a:ext cx="2921625" cy="1947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5" name="Connettore 7 4"/>
          <p:cNvCxnSpPr>
            <a:stCxn id="12" idx="3"/>
            <a:endCxn id="15" idx="1"/>
          </p:cNvCxnSpPr>
          <p:nvPr/>
        </p:nvCxnSpPr>
        <p:spPr>
          <a:xfrm flipV="1">
            <a:off x="3538686" y="3684202"/>
            <a:ext cx="1455528" cy="652972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7 13"/>
          <p:cNvCxnSpPr>
            <a:stCxn id="12" idx="3"/>
            <a:endCxn id="2" idx="1"/>
          </p:cNvCxnSpPr>
          <p:nvPr/>
        </p:nvCxnSpPr>
        <p:spPr>
          <a:xfrm>
            <a:off x="3538686" y="4337174"/>
            <a:ext cx="1455529" cy="879279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ttangolo 14"/>
          <p:cNvSpPr/>
          <p:nvPr/>
        </p:nvSpPr>
        <p:spPr>
          <a:xfrm>
            <a:off x="4994214" y="3268703"/>
            <a:ext cx="69694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esticide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contribute in increase the food production with the same cultivated surfaces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areas.</a:t>
            </a:r>
            <a:endParaRPr lang="it-IT" sz="2400" dirty="0"/>
          </a:p>
        </p:txBody>
      </p:sp>
      <p:sp>
        <p:nvSpPr>
          <p:cNvPr id="16" name="TextBox 17">
            <a:extLst>
              <a:ext uri="{FF2B5EF4-FFF2-40B4-BE49-F238E27FC236}">
                <a16:creationId xmlns:a16="http://schemas.microsoft.com/office/drawing/2014/main" id="{8CD30BAB-2D1F-274C-650D-B94F9AC0CB70}"/>
              </a:ext>
            </a:extLst>
          </p:cNvPr>
          <p:cNvSpPr txBox="1"/>
          <p:nvPr/>
        </p:nvSpPr>
        <p:spPr>
          <a:xfrm>
            <a:off x="6389649" y="6273225"/>
            <a:ext cx="580235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it-IT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EGU General Assembly 2022, Vienna, Austria, 23–27 </a:t>
            </a:r>
            <a:r>
              <a:rPr lang="en-GB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May</a:t>
            </a:r>
            <a:r>
              <a:rPr lang="it-IT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2022, </a:t>
            </a:r>
            <a:r>
              <a:rPr lang="it-IT" sz="16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EGU22-8317, 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</a:t>
            </a:r>
            <a:r>
              <a:rPr lang="it-I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doi.org/10.5194/egusphere-egu22-8317. </a:t>
            </a:r>
            <a:endParaRPr lang="en-US" sz="16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957062BF-74AC-B0CC-C26E-0232A5A01B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94" r="386" b="35749"/>
          <a:stretch/>
        </p:blipFill>
        <p:spPr>
          <a:xfrm>
            <a:off x="9349502" y="259702"/>
            <a:ext cx="2370430" cy="679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28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490654" y="1955145"/>
            <a:ext cx="1122927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pdate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review concerning the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and diffusion at global scale of models to simulate pesticides coming from diffuse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sources. 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Analyzing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spatial and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temporal scales of the model implementations.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Investigate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possible relationships between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compound and model.</a:t>
            </a:r>
            <a:endParaRPr lang="it-IT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4519736" y="635335"/>
            <a:ext cx="2244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it-IT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bjectives</a:t>
            </a:r>
            <a:endParaRPr lang="it-IT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957062BF-74AC-B0CC-C26E-0232A5A01BD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94" r="386" b="35749"/>
          <a:stretch/>
        </p:blipFill>
        <p:spPr>
          <a:xfrm>
            <a:off x="9349502" y="259702"/>
            <a:ext cx="2370430" cy="679533"/>
          </a:xfrm>
          <a:prstGeom prst="rect">
            <a:avLst/>
          </a:prstGeom>
        </p:spPr>
      </p:pic>
      <p:sp>
        <p:nvSpPr>
          <p:cNvPr id="8" name="TextBox 17">
            <a:extLst>
              <a:ext uri="{FF2B5EF4-FFF2-40B4-BE49-F238E27FC236}">
                <a16:creationId xmlns:a16="http://schemas.microsoft.com/office/drawing/2014/main" id="{8CD30BAB-2D1F-274C-650D-B94F9AC0CB70}"/>
              </a:ext>
            </a:extLst>
          </p:cNvPr>
          <p:cNvSpPr txBox="1"/>
          <p:nvPr/>
        </p:nvSpPr>
        <p:spPr>
          <a:xfrm>
            <a:off x="6389649" y="6273225"/>
            <a:ext cx="580235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it-IT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EGU General Assembly 2022, Vienna, Austria, 23–27 </a:t>
            </a:r>
            <a:r>
              <a:rPr lang="en-GB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May</a:t>
            </a:r>
            <a:r>
              <a:rPr lang="it-IT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2022, </a:t>
            </a:r>
            <a:r>
              <a:rPr lang="it-IT" sz="16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EGU22-8317, 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</a:t>
            </a:r>
            <a:r>
              <a:rPr lang="it-I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doi.org/10.5194/egusphere-egu22-8317. </a:t>
            </a:r>
            <a:endParaRPr lang="en-US" sz="16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6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/>
          <p:cNvSpPr txBox="1"/>
          <p:nvPr/>
        </p:nvSpPr>
        <p:spPr>
          <a:xfrm>
            <a:off x="795104" y="740180"/>
            <a:ext cx="19732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7285"/>
            <a:r>
              <a:rPr lang="it-IT" sz="2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Identification</a:t>
            </a:r>
            <a:endParaRPr lang="it-IT" sz="14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916458" y="2063064"/>
            <a:ext cx="13631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7285"/>
            <a:r>
              <a:rPr lang="it-IT" sz="2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Screening</a:t>
            </a:r>
          </a:p>
        </p:txBody>
      </p:sp>
      <p:sp>
        <p:nvSpPr>
          <p:cNvPr id="10" name="Rettangolo arrotondato 9"/>
          <p:cNvSpPr/>
          <p:nvPr/>
        </p:nvSpPr>
        <p:spPr>
          <a:xfrm>
            <a:off x="4291324" y="735760"/>
            <a:ext cx="3692434" cy="615215"/>
          </a:xfrm>
          <a:prstGeom prst="roundRect">
            <a:avLst/>
          </a:prstGeom>
          <a:solidFill>
            <a:srgbClr val="FFCCC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8576" tIns="19288" rIns="38576" bIns="192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7285"/>
            <a:r>
              <a:rPr lang="it-IT" sz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Scopus</a:t>
            </a:r>
            <a:r>
              <a:rPr lang="it-IT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keyword:</a:t>
            </a:r>
            <a:br>
              <a:rPr lang="it-IT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pesticides, model, watershed, hydrology, water quality, </a:t>
            </a:r>
            <a:br>
              <a:rPr lang="en-US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diffuse pollutant</a:t>
            </a:r>
            <a:r>
              <a:rPr lang="it-IT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it-IT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596 </a:t>
            </a:r>
            <a:r>
              <a:rPr lang="it-IT" sz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records</a:t>
            </a:r>
            <a:r>
              <a:rPr lang="it-IT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cxnSp>
        <p:nvCxnSpPr>
          <p:cNvPr id="39" name="Connettore 4 38"/>
          <p:cNvCxnSpPr>
            <a:stCxn id="10" idx="2"/>
            <a:endCxn id="21" idx="0"/>
          </p:cNvCxnSpPr>
          <p:nvPr/>
        </p:nvCxnSpPr>
        <p:spPr>
          <a:xfrm rot="5400000">
            <a:off x="5294626" y="880936"/>
            <a:ext cx="372877" cy="1312954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ttangolo arrotondato 21"/>
          <p:cNvSpPr/>
          <p:nvPr/>
        </p:nvSpPr>
        <p:spPr>
          <a:xfrm>
            <a:off x="6233530" y="1718770"/>
            <a:ext cx="3133494" cy="619505"/>
          </a:xfrm>
          <a:prstGeom prst="roundRect">
            <a:avLst/>
          </a:prstGeom>
          <a:solidFill>
            <a:srgbClr val="CCCC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8576" tIns="19288" rIns="38576" bIns="192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7285"/>
            <a:r>
              <a:rPr lang="it-IT" sz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Deleted</a:t>
            </a:r>
            <a:r>
              <a:rPr lang="it-IT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br>
              <a:rPr lang="it-IT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review</a:t>
            </a:r>
            <a:r>
              <a:rPr lang="it-IT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book, book </a:t>
            </a:r>
            <a:r>
              <a:rPr lang="it-IT" sz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chapter</a:t>
            </a:r>
            <a:r>
              <a:rPr lang="it-IT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editorial</a:t>
            </a:r>
            <a:r>
              <a:rPr lang="it-IT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note </a:t>
            </a:r>
            <a:r>
              <a:rPr lang="it-IT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it-IT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79 </a:t>
            </a:r>
            <a:r>
              <a:rPr lang="it-IT" sz="1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records</a:t>
            </a:r>
            <a:r>
              <a:rPr lang="it-IT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1" name="Rettangolo arrotondato 20"/>
          <p:cNvSpPr/>
          <p:nvPr/>
        </p:nvSpPr>
        <p:spPr>
          <a:xfrm>
            <a:off x="3720617" y="1723852"/>
            <a:ext cx="2207940" cy="619505"/>
          </a:xfrm>
          <a:prstGeom prst="roundRect">
            <a:avLst/>
          </a:prstGeom>
          <a:solidFill>
            <a:srgbClr val="CCCC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8576" tIns="19288" rIns="38576" bIns="192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7285"/>
            <a:r>
              <a:rPr lang="it-IT" sz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Deleted</a:t>
            </a:r>
            <a:r>
              <a:rPr lang="it-IT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before</a:t>
            </a:r>
            <a:r>
              <a:rPr lang="it-IT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2013 </a:t>
            </a:r>
            <a:r>
              <a:rPr lang="it-IT" sz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</a:t>
            </a:r>
            <a:r>
              <a:rPr lang="it-IT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(</a:t>
            </a:r>
            <a:r>
              <a:rPr lang="it-IT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263 </a:t>
            </a:r>
            <a:r>
              <a:rPr lang="it-IT" sz="1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records</a:t>
            </a:r>
            <a:r>
              <a:rPr lang="it-IT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1" name="Rettangolo arrotondato 10"/>
          <p:cNvSpPr/>
          <p:nvPr/>
        </p:nvSpPr>
        <p:spPr>
          <a:xfrm>
            <a:off x="5204458" y="2885876"/>
            <a:ext cx="1835927" cy="286970"/>
          </a:xfrm>
          <a:prstGeom prst="roundRect">
            <a:avLst/>
          </a:prstGeom>
          <a:solidFill>
            <a:srgbClr val="CCCC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8576" tIns="19288" rIns="38576" bIns="192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7285"/>
            <a:r>
              <a:rPr lang="it-IT" sz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Records</a:t>
            </a:r>
            <a:r>
              <a:rPr lang="it-IT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Screened</a:t>
            </a:r>
            <a:r>
              <a:rPr lang="it-IT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it-IT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254</a:t>
            </a:r>
            <a:r>
              <a:rPr lang="it-IT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cxnSp>
        <p:nvCxnSpPr>
          <p:cNvPr id="56" name="Connettore 4 55"/>
          <p:cNvCxnSpPr>
            <a:stCxn id="21" idx="2"/>
            <a:endCxn id="11" idx="0"/>
          </p:cNvCxnSpPr>
          <p:nvPr/>
        </p:nvCxnSpPr>
        <p:spPr>
          <a:xfrm rot="16200000" flipH="1">
            <a:off x="5202245" y="1965698"/>
            <a:ext cx="542519" cy="1297835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ttore 4 57"/>
          <p:cNvCxnSpPr>
            <a:stCxn id="22" idx="2"/>
            <a:endCxn id="11" idx="0"/>
          </p:cNvCxnSpPr>
          <p:nvPr/>
        </p:nvCxnSpPr>
        <p:spPr>
          <a:xfrm rot="5400000">
            <a:off x="6687550" y="1773148"/>
            <a:ext cx="547601" cy="1677855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/>
          <p:cNvSpPr txBox="1"/>
          <p:nvPr/>
        </p:nvSpPr>
        <p:spPr>
          <a:xfrm>
            <a:off x="916458" y="3759766"/>
            <a:ext cx="13631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7285"/>
            <a:r>
              <a:rPr lang="it-IT" sz="20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Eligibility</a:t>
            </a:r>
            <a:endParaRPr lang="it-IT" sz="20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Rettangolo arrotondato 63"/>
          <p:cNvSpPr/>
          <p:nvPr/>
        </p:nvSpPr>
        <p:spPr>
          <a:xfrm>
            <a:off x="4276205" y="3501584"/>
            <a:ext cx="3692434" cy="602928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8576" tIns="19288" rIns="38576" bIns="192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7285"/>
            <a:r>
              <a:rPr lang="it-IT" sz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Excluded</a:t>
            </a:r>
            <a:r>
              <a:rPr lang="it-IT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it-IT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lang="it-IT" sz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modeling</a:t>
            </a:r>
            <a:r>
              <a:rPr lang="it-IT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groundwater</a:t>
            </a:r>
            <a:r>
              <a:rPr lang="it-IT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modeling</a:t>
            </a:r>
            <a:r>
              <a:rPr lang="it-IT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pesticides</a:t>
            </a:r>
            <a:r>
              <a:rPr lang="it-IT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only</a:t>
            </a:r>
            <a:r>
              <a:rPr lang="it-IT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monitored</a:t>
            </a:r>
            <a:r>
              <a:rPr lang="it-IT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it-IT" sz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sampled</a:t>
            </a:r>
            <a:r>
              <a:rPr lang="it-IT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it-IT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227</a:t>
            </a:r>
            <a:r>
              <a:rPr lang="it-IT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records</a:t>
            </a:r>
            <a:r>
              <a:rPr lang="it-IT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795104" y="5365949"/>
            <a:ext cx="18201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7285"/>
            <a:r>
              <a:rPr lang="it-IT" sz="20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Included</a:t>
            </a:r>
            <a:endParaRPr lang="it-IT" sz="20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6" name="Connettore 2 85"/>
          <p:cNvCxnSpPr>
            <a:stCxn id="11" idx="2"/>
            <a:endCxn id="64" idx="0"/>
          </p:cNvCxnSpPr>
          <p:nvPr/>
        </p:nvCxnSpPr>
        <p:spPr>
          <a:xfrm>
            <a:off x="6122422" y="3172846"/>
            <a:ext cx="0" cy="32873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ettangolo arrotondato 86"/>
          <p:cNvSpPr/>
          <p:nvPr/>
        </p:nvSpPr>
        <p:spPr>
          <a:xfrm>
            <a:off x="5212492" y="5059747"/>
            <a:ext cx="1835927" cy="291549"/>
          </a:xfrm>
          <a:prstGeom prst="round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8576" tIns="19288" rIns="38576" bIns="192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7285"/>
            <a:r>
              <a:rPr lang="it-IT" sz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Records</a:t>
            </a:r>
            <a:r>
              <a:rPr lang="it-IT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included</a:t>
            </a:r>
            <a:r>
              <a:rPr lang="it-IT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it-IT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r>
              <a:rPr lang="it-IT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88" name="Rettangolo arrotondato 87"/>
          <p:cNvSpPr/>
          <p:nvPr/>
        </p:nvSpPr>
        <p:spPr>
          <a:xfrm>
            <a:off x="5212492" y="5689790"/>
            <a:ext cx="1850098" cy="448891"/>
          </a:xfrm>
          <a:prstGeom prst="round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8576" tIns="19288" rIns="38576" bIns="192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7285"/>
            <a:r>
              <a:rPr lang="it-IT" sz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</a:t>
            </a:r>
            <a:r>
              <a:rPr lang="it-IT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sources</a:t>
            </a:r>
            <a:r>
              <a:rPr lang="it-IT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br>
              <a:rPr lang="it-IT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snowballing</a:t>
            </a:r>
            <a:r>
              <a:rPr lang="it-IT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approach</a:t>
            </a:r>
            <a:r>
              <a:rPr lang="it-IT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it-IT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it-IT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89" name="Rettangolo arrotondato 88"/>
          <p:cNvSpPr/>
          <p:nvPr/>
        </p:nvSpPr>
        <p:spPr>
          <a:xfrm>
            <a:off x="7800277" y="5306653"/>
            <a:ext cx="2146448" cy="439445"/>
          </a:xfrm>
          <a:prstGeom prst="round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8576" tIns="19288" rIns="38576" bIns="192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7285"/>
            <a:r>
              <a:rPr lang="it-IT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</a:t>
            </a:r>
            <a:r>
              <a:rPr lang="it-IT" sz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Records</a:t>
            </a:r>
            <a:r>
              <a:rPr lang="it-IT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included</a:t>
            </a:r>
            <a:r>
              <a:rPr lang="it-IT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it-IT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</a:t>
            </a:r>
            <a:r>
              <a:rPr lang="it-IT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cxnSp>
        <p:nvCxnSpPr>
          <p:cNvPr id="103" name="Connettore 2 102"/>
          <p:cNvCxnSpPr>
            <a:stCxn id="87" idx="2"/>
            <a:endCxn id="88" idx="0"/>
          </p:cNvCxnSpPr>
          <p:nvPr/>
        </p:nvCxnSpPr>
        <p:spPr>
          <a:xfrm>
            <a:off x="6130456" y="5351296"/>
            <a:ext cx="7085" cy="3384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Connettore 4 118"/>
          <p:cNvCxnSpPr>
            <a:stCxn id="10" idx="2"/>
            <a:endCxn id="22" idx="0"/>
          </p:cNvCxnSpPr>
          <p:nvPr/>
        </p:nvCxnSpPr>
        <p:spPr>
          <a:xfrm rot="16200000" flipH="1">
            <a:off x="6785012" y="703504"/>
            <a:ext cx="367795" cy="1662736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ttangolo arrotondato 27"/>
          <p:cNvSpPr/>
          <p:nvPr/>
        </p:nvSpPr>
        <p:spPr>
          <a:xfrm>
            <a:off x="5212492" y="4453177"/>
            <a:ext cx="1835928" cy="291549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8576" tIns="19288" rIns="38576" bIns="192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7285"/>
            <a:r>
              <a:rPr lang="it-IT" sz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Records</a:t>
            </a:r>
            <a:r>
              <a:rPr lang="it-IT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eligible</a:t>
            </a:r>
            <a:r>
              <a:rPr lang="it-IT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it-IT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r>
              <a:rPr lang="it-IT" sz="1200" dirty="0">
                <a:solidFill>
                  <a:prstClr val="black"/>
                </a:solidFill>
                <a:latin typeface="Calibri" panose="020F0502020204030204"/>
              </a:rPr>
              <a:t>)</a:t>
            </a:r>
          </a:p>
        </p:txBody>
      </p:sp>
      <p:cxnSp>
        <p:nvCxnSpPr>
          <p:cNvPr id="46" name="Connettore 2 45"/>
          <p:cNvCxnSpPr>
            <a:stCxn id="64" idx="2"/>
            <a:endCxn id="28" idx="0"/>
          </p:cNvCxnSpPr>
          <p:nvPr/>
        </p:nvCxnSpPr>
        <p:spPr>
          <a:xfrm>
            <a:off x="6122422" y="4104512"/>
            <a:ext cx="8034" cy="3486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ttore 2 66"/>
          <p:cNvCxnSpPr>
            <a:stCxn id="28" idx="2"/>
            <a:endCxn id="87" idx="0"/>
          </p:cNvCxnSpPr>
          <p:nvPr/>
        </p:nvCxnSpPr>
        <p:spPr>
          <a:xfrm>
            <a:off x="6130456" y="4744726"/>
            <a:ext cx="0" cy="3150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arentesi graffa aperta 19"/>
          <p:cNvSpPr/>
          <p:nvPr/>
        </p:nvSpPr>
        <p:spPr>
          <a:xfrm>
            <a:off x="2449000" y="4902236"/>
            <a:ext cx="1638738" cy="1366341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8" name="Parentesi graffa aperta 37"/>
          <p:cNvSpPr/>
          <p:nvPr/>
        </p:nvSpPr>
        <p:spPr>
          <a:xfrm>
            <a:off x="2448999" y="3337215"/>
            <a:ext cx="1638739" cy="1450221"/>
          </a:xfrm>
          <a:prstGeom prst="leftBrace">
            <a:avLst>
              <a:gd name="adj1" fmla="val 8333"/>
              <a:gd name="adj2" fmla="val 46952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0" name="Parentesi graffa aperta 39"/>
          <p:cNvSpPr/>
          <p:nvPr/>
        </p:nvSpPr>
        <p:spPr>
          <a:xfrm>
            <a:off x="2279606" y="1536615"/>
            <a:ext cx="1808132" cy="1685799"/>
          </a:xfrm>
          <a:prstGeom prst="leftBrace">
            <a:avLst>
              <a:gd name="adj1" fmla="val 8333"/>
              <a:gd name="adj2" fmla="val 46952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CasellaDiTesto 22"/>
          <p:cNvSpPr txBox="1"/>
          <p:nvPr/>
        </p:nvSpPr>
        <p:spPr>
          <a:xfrm>
            <a:off x="26421" y="49854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Methods</a:t>
            </a:r>
            <a:endParaRPr lang="it-IT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TextBox 17">
            <a:extLst>
              <a:ext uri="{FF2B5EF4-FFF2-40B4-BE49-F238E27FC236}">
                <a16:creationId xmlns:a16="http://schemas.microsoft.com/office/drawing/2014/main" id="{8CD30BAB-2D1F-274C-650D-B94F9AC0CB70}"/>
              </a:ext>
            </a:extLst>
          </p:cNvPr>
          <p:cNvSpPr txBox="1"/>
          <p:nvPr/>
        </p:nvSpPr>
        <p:spPr>
          <a:xfrm>
            <a:off x="6389649" y="6273225"/>
            <a:ext cx="580235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it-IT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EGU General Assembly 2022, Vienna, Austria, 23–27 </a:t>
            </a:r>
            <a:r>
              <a:rPr lang="en-GB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May</a:t>
            </a:r>
            <a:r>
              <a:rPr lang="it-IT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2022, </a:t>
            </a:r>
            <a:r>
              <a:rPr lang="it-IT" sz="16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EGU22-8317, 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</a:t>
            </a:r>
            <a:r>
              <a:rPr lang="it-I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doi.org/10.5194/egusphere-egu22-8317. </a:t>
            </a:r>
            <a:endParaRPr lang="en-US" sz="16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4" name="Connettore 7 53"/>
          <p:cNvCxnSpPr>
            <a:stCxn id="87" idx="3"/>
            <a:endCxn id="89" idx="1"/>
          </p:cNvCxnSpPr>
          <p:nvPr/>
        </p:nvCxnSpPr>
        <p:spPr>
          <a:xfrm>
            <a:off x="7048419" y="5205522"/>
            <a:ext cx="751858" cy="320854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ttore 7 56"/>
          <p:cNvCxnSpPr>
            <a:stCxn id="88" idx="3"/>
            <a:endCxn id="89" idx="1"/>
          </p:cNvCxnSpPr>
          <p:nvPr/>
        </p:nvCxnSpPr>
        <p:spPr>
          <a:xfrm flipV="1">
            <a:off x="7062590" y="5526376"/>
            <a:ext cx="737687" cy="387860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957062BF-74AC-B0CC-C26E-0232A5A01BD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94" r="386" b="35749"/>
          <a:stretch/>
        </p:blipFill>
        <p:spPr>
          <a:xfrm>
            <a:off x="9349502" y="259702"/>
            <a:ext cx="2370430" cy="679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29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0574021"/>
              </p:ext>
            </p:extLst>
          </p:nvPr>
        </p:nvGraphicFramePr>
        <p:xfrm>
          <a:off x="562630" y="822576"/>
          <a:ext cx="1937244" cy="4267200"/>
        </p:xfrm>
        <a:graphic>
          <a:graphicData uri="http://schemas.openxmlformats.org/drawingml/2006/table">
            <a:tbl>
              <a:tblPr/>
              <a:tblGrid>
                <a:gridCol w="1177204">
                  <a:extLst>
                    <a:ext uri="{9D8B030D-6E8A-4147-A177-3AD203B41FA5}">
                      <a16:colId xmlns:a16="http://schemas.microsoft.com/office/drawing/2014/main" val="3423650465"/>
                    </a:ext>
                  </a:extLst>
                </a:gridCol>
                <a:gridCol w="760040">
                  <a:extLst>
                    <a:ext uri="{9D8B030D-6E8A-4147-A177-3AD203B41FA5}">
                      <a16:colId xmlns:a16="http://schemas.microsoft.com/office/drawing/2014/main" val="4143149232"/>
                    </a:ext>
                  </a:extLst>
                </a:gridCol>
              </a:tblGrid>
              <a:tr h="192899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Country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Records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590059"/>
                  </a:ext>
                </a:extLst>
              </a:tr>
              <a:tr h="192899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Argentina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2389450"/>
                  </a:ext>
                </a:extLst>
              </a:tr>
              <a:tr h="192899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Austria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216638"/>
                  </a:ext>
                </a:extLst>
              </a:tr>
              <a:tr h="192899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Belgium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9700044"/>
                  </a:ext>
                </a:extLst>
              </a:tr>
              <a:tr h="192899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Brazil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1271289"/>
                  </a:ext>
                </a:extLst>
              </a:tr>
              <a:tr h="192899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Canada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118036"/>
                  </a:ext>
                </a:extLst>
              </a:tr>
              <a:tr h="192899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China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1817654"/>
                  </a:ext>
                </a:extLst>
              </a:tr>
              <a:tr h="192899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Ecuador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08310"/>
                  </a:ext>
                </a:extLst>
              </a:tr>
              <a:tr h="192899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England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706325"/>
                  </a:ext>
                </a:extLst>
              </a:tr>
              <a:tr h="192899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France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583575"/>
                  </a:ext>
                </a:extLst>
              </a:tr>
              <a:tr h="192899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Germany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395113"/>
                  </a:ext>
                </a:extLst>
              </a:tr>
              <a:tr h="192899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Italy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8873964"/>
                  </a:ext>
                </a:extLst>
              </a:tr>
              <a:tr h="192899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Liechtestein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4996541"/>
                  </a:ext>
                </a:extLst>
              </a:tr>
              <a:tr h="192899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Luxembourg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0852300"/>
                  </a:ext>
                </a:extLst>
              </a:tr>
              <a:tr h="192899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Netherlands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916027"/>
                  </a:ext>
                </a:extLst>
              </a:tr>
              <a:tr h="192899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Norway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0813774"/>
                  </a:ext>
                </a:extLst>
              </a:tr>
              <a:tr h="192899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Swiss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9012353"/>
                  </a:ext>
                </a:extLst>
              </a:tr>
              <a:tr h="192899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Thailand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2980564"/>
                  </a:ext>
                </a:extLst>
              </a:tr>
              <a:tr h="192899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United States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8497750"/>
                  </a:ext>
                </a:extLst>
              </a:tr>
              <a:tr h="192899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Wales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7976741"/>
                  </a:ext>
                </a:extLst>
              </a:tr>
            </a:tbl>
          </a:graphicData>
        </a:graphic>
      </p:graphicFrame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111" y="1439419"/>
            <a:ext cx="4955766" cy="3600202"/>
          </a:xfrm>
          <a:prstGeom prst="ellipse">
            <a:avLst/>
          </a:prstGeom>
          <a:ln w="254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CasellaDiTesto 6"/>
          <p:cNvSpPr txBox="1"/>
          <p:nvPr/>
        </p:nvSpPr>
        <p:spPr>
          <a:xfrm>
            <a:off x="3400822" y="948770"/>
            <a:ext cx="4130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Global </a:t>
            </a:r>
            <a:r>
              <a:rPr lang="it-IT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distribution</a:t>
            </a:r>
            <a:r>
              <a:rPr lang="it-I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the </a:t>
            </a:r>
            <a:r>
              <a:rPr lang="it-IT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study</a:t>
            </a:r>
            <a:r>
              <a:rPr lang="it-I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areas</a:t>
            </a:r>
            <a:endParaRPr lang="it-IT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Gra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8021618"/>
              </p:ext>
            </p:extLst>
          </p:nvPr>
        </p:nvGraphicFramePr>
        <p:xfrm>
          <a:off x="8115573" y="1549154"/>
          <a:ext cx="3888658" cy="30910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CasellaDiTesto 8"/>
          <p:cNvSpPr txBox="1"/>
          <p:nvPr/>
        </p:nvSpPr>
        <p:spPr>
          <a:xfrm>
            <a:off x="10331032" y="3187510"/>
            <a:ext cx="6685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69.1%</a:t>
            </a:r>
            <a:endParaRPr lang="it-IT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8921634" y="2851323"/>
            <a:ext cx="7383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14.28%</a:t>
            </a:r>
            <a:endParaRPr lang="it-IT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9156582" y="2318508"/>
            <a:ext cx="632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9.52%</a:t>
            </a:r>
            <a:endParaRPr lang="it-IT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9616630" y="1991123"/>
            <a:ext cx="5422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it-IT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.1%</a:t>
            </a:r>
            <a:endParaRPr lang="it-IT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315029" y="5248001"/>
            <a:ext cx="116892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Europe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resulted the continent with the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highest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incidence of records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(69.1%), followed by North America (14.28%), Asia (9.52%) and South America (7.1%).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France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(14.28%)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resulted the country with the highest number of studies followed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England and Swiss (both 11.9%), Belgium (4.76), Germany (4.76) and Wales (4.76%).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0" y="242678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it-IT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957062BF-74AC-B0CC-C26E-0232A5A01B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94" r="386" b="35749"/>
          <a:stretch/>
        </p:blipFill>
        <p:spPr>
          <a:xfrm>
            <a:off x="9349502" y="259702"/>
            <a:ext cx="2370430" cy="679533"/>
          </a:xfrm>
          <a:prstGeom prst="rect">
            <a:avLst/>
          </a:prstGeom>
        </p:spPr>
      </p:pic>
      <p:sp>
        <p:nvSpPr>
          <p:cNvPr id="14" name="TextBox 17">
            <a:extLst>
              <a:ext uri="{FF2B5EF4-FFF2-40B4-BE49-F238E27FC236}">
                <a16:creationId xmlns:a16="http://schemas.microsoft.com/office/drawing/2014/main" id="{8CD30BAB-2D1F-274C-650D-B94F9AC0CB70}"/>
              </a:ext>
            </a:extLst>
          </p:cNvPr>
          <p:cNvSpPr txBox="1"/>
          <p:nvPr/>
        </p:nvSpPr>
        <p:spPr>
          <a:xfrm>
            <a:off x="6389649" y="6273225"/>
            <a:ext cx="580235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it-IT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EGU General Assembly 2022, Vienna, Austria, 23–27 </a:t>
            </a:r>
            <a:r>
              <a:rPr lang="en-GB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May</a:t>
            </a:r>
            <a:r>
              <a:rPr lang="it-IT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2022, </a:t>
            </a:r>
            <a:r>
              <a:rPr lang="it-IT" sz="16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EGU22-8317, 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</a:t>
            </a:r>
            <a:r>
              <a:rPr lang="it-I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doi.org/10.5194/egusphere-egu22-8317. </a:t>
            </a:r>
            <a:endParaRPr lang="en-US" sz="16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91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Grafico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9341079"/>
              </p:ext>
            </p:extLst>
          </p:nvPr>
        </p:nvGraphicFramePr>
        <p:xfrm>
          <a:off x="7917276" y="4237462"/>
          <a:ext cx="4103739" cy="2519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mc:AlternateContent xmlns:mc="http://schemas.openxmlformats.org/markup-compatibility/2006" xmlns:cx="http://schemas.microsoft.com/office/drawing/2014/chartex">
        <mc:Choice Requires="cx">
          <p:graphicFrame>
            <p:nvGraphicFramePr>
              <p:cNvPr id="15" name="Grafico 14"/>
              <p:cNvGraphicFramePr/>
              <p:nvPr>
                <p:extLst>
                  <p:ext uri="{D42A27DB-BD31-4B8C-83A1-F6EECF244321}">
                    <p14:modId xmlns:p14="http://schemas.microsoft.com/office/powerpoint/2010/main" val="2552046616"/>
                  </p:ext>
                </p:extLst>
              </p:nvPr>
            </p:nvGraphicFramePr>
            <p:xfrm>
              <a:off x="178419" y="939235"/>
              <a:ext cx="11842596" cy="2997144"/>
            </p:xfrm>
            <a:graphic>
              <a:graphicData uri="http://schemas.microsoft.com/office/drawing/2014/chartex">
                <c:chart xmlns:c="http://schemas.openxmlformats.org/drawingml/2006/chart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15" name="Grafico 14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8419" y="939235"/>
                <a:ext cx="11842596" cy="2997144"/>
              </a:xfrm>
              <a:prstGeom prst="rect">
                <a:avLst/>
              </a:prstGeom>
            </p:spPr>
          </p:pic>
        </mc:Fallback>
      </mc:AlternateContent>
      <p:sp>
        <p:nvSpPr>
          <p:cNvPr id="2" name="Rettangolo 1"/>
          <p:cNvSpPr/>
          <p:nvPr/>
        </p:nvSpPr>
        <p:spPr>
          <a:xfrm>
            <a:off x="178418" y="3936379"/>
            <a:ext cx="815138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Number </a:t>
            </a:r>
            <a:r>
              <a:rPr lang="en-US" sz="2000" b="1" dirty="0">
                <a:latin typeface="Times New Roman" panose="02020603050405020304" pitchFamily="18" charset="0"/>
                <a:ea typeface="Arial" panose="020B0604020202020204" pitchFamily="34" charset="0"/>
              </a:rPr>
              <a:t>of </a:t>
            </a:r>
            <a:r>
              <a:rPr lang="en-US" sz="2000" b="1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journals: 16 </a:t>
            </a:r>
          </a:p>
          <a:p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/>
            </a:r>
            <a:b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</a:rPr>
            </a:br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Science 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</a:rPr>
              <a:t>of the Total Environment (5 papers) </a:t>
            </a:r>
            <a:endParaRPr lang="en-US" sz="2000" dirty="0" smtClean="0"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Hydrology 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</a:rPr>
              <a:t>and Earth System Sciences (4 </a:t>
            </a:r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papers) </a:t>
            </a:r>
          </a:p>
          <a:p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Environmental 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</a:rPr>
              <a:t>Pollution, </a:t>
            </a:r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Water 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</a:rPr>
              <a:t>Research and Journal of Environmental Management (3 </a:t>
            </a:r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papers 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</a:rPr>
              <a:t>each). </a:t>
            </a:r>
            <a:endParaRPr lang="en-US" sz="2000" dirty="0" smtClean="0"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endParaRPr lang="en-US" sz="2000" dirty="0" smtClean="0"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The papers per year over </a:t>
            </a:r>
            <a:r>
              <a:rPr lang="en-US" sz="2000" b="1" dirty="0">
                <a:latin typeface="Times New Roman" panose="02020603050405020304" pitchFamily="18" charset="0"/>
                <a:ea typeface="Arial" panose="020B0604020202020204" pitchFamily="34" charset="0"/>
              </a:rPr>
              <a:t>the </a:t>
            </a:r>
            <a:r>
              <a:rPr lang="en-US" sz="2000" b="1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study period ranged </a:t>
            </a:r>
            <a:r>
              <a:rPr lang="en-US" sz="2000" b="1" dirty="0">
                <a:latin typeface="Times New Roman" panose="02020603050405020304" pitchFamily="18" charset="0"/>
                <a:ea typeface="Arial" panose="020B0604020202020204" pitchFamily="34" charset="0"/>
              </a:rPr>
              <a:t>from 2 </a:t>
            </a:r>
            <a:r>
              <a:rPr lang="en-US" sz="2000" b="1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to 11.</a:t>
            </a:r>
            <a:endParaRPr lang="it-IT" sz="2000" b="1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0" y="307081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it-IT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957062BF-74AC-B0CC-C26E-0232A5A01BD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94" r="386" b="35749"/>
          <a:stretch/>
        </p:blipFill>
        <p:spPr>
          <a:xfrm>
            <a:off x="9349502" y="259702"/>
            <a:ext cx="2370430" cy="679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98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a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8214296"/>
              </p:ext>
            </p:extLst>
          </p:nvPr>
        </p:nvGraphicFramePr>
        <p:xfrm>
          <a:off x="275451" y="1419863"/>
          <a:ext cx="11508056" cy="40790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9686490" y="1323335"/>
            <a:ext cx="12043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</a:t>
            </a:r>
            <a:endParaRPr lang="it-IT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60218" y="5442685"/>
            <a:ext cx="1217879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 models were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implemented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simulate fate and transport of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pesticides. </a:t>
            </a:r>
          </a:p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SWAT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 the most used at global scale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(35.71%).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France was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country with the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largest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records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followed by England, Switzerland and the USA.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Europe several models have been used, in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US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only the SWAT has been used. 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957062BF-74AC-B0CC-C26E-0232A5A01B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94" r="386" b="35749"/>
          <a:stretch/>
        </p:blipFill>
        <p:spPr>
          <a:xfrm>
            <a:off x="9349502" y="259702"/>
            <a:ext cx="2370430" cy="679533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275451" y="599468"/>
            <a:ext cx="756052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it-I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b="1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Relationship </a:t>
            </a:r>
            <a:r>
              <a:rPr lang="en-US" sz="2200" b="1" dirty="0">
                <a:latin typeface="Times New Roman" panose="02020603050405020304" pitchFamily="18" charset="0"/>
                <a:ea typeface="Arial" panose="020B0604020202020204" pitchFamily="34" charset="0"/>
              </a:rPr>
              <a:t>between geographical area and </a:t>
            </a:r>
            <a:r>
              <a:rPr lang="en-US" sz="2200" b="1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model</a:t>
            </a:r>
            <a:endParaRPr lang="it-IT" sz="2200" b="1" dirty="0"/>
          </a:p>
          <a:p>
            <a:endParaRPr lang="it-IT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26404" y="225972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it-IT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25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a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6595053"/>
              </p:ext>
            </p:extLst>
          </p:nvPr>
        </p:nvGraphicFramePr>
        <p:xfrm>
          <a:off x="400110" y="1139238"/>
          <a:ext cx="462578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a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4596198"/>
              </p:ext>
            </p:extLst>
          </p:nvPr>
        </p:nvGraphicFramePr>
        <p:xfrm>
          <a:off x="9842855" y="3530813"/>
          <a:ext cx="1943983" cy="33079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Gra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91434413"/>
              </p:ext>
            </p:extLst>
          </p:nvPr>
        </p:nvGraphicFramePr>
        <p:xfrm>
          <a:off x="7758650" y="3530813"/>
          <a:ext cx="2184566" cy="32410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CasellaDiTesto 1"/>
          <p:cNvSpPr txBox="1"/>
          <p:nvPr/>
        </p:nvSpPr>
        <p:spPr>
          <a:xfrm>
            <a:off x="0" y="3859163"/>
            <a:ext cx="400110" cy="96164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it-IT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N° Record</a:t>
            </a:r>
            <a:endParaRPr lang="it-IT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Gra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8619592"/>
              </p:ext>
            </p:extLst>
          </p:nvPr>
        </p:nvGraphicFramePr>
        <p:xfrm>
          <a:off x="100361" y="3463714"/>
          <a:ext cx="7658289" cy="33752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CasellaDiTesto 9"/>
          <p:cNvSpPr txBox="1"/>
          <p:nvPr/>
        </p:nvSpPr>
        <p:spPr>
          <a:xfrm>
            <a:off x="3596018" y="2716999"/>
            <a:ext cx="6669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76%</a:t>
            </a:r>
            <a:endParaRPr lang="it-IT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2823228" y="1581809"/>
            <a:ext cx="6454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14%</a:t>
            </a:r>
            <a:endParaRPr lang="it-IT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2302962" y="1977257"/>
            <a:ext cx="6892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10%</a:t>
            </a:r>
            <a:endParaRPr lang="it-IT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4839629" y="1215645"/>
            <a:ext cx="735237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The </a:t>
            </a:r>
            <a:r>
              <a:rPr lang="en-US" sz="20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pesticides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were grouped </a:t>
            </a:r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in 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three </a:t>
            </a:r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categories: </a:t>
            </a:r>
            <a:b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r>
              <a:rPr lang="en-US" sz="20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herbicides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with a frequency of 76</a:t>
            </a:r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% </a:t>
            </a:r>
          </a:p>
          <a:p>
            <a:r>
              <a:rPr lang="en-US" sz="20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insecticides</a:t>
            </a:r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with 14% </a:t>
            </a:r>
          </a:p>
          <a:p>
            <a:r>
              <a:rPr lang="en-US" sz="20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fungicides</a:t>
            </a:r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with 10</a:t>
            </a:r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%. </a:t>
            </a:r>
            <a:b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endParaRPr lang="en-US" sz="2000" dirty="0" smtClean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34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 compounds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were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modeled </a:t>
            </a:r>
            <a:b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Atrazine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 the most studied (27.57%), followed by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metolachlor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(17.14%) and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isoproturon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glyphosate,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acetoclhor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metaldehyde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chlorpyrifos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/>
              <a:t>(8.57</a:t>
            </a:r>
            <a:r>
              <a:rPr lang="en-US" sz="2000" dirty="0" smtClean="0"/>
              <a:t>%)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957062BF-74AC-B0CC-C26E-0232A5A01BD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94" r="386" b="35749"/>
          <a:stretch/>
        </p:blipFill>
        <p:spPr>
          <a:xfrm>
            <a:off x="9349502" y="259702"/>
            <a:ext cx="2370430" cy="679533"/>
          </a:xfrm>
          <a:prstGeom prst="rect">
            <a:avLst/>
          </a:prstGeom>
        </p:spPr>
      </p:pic>
      <p:sp>
        <p:nvSpPr>
          <p:cNvPr id="14" name="CasellaDiTesto 13"/>
          <p:cNvSpPr txBox="1"/>
          <p:nvPr/>
        </p:nvSpPr>
        <p:spPr>
          <a:xfrm>
            <a:off x="0" y="350382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it-IT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71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asellaDiTesto 14"/>
          <p:cNvSpPr txBox="1"/>
          <p:nvPr/>
        </p:nvSpPr>
        <p:spPr>
          <a:xfrm>
            <a:off x="75073" y="2224049"/>
            <a:ext cx="400110" cy="117935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it-IT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N° Record</a:t>
            </a:r>
            <a:endParaRPr lang="it-IT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Gra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0524333"/>
              </p:ext>
            </p:extLst>
          </p:nvPr>
        </p:nvGraphicFramePr>
        <p:xfrm>
          <a:off x="515706" y="1338965"/>
          <a:ext cx="11676294" cy="46165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ttangolo 5"/>
          <p:cNvSpPr/>
          <p:nvPr/>
        </p:nvSpPr>
        <p:spPr>
          <a:xfrm>
            <a:off x="193654" y="6075662"/>
            <a:ext cx="118050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SWAT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 model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that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simulated the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highest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number of pesticides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followed by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IMPT, MACRO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iWaQa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957062BF-74AC-B0CC-C26E-0232A5A01B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94" r="386" b="35749"/>
          <a:stretch/>
        </p:blipFill>
        <p:spPr>
          <a:xfrm>
            <a:off x="9349502" y="259702"/>
            <a:ext cx="2370430" cy="679533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475183" y="634813"/>
            <a:ext cx="88321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it-I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Relationship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between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pesticides and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models  </a:t>
            </a:r>
            <a:endParaRPr lang="it-IT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183" y="311648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it-IT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43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7635</TotalTime>
  <Words>589</Words>
  <Application>Microsoft Office PowerPoint</Application>
  <PresentationFormat>Widescreen</PresentationFormat>
  <Paragraphs>120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Charis SIL</vt:lpstr>
      <vt:lpstr>Times New Roman</vt:lpstr>
      <vt:lpstr>Tema di Office</vt:lpstr>
      <vt:lpstr>1_Tema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DiSAAT_1</dc:creator>
  <cp:lastModifiedBy>DiSAAT_1</cp:lastModifiedBy>
  <cp:revision>88</cp:revision>
  <dcterms:created xsi:type="dcterms:W3CDTF">2022-05-10T07:39:09Z</dcterms:created>
  <dcterms:modified xsi:type="dcterms:W3CDTF">2022-05-23T14:11:15Z</dcterms:modified>
</cp:coreProperties>
</file>