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  <p:sldMasterId id="2147483744" r:id="rId2"/>
    <p:sldMasterId id="2147483752" r:id="rId3"/>
    <p:sldMasterId id="2147483702" r:id="rId4"/>
    <p:sldMasterId id="2147483710" r:id="rId5"/>
    <p:sldMasterId id="2147483694" r:id="rId6"/>
  </p:sldMasterIdLst>
  <p:notesMasterIdLst>
    <p:notesMasterId r:id="rId13"/>
  </p:notesMasterIdLst>
  <p:handoutMasterIdLst>
    <p:handoutMasterId r:id="rId14"/>
  </p:handoutMasterIdLst>
  <p:sldIdLst>
    <p:sldId id="280" r:id="rId7"/>
    <p:sldId id="281" r:id="rId8"/>
    <p:sldId id="289" r:id="rId9"/>
    <p:sldId id="287" r:id="rId10"/>
    <p:sldId id="288" r:id="rId11"/>
    <p:sldId id="282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7BA"/>
    <a:srgbClr val="000000"/>
    <a:srgbClr val="002F5F"/>
    <a:srgbClr val="709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8" autoAdjust="0"/>
    <p:restoredTop sz="85299" autoAdjust="0"/>
  </p:normalViewPr>
  <p:slideViewPr>
    <p:cSldViewPr>
      <p:cViewPr varScale="1">
        <p:scale>
          <a:sx n="67" d="100"/>
          <a:sy n="67" d="100"/>
        </p:scale>
        <p:origin x="581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5DE67-2EA6-4809-AA89-F57164F32371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444FA-FFCC-46FC-9553-688432611A1B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202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2022-05-21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73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92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96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4529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639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/>
          <a:srcRect l="4988" t="-362"/>
          <a:stretch>
            <a:fillRect/>
          </a:stretch>
        </p:blipFill>
        <p:spPr bwMode="auto">
          <a:xfrm>
            <a:off x="0" y="1571634"/>
            <a:ext cx="9677400" cy="5286375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AE06CFC-3265-49B6-A54C-932D1473FB10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65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6000" y="2808000"/>
            <a:ext cx="4464000" cy="3214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600" y="2808000"/>
            <a:ext cx="4464000" cy="3214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34CE-6AA2-477A-B3FF-DEC9190682CE}" type="datetime1">
              <a:rPr lang="en-GB" smtClean="0"/>
              <a:t>21/05/2022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9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2808000"/>
            <a:ext cx="9134400" cy="32148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6CD6-1C8C-4FEE-BF09-2D6CC122FE04}" type="datetime1">
              <a:rPr lang="en-GB" smtClean="0"/>
              <a:t>21/05/2022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319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6254400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56000" y="2808000"/>
            <a:ext cx="6254400" cy="3214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492800" y="1962000"/>
            <a:ext cx="4080000" cy="4060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7692-14D5-4FF3-956B-DAB375732870}" type="datetime1">
              <a:rPr lang="en-GB" smtClean="0"/>
              <a:t>21/05/2022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821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1944000"/>
            <a:ext cx="9134400" cy="407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6DE0-D45D-4DA3-9BBC-1527176007CE}" type="datetime1">
              <a:rPr lang="en-GB" smtClean="0"/>
              <a:t>21/05/2022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09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DECA-59B8-41CE-B497-BA6AA1E32364}" type="datetime1">
              <a:rPr lang="en-GB" smtClean="0"/>
              <a:t>21/05/2022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407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SU_PPT_olivkvist"/>
          <p:cNvPicPr>
            <a:picLocks noChangeArrowheads="1"/>
          </p:cNvPicPr>
          <p:nvPr userDrawn="1"/>
        </p:nvPicPr>
        <p:blipFill>
          <a:blip r:embed="rId2" cstate="print"/>
          <a:srcRect l="1746"/>
          <a:stretch>
            <a:fillRect/>
          </a:stretch>
        </p:blipFill>
        <p:spPr bwMode="auto">
          <a:xfrm>
            <a:off x="-24680" y="727200"/>
            <a:ext cx="6775200" cy="6264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292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2808000"/>
            <a:ext cx="9134400" cy="32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E413-4E52-477E-A0DF-538D1B609C9F}" type="datetime1">
              <a:rPr lang="en-GB" smtClean="0"/>
              <a:t>21/05/2022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62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6000" y="2808000"/>
            <a:ext cx="4464000" cy="3214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600" y="2808000"/>
            <a:ext cx="4464000" cy="3214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86F-AE10-414E-9A2F-827086B306FE}" type="datetime1">
              <a:rPr lang="en-GB" smtClean="0"/>
              <a:t>21/05/2022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011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2808000"/>
            <a:ext cx="9134400" cy="32148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5763-58F7-4FB6-A92E-427D5E0AEC98}" type="datetime1">
              <a:rPr lang="en-GB" smtClean="0"/>
              <a:t>21/05/2022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417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6254400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56000" y="2808000"/>
            <a:ext cx="6254400" cy="3214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492800" y="1962000"/>
            <a:ext cx="4080000" cy="4060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E07-258C-439B-991F-ECD0A966722F}" type="datetime1">
              <a:rPr lang="en-GB" smtClean="0"/>
              <a:t>21/05/2022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260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2808000"/>
            <a:ext cx="9134400" cy="32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96F0-5F3A-4D7E-80FB-F38D305C5584}" type="datetime1">
              <a:rPr lang="en-GB" smtClean="0"/>
              <a:t>21/05/2022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275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1944000"/>
            <a:ext cx="9134400" cy="407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24EA-C12C-4578-9985-99B5B1E46017}" type="datetime1">
              <a:rPr lang="en-GB" smtClean="0"/>
              <a:t>21/05/2022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086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BB96-7C6C-40FA-AA0E-4B6F9A9BE797}" type="datetime1">
              <a:rPr lang="en-GB" smtClean="0"/>
              <a:t>21/05/2022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905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361" y="2204873"/>
            <a:ext cx="9918657" cy="507383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10" name="Platshållare för datum 3"/>
          <p:cNvSpPr txBox="1">
            <a:spLocks/>
          </p:cNvSpPr>
          <p:nvPr userDrawn="1"/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E5FFC6-41AA-4BE7-83EF-516E46FBBFCD}" type="datetime1">
              <a:rPr lang="en-GB" sz="1200" smtClean="0"/>
              <a:pPr/>
              <a:t>21/05/2022</a:t>
            </a:fld>
            <a:endParaRPr lang="en-GB" sz="1200" dirty="0"/>
          </a:p>
        </p:txBody>
      </p:sp>
      <p:sp>
        <p:nvSpPr>
          <p:cNvPr id="11" name="Platshållare för sidfot 4"/>
          <p:cNvSpPr txBox="1">
            <a:spLocks/>
          </p:cNvSpPr>
          <p:nvPr userDrawn="1"/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sv-SE"/>
            </a:defPPr>
            <a:lvl1pPr marL="0" algn="l" defTabSz="914400" rtl="0" eaLnBrk="1" latinLnBrk="0" hangingPunct="1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/Name </a:t>
            </a:r>
            <a:r>
              <a:rPr lang="en-US" sz="1200" dirty="0" err="1"/>
              <a:t>Name</a:t>
            </a:r>
            <a:r>
              <a:rPr lang="en-US" sz="1200" dirty="0"/>
              <a:t>, Institution or similar</a:t>
            </a:r>
          </a:p>
        </p:txBody>
      </p:sp>
      <p:sp>
        <p:nvSpPr>
          <p:cNvPr id="12" name="Platshållare för bildnummer 5"/>
          <p:cNvSpPr txBox="1">
            <a:spLocks/>
          </p:cNvSpPr>
          <p:nvPr userDrawn="1"/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B66ED-EE6C-4E7E-848D-94DB84BF3115}" type="slidenum">
              <a:rPr lang="en-GB" sz="1200" smtClean="0"/>
              <a:pPr/>
              <a:t>‹nº›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29229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2808000"/>
            <a:ext cx="9134400" cy="32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062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6000" y="2808000"/>
            <a:ext cx="4464000" cy="3214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600" y="2808000"/>
            <a:ext cx="4464000" cy="3214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263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2808000"/>
            <a:ext cx="9134400" cy="32148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060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6254400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56000" y="2808000"/>
            <a:ext cx="6254400" cy="3214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492800" y="1962000"/>
            <a:ext cx="4080000" cy="4060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14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1944000"/>
            <a:ext cx="9134400" cy="407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194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111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797" y="2204872"/>
            <a:ext cx="8735209" cy="480831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54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6000" y="2808000"/>
            <a:ext cx="4464000" cy="3214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600" y="2808000"/>
            <a:ext cx="4464000" cy="3214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333-5332-4114-9956-250CA2032355}" type="datetime1">
              <a:rPr lang="en-GB" smtClean="0"/>
              <a:t>21/05/2022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022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2808000"/>
            <a:ext cx="9134400" cy="32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256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6000" y="2808000"/>
            <a:ext cx="4464000" cy="3214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600" y="2808000"/>
            <a:ext cx="4464000" cy="3214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041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2808000"/>
            <a:ext cx="9134400" cy="32148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055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6254400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56000" y="2808000"/>
            <a:ext cx="6254400" cy="3214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492800" y="1962000"/>
            <a:ext cx="4080000" cy="4060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13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1944000"/>
            <a:ext cx="9134400" cy="407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844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832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1052736"/>
            <a:ext cx="6775200" cy="6264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269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2808000"/>
            <a:ext cx="9134400" cy="32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256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6000" y="2808000"/>
            <a:ext cx="4464000" cy="3214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600" y="2808000"/>
            <a:ext cx="4464000" cy="3214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041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2808000"/>
            <a:ext cx="9134400" cy="32148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05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2808000"/>
            <a:ext cx="9134400" cy="32148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8434-BA3A-4B6E-8675-039CB13EF95C}" type="datetime1">
              <a:rPr lang="en-GB" smtClean="0"/>
              <a:t>21/05/2022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5211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6254400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56000" y="2808000"/>
            <a:ext cx="6254400" cy="3214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492800" y="1962000"/>
            <a:ext cx="4080000" cy="4060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13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1944000"/>
            <a:ext cx="9134400" cy="407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844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83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6254400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56000" y="2808000"/>
            <a:ext cx="6254400" cy="3214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492800" y="1962000"/>
            <a:ext cx="4080000" cy="4060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B07-7A8C-49B0-BA41-ADC01CCBF67B}" type="datetime1">
              <a:rPr lang="en-GB" smtClean="0"/>
              <a:t>21/05/2022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655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1944000"/>
            <a:ext cx="9134400" cy="407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CD6D-9181-466B-8D44-4918F5645C29}" type="datetime1">
              <a:rPr lang="en-GB" smtClean="0"/>
              <a:t>21/05/2022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32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1989-0DA1-4A87-B8BC-37C8861533B9}" type="datetime1">
              <a:rPr lang="en-GB" smtClean="0"/>
              <a:t>21/05/2022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93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82754"/>
            <a:ext cx="7461251" cy="5175251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54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2808000"/>
            <a:ext cx="9134400" cy="32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07B2-AB58-4409-AC78-8D99E685CDA6}" type="datetime1">
              <a:rPr lang="en-GB" smtClean="0"/>
              <a:t>21/05/2022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49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AE06CFC-3265-49B6-A54C-932D1473FB10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815416" y="404664"/>
            <a:ext cx="10561173" cy="795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796800" y="1310400"/>
            <a:ext cx="10598400" cy="43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696" y="5720243"/>
            <a:ext cx="1267944" cy="90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815416" y="404664"/>
            <a:ext cx="10561173" cy="795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796800" y="1310400"/>
            <a:ext cx="10598400" cy="43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696" y="5720243"/>
            <a:ext cx="1267944" cy="90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7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2B98CBF-6803-4282-A0CC-E00F756B33E4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815416" y="404664"/>
            <a:ext cx="10561173" cy="795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796800" y="1310400"/>
            <a:ext cx="10598400" cy="43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48" y="5720243"/>
            <a:ext cx="1080000" cy="90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1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815416" y="404664"/>
            <a:ext cx="10561173" cy="795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796800" y="1310400"/>
            <a:ext cx="10598400" cy="43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861" y="5733256"/>
            <a:ext cx="1265779" cy="9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5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56000" y="2808000"/>
            <a:ext cx="91344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  <a:p>
            <a:pPr lvl="0"/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861" y="5733256"/>
            <a:ext cx="1265779" cy="9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4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91344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56000" y="2808000"/>
            <a:ext cx="91344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21/05/2022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48" y="5733256"/>
            <a:ext cx="1080000" cy="9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2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D6485E-3766-435C-8B99-EF1FF1FF5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10440632" cy="14256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Open Sans" panose="020B0606030504020204" pitchFamily="34" charset="0"/>
              </a:rPr>
              <a:t>Partitioning of green-blue water fluxes around the world: ML model </a:t>
            </a:r>
            <a:r>
              <a:rPr lang="en-US" sz="2800" b="1" dirty="0" err="1">
                <a:latin typeface="Open Sans" panose="020B0606030504020204" pitchFamily="34" charset="0"/>
              </a:rPr>
              <a:t>explainability</a:t>
            </a:r>
            <a:r>
              <a:rPr lang="en-US" sz="2800" b="1" dirty="0">
                <a:latin typeface="Open Sans" panose="020B0606030504020204" pitchFamily="34" charset="0"/>
              </a:rPr>
              <a:t> and predictability</a:t>
            </a:r>
            <a:endParaRPr lang="en-US" sz="28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1E87DAB-2CAC-47FB-A9E8-8B3640DBE8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 Althoff*, Georgia </a:t>
            </a:r>
            <a:r>
              <a:rPr lang="en-US" dirty="0" err="1"/>
              <a:t>Destouni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53198-30DB-46BA-AF90-428B6E23B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*daniel.althoff@natgeo.su.se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199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73CB85-69D4-4430-A81B-13D9AB6E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404664"/>
            <a:ext cx="9134400" cy="795600"/>
          </a:xfrm>
        </p:spPr>
        <p:txBody>
          <a:bodyPr/>
          <a:lstStyle/>
          <a:p>
            <a:r>
              <a:rPr lang="en-US" dirty="0"/>
              <a:t>Green-blue water fluxes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8F36A-D536-4910-8986-403B20323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00" y="1268664"/>
            <a:ext cx="9134400" cy="482463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Precipitation (</a:t>
            </a:r>
            <a:r>
              <a:rPr lang="en-US" dirty="0">
                <a:solidFill>
                  <a:srgbClr val="1467BA"/>
                </a:solidFill>
              </a:rPr>
              <a:t>P</a:t>
            </a:r>
            <a:r>
              <a:rPr lang="en-US" dirty="0"/>
              <a:t>)</a:t>
            </a:r>
          </a:p>
          <a:p>
            <a:r>
              <a:rPr lang="en-US" dirty="0"/>
              <a:t>Evapotranspiration (</a:t>
            </a:r>
            <a:r>
              <a:rPr lang="en-US" dirty="0">
                <a:solidFill>
                  <a:srgbClr val="92D050"/>
                </a:solidFill>
              </a:rPr>
              <a:t>ET</a:t>
            </a:r>
            <a:r>
              <a:rPr lang="en-US" dirty="0"/>
              <a:t>)</a:t>
            </a:r>
          </a:p>
          <a:p>
            <a:r>
              <a:rPr lang="en-US" dirty="0"/>
              <a:t>Runoff (</a:t>
            </a:r>
            <a:r>
              <a:rPr lang="en-US" dirty="0">
                <a:solidFill>
                  <a:srgbClr val="00B0F0"/>
                </a:solidFill>
              </a:rPr>
              <a:t>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Water flux partitioning:</a:t>
            </a:r>
          </a:p>
          <a:p>
            <a:pPr lvl="1"/>
            <a:r>
              <a:rPr lang="en-US" dirty="0"/>
              <a:t>Blue-water flux: </a:t>
            </a:r>
            <a:r>
              <a:rPr lang="en-US" dirty="0">
                <a:solidFill>
                  <a:srgbClr val="00B0F0"/>
                </a:solidFill>
              </a:rPr>
              <a:t>R</a:t>
            </a:r>
            <a:r>
              <a:rPr lang="en-US" dirty="0"/>
              <a:t>/</a:t>
            </a:r>
            <a:r>
              <a:rPr lang="en-US" dirty="0">
                <a:solidFill>
                  <a:srgbClr val="0070C0"/>
                </a:solidFill>
              </a:rPr>
              <a:t>P</a:t>
            </a:r>
          </a:p>
          <a:p>
            <a:pPr lvl="1"/>
            <a:r>
              <a:rPr lang="en-US" dirty="0"/>
              <a:t>Green-water flux: </a:t>
            </a:r>
            <a:r>
              <a:rPr lang="en-US" dirty="0">
                <a:solidFill>
                  <a:srgbClr val="92D050"/>
                </a:solidFill>
              </a:rPr>
              <a:t>ET</a:t>
            </a:r>
            <a:r>
              <a:rPr lang="en-US" dirty="0"/>
              <a:t>/</a:t>
            </a:r>
            <a:r>
              <a:rPr lang="en-US" dirty="0">
                <a:solidFill>
                  <a:srgbClr val="0070C0"/>
                </a:solidFill>
              </a:rPr>
              <a:t>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0E9873-4C8F-46A8-85D1-415E3FA2F0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1984" y="2060848"/>
            <a:ext cx="4734586" cy="39439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8F5CC3-EEBF-4629-B785-B61FA129E456}"/>
              </a:ext>
            </a:extLst>
          </p:cNvPr>
          <p:cNvSpPr/>
          <p:nvPr/>
        </p:nvSpPr>
        <p:spPr>
          <a:xfrm>
            <a:off x="7749784" y="2988080"/>
            <a:ext cx="1668380" cy="2494547"/>
          </a:xfrm>
          <a:custGeom>
            <a:avLst/>
            <a:gdLst>
              <a:gd name="connsiteX0" fmla="*/ 368968 w 1668380"/>
              <a:gd name="connsiteY0" fmla="*/ 0 h 2494547"/>
              <a:gd name="connsiteX1" fmla="*/ 336884 w 1668380"/>
              <a:gd name="connsiteY1" fmla="*/ 40105 h 2494547"/>
              <a:gd name="connsiteX2" fmla="*/ 312821 w 1668380"/>
              <a:gd name="connsiteY2" fmla="*/ 56147 h 2494547"/>
              <a:gd name="connsiteX3" fmla="*/ 296779 w 1668380"/>
              <a:gd name="connsiteY3" fmla="*/ 80210 h 2494547"/>
              <a:gd name="connsiteX4" fmla="*/ 272716 w 1668380"/>
              <a:gd name="connsiteY4" fmla="*/ 96252 h 2494547"/>
              <a:gd name="connsiteX5" fmla="*/ 240631 w 1668380"/>
              <a:gd name="connsiteY5" fmla="*/ 128337 h 2494547"/>
              <a:gd name="connsiteX6" fmla="*/ 192505 w 1668380"/>
              <a:gd name="connsiteY6" fmla="*/ 160421 h 2494547"/>
              <a:gd name="connsiteX7" fmla="*/ 176463 w 1668380"/>
              <a:gd name="connsiteY7" fmla="*/ 184484 h 2494547"/>
              <a:gd name="connsiteX8" fmla="*/ 152400 w 1668380"/>
              <a:gd name="connsiteY8" fmla="*/ 192505 h 2494547"/>
              <a:gd name="connsiteX9" fmla="*/ 128337 w 1668380"/>
              <a:gd name="connsiteY9" fmla="*/ 208547 h 2494547"/>
              <a:gd name="connsiteX10" fmla="*/ 96252 w 1668380"/>
              <a:gd name="connsiteY10" fmla="*/ 240631 h 2494547"/>
              <a:gd name="connsiteX11" fmla="*/ 88231 w 1668380"/>
              <a:gd name="connsiteY11" fmla="*/ 264694 h 2494547"/>
              <a:gd name="connsiteX12" fmla="*/ 72189 w 1668380"/>
              <a:gd name="connsiteY12" fmla="*/ 280737 h 2494547"/>
              <a:gd name="connsiteX13" fmla="*/ 56147 w 1668380"/>
              <a:gd name="connsiteY13" fmla="*/ 328863 h 2494547"/>
              <a:gd name="connsiteX14" fmla="*/ 48126 w 1668380"/>
              <a:gd name="connsiteY14" fmla="*/ 352926 h 2494547"/>
              <a:gd name="connsiteX15" fmla="*/ 16042 w 1668380"/>
              <a:gd name="connsiteY15" fmla="*/ 401052 h 2494547"/>
              <a:gd name="connsiteX16" fmla="*/ 0 w 1668380"/>
              <a:gd name="connsiteY16" fmla="*/ 425116 h 2494547"/>
              <a:gd name="connsiteX17" fmla="*/ 8021 w 1668380"/>
              <a:gd name="connsiteY17" fmla="*/ 529389 h 2494547"/>
              <a:gd name="connsiteX18" fmla="*/ 24063 w 1668380"/>
              <a:gd name="connsiteY18" fmla="*/ 585537 h 2494547"/>
              <a:gd name="connsiteX19" fmla="*/ 40105 w 1668380"/>
              <a:gd name="connsiteY19" fmla="*/ 609600 h 2494547"/>
              <a:gd name="connsiteX20" fmla="*/ 56147 w 1668380"/>
              <a:gd name="connsiteY20" fmla="*/ 657726 h 2494547"/>
              <a:gd name="connsiteX21" fmla="*/ 80210 w 1668380"/>
              <a:gd name="connsiteY21" fmla="*/ 705852 h 2494547"/>
              <a:gd name="connsiteX22" fmla="*/ 96252 w 1668380"/>
              <a:gd name="connsiteY22" fmla="*/ 729916 h 2494547"/>
              <a:gd name="connsiteX23" fmla="*/ 104273 w 1668380"/>
              <a:gd name="connsiteY23" fmla="*/ 753979 h 2494547"/>
              <a:gd name="connsiteX24" fmla="*/ 120316 w 1668380"/>
              <a:gd name="connsiteY24" fmla="*/ 770021 h 2494547"/>
              <a:gd name="connsiteX25" fmla="*/ 152400 w 1668380"/>
              <a:gd name="connsiteY25" fmla="*/ 818147 h 2494547"/>
              <a:gd name="connsiteX26" fmla="*/ 168442 w 1668380"/>
              <a:gd name="connsiteY26" fmla="*/ 842210 h 2494547"/>
              <a:gd name="connsiteX27" fmla="*/ 184484 w 1668380"/>
              <a:gd name="connsiteY27" fmla="*/ 866273 h 2494547"/>
              <a:gd name="connsiteX28" fmla="*/ 216568 w 1668380"/>
              <a:gd name="connsiteY28" fmla="*/ 914400 h 2494547"/>
              <a:gd name="connsiteX29" fmla="*/ 264694 w 1668380"/>
              <a:gd name="connsiteY29" fmla="*/ 986589 h 2494547"/>
              <a:gd name="connsiteX30" fmla="*/ 280737 w 1668380"/>
              <a:gd name="connsiteY30" fmla="*/ 1010652 h 2494547"/>
              <a:gd name="connsiteX31" fmla="*/ 304800 w 1668380"/>
              <a:gd name="connsiteY31" fmla="*/ 1034716 h 2494547"/>
              <a:gd name="connsiteX32" fmla="*/ 336884 w 1668380"/>
              <a:gd name="connsiteY32" fmla="*/ 1082842 h 2494547"/>
              <a:gd name="connsiteX33" fmla="*/ 368968 w 1668380"/>
              <a:gd name="connsiteY33" fmla="*/ 1130968 h 2494547"/>
              <a:gd name="connsiteX34" fmla="*/ 385010 w 1668380"/>
              <a:gd name="connsiteY34" fmla="*/ 1155031 h 2494547"/>
              <a:gd name="connsiteX35" fmla="*/ 401052 w 1668380"/>
              <a:gd name="connsiteY35" fmla="*/ 1179094 h 2494547"/>
              <a:gd name="connsiteX36" fmla="*/ 417094 w 1668380"/>
              <a:gd name="connsiteY36" fmla="*/ 1195137 h 2494547"/>
              <a:gd name="connsiteX37" fmla="*/ 425116 w 1668380"/>
              <a:gd name="connsiteY37" fmla="*/ 1219200 h 2494547"/>
              <a:gd name="connsiteX38" fmla="*/ 449179 w 1668380"/>
              <a:gd name="connsiteY38" fmla="*/ 1227221 h 2494547"/>
              <a:gd name="connsiteX39" fmla="*/ 473242 w 1668380"/>
              <a:gd name="connsiteY39" fmla="*/ 1243263 h 2494547"/>
              <a:gd name="connsiteX40" fmla="*/ 521368 w 1668380"/>
              <a:gd name="connsiteY40" fmla="*/ 1267326 h 2494547"/>
              <a:gd name="connsiteX41" fmla="*/ 537410 w 1668380"/>
              <a:gd name="connsiteY41" fmla="*/ 1291389 h 2494547"/>
              <a:gd name="connsiteX42" fmla="*/ 577516 w 1668380"/>
              <a:gd name="connsiteY42" fmla="*/ 1355558 h 2494547"/>
              <a:gd name="connsiteX43" fmla="*/ 633663 w 1668380"/>
              <a:gd name="connsiteY43" fmla="*/ 1363579 h 2494547"/>
              <a:gd name="connsiteX44" fmla="*/ 657726 w 1668380"/>
              <a:gd name="connsiteY44" fmla="*/ 1371600 h 2494547"/>
              <a:gd name="connsiteX45" fmla="*/ 697831 w 1668380"/>
              <a:gd name="connsiteY45" fmla="*/ 1403684 h 2494547"/>
              <a:gd name="connsiteX46" fmla="*/ 689810 w 1668380"/>
              <a:gd name="connsiteY46" fmla="*/ 1515979 h 2494547"/>
              <a:gd name="connsiteX47" fmla="*/ 681789 w 1668380"/>
              <a:gd name="connsiteY47" fmla="*/ 1564105 h 2494547"/>
              <a:gd name="connsiteX48" fmla="*/ 689810 w 1668380"/>
              <a:gd name="connsiteY48" fmla="*/ 1596189 h 2494547"/>
              <a:gd name="connsiteX49" fmla="*/ 729916 w 1668380"/>
              <a:gd name="connsiteY49" fmla="*/ 1668379 h 2494547"/>
              <a:gd name="connsiteX50" fmla="*/ 770021 w 1668380"/>
              <a:gd name="connsiteY50" fmla="*/ 1708484 h 2494547"/>
              <a:gd name="connsiteX51" fmla="*/ 786063 w 1668380"/>
              <a:gd name="connsiteY51" fmla="*/ 1740568 h 2494547"/>
              <a:gd name="connsiteX52" fmla="*/ 794084 w 1668380"/>
              <a:gd name="connsiteY52" fmla="*/ 1780673 h 2494547"/>
              <a:gd name="connsiteX53" fmla="*/ 810126 w 1668380"/>
              <a:gd name="connsiteY53" fmla="*/ 1796716 h 2494547"/>
              <a:gd name="connsiteX54" fmla="*/ 858252 w 1668380"/>
              <a:gd name="connsiteY54" fmla="*/ 1828800 h 2494547"/>
              <a:gd name="connsiteX55" fmla="*/ 882316 w 1668380"/>
              <a:gd name="connsiteY55" fmla="*/ 1844842 h 2494547"/>
              <a:gd name="connsiteX56" fmla="*/ 906379 w 1668380"/>
              <a:gd name="connsiteY56" fmla="*/ 1860884 h 2494547"/>
              <a:gd name="connsiteX57" fmla="*/ 930442 w 1668380"/>
              <a:gd name="connsiteY57" fmla="*/ 1868905 h 2494547"/>
              <a:gd name="connsiteX58" fmla="*/ 978568 w 1668380"/>
              <a:gd name="connsiteY58" fmla="*/ 1900989 h 2494547"/>
              <a:gd name="connsiteX59" fmla="*/ 1002631 w 1668380"/>
              <a:gd name="connsiteY59" fmla="*/ 1917031 h 2494547"/>
              <a:gd name="connsiteX60" fmla="*/ 1026694 w 1668380"/>
              <a:gd name="connsiteY60" fmla="*/ 1925052 h 2494547"/>
              <a:gd name="connsiteX61" fmla="*/ 1090863 w 1668380"/>
              <a:gd name="connsiteY61" fmla="*/ 1957137 h 2494547"/>
              <a:gd name="connsiteX62" fmla="*/ 1138989 w 1668380"/>
              <a:gd name="connsiteY62" fmla="*/ 1989221 h 2494547"/>
              <a:gd name="connsiteX63" fmla="*/ 1163052 w 1668380"/>
              <a:gd name="connsiteY63" fmla="*/ 2005263 h 2494547"/>
              <a:gd name="connsiteX64" fmla="*/ 1187116 w 1668380"/>
              <a:gd name="connsiteY64" fmla="*/ 2021305 h 2494547"/>
              <a:gd name="connsiteX65" fmla="*/ 1203158 w 1668380"/>
              <a:gd name="connsiteY65" fmla="*/ 2045368 h 2494547"/>
              <a:gd name="connsiteX66" fmla="*/ 1227221 w 1668380"/>
              <a:gd name="connsiteY66" fmla="*/ 2069431 h 2494547"/>
              <a:gd name="connsiteX67" fmla="*/ 1235242 w 1668380"/>
              <a:gd name="connsiteY67" fmla="*/ 2093494 h 2494547"/>
              <a:gd name="connsiteX68" fmla="*/ 1251284 w 1668380"/>
              <a:gd name="connsiteY68" fmla="*/ 2109537 h 2494547"/>
              <a:gd name="connsiteX69" fmla="*/ 1267326 w 1668380"/>
              <a:gd name="connsiteY69" fmla="*/ 2133600 h 2494547"/>
              <a:gd name="connsiteX70" fmla="*/ 1291389 w 1668380"/>
              <a:gd name="connsiteY70" fmla="*/ 2149642 h 2494547"/>
              <a:gd name="connsiteX71" fmla="*/ 1339516 w 1668380"/>
              <a:gd name="connsiteY71" fmla="*/ 2165684 h 2494547"/>
              <a:gd name="connsiteX72" fmla="*/ 1363579 w 1668380"/>
              <a:gd name="connsiteY72" fmla="*/ 2181726 h 2494547"/>
              <a:gd name="connsiteX73" fmla="*/ 1411705 w 1668380"/>
              <a:gd name="connsiteY73" fmla="*/ 2221831 h 2494547"/>
              <a:gd name="connsiteX74" fmla="*/ 1451810 w 1668380"/>
              <a:gd name="connsiteY74" fmla="*/ 2253916 h 2494547"/>
              <a:gd name="connsiteX75" fmla="*/ 1475873 w 1668380"/>
              <a:gd name="connsiteY75" fmla="*/ 2269958 h 2494547"/>
              <a:gd name="connsiteX76" fmla="*/ 1491916 w 1668380"/>
              <a:gd name="connsiteY76" fmla="*/ 2286000 h 2494547"/>
              <a:gd name="connsiteX77" fmla="*/ 1540042 w 1668380"/>
              <a:gd name="connsiteY77" fmla="*/ 2302042 h 2494547"/>
              <a:gd name="connsiteX78" fmla="*/ 1588168 w 1668380"/>
              <a:gd name="connsiteY78" fmla="*/ 2318084 h 2494547"/>
              <a:gd name="connsiteX79" fmla="*/ 1612231 w 1668380"/>
              <a:gd name="connsiteY79" fmla="*/ 2326105 h 2494547"/>
              <a:gd name="connsiteX80" fmla="*/ 1636294 w 1668380"/>
              <a:gd name="connsiteY80" fmla="*/ 2342147 h 2494547"/>
              <a:gd name="connsiteX81" fmla="*/ 1652337 w 1668380"/>
              <a:gd name="connsiteY81" fmla="*/ 2390273 h 2494547"/>
              <a:gd name="connsiteX82" fmla="*/ 1660358 w 1668380"/>
              <a:gd name="connsiteY82" fmla="*/ 2422358 h 2494547"/>
              <a:gd name="connsiteX83" fmla="*/ 1668379 w 1668380"/>
              <a:gd name="connsiteY83" fmla="*/ 2494547 h 249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668380" h="2494547">
                <a:moveTo>
                  <a:pt x="368968" y="0"/>
                </a:moveTo>
                <a:cubicBezTo>
                  <a:pt x="358273" y="13368"/>
                  <a:pt x="348990" y="27999"/>
                  <a:pt x="336884" y="40105"/>
                </a:cubicBezTo>
                <a:cubicBezTo>
                  <a:pt x="330067" y="46922"/>
                  <a:pt x="319638" y="49330"/>
                  <a:pt x="312821" y="56147"/>
                </a:cubicBezTo>
                <a:cubicBezTo>
                  <a:pt x="306004" y="62964"/>
                  <a:pt x="303596" y="73393"/>
                  <a:pt x="296779" y="80210"/>
                </a:cubicBezTo>
                <a:cubicBezTo>
                  <a:pt x="289962" y="87027"/>
                  <a:pt x="280035" y="89978"/>
                  <a:pt x="272716" y="96252"/>
                </a:cubicBezTo>
                <a:cubicBezTo>
                  <a:pt x="261232" y="106095"/>
                  <a:pt x="253216" y="119947"/>
                  <a:pt x="240631" y="128337"/>
                </a:cubicBezTo>
                <a:lnTo>
                  <a:pt x="192505" y="160421"/>
                </a:lnTo>
                <a:cubicBezTo>
                  <a:pt x="187158" y="168442"/>
                  <a:pt x="183991" y="178462"/>
                  <a:pt x="176463" y="184484"/>
                </a:cubicBezTo>
                <a:cubicBezTo>
                  <a:pt x="169861" y="189766"/>
                  <a:pt x="159962" y="188724"/>
                  <a:pt x="152400" y="192505"/>
                </a:cubicBezTo>
                <a:cubicBezTo>
                  <a:pt x="143778" y="196816"/>
                  <a:pt x="136358" y="203200"/>
                  <a:pt x="128337" y="208547"/>
                </a:cubicBezTo>
                <a:cubicBezTo>
                  <a:pt x="106948" y="272714"/>
                  <a:pt x="139032" y="197853"/>
                  <a:pt x="96252" y="240631"/>
                </a:cubicBezTo>
                <a:cubicBezTo>
                  <a:pt x="90273" y="246609"/>
                  <a:pt x="92581" y="257444"/>
                  <a:pt x="88231" y="264694"/>
                </a:cubicBezTo>
                <a:cubicBezTo>
                  <a:pt x="84340" y="271179"/>
                  <a:pt x="77536" y="275389"/>
                  <a:pt x="72189" y="280737"/>
                </a:cubicBezTo>
                <a:lnTo>
                  <a:pt x="56147" y="328863"/>
                </a:lnTo>
                <a:cubicBezTo>
                  <a:pt x="53473" y="336884"/>
                  <a:pt x="52816" y="345891"/>
                  <a:pt x="48126" y="352926"/>
                </a:cubicBezTo>
                <a:lnTo>
                  <a:pt x="16042" y="401052"/>
                </a:lnTo>
                <a:lnTo>
                  <a:pt x="0" y="425116"/>
                </a:lnTo>
                <a:cubicBezTo>
                  <a:pt x="2674" y="459874"/>
                  <a:pt x="3948" y="494767"/>
                  <a:pt x="8021" y="529389"/>
                </a:cubicBezTo>
                <a:cubicBezTo>
                  <a:pt x="8812" y="536109"/>
                  <a:pt x="19675" y="576760"/>
                  <a:pt x="24063" y="585537"/>
                </a:cubicBezTo>
                <a:cubicBezTo>
                  <a:pt x="28374" y="594159"/>
                  <a:pt x="36190" y="600791"/>
                  <a:pt x="40105" y="609600"/>
                </a:cubicBezTo>
                <a:cubicBezTo>
                  <a:pt x="46973" y="625052"/>
                  <a:pt x="46767" y="643656"/>
                  <a:pt x="56147" y="657726"/>
                </a:cubicBezTo>
                <a:cubicBezTo>
                  <a:pt x="102118" y="726683"/>
                  <a:pt x="47004" y="639439"/>
                  <a:pt x="80210" y="705852"/>
                </a:cubicBezTo>
                <a:cubicBezTo>
                  <a:pt x="84521" y="714475"/>
                  <a:pt x="91941" y="721293"/>
                  <a:pt x="96252" y="729916"/>
                </a:cubicBezTo>
                <a:cubicBezTo>
                  <a:pt x="100033" y="737478"/>
                  <a:pt x="99923" y="746729"/>
                  <a:pt x="104273" y="753979"/>
                </a:cubicBezTo>
                <a:cubicBezTo>
                  <a:pt x="108164" y="760464"/>
                  <a:pt x="115778" y="763971"/>
                  <a:pt x="120316" y="770021"/>
                </a:cubicBezTo>
                <a:cubicBezTo>
                  <a:pt x="131884" y="785445"/>
                  <a:pt x="141705" y="802105"/>
                  <a:pt x="152400" y="818147"/>
                </a:cubicBezTo>
                <a:lnTo>
                  <a:pt x="168442" y="842210"/>
                </a:lnTo>
                <a:lnTo>
                  <a:pt x="184484" y="866273"/>
                </a:lnTo>
                <a:cubicBezTo>
                  <a:pt x="199824" y="912294"/>
                  <a:pt x="181520" y="869338"/>
                  <a:pt x="216568" y="914400"/>
                </a:cubicBezTo>
                <a:cubicBezTo>
                  <a:pt x="216572" y="914405"/>
                  <a:pt x="256671" y="974555"/>
                  <a:pt x="264694" y="986589"/>
                </a:cubicBezTo>
                <a:cubicBezTo>
                  <a:pt x="270042" y="994610"/>
                  <a:pt x="273920" y="1003835"/>
                  <a:pt x="280737" y="1010652"/>
                </a:cubicBezTo>
                <a:cubicBezTo>
                  <a:pt x="288758" y="1018673"/>
                  <a:pt x="297836" y="1025762"/>
                  <a:pt x="304800" y="1034716"/>
                </a:cubicBezTo>
                <a:cubicBezTo>
                  <a:pt x="316637" y="1049935"/>
                  <a:pt x="326189" y="1066800"/>
                  <a:pt x="336884" y="1082842"/>
                </a:cubicBezTo>
                <a:lnTo>
                  <a:pt x="368968" y="1130968"/>
                </a:lnTo>
                <a:lnTo>
                  <a:pt x="385010" y="1155031"/>
                </a:lnTo>
                <a:cubicBezTo>
                  <a:pt x="390357" y="1163052"/>
                  <a:pt x="394236" y="1172277"/>
                  <a:pt x="401052" y="1179094"/>
                </a:cubicBezTo>
                <a:lnTo>
                  <a:pt x="417094" y="1195137"/>
                </a:lnTo>
                <a:cubicBezTo>
                  <a:pt x="419768" y="1203158"/>
                  <a:pt x="419137" y="1213222"/>
                  <a:pt x="425116" y="1219200"/>
                </a:cubicBezTo>
                <a:cubicBezTo>
                  <a:pt x="431095" y="1225178"/>
                  <a:pt x="441617" y="1223440"/>
                  <a:pt x="449179" y="1227221"/>
                </a:cubicBezTo>
                <a:cubicBezTo>
                  <a:pt x="457801" y="1231532"/>
                  <a:pt x="464620" y="1238952"/>
                  <a:pt x="473242" y="1243263"/>
                </a:cubicBezTo>
                <a:cubicBezTo>
                  <a:pt x="539659" y="1276471"/>
                  <a:pt x="452407" y="1221352"/>
                  <a:pt x="521368" y="1267326"/>
                </a:cubicBezTo>
                <a:cubicBezTo>
                  <a:pt x="526715" y="1275347"/>
                  <a:pt x="533495" y="1282580"/>
                  <a:pt x="537410" y="1291389"/>
                </a:cubicBezTo>
                <a:cubicBezTo>
                  <a:pt x="551266" y="1322566"/>
                  <a:pt x="542366" y="1345013"/>
                  <a:pt x="577516" y="1355558"/>
                </a:cubicBezTo>
                <a:cubicBezTo>
                  <a:pt x="595624" y="1360990"/>
                  <a:pt x="614947" y="1360905"/>
                  <a:pt x="633663" y="1363579"/>
                </a:cubicBezTo>
                <a:cubicBezTo>
                  <a:pt x="641684" y="1366253"/>
                  <a:pt x="651124" y="1366318"/>
                  <a:pt x="657726" y="1371600"/>
                </a:cubicBezTo>
                <a:cubicBezTo>
                  <a:pt x="709556" y="1413064"/>
                  <a:pt x="637348" y="1383523"/>
                  <a:pt x="697831" y="1403684"/>
                </a:cubicBezTo>
                <a:cubicBezTo>
                  <a:pt x="695157" y="1441116"/>
                  <a:pt x="693544" y="1478638"/>
                  <a:pt x="689810" y="1515979"/>
                </a:cubicBezTo>
                <a:cubicBezTo>
                  <a:pt x="688192" y="1532162"/>
                  <a:pt x="681789" y="1547842"/>
                  <a:pt x="681789" y="1564105"/>
                </a:cubicBezTo>
                <a:cubicBezTo>
                  <a:pt x="681789" y="1575129"/>
                  <a:pt x="686642" y="1585630"/>
                  <a:pt x="689810" y="1596189"/>
                </a:cubicBezTo>
                <a:cubicBezTo>
                  <a:pt x="711407" y="1668179"/>
                  <a:pt x="692575" y="1623571"/>
                  <a:pt x="729916" y="1668379"/>
                </a:cubicBezTo>
                <a:cubicBezTo>
                  <a:pt x="763339" y="1708485"/>
                  <a:pt x="725904" y="1679072"/>
                  <a:pt x="770021" y="1708484"/>
                </a:cubicBezTo>
                <a:cubicBezTo>
                  <a:pt x="775368" y="1719179"/>
                  <a:pt x="782282" y="1729225"/>
                  <a:pt x="786063" y="1740568"/>
                </a:cubicBezTo>
                <a:cubicBezTo>
                  <a:pt x="790374" y="1753501"/>
                  <a:pt x="788714" y="1768142"/>
                  <a:pt x="794084" y="1780673"/>
                </a:cubicBezTo>
                <a:cubicBezTo>
                  <a:pt x="797063" y="1787624"/>
                  <a:pt x="804076" y="1792178"/>
                  <a:pt x="810126" y="1796716"/>
                </a:cubicBezTo>
                <a:cubicBezTo>
                  <a:pt x="825550" y="1808284"/>
                  <a:pt x="842210" y="1818105"/>
                  <a:pt x="858252" y="1828800"/>
                </a:cubicBezTo>
                <a:lnTo>
                  <a:pt x="882316" y="1844842"/>
                </a:lnTo>
                <a:cubicBezTo>
                  <a:pt x="890337" y="1850189"/>
                  <a:pt x="897234" y="1857836"/>
                  <a:pt x="906379" y="1860884"/>
                </a:cubicBezTo>
                <a:cubicBezTo>
                  <a:pt x="914400" y="1863558"/>
                  <a:pt x="923051" y="1864799"/>
                  <a:pt x="930442" y="1868905"/>
                </a:cubicBezTo>
                <a:cubicBezTo>
                  <a:pt x="947296" y="1878268"/>
                  <a:pt x="962526" y="1890294"/>
                  <a:pt x="978568" y="1900989"/>
                </a:cubicBezTo>
                <a:cubicBezTo>
                  <a:pt x="986589" y="1906336"/>
                  <a:pt x="993486" y="1913983"/>
                  <a:pt x="1002631" y="1917031"/>
                </a:cubicBezTo>
                <a:lnTo>
                  <a:pt x="1026694" y="1925052"/>
                </a:lnTo>
                <a:cubicBezTo>
                  <a:pt x="1079429" y="1977784"/>
                  <a:pt x="980255" y="1883399"/>
                  <a:pt x="1090863" y="1957137"/>
                </a:cubicBezTo>
                <a:lnTo>
                  <a:pt x="1138989" y="1989221"/>
                </a:lnTo>
                <a:lnTo>
                  <a:pt x="1163052" y="2005263"/>
                </a:lnTo>
                <a:lnTo>
                  <a:pt x="1187116" y="2021305"/>
                </a:lnTo>
                <a:cubicBezTo>
                  <a:pt x="1192463" y="2029326"/>
                  <a:pt x="1196987" y="2037962"/>
                  <a:pt x="1203158" y="2045368"/>
                </a:cubicBezTo>
                <a:cubicBezTo>
                  <a:pt x="1210420" y="2054082"/>
                  <a:pt x="1220929" y="2059993"/>
                  <a:pt x="1227221" y="2069431"/>
                </a:cubicBezTo>
                <a:cubicBezTo>
                  <a:pt x="1231911" y="2076466"/>
                  <a:pt x="1230892" y="2086244"/>
                  <a:pt x="1235242" y="2093494"/>
                </a:cubicBezTo>
                <a:cubicBezTo>
                  <a:pt x="1239133" y="2099979"/>
                  <a:pt x="1246560" y="2103632"/>
                  <a:pt x="1251284" y="2109537"/>
                </a:cubicBezTo>
                <a:cubicBezTo>
                  <a:pt x="1257306" y="2117065"/>
                  <a:pt x="1260509" y="2126783"/>
                  <a:pt x="1267326" y="2133600"/>
                </a:cubicBezTo>
                <a:cubicBezTo>
                  <a:pt x="1274143" y="2140417"/>
                  <a:pt x="1282580" y="2145727"/>
                  <a:pt x="1291389" y="2149642"/>
                </a:cubicBezTo>
                <a:cubicBezTo>
                  <a:pt x="1306842" y="2156510"/>
                  <a:pt x="1339516" y="2165684"/>
                  <a:pt x="1339516" y="2165684"/>
                </a:cubicBezTo>
                <a:cubicBezTo>
                  <a:pt x="1347537" y="2171031"/>
                  <a:pt x="1356173" y="2175555"/>
                  <a:pt x="1363579" y="2181726"/>
                </a:cubicBezTo>
                <a:cubicBezTo>
                  <a:pt x="1425338" y="2233192"/>
                  <a:pt x="1351961" y="2182002"/>
                  <a:pt x="1411705" y="2221831"/>
                </a:cubicBezTo>
                <a:cubicBezTo>
                  <a:pt x="1438747" y="2262394"/>
                  <a:pt x="1413068" y="2234544"/>
                  <a:pt x="1451810" y="2253916"/>
                </a:cubicBezTo>
                <a:cubicBezTo>
                  <a:pt x="1460432" y="2258227"/>
                  <a:pt x="1468345" y="2263936"/>
                  <a:pt x="1475873" y="2269958"/>
                </a:cubicBezTo>
                <a:cubicBezTo>
                  <a:pt x="1481778" y="2274682"/>
                  <a:pt x="1485152" y="2282618"/>
                  <a:pt x="1491916" y="2286000"/>
                </a:cubicBezTo>
                <a:cubicBezTo>
                  <a:pt x="1507041" y="2293562"/>
                  <a:pt x="1524000" y="2296695"/>
                  <a:pt x="1540042" y="2302042"/>
                </a:cubicBezTo>
                <a:lnTo>
                  <a:pt x="1588168" y="2318084"/>
                </a:lnTo>
                <a:cubicBezTo>
                  <a:pt x="1596189" y="2320758"/>
                  <a:pt x="1605196" y="2321415"/>
                  <a:pt x="1612231" y="2326105"/>
                </a:cubicBezTo>
                <a:lnTo>
                  <a:pt x="1636294" y="2342147"/>
                </a:lnTo>
                <a:cubicBezTo>
                  <a:pt x="1641642" y="2358189"/>
                  <a:pt x="1648236" y="2373868"/>
                  <a:pt x="1652337" y="2390273"/>
                </a:cubicBezTo>
                <a:cubicBezTo>
                  <a:pt x="1655011" y="2400968"/>
                  <a:pt x="1658546" y="2411484"/>
                  <a:pt x="1660358" y="2422358"/>
                </a:cubicBezTo>
                <a:cubicBezTo>
                  <a:pt x="1668711" y="2472474"/>
                  <a:pt x="1668379" y="2467042"/>
                  <a:pt x="1668379" y="249454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B46593A-257B-4BFF-A8E9-E3EB7396D477}"/>
              </a:ext>
            </a:extLst>
          </p:cNvPr>
          <p:cNvSpPr/>
          <p:nvPr/>
        </p:nvSpPr>
        <p:spPr>
          <a:xfrm>
            <a:off x="8415485" y="3958627"/>
            <a:ext cx="457246" cy="401053"/>
          </a:xfrm>
          <a:custGeom>
            <a:avLst/>
            <a:gdLst>
              <a:gd name="connsiteX0" fmla="*/ 457246 w 457246"/>
              <a:gd name="connsiteY0" fmla="*/ 0 h 401053"/>
              <a:gd name="connsiteX1" fmla="*/ 433183 w 457246"/>
              <a:gd name="connsiteY1" fmla="*/ 88232 h 401053"/>
              <a:gd name="connsiteX2" fmla="*/ 409120 w 457246"/>
              <a:gd name="connsiteY2" fmla="*/ 104274 h 401053"/>
              <a:gd name="connsiteX3" fmla="*/ 401099 w 457246"/>
              <a:gd name="connsiteY3" fmla="*/ 128337 h 401053"/>
              <a:gd name="connsiteX4" fmla="*/ 304846 w 457246"/>
              <a:gd name="connsiteY4" fmla="*/ 176463 h 401053"/>
              <a:gd name="connsiteX5" fmla="*/ 240678 w 457246"/>
              <a:gd name="connsiteY5" fmla="*/ 192505 h 401053"/>
              <a:gd name="connsiteX6" fmla="*/ 192551 w 457246"/>
              <a:gd name="connsiteY6" fmla="*/ 216568 h 401053"/>
              <a:gd name="connsiteX7" fmla="*/ 144425 w 457246"/>
              <a:gd name="connsiteY7" fmla="*/ 232611 h 401053"/>
              <a:gd name="connsiteX8" fmla="*/ 128383 w 457246"/>
              <a:gd name="connsiteY8" fmla="*/ 256674 h 401053"/>
              <a:gd name="connsiteX9" fmla="*/ 104320 w 457246"/>
              <a:gd name="connsiteY9" fmla="*/ 264695 h 401053"/>
              <a:gd name="connsiteX10" fmla="*/ 72236 w 457246"/>
              <a:gd name="connsiteY10" fmla="*/ 312821 h 401053"/>
              <a:gd name="connsiteX11" fmla="*/ 40151 w 457246"/>
              <a:gd name="connsiteY11" fmla="*/ 352926 h 401053"/>
              <a:gd name="connsiteX12" fmla="*/ 24109 w 457246"/>
              <a:gd name="connsiteY12" fmla="*/ 376990 h 401053"/>
              <a:gd name="connsiteX13" fmla="*/ 46 w 457246"/>
              <a:gd name="connsiteY13" fmla="*/ 401053 h 4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46" h="401053">
                <a:moveTo>
                  <a:pt x="457246" y="0"/>
                </a:moveTo>
                <a:cubicBezTo>
                  <a:pt x="454744" y="12508"/>
                  <a:pt x="442576" y="81970"/>
                  <a:pt x="433183" y="88232"/>
                </a:cubicBezTo>
                <a:lnTo>
                  <a:pt x="409120" y="104274"/>
                </a:lnTo>
                <a:cubicBezTo>
                  <a:pt x="406446" y="112295"/>
                  <a:pt x="407078" y="122359"/>
                  <a:pt x="401099" y="128337"/>
                </a:cubicBezTo>
                <a:cubicBezTo>
                  <a:pt x="374960" y="154476"/>
                  <a:pt x="339639" y="167765"/>
                  <a:pt x="304846" y="176463"/>
                </a:cubicBezTo>
                <a:cubicBezTo>
                  <a:pt x="283457" y="181810"/>
                  <a:pt x="261594" y="185533"/>
                  <a:pt x="240678" y="192505"/>
                </a:cubicBezTo>
                <a:cubicBezTo>
                  <a:pt x="152932" y="221754"/>
                  <a:pt x="285834" y="175108"/>
                  <a:pt x="192551" y="216568"/>
                </a:cubicBezTo>
                <a:cubicBezTo>
                  <a:pt x="177099" y="223436"/>
                  <a:pt x="144425" y="232611"/>
                  <a:pt x="144425" y="232611"/>
                </a:cubicBezTo>
                <a:cubicBezTo>
                  <a:pt x="139078" y="240632"/>
                  <a:pt x="135911" y="250652"/>
                  <a:pt x="128383" y="256674"/>
                </a:cubicBezTo>
                <a:cubicBezTo>
                  <a:pt x="121781" y="261956"/>
                  <a:pt x="110299" y="258716"/>
                  <a:pt x="104320" y="264695"/>
                </a:cubicBezTo>
                <a:cubicBezTo>
                  <a:pt x="90687" y="278328"/>
                  <a:pt x="82931" y="296779"/>
                  <a:pt x="72236" y="312821"/>
                </a:cubicBezTo>
                <a:cubicBezTo>
                  <a:pt x="22854" y="386894"/>
                  <a:pt x="85875" y="295772"/>
                  <a:pt x="40151" y="352926"/>
                </a:cubicBezTo>
                <a:cubicBezTo>
                  <a:pt x="34129" y="360454"/>
                  <a:pt x="30926" y="370173"/>
                  <a:pt x="24109" y="376990"/>
                </a:cubicBezTo>
                <a:cubicBezTo>
                  <a:pt x="-2179" y="403278"/>
                  <a:pt x="46" y="380961"/>
                  <a:pt x="46" y="40105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4A9E3-8BBB-45FB-ABE9-858653940926}"/>
              </a:ext>
            </a:extLst>
          </p:cNvPr>
          <p:cNvSpPr/>
          <p:nvPr/>
        </p:nvSpPr>
        <p:spPr>
          <a:xfrm>
            <a:off x="6947678" y="2739427"/>
            <a:ext cx="818148" cy="625980"/>
          </a:xfrm>
          <a:custGeom>
            <a:avLst/>
            <a:gdLst>
              <a:gd name="connsiteX0" fmla="*/ 0 w 818148"/>
              <a:gd name="connsiteY0" fmla="*/ 0 h 625980"/>
              <a:gd name="connsiteX1" fmla="*/ 48127 w 818148"/>
              <a:gd name="connsiteY1" fmla="*/ 88232 h 625980"/>
              <a:gd name="connsiteX2" fmla="*/ 72190 w 818148"/>
              <a:gd name="connsiteY2" fmla="*/ 104274 h 625980"/>
              <a:gd name="connsiteX3" fmla="*/ 88232 w 818148"/>
              <a:gd name="connsiteY3" fmla="*/ 128337 h 625980"/>
              <a:gd name="connsiteX4" fmla="*/ 112295 w 818148"/>
              <a:gd name="connsiteY4" fmla="*/ 144379 h 625980"/>
              <a:gd name="connsiteX5" fmla="*/ 144379 w 818148"/>
              <a:gd name="connsiteY5" fmla="*/ 192505 h 625980"/>
              <a:gd name="connsiteX6" fmla="*/ 208548 w 818148"/>
              <a:gd name="connsiteY6" fmla="*/ 240632 h 625980"/>
              <a:gd name="connsiteX7" fmla="*/ 232611 w 818148"/>
              <a:gd name="connsiteY7" fmla="*/ 256674 h 625980"/>
              <a:gd name="connsiteX8" fmla="*/ 256674 w 818148"/>
              <a:gd name="connsiteY8" fmla="*/ 264695 h 625980"/>
              <a:gd name="connsiteX9" fmla="*/ 304800 w 818148"/>
              <a:gd name="connsiteY9" fmla="*/ 288758 h 625980"/>
              <a:gd name="connsiteX10" fmla="*/ 344906 w 818148"/>
              <a:gd name="connsiteY10" fmla="*/ 328863 h 625980"/>
              <a:gd name="connsiteX11" fmla="*/ 376990 w 818148"/>
              <a:gd name="connsiteY11" fmla="*/ 368969 h 625980"/>
              <a:gd name="connsiteX12" fmla="*/ 401053 w 818148"/>
              <a:gd name="connsiteY12" fmla="*/ 385011 h 625980"/>
              <a:gd name="connsiteX13" fmla="*/ 441158 w 818148"/>
              <a:gd name="connsiteY13" fmla="*/ 417095 h 625980"/>
              <a:gd name="connsiteX14" fmla="*/ 489285 w 818148"/>
              <a:gd name="connsiteY14" fmla="*/ 449179 h 625980"/>
              <a:gd name="connsiteX15" fmla="*/ 513348 w 818148"/>
              <a:gd name="connsiteY15" fmla="*/ 473242 h 625980"/>
              <a:gd name="connsiteX16" fmla="*/ 537411 w 818148"/>
              <a:gd name="connsiteY16" fmla="*/ 481263 h 625980"/>
              <a:gd name="connsiteX17" fmla="*/ 561474 w 818148"/>
              <a:gd name="connsiteY17" fmla="*/ 497305 h 625980"/>
              <a:gd name="connsiteX18" fmla="*/ 609600 w 818148"/>
              <a:gd name="connsiteY18" fmla="*/ 513347 h 625980"/>
              <a:gd name="connsiteX19" fmla="*/ 657727 w 818148"/>
              <a:gd name="connsiteY19" fmla="*/ 529390 h 625980"/>
              <a:gd name="connsiteX20" fmla="*/ 705853 w 818148"/>
              <a:gd name="connsiteY20" fmla="*/ 545432 h 625980"/>
              <a:gd name="connsiteX21" fmla="*/ 729916 w 818148"/>
              <a:gd name="connsiteY21" fmla="*/ 553453 h 625980"/>
              <a:gd name="connsiteX22" fmla="*/ 770022 w 818148"/>
              <a:gd name="connsiteY22" fmla="*/ 585537 h 625980"/>
              <a:gd name="connsiteX23" fmla="*/ 794085 w 818148"/>
              <a:gd name="connsiteY23" fmla="*/ 601579 h 625980"/>
              <a:gd name="connsiteX24" fmla="*/ 818148 w 818148"/>
              <a:gd name="connsiteY24" fmla="*/ 625642 h 62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18148" h="625980">
                <a:moveTo>
                  <a:pt x="0" y="0"/>
                </a:moveTo>
                <a:cubicBezTo>
                  <a:pt x="9600" y="24000"/>
                  <a:pt x="26273" y="73662"/>
                  <a:pt x="48127" y="88232"/>
                </a:cubicBezTo>
                <a:lnTo>
                  <a:pt x="72190" y="104274"/>
                </a:lnTo>
                <a:cubicBezTo>
                  <a:pt x="77537" y="112295"/>
                  <a:pt x="81415" y="121520"/>
                  <a:pt x="88232" y="128337"/>
                </a:cubicBezTo>
                <a:cubicBezTo>
                  <a:pt x="95049" y="135154"/>
                  <a:pt x="105947" y="137124"/>
                  <a:pt x="112295" y="144379"/>
                </a:cubicBezTo>
                <a:cubicBezTo>
                  <a:pt x="124991" y="158889"/>
                  <a:pt x="130745" y="178872"/>
                  <a:pt x="144379" y="192505"/>
                </a:cubicBezTo>
                <a:cubicBezTo>
                  <a:pt x="174055" y="222179"/>
                  <a:pt x="154131" y="204353"/>
                  <a:pt x="208548" y="240632"/>
                </a:cubicBezTo>
                <a:cubicBezTo>
                  <a:pt x="216569" y="245979"/>
                  <a:pt x="223466" y="253626"/>
                  <a:pt x="232611" y="256674"/>
                </a:cubicBezTo>
                <a:cubicBezTo>
                  <a:pt x="240632" y="259348"/>
                  <a:pt x="249112" y="260914"/>
                  <a:pt x="256674" y="264695"/>
                </a:cubicBezTo>
                <a:cubicBezTo>
                  <a:pt x="318870" y="295793"/>
                  <a:pt x="244317" y="268597"/>
                  <a:pt x="304800" y="288758"/>
                </a:cubicBezTo>
                <a:cubicBezTo>
                  <a:pt x="318169" y="302126"/>
                  <a:pt x="334419" y="313132"/>
                  <a:pt x="344906" y="328863"/>
                </a:cubicBezTo>
                <a:cubicBezTo>
                  <a:pt x="356816" y="346728"/>
                  <a:pt x="360664" y="355908"/>
                  <a:pt x="376990" y="368969"/>
                </a:cubicBezTo>
                <a:cubicBezTo>
                  <a:pt x="384518" y="374991"/>
                  <a:pt x="393032" y="379664"/>
                  <a:pt x="401053" y="385011"/>
                </a:cubicBezTo>
                <a:cubicBezTo>
                  <a:pt x="436929" y="438826"/>
                  <a:pt x="394667" y="386102"/>
                  <a:pt x="441158" y="417095"/>
                </a:cubicBezTo>
                <a:cubicBezTo>
                  <a:pt x="501242" y="457150"/>
                  <a:pt x="432069" y="430107"/>
                  <a:pt x="489285" y="449179"/>
                </a:cubicBezTo>
                <a:cubicBezTo>
                  <a:pt x="497306" y="457200"/>
                  <a:pt x="503910" y="466950"/>
                  <a:pt x="513348" y="473242"/>
                </a:cubicBezTo>
                <a:cubicBezTo>
                  <a:pt x="520383" y="477932"/>
                  <a:pt x="529849" y="477482"/>
                  <a:pt x="537411" y="481263"/>
                </a:cubicBezTo>
                <a:cubicBezTo>
                  <a:pt x="546033" y="485574"/>
                  <a:pt x="552665" y="493390"/>
                  <a:pt x="561474" y="497305"/>
                </a:cubicBezTo>
                <a:cubicBezTo>
                  <a:pt x="576926" y="504173"/>
                  <a:pt x="593558" y="508000"/>
                  <a:pt x="609600" y="513347"/>
                </a:cubicBezTo>
                <a:lnTo>
                  <a:pt x="657727" y="529390"/>
                </a:lnTo>
                <a:lnTo>
                  <a:pt x="705853" y="545432"/>
                </a:lnTo>
                <a:cubicBezTo>
                  <a:pt x="713874" y="548106"/>
                  <a:pt x="722881" y="548763"/>
                  <a:pt x="729916" y="553453"/>
                </a:cubicBezTo>
                <a:cubicBezTo>
                  <a:pt x="803978" y="602828"/>
                  <a:pt x="712875" y="539820"/>
                  <a:pt x="770022" y="585537"/>
                </a:cubicBezTo>
                <a:cubicBezTo>
                  <a:pt x="777550" y="591559"/>
                  <a:pt x="786064" y="596232"/>
                  <a:pt x="794085" y="601579"/>
                </a:cubicBezTo>
                <a:cubicBezTo>
                  <a:pt x="803797" y="630715"/>
                  <a:pt x="793651" y="625642"/>
                  <a:pt x="818148" y="62564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B2D8370-D7BD-40D1-B07D-AC600F4E1539}"/>
              </a:ext>
            </a:extLst>
          </p:cNvPr>
          <p:cNvSpPr/>
          <p:nvPr/>
        </p:nvSpPr>
        <p:spPr>
          <a:xfrm rot="10800000">
            <a:off x="7783861" y="1865391"/>
            <a:ext cx="256674" cy="773839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98A103B-5E0E-4A80-A2CE-45CD9A00091E}"/>
              </a:ext>
            </a:extLst>
          </p:cNvPr>
          <p:cNvSpPr/>
          <p:nvPr/>
        </p:nvSpPr>
        <p:spPr>
          <a:xfrm rot="10800000">
            <a:off x="8633183" y="2882294"/>
            <a:ext cx="256674" cy="708605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DF1E1E4-AC78-49ED-AFB0-D5BFB738CC2F}"/>
              </a:ext>
            </a:extLst>
          </p:cNvPr>
          <p:cNvSpPr/>
          <p:nvPr/>
        </p:nvSpPr>
        <p:spPr>
          <a:xfrm rot="10800000">
            <a:off x="7214191" y="2639230"/>
            <a:ext cx="256674" cy="710162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9065816-4F11-477F-B36F-B59520690EAC}"/>
              </a:ext>
            </a:extLst>
          </p:cNvPr>
          <p:cNvSpPr/>
          <p:nvPr/>
        </p:nvSpPr>
        <p:spPr>
          <a:xfrm rot="10800000">
            <a:off x="9018574" y="4175196"/>
            <a:ext cx="256674" cy="606408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89D2F7A-67F7-4C9F-B3E4-3810F9253997}"/>
              </a:ext>
            </a:extLst>
          </p:cNvPr>
          <p:cNvSpPr/>
          <p:nvPr/>
        </p:nvSpPr>
        <p:spPr>
          <a:xfrm rot="655572">
            <a:off x="7856485" y="3355500"/>
            <a:ext cx="256674" cy="421924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8C7BF23-CD9A-4EE4-B03A-495ECA2694D0}"/>
              </a:ext>
            </a:extLst>
          </p:cNvPr>
          <p:cNvSpPr/>
          <p:nvPr/>
        </p:nvSpPr>
        <p:spPr>
          <a:xfrm rot="3941139">
            <a:off x="8266947" y="2716506"/>
            <a:ext cx="256674" cy="421924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E731CF3-54D0-4695-9D75-4C852557B592}"/>
              </a:ext>
            </a:extLst>
          </p:cNvPr>
          <p:cNvSpPr/>
          <p:nvPr/>
        </p:nvSpPr>
        <p:spPr>
          <a:xfrm rot="18068764">
            <a:off x="6681906" y="2452380"/>
            <a:ext cx="256674" cy="421924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7EAC359-43DD-4CFE-B376-F9753A810CF4}"/>
              </a:ext>
            </a:extLst>
          </p:cNvPr>
          <p:cNvSpPr/>
          <p:nvPr/>
        </p:nvSpPr>
        <p:spPr>
          <a:xfrm rot="18002187">
            <a:off x="8103355" y="4241091"/>
            <a:ext cx="256674" cy="421924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0620E0FD-9344-4991-814F-9B2A75092D19}"/>
              </a:ext>
            </a:extLst>
          </p:cNvPr>
          <p:cNvSpPr/>
          <p:nvPr/>
        </p:nvSpPr>
        <p:spPr>
          <a:xfrm rot="19789031">
            <a:off x="9442125" y="5462403"/>
            <a:ext cx="256674" cy="421924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8F3C03-A64A-488A-B38D-212753EE92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4486" y="547648"/>
            <a:ext cx="1859499" cy="17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7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77D9-FE67-40DA-A59C-E7CC53F9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401152"/>
            <a:ext cx="9134400" cy="7956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A7D75-79DE-4B8B-BC64-B7751F900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00" y="1196752"/>
            <a:ext cx="10080000" cy="4826048"/>
          </a:xfrm>
        </p:spPr>
        <p:txBody>
          <a:bodyPr>
            <a:normAutofit fontScale="92500"/>
          </a:bodyPr>
          <a:lstStyle/>
          <a:p>
            <a:r>
              <a:rPr lang="en-US" dirty="0"/>
              <a:t>Develop global machine learning (ML) model for predicting average water flux partitioning</a:t>
            </a:r>
          </a:p>
          <a:p>
            <a:r>
              <a:rPr lang="en-US" dirty="0"/>
              <a:t>Explore the model pattern recognition, and predictability capabilities for areas outside its initial domain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Compiled data for 3,614 hydrological catchments:</a:t>
            </a:r>
          </a:p>
          <a:p>
            <a:pPr lvl="1"/>
            <a:r>
              <a:rPr lang="en-US" dirty="0"/>
              <a:t>R, P, temperature, topography, land-use/-cover</a:t>
            </a:r>
          </a:p>
          <a:p>
            <a:r>
              <a:rPr lang="en-US" dirty="0"/>
              <a:t>For physical relevance check – also independent quantification </a:t>
            </a:r>
          </a:p>
          <a:p>
            <a:pPr marL="0" indent="0">
              <a:buNone/>
            </a:pPr>
            <a:r>
              <a:rPr lang="en-US" dirty="0"/>
              <a:t>of some key hydrological characteristics:</a:t>
            </a:r>
          </a:p>
          <a:p>
            <a:pPr lvl="1"/>
            <a:r>
              <a:rPr lang="en-US" dirty="0"/>
              <a:t>Aridity index (AI), average time it takes for input and output fluxes to equilibrate  (</a:t>
            </a:r>
            <a:r>
              <a:rPr lang="en-US" dirty="0" err="1"/>
              <a:t>T</a:t>
            </a:r>
            <a:r>
              <a:rPr lang="en-US" baseline="-25000" dirty="0" err="1"/>
              <a:t>eq</a:t>
            </a:r>
            <a:r>
              <a:rPr lang="en-US" dirty="0"/>
              <a:t>), avg. groundwater contribution to avg. runoff (R</a:t>
            </a:r>
            <a:r>
              <a:rPr lang="en-US" baseline="-25000" dirty="0"/>
              <a:t>gw0</a:t>
            </a:r>
            <a:r>
              <a:rPr lang="en-US" dirty="0"/>
              <a:t>/</a:t>
            </a:r>
            <a:r>
              <a:rPr lang="en-US" dirty="0" err="1"/>
              <a:t>R</a:t>
            </a:r>
            <a:r>
              <a:rPr lang="en-US" baseline="-25000" dirty="0" err="1"/>
              <a:t>avg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59C5BA-87CA-4379-8F73-015DFCD7BC1F}"/>
              </a:ext>
            </a:extLst>
          </p:cNvPr>
          <p:cNvSpPr txBox="1">
            <a:spLocks/>
          </p:cNvSpPr>
          <p:nvPr/>
        </p:nvSpPr>
        <p:spPr>
          <a:xfrm>
            <a:off x="1056000" y="3031200"/>
            <a:ext cx="91344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D866D5-C134-4DF6-8550-A57ED27FC7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7" t="60911" r="2485" b="6323"/>
          <a:stretch/>
        </p:blipFill>
        <p:spPr>
          <a:xfrm>
            <a:off x="7464152" y="2669404"/>
            <a:ext cx="441305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6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77D9-FE67-40DA-A59C-E7CC53F9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401152"/>
            <a:ext cx="9134400" cy="795600"/>
          </a:xfrm>
        </p:spPr>
        <p:txBody>
          <a:bodyPr/>
          <a:lstStyle/>
          <a:p>
            <a:r>
              <a:rPr lang="en-US" dirty="0"/>
              <a:t>Model applicability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3B00467-6075-4EBD-A221-544547E1F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980728"/>
            <a:ext cx="7560840" cy="56428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B773EA-9970-3D52-03CA-390A55234DD1}"/>
              </a:ext>
            </a:extLst>
          </p:cNvPr>
          <p:cNvSpPr/>
          <p:nvPr/>
        </p:nvSpPr>
        <p:spPr>
          <a:xfrm>
            <a:off x="8616840" y="1042060"/>
            <a:ext cx="35751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Machine learning model: </a:t>
            </a:r>
          </a:p>
          <a:p>
            <a:pPr lvl="1"/>
            <a:r>
              <a:rPr lang="en-US" dirty="0"/>
              <a:t>Cubist regression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Training set: 2,857 catchments</a:t>
            </a:r>
          </a:p>
          <a:p>
            <a:pPr lvl="1"/>
            <a:r>
              <a:rPr lang="en-US" dirty="0"/>
              <a:t>Test set: 757 catchments</a:t>
            </a:r>
          </a:p>
          <a:p>
            <a:pPr lvl="1"/>
            <a:endParaRPr lang="en-US" dirty="0"/>
          </a:p>
          <a:p>
            <a:r>
              <a:rPr lang="en-US" dirty="0"/>
              <a:t>Model interpretation:</a:t>
            </a:r>
          </a:p>
          <a:p>
            <a:pPr lvl="1"/>
            <a:r>
              <a:rPr lang="en-US" dirty="0"/>
              <a:t>Shapley values</a:t>
            </a:r>
            <a:r>
              <a:rPr lang="en-US" baseline="30000" dirty="0"/>
              <a:t>2,3</a:t>
            </a:r>
          </a:p>
          <a:p>
            <a:pPr lvl="1"/>
            <a:endParaRPr lang="en-US" dirty="0"/>
          </a:p>
          <a:p>
            <a:r>
              <a:rPr lang="en-US" dirty="0"/>
              <a:t>Model applicability:</a:t>
            </a:r>
          </a:p>
          <a:p>
            <a:pPr lvl="1"/>
            <a:r>
              <a:rPr lang="en-US" dirty="0"/>
              <a:t>Dissimilarity index</a:t>
            </a:r>
            <a:r>
              <a:rPr lang="en-US" baseline="30000" dirty="0"/>
              <a:t>4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5D94D55-6DDC-F0FF-BC77-600254C7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8232" y="4653136"/>
            <a:ext cx="3024336" cy="795600"/>
          </a:xfrm>
        </p:spPr>
        <p:txBody>
          <a:bodyPr/>
          <a:lstStyle/>
          <a:p>
            <a:r>
              <a:rPr lang="en-US" sz="1000" baseline="30000" dirty="0"/>
              <a:t>1</a:t>
            </a:r>
            <a:r>
              <a:rPr lang="en-US" sz="1000" dirty="0"/>
              <a:t>Quinlan, J.R. (1992). </a:t>
            </a:r>
          </a:p>
          <a:p>
            <a:r>
              <a:rPr lang="en-US" sz="1000" baseline="30000" dirty="0"/>
              <a:t>2</a:t>
            </a:r>
            <a:r>
              <a:rPr lang="en-US" sz="1000" dirty="0"/>
              <a:t>Shapley, L.S. (1953).</a:t>
            </a:r>
          </a:p>
          <a:p>
            <a:r>
              <a:rPr lang="en-US" sz="1000" baseline="30000" dirty="0"/>
              <a:t>3</a:t>
            </a:r>
            <a:r>
              <a:rPr lang="en-US" sz="1000" dirty="0"/>
              <a:t>Štrumbelj, E., and Kononenko, I. (2014).</a:t>
            </a:r>
          </a:p>
          <a:p>
            <a:r>
              <a:rPr lang="en-US" sz="1000" baseline="30000" dirty="0"/>
              <a:t>4</a:t>
            </a:r>
            <a:r>
              <a:rPr lang="en-US" sz="1000" dirty="0"/>
              <a:t>Meyer, H., and Pebesma, E. (2021). </a:t>
            </a:r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319584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77D9-FE67-40DA-A59C-E7CC53F9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401152"/>
            <a:ext cx="9134400" cy="795600"/>
          </a:xfrm>
        </p:spPr>
        <p:txBody>
          <a:bodyPr/>
          <a:lstStyle/>
          <a:p>
            <a:r>
              <a:rPr lang="en-US" dirty="0"/>
              <a:t>Model applicability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6FD2090-111B-3D09-8F7C-EF3A2FC50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27" y="1052736"/>
            <a:ext cx="9001000" cy="56861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A227AC-044D-5ABA-2C13-EA4267BAAF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04" r="64732" b="-287"/>
          <a:stretch/>
        </p:blipFill>
        <p:spPr>
          <a:xfrm>
            <a:off x="87453" y="3895819"/>
            <a:ext cx="2961719" cy="2376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9D0A7F-060C-F446-F3C3-1735D54CDD96}"/>
              </a:ext>
            </a:extLst>
          </p:cNvPr>
          <p:cNvSpPr txBox="1"/>
          <p:nvPr/>
        </p:nvSpPr>
        <p:spPr>
          <a:xfrm>
            <a:off x="1199456" y="3452129"/>
            <a:ext cx="11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KGE = 0.87</a:t>
            </a:r>
          </a:p>
        </p:txBody>
      </p:sp>
    </p:spTree>
    <p:extLst>
      <p:ext uri="{BB962C8B-B14F-4D97-AF65-F5344CB8AC3E}">
        <p14:creationId xmlns:p14="http://schemas.microsoft.com/office/powerpoint/2010/main" val="39418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DA06-2BCB-4C6F-B5D3-7D4D0A39BD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8762" y="3031331"/>
            <a:ext cx="9134475" cy="795337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Thank you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3A3045-EC92-4D89-9451-22FEAC4D85AC}"/>
              </a:ext>
            </a:extLst>
          </p:cNvPr>
          <p:cNvSpPr txBox="1">
            <a:spLocks/>
          </p:cNvSpPr>
          <p:nvPr/>
        </p:nvSpPr>
        <p:spPr>
          <a:xfrm>
            <a:off x="1533698" y="3826668"/>
            <a:ext cx="9134475" cy="7953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en-US" sz="2000" dirty="0"/>
              <a:t>Daniel Althoff</a:t>
            </a:r>
          </a:p>
          <a:p>
            <a:pPr algn="ctr"/>
            <a:r>
              <a:rPr lang="en-US" sz="2000" dirty="0"/>
              <a:t>daniel.althoff@natgeo.su.se</a:t>
            </a:r>
          </a:p>
        </p:txBody>
      </p:sp>
    </p:spTree>
    <p:extLst>
      <p:ext uri="{BB962C8B-B14F-4D97-AF65-F5344CB8AC3E}">
        <p14:creationId xmlns:p14="http://schemas.microsoft.com/office/powerpoint/2010/main" val="3013011696"/>
      </p:ext>
    </p:extLst>
  </p:cSld>
  <p:clrMapOvr>
    <a:masterClrMapping/>
  </p:clrMapOvr>
</p:sld>
</file>

<file path=ppt/theme/theme1.xml><?xml version="1.0" encoding="utf-8"?>
<a:theme xmlns:a="http://schemas.openxmlformats.org/drawingml/2006/main" name="SU Eng Research 4 3 Powerpoint Template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 Light Crow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Light Branch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U Dark Flame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_bla_eng.potx" id="{F23D3555-46AF-43E0-B447-B971B8895AD3}" vid="{EB8A71C9-D2B0-4E74-8389-D02B808E64FD}"/>
    </a:ext>
  </a:extLst>
</a:theme>
</file>

<file path=ppt/theme/theme5.xml><?xml version="1.0" encoding="utf-8"?>
<a:theme xmlns:a="http://schemas.openxmlformats.org/drawingml/2006/main" name="SU Dark Crow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_bla_eng.potx" id="{F23D3555-46AF-43E0-B447-B971B8895AD3}" vid="{060AA54C-41E7-4652-A7D3-C179265A15CB}"/>
    </a:ext>
  </a:extLst>
</a:theme>
</file>

<file path=ppt/theme/theme6.xml><?xml version="1.0" encoding="utf-8"?>
<a:theme xmlns:a="http://schemas.openxmlformats.org/drawingml/2006/main" name="SU Dark Branch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_bla_eng.potx" id="{F23D3555-46AF-43E0-B447-B971B8895AD3}" vid="{217C70B5-6442-4FE7-9356-F704A7D5D177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 Research Template 4 3</Template>
  <TotalTime>22366</TotalTime>
  <Words>247</Words>
  <Application>Microsoft Office PowerPoint</Application>
  <PresentationFormat>Widescreen</PresentationFormat>
  <Paragraphs>47</Paragraphs>
  <Slides>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6</vt:i4>
      </vt:variant>
    </vt:vector>
  </HeadingPairs>
  <TitlesOfParts>
    <vt:vector size="16" baseType="lpstr">
      <vt:lpstr>Arial</vt:lpstr>
      <vt:lpstr>Calibri</vt:lpstr>
      <vt:lpstr>Open Sans</vt:lpstr>
      <vt:lpstr>Verdana</vt:lpstr>
      <vt:lpstr>SU Eng Research 4 3 Powerpoint Template</vt:lpstr>
      <vt:lpstr>SU Light Crown</vt:lpstr>
      <vt:lpstr>SU Light Branch</vt:lpstr>
      <vt:lpstr>SU Dark Flame</vt:lpstr>
      <vt:lpstr>SU Dark Crown</vt:lpstr>
      <vt:lpstr>SU Dark Branch</vt:lpstr>
      <vt:lpstr>Partitioning of green-blue water fluxes around the world: ML model explainability and predictability</vt:lpstr>
      <vt:lpstr>Green-blue water fluxes</vt:lpstr>
      <vt:lpstr>Objectives</vt:lpstr>
      <vt:lpstr>Model applicability</vt:lpstr>
      <vt:lpstr>Model applicability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Hewlett-Packard Company</dc:creator>
  <cp:lastModifiedBy>Daniel</cp:lastModifiedBy>
  <cp:revision>46</cp:revision>
  <dcterms:created xsi:type="dcterms:W3CDTF">2018-11-21T12:15:44Z</dcterms:created>
  <dcterms:modified xsi:type="dcterms:W3CDTF">2022-05-21T18:43:15Z</dcterms:modified>
</cp:coreProperties>
</file>