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66" r:id="rId4"/>
    <p:sldId id="261" r:id="rId5"/>
    <p:sldId id="260" r:id="rId6"/>
    <p:sldId id="257" r:id="rId7"/>
    <p:sldId id="258" r:id="rId8"/>
    <p:sldId id="259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7" autoAdjust="0"/>
    <p:restoredTop sz="92326" autoAdjust="0"/>
  </p:normalViewPr>
  <p:slideViewPr>
    <p:cSldViewPr snapToGrid="0">
      <p:cViewPr varScale="1">
        <p:scale>
          <a:sx n="62" d="100"/>
          <a:sy n="62" d="100"/>
        </p:scale>
        <p:origin x="72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F6B38-36FF-475F-9F03-B71DE66DFB93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E263D-DEA2-4705-BA2B-CC335F91A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3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Large regions of the Arctic are underlain by permafrost, or perennially frozen</a:t>
            </a:r>
            <a:r>
              <a:rPr lang="en-GB" baseline="0" dirty="0" smtClean="0"/>
              <a:t> ground</a:t>
            </a:r>
          </a:p>
          <a:p>
            <a:r>
              <a:rPr lang="en-GB" baseline="0" dirty="0" smtClean="0"/>
              <a:t>In permafrost, large amounts of organic matter (e.g., plant remains) are stored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263D-DEA2-4705-BA2B-CC335F91A2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6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263D-DEA2-4705-BA2B-CC335F91A2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7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E49B-B86C-40B6-BCBF-15751F7C56D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3059-FFC0-40E6-9605-C7CA6F05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2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E49B-B86C-40B6-BCBF-15751F7C56D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3059-FFC0-40E6-9605-C7CA6F05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02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E49B-B86C-40B6-BCBF-15751F7C56D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3059-FFC0-40E6-9605-C7CA6F05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9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E49B-B86C-40B6-BCBF-15751F7C56D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3059-FFC0-40E6-9605-C7CA6F05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48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E49B-B86C-40B6-BCBF-15751F7C56D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3059-FFC0-40E6-9605-C7CA6F05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61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E49B-B86C-40B6-BCBF-15751F7C56D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3059-FFC0-40E6-9605-C7CA6F05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3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E49B-B86C-40B6-BCBF-15751F7C56D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3059-FFC0-40E6-9605-C7CA6F05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6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E49B-B86C-40B6-BCBF-15751F7C56D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3059-FFC0-40E6-9605-C7CA6F05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14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E49B-B86C-40B6-BCBF-15751F7C56D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3059-FFC0-40E6-9605-C7CA6F05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2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E49B-B86C-40B6-BCBF-15751F7C56D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3059-FFC0-40E6-9605-C7CA6F05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45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E49B-B86C-40B6-BCBF-15751F7C56D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3059-FFC0-40E6-9605-C7CA6F05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61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E49B-B86C-40B6-BCBF-15751F7C56D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D3059-FFC0-40E6-9605-C7CA6F05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4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2792360"/>
          </a:xfrm>
        </p:spPr>
        <p:txBody>
          <a:bodyPr/>
          <a:lstStyle/>
          <a:p>
            <a:r>
              <a:rPr lang="en-GB" dirty="0" smtClean="0">
                <a:latin typeface="Lucida Sans" panose="020B0602030504020204" pitchFamily="34" charset="0"/>
              </a:rPr>
              <a:t>Molecular biomarkers in </a:t>
            </a:r>
            <a:r>
              <a:rPr lang="en-GB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mega</a:t>
            </a:r>
            <a:r>
              <a:rPr lang="en-GB" dirty="0" smtClean="0">
                <a:latin typeface="Lucida Sans" panose="020B0602030504020204" pitchFamily="34" charset="0"/>
              </a:rPr>
              <a:t> old permafrost</a:t>
            </a:r>
            <a:endParaRPr lang="en-US" dirty="0">
              <a:latin typeface="Lucida Sans" panose="020B06020305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0535" y="3215148"/>
            <a:ext cx="9950929" cy="2042652"/>
          </a:xfrm>
        </p:spPr>
        <p:txBody>
          <a:bodyPr>
            <a:normAutofit/>
          </a:bodyPr>
          <a:lstStyle/>
          <a:p>
            <a:r>
              <a:rPr lang="en-GB" sz="2000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Loeka </a:t>
            </a:r>
            <a:r>
              <a:rPr lang="en-GB" sz="2000" dirty="0">
                <a:solidFill>
                  <a:srgbClr val="00B0F0"/>
                </a:solidFill>
                <a:latin typeface="Lucida Sans" panose="020B0602030504020204" pitchFamily="34" charset="0"/>
              </a:rPr>
              <a:t>Jongejans</a:t>
            </a:r>
            <a:r>
              <a:rPr lang="en-GB" sz="2000" dirty="0">
                <a:latin typeface="Lucida Sans" panose="020B0602030504020204" pitchFamily="34" charset="0"/>
              </a:rPr>
              <a:t>, Kai </a:t>
            </a:r>
            <a:r>
              <a:rPr lang="en-GB" sz="2000" dirty="0" err="1" smtClean="0">
                <a:latin typeface="Lucida Sans" panose="020B0602030504020204" pitchFamily="34" charset="0"/>
              </a:rPr>
              <a:t>Mangelsdorf</a:t>
            </a:r>
            <a:r>
              <a:rPr lang="en-GB" sz="2000" dirty="0" smtClean="0">
                <a:latin typeface="Lucida Sans" panose="020B0602030504020204" pitchFamily="34" charset="0"/>
              </a:rPr>
              <a:t>, </a:t>
            </a:r>
            <a:r>
              <a:rPr lang="en-GB" sz="2000" dirty="0">
                <a:latin typeface="Lucida Sans" panose="020B0602030504020204" pitchFamily="34" charset="0"/>
              </a:rPr>
              <a:t>Susanne </a:t>
            </a:r>
            <a:r>
              <a:rPr lang="en-GB" sz="2000" dirty="0" err="1" smtClean="0">
                <a:latin typeface="Lucida Sans" panose="020B0602030504020204" pitchFamily="34" charset="0"/>
              </a:rPr>
              <a:t>Liebner</a:t>
            </a:r>
            <a:r>
              <a:rPr lang="en-GB" sz="2000" dirty="0" smtClean="0">
                <a:latin typeface="Lucida Sans" panose="020B0602030504020204" pitchFamily="34" charset="0"/>
              </a:rPr>
              <a:t>, </a:t>
            </a:r>
            <a:r>
              <a:rPr lang="en-GB" sz="2000" dirty="0">
                <a:latin typeface="Lucida Sans" panose="020B0602030504020204" pitchFamily="34" charset="0"/>
              </a:rPr>
              <a:t>Guido </a:t>
            </a:r>
            <a:r>
              <a:rPr lang="en-GB" sz="2000" dirty="0" smtClean="0">
                <a:latin typeface="Lucida Sans" panose="020B0602030504020204" pitchFamily="34" charset="0"/>
              </a:rPr>
              <a:t>Grosse, </a:t>
            </a:r>
            <a:r>
              <a:rPr lang="en-GB" sz="2000" dirty="0">
                <a:latin typeface="Lucida Sans" panose="020B0602030504020204" pitchFamily="34" charset="0"/>
              </a:rPr>
              <a:t>Mikhail N. </a:t>
            </a:r>
            <a:r>
              <a:rPr lang="en-GB" sz="2000" dirty="0" err="1" smtClean="0">
                <a:latin typeface="Lucida Sans" panose="020B0602030504020204" pitchFamily="34" charset="0"/>
              </a:rPr>
              <a:t>Grigoriev</a:t>
            </a:r>
            <a:r>
              <a:rPr lang="en-GB" sz="2000" dirty="0" smtClean="0">
                <a:latin typeface="Lucida Sans" panose="020B0602030504020204" pitchFamily="34" charset="0"/>
              </a:rPr>
              <a:t>, </a:t>
            </a:r>
            <a:r>
              <a:rPr lang="en-GB" sz="2000" dirty="0">
                <a:latin typeface="Lucida Sans" panose="020B0602030504020204" pitchFamily="34" charset="0"/>
              </a:rPr>
              <a:t>Alexander N. </a:t>
            </a:r>
            <a:r>
              <a:rPr lang="en-GB" sz="2000" dirty="0" err="1" smtClean="0">
                <a:latin typeface="Lucida Sans" panose="020B0602030504020204" pitchFamily="34" charset="0"/>
              </a:rPr>
              <a:t>Fedorov</a:t>
            </a:r>
            <a:r>
              <a:rPr lang="en-GB" sz="2000" dirty="0" smtClean="0">
                <a:latin typeface="Lucida Sans" panose="020B0602030504020204" pitchFamily="34" charset="0"/>
              </a:rPr>
              <a:t> and Jens Strauss</a:t>
            </a:r>
          </a:p>
          <a:p>
            <a:r>
              <a:rPr lang="en-GB" sz="1800" dirty="0" smtClean="0">
                <a:latin typeface="Lucida Sans" panose="020B0602030504020204" pitchFamily="34" charset="0"/>
              </a:rPr>
              <a:t>Further collaborators: </a:t>
            </a:r>
            <a:r>
              <a:rPr lang="en-US" sz="1800" dirty="0" smtClean="0">
                <a:latin typeface="Lucida Sans" panose="020B0602030504020204" pitchFamily="34" charset="0"/>
              </a:rPr>
              <a:t>Cornelia </a:t>
            </a:r>
            <a:r>
              <a:rPr lang="en-US" sz="1800" dirty="0" err="1" smtClean="0">
                <a:latin typeface="Lucida Sans" panose="020B0602030504020204" pitchFamily="34" charset="0"/>
              </a:rPr>
              <a:t>Karger</a:t>
            </a:r>
            <a:r>
              <a:rPr lang="en-US" sz="1800" dirty="0" smtClean="0">
                <a:latin typeface="Lucida Sans" panose="020B0602030504020204" pitchFamily="34" charset="0"/>
              </a:rPr>
              <a:t>, </a:t>
            </a:r>
            <a:r>
              <a:rPr lang="en-US" sz="1800" dirty="0">
                <a:latin typeface="Lucida Sans" panose="020B0602030504020204" pitchFamily="34" charset="0"/>
              </a:rPr>
              <a:t>Thomas </a:t>
            </a:r>
            <a:r>
              <a:rPr lang="en-US" sz="1800" dirty="0" smtClean="0">
                <a:latin typeface="Lucida Sans" panose="020B0602030504020204" pitchFamily="34" charset="0"/>
              </a:rPr>
              <a:t>Opel, </a:t>
            </a:r>
            <a:r>
              <a:rPr lang="en-US" sz="1800" dirty="0">
                <a:latin typeface="Lucida Sans" panose="020B0602030504020204" pitchFamily="34" charset="0"/>
              </a:rPr>
              <a:t>Sebastian </a:t>
            </a:r>
            <a:r>
              <a:rPr lang="en-US" sz="1800" dirty="0" err="1" smtClean="0">
                <a:latin typeface="Lucida Sans" panose="020B0602030504020204" pitchFamily="34" charset="0"/>
              </a:rPr>
              <a:t>Wetterich</a:t>
            </a:r>
            <a:r>
              <a:rPr lang="en-US" sz="1800" dirty="0" smtClean="0">
                <a:latin typeface="Lucida Sans" panose="020B0602030504020204" pitchFamily="34" charset="0"/>
              </a:rPr>
              <a:t>, </a:t>
            </a:r>
            <a:r>
              <a:rPr lang="en-US" sz="1800" dirty="0" err="1">
                <a:latin typeface="Lucida Sans" panose="020B0602030504020204" pitchFamily="34" charset="0"/>
              </a:rPr>
              <a:t>Jérémy</a:t>
            </a:r>
            <a:r>
              <a:rPr lang="en-US" sz="1800" dirty="0">
                <a:latin typeface="Lucida Sans" panose="020B0602030504020204" pitchFamily="34" charset="0"/>
              </a:rPr>
              <a:t> </a:t>
            </a:r>
            <a:r>
              <a:rPr lang="en-US" sz="1800" dirty="0" err="1" smtClean="0">
                <a:latin typeface="Lucida Sans" panose="020B0602030504020204" pitchFamily="34" charset="0"/>
              </a:rPr>
              <a:t>Courtin</a:t>
            </a:r>
            <a:r>
              <a:rPr lang="en-US" sz="1800" dirty="0" smtClean="0">
                <a:latin typeface="Lucida Sans" panose="020B0602030504020204" pitchFamily="34" charset="0"/>
              </a:rPr>
              <a:t>, </a:t>
            </a:r>
            <a:r>
              <a:rPr lang="en-US" sz="1800" dirty="0">
                <a:latin typeface="Lucida Sans" panose="020B0602030504020204" pitchFamily="34" charset="0"/>
              </a:rPr>
              <a:t>Hanno </a:t>
            </a:r>
            <a:r>
              <a:rPr lang="en-US" sz="1800" dirty="0" smtClean="0">
                <a:latin typeface="Lucida Sans" panose="020B0602030504020204" pitchFamily="34" charset="0"/>
              </a:rPr>
              <a:t>Meyer, </a:t>
            </a:r>
            <a:r>
              <a:rPr lang="en-US" sz="1800" dirty="0">
                <a:latin typeface="Lucida Sans" panose="020B0602030504020204" pitchFamily="34" charset="0"/>
              </a:rPr>
              <a:t>Alexander I. </a:t>
            </a:r>
            <a:r>
              <a:rPr lang="en-US" sz="1800" dirty="0" err="1" smtClean="0">
                <a:latin typeface="Lucida Sans" panose="020B0602030504020204" pitchFamily="34" charset="0"/>
              </a:rPr>
              <a:t>Kizyakov</a:t>
            </a:r>
            <a:r>
              <a:rPr lang="en-US" sz="1800" dirty="0" smtClean="0">
                <a:latin typeface="Lucida Sans" panose="020B0602030504020204" pitchFamily="34" charset="0"/>
              </a:rPr>
              <a:t>, </a:t>
            </a:r>
            <a:r>
              <a:rPr lang="en-US" sz="1800" dirty="0">
                <a:latin typeface="Lucida Sans" panose="020B0602030504020204" pitchFamily="34" charset="0"/>
              </a:rPr>
              <a:t>Andrei G. </a:t>
            </a:r>
            <a:r>
              <a:rPr lang="en-US" sz="1800" dirty="0" err="1" smtClean="0">
                <a:latin typeface="Lucida Sans" panose="020B0602030504020204" pitchFamily="34" charset="0"/>
              </a:rPr>
              <a:t>Shepelev</a:t>
            </a:r>
            <a:r>
              <a:rPr lang="en-US" sz="1800" dirty="0" smtClean="0">
                <a:latin typeface="Lucida Sans" panose="020B0602030504020204" pitchFamily="34" charset="0"/>
              </a:rPr>
              <a:t>, </a:t>
            </a:r>
            <a:r>
              <a:rPr lang="en-US" sz="1800" dirty="0">
                <a:latin typeface="Lucida Sans" panose="020B0602030504020204" pitchFamily="34" charset="0"/>
              </a:rPr>
              <a:t>Igor I. </a:t>
            </a:r>
            <a:r>
              <a:rPr lang="en-US" sz="1800" dirty="0" err="1" smtClean="0">
                <a:latin typeface="Lucida Sans" panose="020B0602030504020204" pitchFamily="34" charset="0"/>
              </a:rPr>
              <a:t>Syromyatnikov</a:t>
            </a:r>
            <a:endParaRPr lang="en-US" sz="1800" dirty="0">
              <a:latin typeface="Lucida Sans" panose="020B0602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72" y="5159896"/>
            <a:ext cx="2622857" cy="1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65" y="5159896"/>
            <a:ext cx="1498266" cy="10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267" y="5159896"/>
            <a:ext cx="1388198" cy="1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6" y="515989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9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/>
          <a:stretch/>
        </p:blipFill>
        <p:spPr>
          <a:xfrm>
            <a:off x="2286762" y="941728"/>
            <a:ext cx="7606284" cy="4974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736" y="-176976"/>
            <a:ext cx="3462528" cy="1325563"/>
          </a:xfrm>
        </p:spPr>
        <p:txBody>
          <a:bodyPr/>
          <a:lstStyle/>
          <a:p>
            <a:pPr algn="ctr"/>
            <a:r>
              <a:rPr lang="en-GB" dirty="0" smtClean="0">
                <a:latin typeface="Lucida Sans" panose="020B0602030504020204" pitchFamily="34" charset="0"/>
              </a:rPr>
              <a:t>Thank you!</a:t>
            </a:r>
            <a:endParaRPr lang="en-US" dirty="0">
              <a:latin typeface="Lucida Sans" panose="020B06020305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0160" y="6046684"/>
            <a:ext cx="9619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Lucida Sans" panose="020B0602030504020204" pitchFamily="34" charset="0"/>
              </a:rPr>
              <a:t>Loeka.Jongejans@awi.de	      </a:t>
            </a:r>
            <a:r>
              <a:rPr lang="en-GB" sz="2800" dirty="0" smtClean="0">
                <a:latin typeface="Lucida Sans" panose="020B0602030504020204" pitchFamily="34" charset="0"/>
              </a:rPr>
              <a:t>		@</a:t>
            </a:r>
            <a:r>
              <a:rPr lang="en-GB" sz="2800" dirty="0" err="1" smtClean="0">
                <a:latin typeface="Lucida Sans" panose="020B0602030504020204" pitchFamily="34" charset="0"/>
              </a:rPr>
              <a:t>JongejansLoeka</a:t>
            </a:r>
            <a:endParaRPr lang="en-US" sz="2800" dirty="0">
              <a:latin typeface="Lucida Sans" panose="020B0602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62" y="5926994"/>
            <a:ext cx="931006" cy="93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Lucida Sans" panose="020B0602030504020204" pitchFamily="34" charset="0"/>
              </a:rPr>
              <a:t>Batagay</a:t>
            </a:r>
            <a:endParaRPr lang="en-US" dirty="0">
              <a:latin typeface="Lucida Sans" panose="020B0602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29119" y="6488668"/>
            <a:ext cx="164936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DE" dirty="0" smtClean="0">
                <a:latin typeface="Lucida Sans" panose="020B0602030504020204" pitchFamily="34" charset="0"/>
              </a:rPr>
              <a:t>©</a:t>
            </a:r>
            <a:r>
              <a:rPr lang="en-GB" dirty="0" smtClean="0">
                <a:latin typeface="Lucida Sans" panose="020B0602030504020204" pitchFamily="34" charset="0"/>
              </a:rPr>
              <a:t> A. </a:t>
            </a:r>
            <a:r>
              <a:rPr lang="en-GB" dirty="0" err="1" smtClean="0">
                <a:latin typeface="Lucida Sans" panose="020B0602030504020204" pitchFamily="34" charset="0"/>
              </a:rPr>
              <a:t>Kizykov</a:t>
            </a:r>
            <a:endParaRPr lang="en-US" dirty="0">
              <a:latin typeface="Lucida Sans" panose="020B060203050402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5000"/>
            <a:ext cx="12204000" cy="9153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" y="-3375"/>
            <a:ext cx="12204000" cy="6864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" y="-3375"/>
            <a:ext cx="12204000" cy="6864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" y="-1147500"/>
            <a:ext cx="12204000" cy="9153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30249" y="6488668"/>
            <a:ext cx="186175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DE" dirty="0" smtClean="0">
                <a:latin typeface="Lucida Sans" panose="020B0602030504020204" pitchFamily="34" charset="0"/>
              </a:rPr>
              <a:t>©</a:t>
            </a:r>
            <a:r>
              <a:rPr lang="en-GB" dirty="0" smtClean="0">
                <a:latin typeface="Lucida Sans" panose="020B0602030504020204" pitchFamily="34" charset="0"/>
              </a:rPr>
              <a:t> A. </a:t>
            </a:r>
            <a:r>
              <a:rPr lang="en-GB" dirty="0" err="1" smtClean="0">
                <a:latin typeface="Lucida Sans" panose="020B0602030504020204" pitchFamily="34" charset="0"/>
              </a:rPr>
              <a:t>Kizyakov</a:t>
            </a:r>
            <a:endParaRPr lang="en-US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7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6" y="0"/>
            <a:ext cx="9700148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5" y="0"/>
            <a:ext cx="9700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0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3748"/>
            <a:ext cx="10515600" cy="4464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 smtClean="0">
                <a:latin typeface="Lucida Sans" panose="020B0602030504020204" pitchFamily="34" charset="0"/>
              </a:rPr>
              <a:t>Aim: to assess the permafrost-locked </a:t>
            </a:r>
            <a:r>
              <a:rPr lang="en-GB" sz="4000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organic matter quality </a:t>
            </a:r>
            <a:r>
              <a:rPr lang="en-GB" sz="4000" dirty="0" smtClean="0">
                <a:latin typeface="Lucida Sans" panose="020B0602030504020204" pitchFamily="34" charset="0"/>
              </a:rPr>
              <a:t>using </a:t>
            </a:r>
            <a:r>
              <a:rPr lang="en-GB" sz="4000" dirty="0">
                <a:solidFill>
                  <a:srgbClr val="00B0F0"/>
                </a:solidFill>
                <a:latin typeface="Lucida Sans" panose="020B0602030504020204" pitchFamily="34" charset="0"/>
              </a:rPr>
              <a:t>biomarker </a:t>
            </a:r>
            <a:r>
              <a:rPr lang="en-GB" sz="4000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proxies</a:t>
            </a:r>
          </a:p>
          <a:p>
            <a:pPr marL="0" indent="0" algn="ctr">
              <a:buNone/>
            </a:pPr>
            <a:endParaRPr lang="en-GB" sz="4000" dirty="0">
              <a:solidFill>
                <a:srgbClr val="00B0F0"/>
              </a:solidFill>
              <a:latin typeface="Lucida Sans" panose="020B0602030504020204" pitchFamily="34" charset="0"/>
            </a:endParaRPr>
          </a:p>
          <a:p>
            <a:pPr marL="0" indent="0" algn="ctr">
              <a:buNone/>
            </a:pPr>
            <a:r>
              <a:rPr lang="en-GB" sz="4000" dirty="0" smtClean="0">
                <a:latin typeface="Lucida Sans" panose="020B0602030504020204" pitchFamily="34" charset="0"/>
              </a:rPr>
              <a:t>What are biomarkers?</a:t>
            </a:r>
          </a:p>
        </p:txBody>
      </p:sp>
    </p:spTree>
    <p:extLst>
      <p:ext uri="{BB962C8B-B14F-4D97-AF65-F5344CB8AC3E}">
        <p14:creationId xmlns:p14="http://schemas.microsoft.com/office/powerpoint/2010/main" val="37757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Lucida Sans" panose="020B0602030504020204" pitchFamily="34" charset="0"/>
              </a:rPr>
              <a:t>Biomarkers</a:t>
            </a:r>
            <a:endParaRPr lang="en-US" dirty="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>
                <a:latin typeface="Lucida Sans" panose="020B0602030504020204" pitchFamily="34" charset="0"/>
              </a:rPr>
              <a:t>Molecular </a:t>
            </a:r>
            <a:r>
              <a:rPr lang="en-GB" sz="2400" dirty="0">
                <a:latin typeface="Lucida Sans" panose="020B0602030504020204" pitchFamily="34" charset="0"/>
              </a:rPr>
              <a:t>fossils from once-living organisms</a:t>
            </a:r>
            <a:endParaRPr lang="en-GB" sz="2400" dirty="0" smtClean="0">
              <a:latin typeface="Lucida Sans" panose="020B0602030504020204" pitchFamily="34" charset="0"/>
            </a:endParaRPr>
          </a:p>
          <a:p>
            <a:r>
              <a:rPr lang="en-GB" sz="2400" dirty="0" smtClean="0">
                <a:latin typeface="Lucida Sans" panose="020B0602030504020204" pitchFamily="34" charset="0"/>
              </a:rPr>
              <a:t>For example: </a:t>
            </a:r>
            <a:r>
              <a:rPr lang="en-GB" sz="2400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alkanes</a:t>
            </a:r>
            <a:r>
              <a:rPr lang="en-GB" sz="2400" dirty="0">
                <a:latin typeface="Lucida Sans" panose="020B0602030504020204" pitchFamily="34" charset="0"/>
              </a:rPr>
              <a:t> </a:t>
            </a:r>
            <a:r>
              <a:rPr lang="en-GB" sz="2400" dirty="0" smtClean="0">
                <a:latin typeface="Lucida Sans" panose="020B0602030504020204" pitchFamily="34" charset="0"/>
              </a:rPr>
              <a:t>and </a:t>
            </a:r>
            <a:r>
              <a:rPr lang="en-GB" sz="2400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fatty acids</a:t>
            </a:r>
          </a:p>
          <a:p>
            <a:r>
              <a:rPr lang="en-GB" sz="2400" dirty="0" smtClean="0">
                <a:latin typeface="Lucida Sans" panose="020B0602030504020204" pitchFamily="34" charset="0"/>
              </a:rPr>
              <a:t>Source </a:t>
            </a:r>
            <a:r>
              <a:rPr lang="en-GB" sz="2400" dirty="0">
                <a:latin typeface="Lucida Sans" panose="020B0602030504020204" pitchFamily="34" charset="0"/>
              </a:rPr>
              <a:t>and </a:t>
            </a:r>
            <a:r>
              <a:rPr lang="en-GB" sz="2400" dirty="0" smtClean="0">
                <a:latin typeface="Lucida Sans" panose="020B0602030504020204" pitchFamily="34" charset="0"/>
              </a:rPr>
              <a:t>preservation </a:t>
            </a:r>
            <a:r>
              <a:rPr lang="en-GB" sz="2400" dirty="0">
                <a:latin typeface="Lucida Sans" panose="020B0602030504020204" pitchFamily="34" charset="0"/>
              </a:rPr>
              <a:t>of </a:t>
            </a:r>
            <a:r>
              <a:rPr lang="en-GB" sz="2400" dirty="0" smtClean="0">
                <a:latin typeface="Lucida Sans" panose="020B0602030504020204" pitchFamily="34" charset="0"/>
              </a:rPr>
              <a:t>organic matter</a:t>
            </a:r>
            <a:endParaRPr lang="en-US" sz="2400" dirty="0">
              <a:latin typeface="Lucida Sans" panose="020B0602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150" y="4062559"/>
            <a:ext cx="2600130" cy="747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561" y="3645492"/>
            <a:ext cx="2663291" cy="94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06" y="4124478"/>
            <a:ext cx="3577064" cy="191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3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905" y="741633"/>
            <a:ext cx="6119095" cy="6098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Lucida Sans" panose="020B0602030504020204" pitchFamily="34" charset="0"/>
              </a:rPr>
              <a:t>Batagay thaw slump</a:t>
            </a:r>
            <a:endParaRPr lang="en-US" dirty="0">
              <a:latin typeface="Lucida Sans" panose="020B0602030504020204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2861"/>
            <a:ext cx="4246815" cy="2457629"/>
          </a:xfrm>
        </p:spPr>
      </p:pic>
    </p:spTree>
    <p:extLst>
      <p:ext uri="{BB962C8B-B14F-4D97-AF65-F5344CB8AC3E}">
        <p14:creationId xmlns:p14="http://schemas.microsoft.com/office/powerpoint/2010/main" val="19556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03" y="4807"/>
            <a:ext cx="7900394" cy="6853193"/>
          </a:xfrm>
        </p:spPr>
      </p:pic>
      <p:sp>
        <p:nvSpPr>
          <p:cNvPr id="3" name="Rectangle 2"/>
          <p:cNvSpPr/>
          <p:nvPr/>
        </p:nvSpPr>
        <p:spPr>
          <a:xfrm>
            <a:off x="1976388" y="4807"/>
            <a:ext cx="4263991" cy="3951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3"/>
          <a:stretch/>
        </p:blipFill>
        <p:spPr>
          <a:xfrm>
            <a:off x="838200" y="0"/>
            <a:ext cx="10515600" cy="686281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642234" y="147472"/>
            <a:ext cx="4523072" cy="988998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Lucida Sans" panose="020B0602030504020204" pitchFamily="34" charset="0"/>
              </a:rPr>
              <a:t>Thaw slump grows rapidly</a:t>
            </a:r>
          </a:p>
          <a:p>
            <a:r>
              <a:rPr lang="en-GB" sz="2400" dirty="0" smtClean="0">
                <a:latin typeface="Lucida Sans" panose="020B0602030504020204" pitchFamily="34" charset="0"/>
              </a:rPr>
              <a:t>650,000 years old!</a:t>
            </a:r>
          </a:p>
        </p:txBody>
      </p:sp>
      <p:cxnSp>
        <p:nvCxnSpPr>
          <p:cNvPr id="8" name="Curved Connector 7"/>
          <p:cNvCxnSpPr/>
          <p:nvPr/>
        </p:nvCxnSpPr>
        <p:spPr>
          <a:xfrm rot="10800000" flipH="1" flipV="1">
            <a:off x="3298182" y="5298410"/>
            <a:ext cx="340795" cy="970455"/>
          </a:xfrm>
          <a:prstGeom prst="curvedConnector4">
            <a:avLst>
              <a:gd name="adj1" fmla="val -67078"/>
              <a:gd name="adj2" fmla="val 69254"/>
            </a:avLst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502347" y="6488668"/>
            <a:ext cx="1851454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DE" dirty="0" smtClean="0">
                <a:latin typeface="Lucida Sans" panose="020B0602030504020204" pitchFamily="34" charset="0"/>
              </a:rPr>
              <a:t>©</a:t>
            </a:r>
            <a:r>
              <a:rPr lang="en-GB" dirty="0" smtClean="0">
                <a:latin typeface="Lucida Sans" panose="020B0602030504020204" pitchFamily="34" charset="0"/>
              </a:rPr>
              <a:t> A. </a:t>
            </a:r>
            <a:r>
              <a:rPr lang="en-GB" dirty="0" err="1" smtClean="0">
                <a:latin typeface="Lucida Sans" panose="020B0602030504020204" pitchFamily="34" charset="0"/>
              </a:rPr>
              <a:t>Kizyakov</a:t>
            </a:r>
            <a:endParaRPr lang="en-US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55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Lucida Sans" panose="020B0602030504020204" pitchFamily="34" charset="0"/>
              </a:rPr>
              <a:t>Main findings</a:t>
            </a:r>
            <a:endParaRPr lang="en-US" dirty="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Lucida Sans" panose="020B0602030504020204" pitchFamily="34" charset="0"/>
              </a:rPr>
              <a:t>Biomarkers well-preserved </a:t>
            </a:r>
            <a:r>
              <a:rPr lang="en-GB" dirty="0">
                <a:latin typeface="Lucida Sans" panose="020B0602030504020204" pitchFamily="34" charset="0"/>
              </a:rPr>
              <a:t>in ancient permafrost deposits</a:t>
            </a:r>
          </a:p>
          <a:p>
            <a:r>
              <a:rPr lang="en-GB" dirty="0" smtClean="0">
                <a:latin typeface="Lucida Sans" panose="020B0602030504020204" pitchFamily="34" charset="0"/>
              </a:rPr>
              <a:t>Distinct differences for glacial and interglacial periods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150" y="4062559"/>
            <a:ext cx="2600130" cy="747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561" y="3645492"/>
            <a:ext cx="2663291" cy="94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06" y="4124478"/>
            <a:ext cx="3577064" cy="1917549"/>
          </a:xfrm>
          <a:prstGeom prst="rect">
            <a:avLst/>
          </a:prstGeom>
        </p:spPr>
      </p:pic>
      <p:cxnSp>
        <p:nvCxnSpPr>
          <p:cNvPr id="12" name="Curved Connector 11"/>
          <p:cNvCxnSpPr/>
          <p:nvPr/>
        </p:nvCxnSpPr>
        <p:spPr>
          <a:xfrm rot="10800000" flipH="1" flipV="1">
            <a:off x="1639199" y="4436261"/>
            <a:ext cx="340795" cy="970455"/>
          </a:xfrm>
          <a:prstGeom prst="curvedConnector4">
            <a:avLst>
              <a:gd name="adj1" fmla="val -67078"/>
              <a:gd name="adj2" fmla="val 69254"/>
            </a:avLst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71953" y="5457252"/>
            <a:ext cx="3415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Lucida Sans" panose="020B0602030504020204" pitchFamily="34" charset="0"/>
              </a:rPr>
              <a:t>Alkanes: wetter conditions during Holocene Interglacial</a:t>
            </a:r>
            <a:endParaRPr lang="en-US" sz="1600" dirty="0">
              <a:latin typeface="Lucida Sans" panose="020B0602030504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642540" y="3969455"/>
            <a:ext cx="2883160" cy="93361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724486" y="4616446"/>
            <a:ext cx="3863362" cy="156051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urved Connector 15"/>
          <p:cNvCxnSpPr/>
          <p:nvPr/>
        </p:nvCxnSpPr>
        <p:spPr>
          <a:xfrm rot="16200000" flipV="1">
            <a:off x="8262974" y="3924106"/>
            <a:ext cx="704922" cy="701817"/>
          </a:xfrm>
          <a:prstGeom prst="curvedConnector3">
            <a:avLst>
              <a:gd name="adj1" fmla="val 50000"/>
            </a:avLst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75028" y="3337778"/>
            <a:ext cx="3165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Lucida Sans" panose="020B0602030504020204" pitchFamily="34" charset="0"/>
              </a:rPr>
              <a:t>Fatty acids: more microbial activity during interglacial</a:t>
            </a:r>
            <a:endParaRPr lang="en-US" sz="16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99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Lucida Sans" panose="020B0602030504020204" pitchFamily="34" charset="0"/>
              </a:rPr>
              <a:t>Outlook</a:t>
            </a:r>
            <a:endParaRPr lang="en-US" dirty="0"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Lucida Sans" panose="020B0602030504020204" pitchFamily="34" charset="0"/>
              </a:rPr>
              <a:t>Study of</a:t>
            </a:r>
            <a:r>
              <a:rPr lang="en-US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 molecular </a:t>
            </a:r>
            <a:r>
              <a:rPr lang="en-US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biomarkers </a:t>
            </a:r>
            <a:r>
              <a:rPr lang="en-US" dirty="0" smtClean="0">
                <a:latin typeface="Lucida Sans" panose="020B0602030504020204" pitchFamily="34" charset="0"/>
              </a:rPr>
              <a:t>of </a:t>
            </a:r>
            <a:r>
              <a:rPr lang="en-US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permafrost regions </a:t>
            </a:r>
            <a:r>
              <a:rPr lang="en-US" dirty="0" smtClean="0">
                <a:latin typeface="Lucida Sans" panose="020B0602030504020204" pitchFamily="34" charset="0"/>
              </a:rPr>
              <a:t>is valuable</a:t>
            </a:r>
            <a:r>
              <a:rPr lang="en-US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 </a:t>
            </a:r>
            <a:r>
              <a:rPr lang="en-US" dirty="0" smtClean="0">
                <a:latin typeface="Lucida Sans" panose="020B0602030504020204" pitchFamily="34" charset="0"/>
              </a:rPr>
              <a:t>for characterization of </a:t>
            </a:r>
            <a:r>
              <a:rPr lang="en-US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organic matter</a:t>
            </a:r>
            <a:endParaRPr lang="en-US" dirty="0" smtClean="0">
              <a:solidFill>
                <a:srgbClr val="00B0F0"/>
              </a:solidFill>
              <a:latin typeface="Lucida Sans" panose="020B0602030504020204" pitchFamily="34" charset="0"/>
            </a:endParaRPr>
          </a:p>
          <a:p>
            <a:r>
              <a:rPr lang="en-US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Rapid </a:t>
            </a:r>
            <a:r>
              <a:rPr lang="en-US" dirty="0">
                <a:latin typeface="Lucida Sans" panose="020B0602030504020204" pitchFamily="34" charset="0"/>
              </a:rPr>
              <a:t>permafrost thaw processes mobilize ancient organic matter which enhances </a:t>
            </a:r>
            <a:r>
              <a:rPr lang="en-US" dirty="0">
                <a:solidFill>
                  <a:srgbClr val="00B0F0"/>
                </a:solidFill>
                <a:latin typeface="Lucida Sans" panose="020B0602030504020204" pitchFamily="34" charset="0"/>
              </a:rPr>
              <a:t>greenhouse gas emissions from permafrost </a:t>
            </a:r>
            <a:r>
              <a:rPr lang="en-US" dirty="0" smtClean="0">
                <a:solidFill>
                  <a:srgbClr val="00B0F0"/>
                </a:solidFill>
                <a:latin typeface="Lucida Sans" panose="020B0602030504020204" pitchFamily="34" charset="0"/>
              </a:rPr>
              <a:t>regions</a:t>
            </a:r>
            <a:endParaRPr lang="en-US" dirty="0">
              <a:solidFill>
                <a:srgbClr val="00B0F0"/>
              </a:solidFill>
              <a:latin typeface="Lucida Sans" panose="020B0602030504020204" pitchFamily="34" charset="0"/>
            </a:endParaRPr>
          </a:p>
          <a:p>
            <a:endParaRPr lang="en-US" sz="24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96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4414</TotalTime>
  <Words>224</Words>
  <Application>Microsoft Office PowerPoint</Application>
  <PresentationFormat>Widescreen</PresentationFormat>
  <Paragraphs>31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Lucida Sans</vt:lpstr>
      <vt:lpstr>Office Theme</vt:lpstr>
      <vt:lpstr>Molecular biomarkers in mega old permafrost</vt:lpstr>
      <vt:lpstr>Batagay</vt:lpstr>
      <vt:lpstr>PowerPoint Presentation</vt:lpstr>
      <vt:lpstr>PowerPoint Presentation</vt:lpstr>
      <vt:lpstr>Biomarkers</vt:lpstr>
      <vt:lpstr>Batagay thaw slump</vt:lpstr>
      <vt:lpstr>PowerPoint Presentation</vt:lpstr>
      <vt:lpstr>Main findings</vt:lpstr>
      <vt:lpstr>Outlook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biomarkers in super old permafrost</dc:title>
  <dc:creator>Loeka Jongejans</dc:creator>
  <cp:lastModifiedBy>Loeka Jongejans</cp:lastModifiedBy>
  <cp:revision>37</cp:revision>
  <dcterms:created xsi:type="dcterms:W3CDTF">2022-05-19T11:22:22Z</dcterms:created>
  <dcterms:modified xsi:type="dcterms:W3CDTF">2022-05-25T22:23:44Z</dcterms:modified>
</cp:coreProperties>
</file>