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1" r:id="rId3"/>
    <p:sldId id="283" r:id="rId4"/>
    <p:sldId id="291" r:id="rId5"/>
    <p:sldId id="284" r:id="rId6"/>
    <p:sldId id="293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20E902-8BB5-4345-B5EC-29CD43F5DF88}" v="7" dt="2022-05-17T11:13:41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3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Owen" userId="6215dc4e7fe8181e" providerId="Windows Live" clId="Web-{B920E902-8BB5-4345-B5EC-29CD43F5DF88}"/>
    <pc:docChg chg="modSld">
      <pc:chgData name="Laura Owen" userId="6215dc4e7fe8181e" providerId="Windows Live" clId="Web-{B920E902-8BB5-4345-B5EC-29CD43F5DF88}" dt="2022-05-17T11:13:38.535" v="3" actId="20577"/>
      <pc:docMkLst>
        <pc:docMk/>
      </pc:docMkLst>
      <pc:sldChg chg="modSp">
        <pc:chgData name="Laura Owen" userId="6215dc4e7fe8181e" providerId="Windows Live" clId="Web-{B920E902-8BB5-4345-B5EC-29CD43F5DF88}" dt="2022-05-17T11:13:38.535" v="3" actId="20577"/>
        <pc:sldMkLst>
          <pc:docMk/>
          <pc:sldMk cId="2085184587" sldId="281"/>
        </pc:sldMkLst>
        <pc:spChg chg="mod">
          <ac:chgData name="Laura Owen" userId="6215dc4e7fe8181e" providerId="Windows Live" clId="Web-{B920E902-8BB5-4345-B5EC-29CD43F5DF88}" dt="2022-05-17T11:13:38.535" v="3" actId="20577"/>
          <ac:spMkLst>
            <pc:docMk/>
            <pc:sldMk cId="2085184587" sldId="281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2BCB9-CCF1-4193-A31A-617FA24201D5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DD2E3-DAE0-4A21-ACAE-92911528F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65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D5F06-F45B-4270-94B4-7471CEBE23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8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D5F06-F45B-4270-94B4-7471CEBE23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4939-556C-4661-ACF1-E406A2B1D17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26A-5511-404A-9057-0336011A0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28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4939-556C-4661-ACF1-E406A2B1D17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26A-5511-404A-9057-0336011A0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73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4939-556C-4661-ACF1-E406A2B1D17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26A-5511-404A-9057-0336011A0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63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4939-556C-4661-ACF1-E406A2B1D17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26A-5511-404A-9057-0336011A0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12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4939-556C-4661-ACF1-E406A2B1D17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26A-5511-404A-9057-0336011A0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19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4939-556C-4661-ACF1-E406A2B1D17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26A-5511-404A-9057-0336011A0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23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4939-556C-4661-ACF1-E406A2B1D17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26A-5511-404A-9057-0336011A0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6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4939-556C-4661-ACF1-E406A2B1D17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26A-5511-404A-9057-0336011A0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42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4939-556C-4661-ACF1-E406A2B1D17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26A-5511-404A-9057-0336011A0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62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4939-556C-4661-ACF1-E406A2B1D17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26A-5511-404A-9057-0336011A0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03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4939-556C-4661-ACF1-E406A2B1D17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F26A-5511-404A-9057-0336011A0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90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A4939-556C-4661-ACF1-E406A2B1D17F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DF26A-5511-404A-9057-0336011A0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70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A view of a snow covered slope&#10;&#10;Description generated with high confidence">
            <a:extLst>
              <a:ext uri="{FF2B5EF4-FFF2-40B4-BE49-F238E27FC236}">
                <a16:creationId xmlns:a16="http://schemas.microsoft.com/office/drawing/2014/main" id="{17739466-25F2-436B-94BB-C7D74E8CDA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371" r="27971" b="-1"/>
          <a:stretch>
            <a:fillRect/>
          </a:stretch>
        </p:blipFill>
        <p:spPr>
          <a:xfrm>
            <a:off x="317634" y="321731"/>
            <a:ext cx="4160455" cy="62145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Rectangle 11">
            <a:extLst>
              <a:ext uri="{FF2B5EF4-FFF2-40B4-BE49-F238E27FC236}">
                <a16:creationId xmlns:a16="http://schemas.microsoft.com/office/drawing/2014/main" id="{4743E4B8-79E0-4343-B5EF-BF167E5516DD}"/>
              </a:ext>
            </a:extLst>
          </p:cNvPr>
          <p:cNvSpPr>
            <a:spLocks noMove="1" noResize="1"/>
          </p:cNvSpPr>
          <p:nvPr/>
        </p:nvSpPr>
        <p:spPr>
          <a:xfrm>
            <a:off x="4708355" y="3509960"/>
            <a:ext cx="7092214" cy="2967840"/>
          </a:xfrm>
          <a:prstGeom prst="rect">
            <a:avLst/>
          </a:prstGeom>
          <a:solidFill>
            <a:srgbClr val="404040"/>
          </a:solidFill>
          <a:ln w="127001" cap="sq">
            <a:solidFill>
              <a:srgbClr val="40404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0404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A94DA18-DA95-4EBE-9DF4-8DEBFBD3B49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021820" y="3470102"/>
            <a:ext cx="6465283" cy="1710941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z="3200" b="1" dirty="0">
                <a:solidFill>
                  <a:schemeClr val="bg1"/>
                </a:solidFill>
                <a:cs typeface="Calibri"/>
              </a:rPr>
              <a:t/>
            </a:r>
            <a:br>
              <a:rPr lang="en-GB" sz="3200" b="1" dirty="0">
                <a:solidFill>
                  <a:schemeClr val="bg1"/>
                </a:solidFill>
                <a:cs typeface="Calibri"/>
              </a:rPr>
            </a:br>
            <a:r>
              <a:rPr lang="en-GB" sz="3200" b="1" dirty="0">
                <a:solidFill>
                  <a:schemeClr val="bg1"/>
                </a:solidFill>
                <a:cs typeface="Calibri"/>
              </a:rPr>
              <a:t>Record breaking stormy seasons and compound precipitation and wind</a:t>
            </a:r>
            <a:br>
              <a:rPr lang="en-GB" sz="3200" b="1" dirty="0">
                <a:solidFill>
                  <a:schemeClr val="bg1"/>
                </a:solidFill>
                <a:cs typeface="Calibri"/>
              </a:rPr>
            </a:br>
            <a:r>
              <a:rPr lang="en-GB" sz="3200" b="1" dirty="0">
                <a:solidFill>
                  <a:schemeClr val="bg1"/>
                </a:solidFill>
                <a:cs typeface="Calibri"/>
              </a:rPr>
              <a:t>footprints over Europe</a:t>
            </a:r>
            <a:endParaRPr lang="en-GB" sz="3200" dirty="0">
              <a:solidFill>
                <a:schemeClr val="bg1"/>
              </a:solidFill>
              <a:latin typeface="Calibri Light"/>
              <a:ea typeface="+mj-lt"/>
              <a:cs typeface="+mj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B8A2203-D9CA-4798-BCD5-3FDAC9999ED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021820" y="5550563"/>
            <a:ext cx="6465283" cy="927237"/>
          </a:xfrm>
        </p:spPr>
        <p:txBody>
          <a:bodyPr vert="horz" lIns="91440" tIns="45720" rIns="91440" bIns="45720" rtlCol="0" anchor="t" anchorCtr="0">
            <a:normAutofit fontScale="85000" lnSpcReduction="20000"/>
          </a:bodyPr>
          <a:lstStyle/>
          <a:p>
            <a:r>
              <a:rPr lang="en-GB" sz="2000" dirty="0">
                <a:solidFill>
                  <a:srgbClr val="B0C2E1"/>
                </a:solidFill>
              </a:rPr>
              <a:t>Laura E. Owen</a:t>
            </a:r>
            <a:r>
              <a:rPr lang="en-GB" baseline="30000" dirty="0">
                <a:solidFill>
                  <a:srgbClr val="B0C2E1"/>
                </a:solidFill>
              </a:rPr>
              <a:t>1</a:t>
            </a:r>
            <a:endParaRPr lang="en-GB" sz="2000" dirty="0">
              <a:solidFill>
                <a:srgbClr val="B0C2E1"/>
              </a:solidFill>
              <a:cs typeface="Calibri"/>
            </a:endParaRPr>
          </a:p>
          <a:p>
            <a:r>
              <a:rPr lang="en-US" sz="2000" dirty="0">
                <a:solidFill>
                  <a:srgbClr val="B0C2E1"/>
                </a:solidFill>
                <a:cs typeface="Calibri"/>
              </a:rPr>
              <a:t>Jennifer L. </a:t>
            </a:r>
            <a:r>
              <a:rPr lang="en-US" sz="2000" dirty="0" err="1">
                <a:solidFill>
                  <a:srgbClr val="B0C2E1"/>
                </a:solidFill>
                <a:cs typeface="Calibri"/>
              </a:rPr>
              <a:t>Catto</a:t>
            </a:r>
            <a:r>
              <a:rPr lang="en-GB" baseline="30000" dirty="0">
                <a:solidFill>
                  <a:srgbClr val="B0C2E1"/>
                </a:solidFill>
              </a:rPr>
              <a:t>1</a:t>
            </a:r>
            <a:r>
              <a:rPr lang="en-US" sz="2000" dirty="0">
                <a:solidFill>
                  <a:srgbClr val="B0C2E1"/>
                </a:solidFill>
                <a:cs typeface="Calibri"/>
              </a:rPr>
              <a:t>, Nick J. </a:t>
            </a:r>
            <a:r>
              <a:rPr lang="en-US" sz="2000" dirty="0" err="1">
                <a:solidFill>
                  <a:srgbClr val="B0C2E1"/>
                </a:solidFill>
                <a:cs typeface="Calibri"/>
              </a:rPr>
              <a:t>Dunstone</a:t>
            </a:r>
            <a:r>
              <a:rPr lang="en-GB" sz="2000" baseline="30000" dirty="0">
                <a:solidFill>
                  <a:srgbClr val="B0C2E1"/>
                </a:solidFill>
              </a:rPr>
              <a:t>2</a:t>
            </a:r>
            <a:r>
              <a:rPr lang="en-US" sz="2000" dirty="0">
                <a:solidFill>
                  <a:srgbClr val="B0C2E1"/>
                </a:solidFill>
                <a:cs typeface="Calibri"/>
              </a:rPr>
              <a:t> and David B. Stephenson</a:t>
            </a:r>
            <a:r>
              <a:rPr lang="en-GB" baseline="30000" dirty="0">
                <a:solidFill>
                  <a:srgbClr val="B0C2E1"/>
                </a:solidFill>
              </a:rPr>
              <a:t>1</a:t>
            </a:r>
            <a:r>
              <a:rPr lang="en-US" sz="2000" dirty="0">
                <a:solidFill>
                  <a:srgbClr val="B0C2E1"/>
                </a:solidFill>
                <a:cs typeface="Calibri"/>
              </a:rPr>
              <a:t> </a:t>
            </a:r>
          </a:p>
          <a:p>
            <a:r>
              <a:rPr lang="en-GB" sz="2000" baseline="30000" dirty="0">
                <a:solidFill>
                  <a:srgbClr val="B0C2E1"/>
                </a:solidFill>
              </a:rPr>
              <a:t>1</a:t>
            </a:r>
            <a:r>
              <a:rPr lang="en-US" sz="2000" dirty="0">
                <a:solidFill>
                  <a:srgbClr val="B0C2E1"/>
                </a:solidFill>
                <a:ea typeface="+mn-lt"/>
                <a:cs typeface="Calibri"/>
              </a:rPr>
              <a:t>The University of Exeter, </a:t>
            </a:r>
            <a:r>
              <a:rPr lang="en-GB" baseline="30000" dirty="0">
                <a:solidFill>
                  <a:srgbClr val="B0C2E1"/>
                </a:solidFill>
              </a:rPr>
              <a:t>2</a:t>
            </a:r>
            <a:r>
              <a:rPr lang="en-US" sz="2000" dirty="0">
                <a:solidFill>
                  <a:srgbClr val="B0C2E1"/>
                </a:solidFill>
                <a:ea typeface="+mn-lt"/>
                <a:cs typeface="Calibri"/>
              </a:rPr>
              <a:t>Met Office</a:t>
            </a:r>
            <a:endParaRPr lang="en-US" sz="2000" dirty="0">
              <a:solidFill>
                <a:srgbClr val="B0C2E1"/>
              </a:solidFill>
              <a:ea typeface="+mn-lt"/>
              <a:cs typeface="+mn-lt"/>
            </a:endParaRPr>
          </a:p>
          <a:p>
            <a:endParaRPr lang="en-GB" sz="2000" dirty="0">
              <a:solidFill>
                <a:srgbClr val="3F7D85"/>
              </a:solidFill>
              <a:cs typeface="Calibri"/>
            </a:endParaRPr>
          </a:p>
        </p:txBody>
      </p:sp>
      <p:cxnSp>
        <p:nvCxnSpPr>
          <p:cNvPr id="5" name="Straight Connector 13">
            <a:extLst>
              <a:ext uri="{FF2B5EF4-FFF2-40B4-BE49-F238E27FC236}">
                <a16:creationId xmlns:a16="http://schemas.microsoft.com/office/drawing/2014/main" id="{D6F31A57-AF36-40EB-A88D-E841F31A9B6F}"/>
              </a:ext>
            </a:extLst>
          </p:cNvPr>
          <p:cNvCxnSpPr>
            <a:cxnSpLocks noMove="1" noResize="1"/>
          </p:cNvCxnSpPr>
          <p:nvPr/>
        </p:nvCxnSpPr>
        <p:spPr>
          <a:xfrm>
            <a:off x="5138287" y="5443084"/>
            <a:ext cx="6400800" cy="0"/>
          </a:xfrm>
          <a:prstGeom prst="straightConnector1">
            <a:avLst/>
          </a:prstGeom>
          <a:noFill/>
          <a:ln w="22229" cap="flat">
            <a:solidFill>
              <a:srgbClr val="D9D9D9"/>
            </a:solidFill>
            <a:prstDash val="solid"/>
            <a:miter/>
          </a:ln>
        </p:spPr>
      </p:cxnSp>
      <p:pic>
        <p:nvPicPr>
          <p:cNvPr id="6" name="Picture 7" descr="A view of a snow covered slope&#10;&#10;Description generated with high confidence">
            <a:extLst>
              <a:ext uri="{FF2B5EF4-FFF2-40B4-BE49-F238E27FC236}">
                <a16:creationId xmlns:a16="http://schemas.microsoft.com/office/drawing/2014/main" id="{17739466-25F2-436B-94BB-C7D74E8CDA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371" r="27971" b="-1"/>
          <a:stretch>
            <a:fillRect/>
          </a:stretch>
        </p:blipFill>
        <p:spPr>
          <a:xfrm>
            <a:off x="317635" y="321731"/>
            <a:ext cx="4160455" cy="62145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5" descr="A picture containing water&#10;&#10;Description generated with very high confidence">
            <a:extLst>
              <a:ext uri="{FF2B5EF4-FFF2-40B4-BE49-F238E27FC236}">
                <a16:creationId xmlns:a16="http://schemas.microsoft.com/office/drawing/2014/main" id="{79914D65-F441-4886-BEC4-19462E0D00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131" r="2" b="7769"/>
          <a:stretch>
            <a:fillRect/>
          </a:stretch>
        </p:blipFill>
        <p:spPr>
          <a:xfrm>
            <a:off x="4654296" y="299365"/>
            <a:ext cx="7217084" cy="30081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341A90-2AE8-45B3-85E7-A21006A18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29" y="5940551"/>
            <a:ext cx="1861178" cy="57117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26" name="Picture 2" descr="May be an image of Laura Owen and stand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6" r="12382" b="31070"/>
          <a:stretch/>
        </p:blipFill>
        <p:spPr bwMode="auto">
          <a:xfrm>
            <a:off x="3897400" y="5346043"/>
            <a:ext cx="1149375" cy="11716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13" y="5995914"/>
            <a:ext cx="1375705" cy="51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0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81"/>
    </mc:Choice>
    <mc:Fallback xmlns="">
      <p:transition spd="slow" advTm="2418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8E71853-1121-4627-9A77-A0725BEF09F4}"/>
              </a:ext>
            </a:extLst>
          </p:cNvPr>
          <p:cNvSpPr txBox="1">
            <a:spLocks/>
          </p:cNvSpPr>
          <p:nvPr/>
        </p:nvSpPr>
        <p:spPr>
          <a:xfrm>
            <a:off x="-10955" y="0"/>
            <a:ext cx="5448072" cy="787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accent1"/>
                </a:solidFill>
              </a:rPr>
              <a:t>The Problem: small event set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E71853-1121-4627-9A77-A0725BEF09F4}"/>
              </a:ext>
            </a:extLst>
          </p:cNvPr>
          <p:cNvSpPr txBox="1">
            <a:spLocks/>
          </p:cNvSpPr>
          <p:nvPr/>
        </p:nvSpPr>
        <p:spPr>
          <a:xfrm>
            <a:off x="-10955" y="1841896"/>
            <a:ext cx="4183811" cy="787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chemeClr val="accent1"/>
                </a:solidFill>
              </a:rPr>
              <a:t>A </a:t>
            </a:r>
            <a:r>
              <a:rPr lang="en-GB" sz="3200" dirty="0">
                <a:solidFill>
                  <a:schemeClr val="accent1"/>
                </a:solidFill>
              </a:rPr>
              <a:t>solution: GloSea5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7314" y="2629089"/>
            <a:ext cx="11235623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Global Seasonal forecast system version 5 (GloSea5) from the UK Met Office is an ‘experimental’ high resolution version of the climate model HadGEM3, with a resolution of 25 km (for details of the model setup see </a:t>
            </a:r>
            <a:r>
              <a:rPr lang="en-GB" dirty="0" err="1"/>
              <a:t>MacLachlan</a:t>
            </a:r>
            <a:r>
              <a:rPr lang="en-GB" dirty="0"/>
              <a:t> et al. [2015]).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24 times more data than observations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generate 24 </a:t>
            </a:r>
            <a:r>
              <a:rPr lang="en-GB" dirty="0" err="1"/>
              <a:t>timeseries</a:t>
            </a:r>
            <a:r>
              <a:rPr lang="en-GB" dirty="0"/>
              <a:t> of 6h total precipitation and 10m wind speed by drawing from each of the ensemble members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Tracks are made using Kevin Hodges tracking algorithm, TRACK, on 850hPa vorticity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These are compared against the reanalysis dataset ERA5.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All datasets in this study are from the period 1993 to 2016, for the winter season, December to February.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38932" y="749371"/>
            <a:ext cx="3785023" cy="2459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endParaRPr lang="en-GB" sz="1800" dirty="0"/>
          </a:p>
        </p:txBody>
      </p:sp>
      <p:sp>
        <p:nvSpPr>
          <p:cNvPr id="5" name="Rectangle 4"/>
          <p:cNvSpPr/>
          <p:nvPr/>
        </p:nvSpPr>
        <p:spPr>
          <a:xfrm>
            <a:off x="487315" y="641567"/>
            <a:ext cx="11235622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risk of very rare and unprecedented stormy seasons and their precipitation and wind extremes is largely unknown.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These events hard to look at from the observational record due to the small sample size. </a:t>
            </a:r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51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32"/>
          <a:stretch/>
        </p:blipFill>
        <p:spPr>
          <a:xfrm>
            <a:off x="0" y="369332"/>
            <a:ext cx="3434720" cy="6488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21" y="3783534"/>
            <a:ext cx="4934422" cy="30744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0224" y="714335"/>
            <a:ext cx="72987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Despite biases in GloSea5 it is shown to have a reasonable representation of the storm tracks over Europe and the North Atlantic and can simulate the variability in extratropical cyclone frequency well.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However, GloSea5 does underestimate the number of storms over Europe, on average ERA5 has 59.5 storms a season and GloSea5 43.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underestimation may be due to northward shifts in the North Atlantic and Mediterranean storm tracks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i="1" dirty="0">
                <a:solidFill>
                  <a:schemeClr val="accent1"/>
                </a:solidFill>
              </a:rPr>
              <a:t>1. How well can GloSea5 represent the frequency and characteristics of storms over Europe?</a:t>
            </a:r>
          </a:p>
        </p:txBody>
      </p:sp>
    </p:spTree>
    <p:extLst>
      <p:ext uri="{BB962C8B-B14F-4D97-AF65-F5344CB8AC3E}">
        <p14:creationId xmlns:p14="http://schemas.microsoft.com/office/powerpoint/2010/main" val="155156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54414" y="3309607"/>
            <a:ext cx="5783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possible to have a winter with 1.4 more storms than the historical record.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GloSea5 can produce realistic large scale dynamical patterns.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Some of these large scale patterns are different to historical extreme storm seasons and some look different to anything seen historically.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GloSea5 gives insight into unrealised climatic states for stormy seasons.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51" r="49784"/>
          <a:stretch/>
        </p:blipFill>
        <p:spPr>
          <a:xfrm>
            <a:off x="6461375" y="914017"/>
            <a:ext cx="3252874" cy="22613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454" y="0"/>
            <a:ext cx="12144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i="1" dirty="0">
                <a:solidFill>
                  <a:schemeClr val="accent1"/>
                </a:solidFill>
              </a:rPr>
              <a:t>2. Can GloSea5 give us insight into unrealised tracks and large scale dynamics of record breaking stormy seasons?</a:t>
            </a:r>
          </a:p>
        </p:txBody>
      </p:sp>
      <p:sp>
        <p:nvSpPr>
          <p:cNvPr id="6" name="Rectangle 5"/>
          <p:cNvSpPr/>
          <p:nvPr/>
        </p:nvSpPr>
        <p:spPr>
          <a:xfrm>
            <a:off x="7549" y="531156"/>
            <a:ext cx="5664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Tracks, track density and winter mean MSLP anomaly for the stormiest winters over Rome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826" y="1243766"/>
            <a:ext cx="6201192" cy="5296423"/>
            <a:chOff x="0" y="845881"/>
            <a:chExt cx="5705584" cy="4873126"/>
          </a:xfrm>
        </p:grpSpPr>
        <p:grpSp>
          <p:nvGrpSpPr>
            <p:cNvPr id="46" name="Group 45"/>
            <p:cNvGrpSpPr/>
            <p:nvPr/>
          </p:nvGrpSpPr>
          <p:grpSpPr>
            <a:xfrm>
              <a:off x="0" y="948792"/>
              <a:ext cx="5705584" cy="4770215"/>
              <a:chOff x="0" y="1157758"/>
              <a:chExt cx="5705584" cy="4770215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0" y="1157758"/>
                <a:ext cx="5705584" cy="4770215"/>
                <a:chOff x="10227" y="921400"/>
                <a:chExt cx="5705584" cy="4770215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10227" y="921400"/>
                  <a:ext cx="5705584" cy="1887766"/>
                  <a:chOff x="0" y="1124701"/>
                  <a:chExt cx="6114631" cy="2023105"/>
                </a:xfrm>
              </p:grpSpPr>
              <p:pic>
                <p:nvPicPr>
                  <p:cNvPr id="37" name="Picture 8" descr="Diagram&#10;&#10;Description automatically generated">
                    <a:extLst>
                      <a:ext uri="{FF2B5EF4-FFF2-40B4-BE49-F238E27FC236}">
                        <a16:creationId xmlns:a16="http://schemas.microsoft.com/office/drawing/2014/main" id="{673000ED-53CC-89BA-3AA6-EFAE893F7E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0" y="1124701"/>
                    <a:ext cx="2426621" cy="2022184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2" descr="Diagram, engineering drawing&#10;&#10;Description automatically generated">
                    <a:extLst>
                      <a:ext uri="{FF2B5EF4-FFF2-40B4-BE49-F238E27FC236}">
                        <a16:creationId xmlns:a16="http://schemas.microsoft.com/office/drawing/2014/main" id="{F04D8914-E18C-81B4-95AA-728B69300CC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820176" y="1124701"/>
                    <a:ext cx="2426621" cy="2022184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11" descr="Diagram&#10;&#10;Description automatically generated">
                    <a:extLst>
                      <a:ext uri="{FF2B5EF4-FFF2-40B4-BE49-F238E27FC236}">
                        <a16:creationId xmlns:a16="http://schemas.microsoft.com/office/drawing/2014/main" id="{66212C33-33EC-E5A0-A667-58212FE1AF9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688010" y="1125622"/>
                    <a:ext cx="2426621" cy="202218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25669" y="2677221"/>
                  <a:ext cx="5649548" cy="3014394"/>
                  <a:chOff x="194232" y="1582847"/>
                  <a:chExt cx="5649548" cy="3014394"/>
                </a:xfrm>
              </p:grpSpPr>
              <p:pic>
                <p:nvPicPr>
                  <p:cNvPr id="22" name="Picture 17">
                    <a:extLst>
                      <a:ext uri="{FF2B5EF4-FFF2-40B4-BE49-F238E27FC236}">
                        <a16:creationId xmlns:a16="http://schemas.microsoft.com/office/drawing/2014/main" id="{B7F0BE63-7869-25A8-E600-62A6D8E6BEF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15338" y="1582847"/>
                    <a:ext cx="2075350" cy="1452745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16">
                    <a:extLst>
                      <a:ext uri="{FF2B5EF4-FFF2-40B4-BE49-F238E27FC236}">
                        <a16:creationId xmlns:a16="http://schemas.microsoft.com/office/drawing/2014/main" id="{308CA150-13ED-27E0-5569-E013EC219B0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044034" y="1582847"/>
                    <a:ext cx="2075350" cy="1452745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2" descr="Map&#10;&#10;Description automatically generated">
                    <a:extLst>
                      <a:ext uri="{FF2B5EF4-FFF2-40B4-BE49-F238E27FC236}">
                        <a16:creationId xmlns:a16="http://schemas.microsoft.com/office/drawing/2014/main" id="{E6EAE0EB-3441-814B-F3A9-0C84EBCE30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768430" y="1582847"/>
                    <a:ext cx="2075350" cy="1452745"/>
                  </a:xfrm>
                  <a:prstGeom prst="rect">
                    <a:avLst/>
                  </a:prstGeom>
                </p:spPr>
              </p:pic>
              <p:pic>
                <p:nvPicPr>
                  <p:cNvPr id="26" name="Picture 30" descr="Diagram, engineering drawing&#10;&#10;Description automatically generated">
                    <a:extLst>
                      <a:ext uri="{FF2B5EF4-FFF2-40B4-BE49-F238E27FC236}">
                        <a16:creationId xmlns:a16="http://schemas.microsoft.com/office/drawing/2014/main" id="{4DA17FC1-E4E6-4870-B598-D00F7A60ED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94232" y="2951227"/>
                    <a:ext cx="2057519" cy="1646014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10" descr="Diagram, engineering drawing&#10;&#10;Description automatically generated">
                    <a:extLst>
                      <a:ext uri="{FF2B5EF4-FFF2-40B4-BE49-F238E27FC236}">
                        <a16:creationId xmlns:a16="http://schemas.microsoft.com/office/drawing/2014/main" id="{464FD981-CA49-41AD-8F8F-2722FC3D28D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978690" y="2951227"/>
                    <a:ext cx="2057519" cy="1646014"/>
                  </a:xfrm>
                  <a:prstGeom prst="rect">
                    <a:avLst/>
                  </a:prstGeom>
                </p:spPr>
              </p:pic>
              <p:pic>
                <p:nvPicPr>
                  <p:cNvPr id="27" name="Picture 7">
                    <a:extLst>
                      <a:ext uri="{FF2B5EF4-FFF2-40B4-BE49-F238E27FC236}">
                        <a16:creationId xmlns:a16="http://schemas.microsoft.com/office/drawing/2014/main" id="{7A08B163-5A5C-3E54-C2D8-5F84244D84C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752984" y="2951227"/>
                    <a:ext cx="2057519" cy="1646014"/>
                  </a:xfrm>
                  <a:prstGeom prst="rect">
                    <a:avLst/>
                  </a:prstGeom>
                </p:spPr>
              </p:pic>
              <p:sp>
                <p:nvSpPr>
                  <p:cNvPr id="28" name="Rectangle 27"/>
                  <p:cNvSpPr/>
                  <p:nvPr/>
                </p:nvSpPr>
                <p:spPr>
                  <a:xfrm>
                    <a:off x="392620" y="2951227"/>
                    <a:ext cx="5417884" cy="1136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2534830" y="1588576"/>
                    <a:ext cx="3235969" cy="12535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45" name="Rectangle 44"/>
              <p:cNvSpPr/>
              <p:nvPr/>
            </p:nvSpPr>
            <p:spPr>
              <a:xfrm>
                <a:off x="290200" y="1164424"/>
                <a:ext cx="5229054" cy="1582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89480" y="853388"/>
              <a:ext cx="1859132" cy="283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ERA5 1995/1996 n=15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66663" y="853389"/>
              <a:ext cx="1577902" cy="283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/>
                <a:t>GloSea5 n=16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646888" y="845881"/>
              <a:ext cx="1614853" cy="283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/>
                <a:t>GloSea5 n=21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766676" y="1858719"/>
              <a:ext cx="540412" cy="585291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1014456" y="2125153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Oval 29"/>
          <p:cNvSpPr/>
          <p:nvPr/>
        </p:nvSpPr>
        <p:spPr>
          <a:xfrm>
            <a:off x="2733346" y="2344583"/>
            <a:ext cx="587354" cy="636131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002649" y="2634160"/>
            <a:ext cx="49690" cy="4969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4632733" y="2344583"/>
            <a:ext cx="587354" cy="636131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4902036" y="2634160"/>
            <a:ext cx="49690" cy="4969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6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734" y="618893"/>
            <a:ext cx="6562266" cy="62391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1411" y="952895"/>
            <a:ext cx="49787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GloSea5 represents the size of extreme wind, precipitation and compound footprints very well.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median fraction areas of all three extremes are statistically indistinguishable between GloSea5 and ERA5.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possible in the current climate to get storms with footprints of extremes almost double the size of that seen historically.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GloSea5 </a:t>
            </a:r>
            <a:r>
              <a:rPr lang="en-GB" dirty="0"/>
              <a:t>suggests it is possible to get a storm with an extreme footprint 2 to 3 times larger than </a:t>
            </a:r>
            <a:r>
              <a:rPr lang="en-GB" dirty="0" err="1"/>
              <a:t>Kyrill</a:t>
            </a:r>
            <a:r>
              <a:rPr lang="en-GB" dirty="0"/>
              <a:t> and </a:t>
            </a:r>
            <a:r>
              <a:rPr lang="en-GB" dirty="0" smtClean="0"/>
              <a:t>Frank.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629734" y="249561"/>
            <a:ext cx="7081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Fraction area of extremes for storms over Europe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6816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i="1" dirty="0">
                <a:solidFill>
                  <a:schemeClr val="accent1"/>
                </a:solidFill>
              </a:rPr>
              <a:t>3. What can GloSea5 tell us about the size of record breaking extreme footprint storms?</a:t>
            </a:r>
          </a:p>
        </p:txBody>
      </p:sp>
    </p:spTree>
    <p:extLst>
      <p:ext uri="{BB962C8B-B14F-4D97-AF65-F5344CB8AC3E}">
        <p14:creationId xmlns:p14="http://schemas.microsoft.com/office/powerpoint/2010/main" val="5699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35571" y="1520159"/>
            <a:ext cx="23564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possible to get storms with very large footprints of extremes that travel through or very close to Europe.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These storms have the potential to cause significant destruction to a very large area of Europe and surrounding seas.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0063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i="1" dirty="0">
                <a:solidFill>
                  <a:schemeClr val="accent1"/>
                </a:solidFill>
              </a:rPr>
              <a:t>3. What can GloSea5 tell us about the size of record breaking extreme footprint storms?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621" y="4870462"/>
            <a:ext cx="9740567" cy="1987538"/>
            <a:chOff x="106216" y="6675562"/>
            <a:chExt cx="8117391" cy="1656333"/>
          </a:xfrm>
        </p:grpSpPr>
        <p:pic>
          <p:nvPicPr>
            <p:cNvPr id="8" name="Picture 5" descr="Diagram&#10;&#10;Description automatically generated">
              <a:extLst>
                <a:ext uri="{FF2B5EF4-FFF2-40B4-BE49-F238E27FC236}">
                  <a16:creationId xmlns:a16="http://schemas.microsoft.com/office/drawing/2014/main" id="{1069A37E-7B2C-8643-1111-1B823E2F3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216" y="6675562"/>
              <a:ext cx="1866842" cy="1647207"/>
            </a:xfrm>
            <a:prstGeom prst="rect">
              <a:avLst/>
            </a:prstGeom>
          </p:spPr>
        </p:pic>
        <p:pic>
          <p:nvPicPr>
            <p:cNvPr id="9" name="Picture 7" descr="Chart, diagram&#10;&#10;Description automatically generated">
              <a:extLst>
                <a:ext uri="{FF2B5EF4-FFF2-40B4-BE49-F238E27FC236}">
                  <a16:creationId xmlns:a16="http://schemas.microsoft.com/office/drawing/2014/main" id="{921B2898-91A7-8B1E-B0BA-256123DD4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7387" y="6679441"/>
              <a:ext cx="1866842" cy="1647207"/>
            </a:xfrm>
            <a:prstGeom prst="rect">
              <a:avLst/>
            </a:prstGeom>
          </p:spPr>
        </p:pic>
        <p:pic>
          <p:nvPicPr>
            <p:cNvPr id="10" name="Picture 9" descr="Diagram&#10;&#10;Description automatically generated">
              <a:extLst>
                <a:ext uri="{FF2B5EF4-FFF2-40B4-BE49-F238E27FC236}">
                  <a16:creationId xmlns:a16="http://schemas.microsoft.com/office/drawing/2014/main" id="{73E6892C-7940-589C-DE18-4425A12F2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0670" y="6677532"/>
              <a:ext cx="1866842" cy="1647207"/>
            </a:xfrm>
            <a:prstGeom prst="rect">
              <a:avLst/>
            </a:prstGeom>
          </p:spPr>
        </p:pic>
        <p:pic>
          <p:nvPicPr>
            <p:cNvPr id="11" name="Picture 12" descr="Diagram&#10;&#10;Description automatically generated">
              <a:extLst>
                <a:ext uri="{FF2B5EF4-FFF2-40B4-BE49-F238E27FC236}">
                  <a16:creationId xmlns:a16="http://schemas.microsoft.com/office/drawing/2014/main" id="{2F8AFC4F-95A4-6C35-AA32-70EB93216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14644" y="6684688"/>
              <a:ext cx="1866842" cy="1647207"/>
            </a:xfrm>
            <a:prstGeom prst="rect">
              <a:avLst/>
            </a:prstGeom>
          </p:spPr>
        </p:pic>
        <p:pic>
          <p:nvPicPr>
            <p:cNvPr id="12" name="Picture 14" descr="Diagram&#10;&#10;Description automatically generated">
              <a:extLst>
                <a:ext uri="{FF2B5EF4-FFF2-40B4-BE49-F238E27FC236}">
                  <a16:creationId xmlns:a16="http://schemas.microsoft.com/office/drawing/2014/main" id="{24452DCE-DFF6-D505-3637-BE70FDB2E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56765" y="6684687"/>
              <a:ext cx="1866842" cy="1647207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-14419" y="1189500"/>
            <a:ext cx="9742188" cy="1987260"/>
            <a:chOff x="105249" y="3382017"/>
            <a:chExt cx="8118740" cy="1656101"/>
          </a:xfrm>
        </p:grpSpPr>
        <p:pic>
          <p:nvPicPr>
            <p:cNvPr id="13" name="Picture 18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CCAEC2F4-91F2-41E2-00DC-15A0E81E0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249" y="3382886"/>
              <a:ext cx="1866842" cy="1647207"/>
            </a:xfrm>
            <a:prstGeom prst="rect">
              <a:avLst/>
            </a:prstGeom>
          </p:spPr>
        </p:pic>
        <p:pic>
          <p:nvPicPr>
            <p:cNvPr id="14" name="Picture 42">
              <a:extLst>
                <a:ext uri="{FF2B5EF4-FFF2-40B4-BE49-F238E27FC236}">
                  <a16:creationId xmlns:a16="http://schemas.microsoft.com/office/drawing/2014/main" id="{C2D48125-D6E2-0FDA-1433-F31B43D76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70838" y="3382017"/>
              <a:ext cx="1866842" cy="1647207"/>
            </a:xfrm>
            <a:prstGeom prst="rect">
              <a:avLst/>
            </a:prstGeom>
          </p:spPr>
        </p:pic>
        <p:pic>
          <p:nvPicPr>
            <p:cNvPr id="16" name="Picture 7">
              <a:extLst>
                <a:ext uri="{FF2B5EF4-FFF2-40B4-BE49-F238E27FC236}">
                  <a16:creationId xmlns:a16="http://schemas.microsoft.com/office/drawing/2014/main" id="{3CFE83BB-F6FE-BBAF-CBC7-E8FAE1323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30390" y="3382017"/>
              <a:ext cx="1866842" cy="1647207"/>
            </a:xfrm>
            <a:prstGeom prst="rect">
              <a:avLst/>
            </a:prstGeom>
          </p:spPr>
        </p:pic>
        <p:pic>
          <p:nvPicPr>
            <p:cNvPr id="15" name="Picture 3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5CE40585-3F5A-BEFA-01BC-14AF79B42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92117" y="3390911"/>
              <a:ext cx="1866842" cy="1647207"/>
            </a:xfrm>
            <a:prstGeom prst="rect">
              <a:avLst/>
            </a:prstGeom>
          </p:spPr>
        </p:pic>
        <p:pic>
          <p:nvPicPr>
            <p:cNvPr id="17" name="Picture 11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810EDDAE-C02D-9035-3A3B-2399BE3C5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57147" y="3390911"/>
              <a:ext cx="1866842" cy="1647207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-7846" y="3025835"/>
            <a:ext cx="9735615" cy="2001932"/>
            <a:chOff x="105249" y="5009841"/>
            <a:chExt cx="8113262" cy="1668328"/>
          </a:xfrm>
        </p:grpSpPr>
        <p:pic>
          <p:nvPicPr>
            <p:cNvPr id="22" name="Picture 20">
              <a:extLst>
                <a:ext uri="{FF2B5EF4-FFF2-40B4-BE49-F238E27FC236}">
                  <a16:creationId xmlns:a16="http://schemas.microsoft.com/office/drawing/2014/main" id="{29EF0900-3135-204F-778C-5D8EFCDCD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5249" y="5030093"/>
              <a:ext cx="1866842" cy="1647207"/>
            </a:xfrm>
            <a:prstGeom prst="rect">
              <a:avLst/>
            </a:prstGeom>
          </p:spPr>
        </p:pic>
        <p:pic>
          <p:nvPicPr>
            <p:cNvPr id="21" name="Picture 18" descr="Diagram&#10;&#10;Description automatically generated">
              <a:extLst>
                <a:ext uri="{FF2B5EF4-FFF2-40B4-BE49-F238E27FC236}">
                  <a16:creationId xmlns:a16="http://schemas.microsoft.com/office/drawing/2014/main" id="{2FEECAF9-6222-A5DF-42F5-9379F35A0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668770" y="5030962"/>
              <a:ext cx="1866842" cy="1647207"/>
            </a:xfrm>
            <a:prstGeom prst="rect">
              <a:avLst/>
            </a:prstGeom>
          </p:spPr>
        </p:pic>
        <p:pic>
          <p:nvPicPr>
            <p:cNvPr id="20" name="Picture 15" descr="Diagram&#10;&#10;Description automatically generated">
              <a:extLst>
                <a:ext uri="{FF2B5EF4-FFF2-40B4-BE49-F238E27FC236}">
                  <a16:creationId xmlns:a16="http://schemas.microsoft.com/office/drawing/2014/main" id="{A3ECC134-FD32-CB2A-7D99-AE92F6B25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234908" y="5029254"/>
              <a:ext cx="1866842" cy="1647207"/>
            </a:xfrm>
            <a:prstGeom prst="rect">
              <a:avLst/>
            </a:prstGeom>
          </p:spPr>
        </p:pic>
        <p:pic>
          <p:nvPicPr>
            <p:cNvPr id="19" name="Picture 12" descr="Diagram&#10;&#10;Description automatically generated">
              <a:extLst>
                <a:ext uri="{FF2B5EF4-FFF2-40B4-BE49-F238E27FC236}">
                  <a16:creationId xmlns:a16="http://schemas.microsoft.com/office/drawing/2014/main" id="{694BC03B-F012-5077-E367-C094F5E84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96635" y="5009841"/>
              <a:ext cx="1866842" cy="1647207"/>
            </a:xfrm>
            <a:prstGeom prst="rect">
              <a:avLst/>
            </a:prstGeom>
          </p:spPr>
        </p:pic>
        <p:pic>
          <p:nvPicPr>
            <p:cNvPr id="18" name="Picture 7">
              <a:extLst>
                <a:ext uri="{FF2B5EF4-FFF2-40B4-BE49-F238E27FC236}">
                  <a16:creationId xmlns:a16="http://schemas.microsoft.com/office/drawing/2014/main" id="{49F91B08-8256-D853-2FAF-41192C05C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351669" y="5014347"/>
              <a:ext cx="1866842" cy="1647207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239730" y="594229"/>
            <a:ext cx="8264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Footprints of wind (top), precipitation (middle) and compound (bottom) extremes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1822" y="1016611"/>
            <a:ext cx="138108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a) Storm </a:t>
            </a:r>
            <a:r>
              <a:rPr lang="en-GB" sz="1600" dirty="0" err="1"/>
              <a:t>Kyrill</a:t>
            </a:r>
            <a:endParaRPr lang="en-GB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014342" y="1022308"/>
            <a:ext cx="161349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b) Storm Frank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1460" y="991445"/>
            <a:ext cx="172321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c)  GloSea5 3932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24998" y="1000981"/>
            <a:ext cx="16548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d)  GloSea5 9898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31834" y="991445"/>
            <a:ext cx="154501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e) GloSea5 6272</a:t>
            </a:r>
          </a:p>
        </p:txBody>
      </p:sp>
    </p:spTree>
    <p:extLst>
      <p:ext uri="{BB962C8B-B14F-4D97-AF65-F5344CB8AC3E}">
        <p14:creationId xmlns:p14="http://schemas.microsoft.com/office/powerpoint/2010/main" val="38284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4743E4B8-79E0-4343-B5EF-BF167E5516DD}"/>
              </a:ext>
            </a:extLst>
          </p:cNvPr>
          <p:cNvSpPr>
            <a:spLocks noMove="1" noResize="1"/>
          </p:cNvSpPr>
          <p:nvPr/>
        </p:nvSpPr>
        <p:spPr>
          <a:xfrm>
            <a:off x="4708355" y="3509960"/>
            <a:ext cx="7092214" cy="2967840"/>
          </a:xfrm>
          <a:prstGeom prst="rect">
            <a:avLst/>
          </a:prstGeom>
          <a:solidFill>
            <a:srgbClr val="404040"/>
          </a:solidFill>
          <a:ln w="127001" cap="sq">
            <a:solidFill>
              <a:srgbClr val="40404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0404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A94DA18-DA95-4EBE-9DF4-8DEBFBD3B49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106045" y="3749047"/>
            <a:ext cx="6465283" cy="1710941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Calibri Light"/>
                <a:cs typeface="Calibri"/>
              </a:rPr>
              <a:t>Thank you! Any questions?</a:t>
            </a:r>
            <a:endParaRPr lang="en-GB" sz="6600" dirty="0">
              <a:solidFill>
                <a:schemeClr val="bg1"/>
              </a:solidFill>
              <a:latin typeface="Calibri Light"/>
              <a:ea typeface="+mj-lt"/>
              <a:cs typeface="+mj-lt"/>
            </a:endParaRPr>
          </a:p>
        </p:txBody>
      </p:sp>
      <p:cxnSp>
        <p:nvCxnSpPr>
          <p:cNvPr id="5" name="Straight Connector 13">
            <a:extLst>
              <a:ext uri="{FF2B5EF4-FFF2-40B4-BE49-F238E27FC236}">
                <a16:creationId xmlns:a16="http://schemas.microsoft.com/office/drawing/2014/main" id="{D6F31A57-AF36-40EB-A88D-E841F31A9B6F}"/>
              </a:ext>
            </a:extLst>
          </p:cNvPr>
          <p:cNvCxnSpPr>
            <a:cxnSpLocks noMove="1" noResize="1"/>
          </p:cNvCxnSpPr>
          <p:nvPr/>
        </p:nvCxnSpPr>
        <p:spPr>
          <a:xfrm>
            <a:off x="5138287" y="5443084"/>
            <a:ext cx="6400800" cy="0"/>
          </a:xfrm>
          <a:prstGeom prst="straightConnector1">
            <a:avLst/>
          </a:prstGeom>
          <a:noFill/>
          <a:ln w="22229" cap="flat">
            <a:solidFill>
              <a:srgbClr val="D9D9D9"/>
            </a:solidFill>
            <a:prstDash val="solid"/>
            <a:miter/>
          </a:ln>
        </p:spPr>
      </p:cxnSp>
      <p:pic>
        <p:nvPicPr>
          <p:cNvPr id="6" name="Picture 7" descr="A view of a snow covered slope&#10;&#10;Description generated with high confidence">
            <a:extLst>
              <a:ext uri="{FF2B5EF4-FFF2-40B4-BE49-F238E27FC236}">
                <a16:creationId xmlns:a16="http://schemas.microsoft.com/office/drawing/2014/main" id="{17739466-25F2-436B-94BB-C7D74E8CDA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371" r="27971" b="-1"/>
          <a:stretch>
            <a:fillRect/>
          </a:stretch>
        </p:blipFill>
        <p:spPr>
          <a:xfrm>
            <a:off x="317635" y="321731"/>
            <a:ext cx="4160455" cy="62145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5" descr="A picture containing water&#10;&#10;Description generated with very high confidence">
            <a:extLst>
              <a:ext uri="{FF2B5EF4-FFF2-40B4-BE49-F238E27FC236}">
                <a16:creationId xmlns:a16="http://schemas.microsoft.com/office/drawing/2014/main" id="{79914D65-F441-4886-BEC4-19462E0D00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131" r="2" b="7769"/>
          <a:stretch>
            <a:fillRect/>
          </a:stretch>
        </p:blipFill>
        <p:spPr>
          <a:xfrm>
            <a:off x="4645920" y="321731"/>
            <a:ext cx="7217084" cy="30081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8B8A2203-D9CA-4798-BCD5-3FDAC9999ED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994388" y="5550563"/>
            <a:ext cx="6618492" cy="927237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sz="2000" dirty="0">
                <a:solidFill>
                  <a:srgbClr val="B0C2E1"/>
                </a:solidFill>
              </a:rPr>
              <a:t>Additionally feel free to contact me at: </a:t>
            </a:r>
            <a:br>
              <a:rPr lang="en-GB" sz="2000" dirty="0">
                <a:solidFill>
                  <a:srgbClr val="B0C2E1"/>
                </a:solidFill>
              </a:rPr>
            </a:br>
            <a:r>
              <a:rPr lang="en-GB" sz="2000" dirty="0">
                <a:solidFill>
                  <a:srgbClr val="B0C2E1"/>
                </a:solidFill>
              </a:rPr>
              <a:t>lb663@exeter.ac.uk</a:t>
            </a:r>
            <a:endParaRPr lang="en-GB" sz="2000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9" name="Picture 2" descr="May be an image of Laura Owen and stand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6" r="12382" b="31070"/>
          <a:stretch/>
        </p:blipFill>
        <p:spPr bwMode="auto">
          <a:xfrm>
            <a:off x="3812772" y="5306185"/>
            <a:ext cx="1149375" cy="11716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341A90-2AE8-45B3-85E7-A21006A18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29" y="5940551"/>
            <a:ext cx="1861178" cy="57117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13" y="5995914"/>
            <a:ext cx="1375705" cy="51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5"/>
    </mc:Choice>
    <mc:Fallback xmlns="">
      <p:transition spd="slow" advTm="929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617</Words>
  <Application>Microsoft Office PowerPoint</Application>
  <PresentationFormat>Widescreen</PresentationFormat>
  <Paragraphs>60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Record breaking stormy seasons and compound precipitation and wind footprints over Europe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Any questions?</vt:lpstr>
    </vt:vector>
  </TitlesOfParts>
  <Company>University of Exeter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 precipitation and wind extremes over Europe and their relationship to extratropical cyclones</dc:title>
  <dc:creator>Owen, Laura</dc:creator>
  <cp:lastModifiedBy>Batchelor, Laura</cp:lastModifiedBy>
  <cp:revision>68</cp:revision>
  <dcterms:created xsi:type="dcterms:W3CDTF">2022-02-15T08:25:54Z</dcterms:created>
  <dcterms:modified xsi:type="dcterms:W3CDTF">2022-05-20T09:46:23Z</dcterms:modified>
</cp:coreProperties>
</file>