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6" r:id="rId4"/>
    <p:sldId id="261" r:id="rId5"/>
    <p:sldId id="347" r:id="rId6"/>
    <p:sldId id="262" r:id="rId7"/>
    <p:sldId id="345" r:id="rId8"/>
    <p:sldId id="362" r:id="rId9"/>
    <p:sldId id="361" r:id="rId10"/>
    <p:sldId id="348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B0BC"/>
    <a:srgbClr val="ED3832"/>
    <a:srgbClr val="284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8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6391-8FFA-2B45-A091-AD93F76DD332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93E5-26F6-6948-B947-1EEB1ED9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55201-7865-8744-8A9B-9F5FC03C5C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26B0C-A1E6-F143-AB5C-2EDA76976F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5779-FF90-54C0-C724-63261B20E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78503-6173-DF5A-3CA1-3DCEE4443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8103-F564-8A8B-64ED-0DC0D498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2A8A8-FE92-384E-98AE-D5D6A57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9EE0E-7C19-970D-5FCA-1F7FB53D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25A9-7D96-0117-7C37-FAE4D60C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3291-24C6-DF2D-D06C-1EFE5CA80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BE557-C12B-D53C-BEF9-7DBB819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A926F-99D1-6EBA-4256-A0558260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2FBC5-6CD6-A756-CFA9-383D4B4E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CD526-7A1D-EB23-D867-28D4D942A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79AF9-C91A-4684-970F-E58B2A341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46FDC-EAB5-5320-420C-1498022A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2CD04-3A8F-C6D6-7A79-F463E841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EFC4-BE33-32C9-D4FA-E544EEA0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50C-C54A-E5F2-EC57-4074B9F4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8381-06F5-1221-41E9-F51461CE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E351-226C-6728-1A31-771C14E6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B59DF-ADA8-0431-A6D2-7C6E6E69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EBCC-2CAA-BAF3-3890-1551CC39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CA4F-7DDD-A643-CEDB-3B343017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37CDE-D054-0A99-E67D-B5C165A7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89EEC-9304-4CE1-4AF8-3EA82F3A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D915-D4BD-CA85-70F0-9D825237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8B69-EFB3-5B7D-1D1A-ABFD283D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E0DD-F00C-C6F0-3DBB-9DB76AC9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EA2CB-2956-0088-1A59-C9D259653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2009F-6798-1533-4BCF-95969EC5F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A75D4-3C40-4208-3299-E25D4F6A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580A2-41CF-C14F-1F8B-8121ACC1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F8588-50D1-B732-9288-E0A2F529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D818-4D7E-5C87-81D2-7DB9E6E1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4C814-C5FE-E65C-05EE-5107A2D8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9E8D8-278C-BAE3-ACC5-274BA6F2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11242-A610-432D-DBCF-B03D4AB1A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4CF6A-207C-9E2B-8D17-C49905645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ABD4C-C60F-D160-F738-47E57EB2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8E7FB-0FAF-D224-2011-BDC4CC7F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03F04-87A5-1DC5-4A7F-0C425556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188C-64F0-F372-0264-04A61B90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1A33E-1DE9-5772-614E-C77ED1C3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87339-54C6-0A2D-A108-B8B67F58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0C19F-8936-90D8-0B4E-B061474B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6CAD2-CA3E-B7F9-7FB8-E6683379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1FD98-E583-7859-D6EA-4D20F1E2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68E78-FD86-DE6A-6584-9DEFC031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B2C7-E663-AAFD-AF12-A8847B93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1CDC-B554-032A-9EE6-AAEB41960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7CD6F-9AED-24C8-91E3-884ACB20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606DE-56AB-6593-3EE3-76B12B39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9142-22A9-496A-EDEC-C4FF8F5D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AD44D-5CC8-B6ED-E97D-589759EA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AA517-B60C-684B-78E3-79012E10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6B7C-EF99-87E6-3552-4A440106A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D0D43-2270-5013-1A1F-C392F9D99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E1C20-49FC-8A74-5D6D-A042F7D9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3FDE-03A8-6C69-3E7C-2D66EAD6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CBB38-6222-2C36-3CEC-209D7AEF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B6B6C-A317-AE34-C99D-9E6345BB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A6344-66B1-9023-156D-2ED30E77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1897E-36D0-0CAC-441E-88221D411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24BB-E0B3-6247-A73A-FCB8C68C8907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D1A5D-B5DA-9C79-94A8-AFA964799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D7A4-C274-E3D3-F49E-786465042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61A0-85A5-C342-AEDD-084E63BD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1646767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B0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5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2165" y="2308240"/>
            <a:ext cx="11699532" cy="105170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4800" baseline="30000" dirty="0">
                <a:solidFill>
                  <a:srgbClr val="C6B0BC"/>
                </a:solidFill>
                <a:latin typeface="Arial" charset="0"/>
                <a:ea typeface="Arial" charset="0"/>
                <a:cs typeface="Arial" charset="0"/>
              </a:rPr>
              <a:t>Evaluating Auroral Forecasts against Satellite Observations </a:t>
            </a:r>
          </a:p>
          <a:p>
            <a:r>
              <a:rPr lang="en-GB" sz="2667" b="1" dirty="0">
                <a:latin typeface="Arial" charset="0"/>
                <a:ea typeface="Arial" charset="0"/>
                <a:cs typeface="Arial" charset="0"/>
              </a:rPr>
              <a:t>Michaela Mooney</a:t>
            </a:r>
            <a:r>
              <a:rPr lang="en-GB" sz="2667" b="1" baseline="30000" dirty="0">
                <a:latin typeface="Arial" charset="0"/>
                <a:ea typeface="Arial" charset="0"/>
                <a:cs typeface="Arial" charset="0"/>
              </a:rPr>
              <a:t>1,2</a:t>
            </a:r>
            <a:endParaRPr lang="en-GB" sz="2667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07655" y="6086592"/>
            <a:ext cx="3674821" cy="38805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r>
              <a:rPr lang="en-GB" sz="2400" baseline="-25000" dirty="0">
                <a:latin typeface="Arial" charset="0"/>
                <a:ea typeface="Arial" charset="0"/>
                <a:cs typeface="Arial" charset="0"/>
              </a:rPr>
              <a:t>EGU Conference, 25</a:t>
            </a:r>
            <a:r>
              <a:rPr lang="en-GB" sz="1867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sz="2400" baseline="-25000" dirty="0">
                <a:latin typeface="Arial" charset="0"/>
                <a:ea typeface="Arial" charset="0"/>
                <a:cs typeface="Arial" charset="0"/>
              </a:rPr>
              <a:t> May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165" y="337807"/>
            <a:ext cx="2428550" cy="22576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67" b="1" dirty="0" err="1">
                <a:latin typeface="Arial"/>
                <a:cs typeface="Arial"/>
              </a:rPr>
              <a:t>Mullard</a:t>
            </a:r>
            <a:r>
              <a:rPr lang="en-US" sz="1467" b="1" dirty="0">
                <a:latin typeface="Arial"/>
                <a:cs typeface="Arial"/>
              </a:rPr>
              <a:t> Space Science Lab</a:t>
            </a:r>
          </a:p>
        </p:txBody>
      </p:sp>
      <p:pic>
        <p:nvPicPr>
          <p:cNvPr id="10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2C003D2-23FF-408E-B871-0CDDA8FF5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744" y="6010773"/>
            <a:ext cx="2139417" cy="634609"/>
          </a:xfrm>
          <a:prstGeom prst="rect">
            <a:avLst/>
          </a:prstGeom>
        </p:spPr>
      </p:pic>
      <p:pic>
        <p:nvPicPr>
          <p:cNvPr id="1026" name="Picture 2" descr="Home - St Richard Reynolds">
            <a:extLst>
              <a:ext uri="{FF2B5EF4-FFF2-40B4-BE49-F238E27FC236}">
                <a16:creationId xmlns:a16="http://schemas.microsoft.com/office/drawing/2014/main" id="{841818A8-1BE6-69EC-729C-A5169186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117" y="5083025"/>
            <a:ext cx="1610677" cy="15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0CDA56-A7E0-0006-1F15-2549DFF6C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912" y="2964478"/>
            <a:ext cx="2613882" cy="12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FFEDD849-1DA1-CAFE-00DE-5B71774A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54" y="3337925"/>
            <a:ext cx="7806089" cy="83259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C. Forsyth</a:t>
            </a:r>
            <a:r>
              <a:rPr lang="en-GB" sz="2400" baseline="30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2400" dirty="0"/>
              <a:t>M. Marsh</a:t>
            </a:r>
            <a:r>
              <a:rPr lang="en-GB" sz="2400" baseline="30000" dirty="0"/>
              <a:t>2</a:t>
            </a:r>
            <a:r>
              <a:rPr lang="en-GB" sz="2400" dirty="0"/>
              <a:t>, M. Sharpe</a:t>
            </a:r>
            <a:r>
              <a:rPr lang="en-GB" sz="2400" baseline="30000" dirty="0"/>
              <a:t>2</a:t>
            </a:r>
            <a:r>
              <a:rPr lang="en-GB" sz="2400" dirty="0"/>
              <a:t>, T. Hughes</a:t>
            </a:r>
            <a:r>
              <a:rPr lang="en-GB" sz="2400" baseline="30000" dirty="0"/>
              <a:t>2</a:t>
            </a:r>
            <a:r>
              <a:rPr lang="en-GB" sz="2400" dirty="0"/>
              <a:t>, S. Bingham</a:t>
            </a:r>
            <a:r>
              <a:rPr lang="en-GB" sz="2400" baseline="30000" dirty="0"/>
              <a:t>2</a:t>
            </a:r>
            <a:r>
              <a:rPr lang="en-GB" sz="2400" dirty="0"/>
              <a:t>, D. Jackson</a:t>
            </a:r>
            <a:r>
              <a:rPr lang="en-GB" sz="2400" baseline="30000" dirty="0"/>
              <a:t>2</a:t>
            </a:r>
            <a:r>
              <a:rPr lang="en-GB" sz="2400" dirty="0"/>
              <a:t>, J. Rae</a:t>
            </a:r>
            <a:r>
              <a:rPr lang="en-GB" sz="2400" baseline="30000" dirty="0"/>
              <a:t>1,3</a:t>
            </a:r>
            <a:r>
              <a:rPr lang="en-GB" sz="2400" dirty="0"/>
              <a:t>, G. Chisham</a:t>
            </a:r>
            <a:r>
              <a:rPr lang="en-GB" sz="2400" baseline="30000" dirty="0"/>
              <a:t>4</a:t>
            </a:r>
            <a:r>
              <a:rPr lang="en-GB" sz="2400" dirty="0"/>
              <a:t> and </a:t>
            </a:r>
            <a:r>
              <a:rPr lang="en-GB" sz="2400" dirty="0" err="1"/>
              <a:t>Orbyts</a:t>
            </a:r>
            <a:r>
              <a:rPr lang="en-GB" sz="2400" dirty="0"/>
              <a:t> Class of 2022</a:t>
            </a:r>
            <a:r>
              <a:rPr lang="en-GB" sz="2400" baseline="30000" dirty="0"/>
              <a:t>5</a:t>
            </a:r>
            <a:endParaRPr lang="en-GB" sz="2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201E708-60B4-1D3F-FF7B-61BF33E5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51" y="4071134"/>
            <a:ext cx="7806089" cy="1304267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1600" baseline="30000" dirty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Mullard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 Space Science Lab, University College London, UK</a:t>
            </a:r>
          </a:p>
          <a:p>
            <a:r>
              <a:rPr lang="en-GB" sz="1600" baseline="30000" dirty="0">
                <a:latin typeface="Arial" charset="0"/>
                <a:cs typeface="Arial" charset="0"/>
              </a:rPr>
              <a:t>2 </a:t>
            </a:r>
            <a:r>
              <a:rPr lang="en-GB" sz="1600" dirty="0">
                <a:latin typeface="Arial" charset="0"/>
                <a:cs typeface="Arial" charset="0"/>
              </a:rPr>
              <a:t>Met Office, UK</a:t>
            </a:r>
          </a:p>
          <a:p>
            <a:r>
              <a:rPr lang="en-GB" sz="1600" baseline="30000" dirty="0">
                <a:latin typeface="Arial" charset="0"/>
                <a:ea typeface="Arial" charset="0"/>
                <a:cs typeface="Arial" charset="0"/>
              </a:rPr>
              <a:t>3 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Northumbria University, Newcastle, UK</a:t>
            </a:r>
          </a:p>
          <a:p>
            <a:r>
              <a:rPr lang="en-GB" sz="1600" baseline="30000" dirty="0">
                <a:latin typeface="Arial" charset="0"/>
                <a:ea typeface="Arial" charset="0"/>
                <a:cs typeface="Arial" charset="0"/>
              </a:rPr>
              <a:t>4 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British Antarctic Survey (BAS), Cambridge, UK</a:t>
            </a:r>
          </a:p>
          <a:p>
            <a:r>
              <a:rPr lang="en-GB" sz="1600" baseline="30000" dirty="0">
                <a:latin typeface="Arial" charset="0"/>
                <a:ea typeface="Arial" charset="0"/>
                <a:cs typeface="Arial" charset="0"/>
              </a:rPr>
              <a:t>5 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St Richard Reynolds Catholic College, Twickenham, UK</a:t>
            </a:r>
            <a:endParaRPr lang="en-GB" sz="1600" baseline="30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79230-E012-B04E-96D9-9A33A0858FE5}"/>
              </a:ext>
            </a:extLst>
          </p:cNvPr>
          <p:cNvSpPr txBox="1"/>
          <p:nvPr/>
        </p:nvSpPr>
        <p:spPr>
          <a:xfrm>
            <a:off x="78061" y="562906"/>
            <a:ext cx="325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6B0BC"/>
                </a:solidFill>
              </a:rPr>
              <a:t>Kp</a:t>
            </a:r>
            <a:r>
              <a:rPr lang="en-US" sz="3600" dirty="0">
                <a:solidFill>
                  <a:srgbClr val="C6B0BC"/>
                </a:solidFill>
              </a:rPr>
              <a:t> Dependence</a:t>
            </a:r>
          </a:p>
        </p:txBody>
      </p:sp>
      <p:pic>
        <p:nvPicPr>
          <p:cNvPr id="1031" name="Picture 7" descr="12 &#10;15 &#10;18 &#10;21 &#10;08 &#10;0.5 &#10;0.2 ">
            <a:extLst>
              <a:ext uri="{FF2B5EF4-FFF2-40B4-BE49-F238E27FC236}">
                <a16:creationId xmlns:a16="http://schemas.microsoft.com/office/drawing/2014/main" id="{BD1530C1-BA80-C945-AE87-C968CC52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56" y="3408000"/>
            <a:ext cx="3771677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oc score ">
            <a:extLst>
              <a:ext uri="{FF2B5EF4-FFF2-40B4-BE49-F238E27FC236}">
                <a16:creationId xmlns:a16="http://schemas.microsoft.com/office/drawing/2014/main" id="{53D1008E-A968-444F-9907-A26A2580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46" y="3429000"/>
            <a:ext cx="3771677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12 &#10;15 &#10;18 &#10;21 &#10;1.0 &#10;0.9 &#10;0.8 &#10;0.6 &#10;0.5 &#10;0.4 &#10;0.3 &#10;0.2 &#10;0.1 &#10;0.0 ">
            <a:extLst>
              <a:ext uri="{FF2B5EF4-FFF2-40B4-BE49-F238E27FC236}">
                <a16:creationId xmlns:a16="http://schemas.microsoft.com/office/drawing/2014/main" id="{399D57FD-E6A7-4D4B-9442-BB6E3A63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23" y="0"/>
            <a:ext cx="3771677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12 &#10;15 &#10;18 &#10;21 &#10;1.0 &#10;0.9 &#10;0.8 &#10;0.6 &#10;0.5 &#10;0.4 &#10;0.3 &#10;0.2 &#10;0.1 &#10;0.0 ">
            <a:extLst>
              <a:ext uri="{FF2B5EF4-FFF2-40B4-BE49-F238E27FC236}">
                <a16:creationId xmlns:a16="http://schemas.microsoft.com/office/drawing/2014/main" id="{67B61FAE-819C-E342-AEFA-8FCB89B9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46" y="0"/>
            <a:ext cx="3771677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BF7104-1749-B2DA-179A-A925567D027D}"/>
              </a:ext>
            </a:extLst>
          </p:cNvPr>
          <p:cNvSpPr txBox="1"/>
          <p:nvPr/>
        </p:nvSpPr>
        <p:spPr>
          <a:xfrm>
            <a:off x="284841" y="1778500"/>
            <a:ext cx="447777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 err="1"/>
              <a:t>Kp</a:t>
            </a:r>
            <a:r>
              <a:rPr lang="en-US" sz="1867" b="1" dirty="0"/>
              <a:t> = 5 - 6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Regions of high ROC scores agree well with the average observed boundary locations.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Model performance is reduced in the dayside and dusk local time sectors and in the high latitude nightside sectors.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r>
              <a:rPr lang="en-US" sz="1867" b="1" dirty="0" err="1"/>
              <a:t>Kp</a:t>
            </a:r>
            <a:r>
              <a:rPr lang="en-US" sz="1867" b="1" dirty="0"/>
              <a:t> 7 – 8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Too few events to draw any meaningful conclusions!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B877431-8A9D-0943-E109-663BE625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8325"/>
            <a:ext cx="707205" cy="9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64E5AE-1AF1-1055-9532-AB43CE762653}"/>
              </a:ext>
            </a:extLst>
          </p:cNvPr>
          <p:cNvSpPr txBox="1"/>
          <p:nvPr/>
        </p:nvSpPr>
        <p:spPr>
          <a:xfrm>
            <a:off x="3515368" y="6519445"/>
            <a:ext cx="2096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Mooney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273231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FC564-85F9-04A2-84DD-16CD8A18D078}"/>
              </a:ext>
            </a:extLst>
          </p:cNvPr>
          <p:cNvSpPr txBox="1"/>
          <p:nvPr/>
        </p:nvSpPr>
        <p:spPr>
          <a:xfrm>
            <a:off x="319186" y="523596"/>
            <a:ext cx="249619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C7B1BD"/>
                </a:solidFill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B1B32-7DE9-2939-7323-E39883FE0B5B}"/>
              </a:ext>
            </a:extLst>
          </p:cNvPr>
          <p:cNvSpPr txBox="1"/>
          <p:nvPr/>
        </p:nvSpPr>
        <p:spPr>
          <a:xfrm>
            <a:off x="319185" y="1496464"/>
            <a:ext cx="11477704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Overall, the OVATION-Prime 2013 model predicts the average location of the auroral oval well, particularly for mid levels of geomagnetic activity (</a:t>
            </a:r>
            <a:r>
              <a:rPr lang="en-US" sz="2133" dirty="0" err="1"/>
              <a:t>Kp</a:t>
            </a:r>
            <a:r>
              <a:rPr lang="en-US" sz="2133" dirty="0"/>
              <a:t> = 4 – 5).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 err="1"/>
              <a:t>Kp</a:t>
            </a:r>
            <a:r>
              <a:rPr lang="en-US" sz="2133" dirty="0"/>
              <a:t> levels 1 – 4 had similar global ROC scores of 0.82 – 0.83, however our new analysis shows that the model performance increases with increasing geomagnetic activity up to </a:t>
            </a:r>
            <a:r>
              <a:rPr lang="en-US" sz="2133" dirty="0" err="1"/>
              <a:t>Kp</a:t>
            </a:r>
            <a:r>
              <a:rPr lang="en-US" sz="2133"/>
              <a:t> = 4.</a:t>
            </a:r>
            <a:endParaRPr lang="en-US" sz="2133" dirty="0"/>
          </a:p>
          <a:p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The model predicts the equatorward extent of the auroral oval well, suggesting that the equatorward extent of the auroral is well predicted by only the upstream solar wind conditions.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The model performance is reduced near the poleward auroral boundary which is known to be closely associated with substorm dynamics.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Future generations of auroral forecast models need to include both external and internal drivers.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428327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7397" y="444204"/>
            <a:ext cx="11385649" cy="105183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2933"/>
              </a:lnSpc>
            </a:pPr>
            <a:endParaRPr lang="en-GB" sz="3200" kern="0" baseline="30000" dirty="0">
              <a:solidFill>
                <a:srgbClr val="C6B0BC"/>
              </a:solidFill>
              <a:latin typeface="Arial" charset="0"/>
              <a:cs typeface="Arial" charset="0"/>
            </a:endParaRPr>
          </a:p>
          <a:p>
            <a:pPr>
              <a:lnSpc>
                <a:spcPts val="2933"/>
              </a:lnSpc>
            </a:pPr>
            <a:r>
              <a:rPr lang="en-GB" sz="3733" kern="0" dirty="0">
                <a:solidFill>
                  <a:srgbClr val="C6B0BC"/>
                </a:solidFill>
                <a:latin typeface="Arial" charset="0"/>
                <a:cs typeface="Arial" charset="0"/>
              </a:rPr>
              <a:t>The Societal Impact of the Aurora</a:t>
            </a:r>
            <a:endParaRPr lang="en-GB" sz="3733" dirty="0">
              <a:latin typeface="Helvetica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r>
              <a:rPr lang="en-GB" sz="4800" baseline="30000" dirty="0">
                <a:latin typeface="Helvetica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F09D7-AC87-69BE-14BF-4FE51A466103}"/>
              </a:ext>
            </a:extLst>
          </p:cNvPr>
          <p:cNvSpPr txBox="1"/>
          <p:nvPr/>
        </p:nvSpPr>
        <p:spPr>
          <a:xfrm>
            <a:off x="177397" y="3066568"/>
            <a:ext cx="5954958" cy="14052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>
                <a:cs typeface="Calibri"/>
              </a:rPr>
              <a:t>The free electrons and molecules in the upper atmosphere can: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US" sz="2133" dirty="0">
                <a:cs typeface="Calibri"/>
              </a:rPr>
              <a:t>Scatter long-range radio communications,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US" sz="2133" dirty="0">
                <a:cs typeface="Calibri"/>
              </a:rPr>
              <a:t>Backscatter radar signals.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61A7F-0B96-CD27-ADBE-FF546E01F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8" t="16200" r="11083" b="17234"/>
          <a:stretch/>
        </p:blipFill>
        <p:spPr>
          <a:xfrm>
            <a:off x="9109437" y="5013695"/>
            <a:ext cx="2734736" cy="1630206"/>
          </a:xfrm>
          <a:prstGeom prst="rect">
            <a:avLst/>
          </a:prstGeom>
          <a:ln>
            <a:solidFill>
              <a:srgbClr val="C6B0BC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7E6B9-6C95-632F-E142-976E1478D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6" r="12731"/>
          <a:stretch/>
        </p:blipFill>
        <p:spPr>
          <a:xfrm>
            <a:off x="6781969" y="4993531"/>
            <a:ext cx="2238259" cy="1667949"/>
          </a:xfrm>
          <a:prstGeom prst="rect">
            <a:avLst/>
          </a:prstGeom>
          <a:ln>
            <a:solidFill>
              <a:srgbClr val="C6B0BC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7A432-2012-E0C9-B7CB-82C7A5D7B584}"/>
              </a:ext>
            </a:extLst>
          </p:cNvPr>
          <p:cNvSpPr txBox="1"/>
          <p:nvPr/>
        </p:nvSpPr>
        <p:spPr>
          <a:xfrm rot="16200000">
            <a:off x="11468750" y="5831942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Credit: Airbus</a:t>
            </a: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56D58B35-5D7B-2645-C872-8AB9D9A69637}"/>
              </a:ext>
            </a:extLst>
          </p:cNvPr>
          <p:cNvSpPr/>
          <p:nvPr/>
        </p:nvSpPr>
        <p:spPr>
          <a:xfrm rot="16200000">
            <a:off x="10716970" y="3476884"/>
            <a:ext cx="2602235" cy="34782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238" tIns="47119" rIns="94238" bIns="47119"/>
          <a:lstStyle/>
          <a:p>
            <a:pPr algn="just">
              <a:lnSpc>
                <a:spcPct val="100000"/>
              </a:lnSpc>
            </a:pPr>
            <a:r>
              <a:rPr lang="en-GB" sz="11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Photo credit: Jennifer O’Kane.</a:t>
            </a:r>
            <a:endParaRPr lang="en-GB" sz="11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8A30F4-4DAE-2146-CD3B-24493314C1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81969" y="1331154"/>
            <a:ext cx="5062204" cy="3620762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F9CB8C-456D-AA1B-C0FC-94A83455A6BC}"/>
              </a:ext>
            </a:extLst>
          </p:cNvPr>
          <p:cNvSpPr txBox="1"/>
          <p:nvPr/>
        </p:nvSpPr>
        <p:spPr>
          <a:xfrm>
            <a:off x="177397" y="1797745"/>
            <a:ext cx="5954958" cy="7487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>
                <a:cs typeface="Calibri"/>
              </a:rPr>
              <a:t>The aurora is one of the most visible aspects of space weather and is great for public engagement!</a:t>
            </a:r>
            <a:endParaRPr lang="en-US" sz="1867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60455-B22B-7F05-0206-B1E21984AF53}"/>
              </a:ext>
            </a:extLst>
          </p:cNvPr>
          <p:cNvSpPr txBox="1"/>
          <p:nvPr/>
        </p:nvSpPr>
        <p:spPr>
          <a:xfrm>
            <a:off x="226291" y="5221646"/>
            <a:ext cx="5954958" cy="10770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>
                <a:cs typeface="Calibri"/>
              </a:rPr>
              <a:t>Forecasting the location and probability of aurora is of interest to the aviation and defense sectors as well as the auroral tourism sector.</a:t>
            </a:r>
            <a:endParaRPr lang="en-US" sz="1867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01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1FBCBA6-AD55-E913-F3EB-4DCE53B3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33" y="437479"/>
            <a:ext cx="11385649" cy="105183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2933"/>
              </a:lnSpc>
            </a:pPr>
            <a:endParaRPr lang="en-GB" sz="3200" kern="0" baseline="30000" dirty="0">
              <a:solidFill>
                <a:srgbClr val="C6B0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33"/>
              </a:lnSpc>
            </a:pPr>
            <a:r>
              <a:rPr lang="en-GB" sz="3200" kern="0" dirty="0">
                <a:solidFill>
                  <a:srgbClr val="C6B0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OVATION-Prime 2013 Auroral Forecast Model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r>
              <a:rPr lang="en-GB" sz="4800" baseline="30000" dirty="0">
                <a:latin typeface="Helvetica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DD7C0-36FA-D19C-ED88-9C06666C0DE0}"/>
                  </a:ext>
                </a:extLst>
              </p:cNvPr>
              <p:cNvSpPr txBox="1"/>
              <p:nvPr/>
            </p:nvSpPr>
            <p:spPr>
              <a:xfrm>
                <a:off x="376606" y="2167019"/>
                <a:ext cx="5923833" cy="371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/>
                  <a:t>Underlying model data is average particle precipitation maps from DMSP satellites.</a:t>
                </a:r>
              </a:p>
              <a:p>
                <a:endParaRPr lang="en-US" sz="2133" dirty="0"/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/>
                  <a:t>Run in real time using upstream solar wind conditions to forecast the location and probability of aurora 30 minutes ahead. </a:t>
                </a:r>
              </a:p>
              <a:p>
                <a:endParaRPr lang="en-US" sz="2133" dirty="0"/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/>
                  <a:t>Linearly scale the auroral power: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33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1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1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GB" sz="2133" i="1"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sub>
                          </m:sSub>
                        </m:num>
                        <m:den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DD7C0-36FA-D19C-ED88-9C06666C0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6" y="2167019"/>
                <a:ext cx="5923833" cy="3713837"/>
              </a:xfrm>
              <a:prstGeom prst="rect">
                <a:avLst/>
              </a:prstGeom>
              <a:blipFill>
                <a:blip r:embed="rId2"/>
                <a:stretch>
                  <a:fillRect l="-1068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298F289-9056-E818-CB2F-CB043D656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2" t="6526"/>
          <a:stretch/>
        </p:blipFill>
        <p:spPr>
          <a:xfrm>
            <a:off x="6678949" y="1306182"/>
            <a:ext cx="5314818" cy="5435513"/>
          </a:xfrm>
          <a:prstGeom prst="rect">
            <a:avLst/>
          </a:prstGeom>
          <a:ln>
            <a:solidFill>
              <a:srgbClr val="C6B0BC"/>
            </a:solidFill>
          </a:ln>
        </p:spPr>
      </p:pic>
    </p:spTree>
    <p:extLst>
      <p:ext uri="{BB962C8B-B14F-4D97-AF65-F5344CB8AC3E}">
        <p14:creationId xmlns:p14="http://schemas.microsoft.com/office/powerpoint/2010/main" val="228512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863F14EC-C728-B9F9-F037-3B95831AD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258" y="1386019"/>
            <a:ext cx="4182857" cy="5034503"/>
          </a:xfrm>
          <a:prstGeom prst="rect">
            <a:avLst/>
          </a:prstGeom>
          <a:ln>
            <a:solidFill>
              <a:srgbClr val="C6B0BC"/>
            </a:solidFill>
          </a:ln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1C176A8E-804B-AC58-FB7F-09091EA4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33" y="437479"/>
            <a:ext cx="11385649" cy="105183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2933"/>
              </a:lnSpc>
            </a:pPr>
            <a:endParaRPr lang="en-GB" sz="3200" kern="0" baseline="30000" dirty="0">
              <a:solidFill>
                <a:srgbClr val="C6B0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33"/>
              </a:lnSpc>
            </a:pPr>
            <a:r>
              <a:rPr lang="en-GB" sz="3200" kern="0" dirty="0">
                <a:solidFill>
                  <a:srgbClr val="C6B0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Auroral Forecasts against Observations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r>
              <a:rPr lang="en-GB" sz="4800" baseline="30000" dirty="0">
                <a:latin typeface="Helvetica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5C9ED-996F-626E-F6C7-9720330C0553}"/>
              </a:ext>
            </a:extLst>
          </p:cNvPr>
          <p:cNvSpPr txBox="1"/>
          <p:nvPr/>
        </p:nvSpPr>
        <p:spPr>
          <a:xfrm>
            <a:off x="409885" y="1386019"/>
            <a:ext cx="6905315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We use auroral boundaries from IMAGE WIC FUV data derived by Longden et al. (2010) and provided by BAS.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In each grid cell, we use truth table analysis to compare whether the aurora was predicted and observed.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5FAE9-D668-4D67-7C5C-87521FB9CA07}"/>
              </a:ext>
            </a:extLst>
          </p:cNvPr>
          <p:cNvSpPr txBox="1"/>
          <p:nvPr/>
        </p:nvSpPr>
        <p:spPr>
          <a:xfrm>
            <a:off x="9922158" y="6420522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Mooney et al. (2021)</a:t>
            </a: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29060B3E-BDBB-C42A-9F7A-44B5022AE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65182"/>
              </p:ext>
            </p:extLst>
          </p:nvPr>
        </p:nvGraphicFramePr>
        <p:xfrm>
          <a:off x="694368" y="3267649"/>
          <a:ext cx="6004007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783">
                  <a:extLst>
                    <a:ext uri="{9D8B030D-6E8A-4147-A177-3AD203B41FA5}">
                      <a16:colId xmlns:a16="http://schemas.microsoft.com/office/drawing/2014/main" val="1457028293"/>
                    </a:ext>
                  </a:extLst>
                </a:gridCol>
                <a:gridCol w="1005412">
                  <a:extLst>
                    <a:ext uri="{9D8B030D-6E8A-4147-A177-3AD203B41FA5}">
                      <a16:colId xmlns:a16="http://schemas.microsoft.com/office/drawing/2014/main" val="3663513931"/>
                    </a:ext>
                  </a:extLst>
                </a:gridCol>
                <a:gridCol w="1720103">
                  <a:extLst>
                    <a:ext uri="{9D8B030D-6E8A-4147-A177-3AD203B41FA5}">
                      <a16:colId xmlns:a16="http://schemas.microsoft.com/office/drawing/2014/main" val="514445308"/>
                    </a:ext>
                  </a:extLst>
                </a:gridCol>
                <a:gridCol w="1974709">
                  <a:extLst>
                    <a:ext uri="{9D8B030D-6E8A-4147-A177-3AD203B41FA5}">
                      <a16:colId xmlns:a16="http://schemas.microsoft.com/office/drawing/2014/main" val="1198811646"/>
                    </a:ext>
                  </a:extLst>
                </a:gridCol>
              </a:tblGrid>
              <a:tr h="375920">
                <a:tc rowSpan="2"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Observations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58132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03189"/>
                  </a:ext>
                </a:extLst>
              </a:tr>
              <a:tr h="660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Forecasts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A</a:t>
                      </a:r>
                    </a:p>
                    <a:p>
                      <a:pPr algn="ctr"/>
                      <a:r>
                        <a:rPr lang="en-US" sz="1900" dirty="0"/>
                        <a:t>Hits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B</a:t>
                      </a:r>
                    </a:p>
                    <a:p>
                      <a:pPr algn="ctr"/>
                      <a:r>
                        <a:rPr lang="en-US" sz="1900" dirty="0"/>
                        <a:t>False Alarm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50144"/>
                  </a:ext>
                </a:extLst>
              </a:tr>
              <a:tr h="660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C</a:t>
                      </a:r>
                    </a:p>
                    <a:p>
                      <a:pPr algn="ctr"/>
                      <a:r>
                        <a:rPr lang="en-US" sz="1900" b="0" dirty="0"/>
                        <a:t>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D</a:t>
                      </a:r>
                    </a:p>
                    <a:p>
                      <a:pPr algn="ctr"/>
                      <a:r>
                        <a:rPr lang="en-US" sz="1900" b="0" dirty="0"/>
                        <a:t>Correct Negatives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638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26C80-D273-AD95-EAC8-6D946A427F37}"/>
                  </a:ext>
                </a:extLst>
              </p:cNvPr>
              <p:cNvSpPr txBox="1"/>
              <p:nvPr/>
            </p:nvSpPr>
            <p:spPr>
              <a:xfrm>
                <a:off x="-33197" y="5858816"/>
                <a:ext cx="3729568" cy="622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33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𝐻𝑖𝑡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26C80-D273-AD95-EAC8-6D946A427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97" y="5858816"/>
                <a:ext cx="3729568" cy="622543"/>
              </a:xfrm>
              <a:prstGeom prst="rect">
                <a:avLst/>
              </a:prstGeom>
              <a:blipFill>
                <a:blip r:embed="rId3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03B350-508F-6549-39BA-5025F5D2F348}"/>
                  </a:ext>
                </a:extLst>
              </p:cNvPr>
              <p:cNvSpPr txBox="1"/>
              <p:nvPr/>
            </p:nvSpPr>
            <p:spPr>
              <a:xfrm>
                <a:off x="3619818" y="5853080"/>
                <a:ext cx="3398110" cy="62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33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𝐴𝑙𝑎𝑟𝑚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133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133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03B350-508F-6549-39BA-5025F5D2F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818" y="5853080"/>
                <a:ext cx="3398110" cy="620363"/>
              </a:xfrm>
              <a:prstGeom prst="rect">
                <a:avLst/>
              </a:prstGeom>
              <a:blipFill>
                <a:blip r:embed="rId4"/>
                <a:stretch>
                  <a:fillRect l="-2985" r="-111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40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769F4-D3E7-BA46-BBF2-3A33F2BB3A82}"/>
              </a:ext>
            </a:extLst>
          </p:cNvPr>
          <p:cNvSpPr txBox="1"/>
          <p:nvPr/>
        </p:nvSpPr>
        <p:spPr>
          <a:xfrm>
            <a:off x="319186" y="523596"/>
            <a:ext cx="626338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C7B1BD"/>
                </a:solidFill>
              </a:rPr>
              <a:t>Deterministic Auroral Forecasts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0910604-FA53-2E42-88EA-7F2D8C9E5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64"/>
          <a:stretch/>
        </p:blipFill>
        <p:spPr>
          <a:xfrm>
            <a:off x="6292933" y="1269775"/>
            <a:ext cx="5899068" cy="46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0E9EF-6070-16FB-2019-86E2330DB7FA}"/>
              </a:ext>
            </a:extLst>
          </p:cNvPr>
          <p:cNvSpPr txBox="1"/>
          <p:nvPr/>
        </p:nvSpPr>
        <p:spPr>
          <a:xfrm>
            <a:off x="10136646" y="5998327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Mooney et al. (2021)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888F6-C31C-E135-6DC3-07A544B1EE8D}"/>
              </a:ext>
            </a:extLst>
          </p:cNvPr>
          <p:cNvSpPr txBox="1"/>
          <p:nvPr/>
        </p:nvSpPr>
        <p:spPr>
          <a:xfrm>
            <a:off x="319186" y="1890118"/>
            <a:ext cx="5579884" cy="370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b="1" dirty="0"/>
              <a:t>R</a:t>
            </a:r>
            <a:r>
              <a:rPr lang="en-US" sz="2133" dirty="0"/>
              <a:t>elative </a:t>
            </a:r>
            <a:r>
              <a:rPr lang="en-US" sz="2133" b="1" dirty="0"/>
              <a:t>O</a:t>
            </a:r>
            <a:r>
              <a:rPr lang="en-US" sz="2133" dirty="0"/>
              <a:t>perating </a:t>
            </a:r>
            <a:r>
              <a:rPr lang="en-US" sz="2133" b="1" dirty="0"/>
              <a:t>C</a:t>
            </a:r>
            <a:r>
              <a:rPr lang="en-US" sz="2133" dirty="0"/>
              <a:t>haracteristic (ROC) analysis evaluates how well the model predicts regions of aurora and no aurora.</a:t>
            </a:r>
          </a:p>
          <a:p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We plot the hit rate against the false alarm rate for each probability threshold to obtain a ROC curve.</a:t>
            </a:r>
          </a:p>
          <a:p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The ROC score is defined by the area under the ROC curve, with a maximum (perfect) score of 1.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FB3F04-0721-E0CB-F4F9-39F01415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4581"/>
            <a:ext cx="713639" cy="9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5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BA6EE26-28EC-9326-D1EA-2209C20D1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39"/>
          <a:stretch/>
        </p:blipFill>
        <p:spPr>
          <a:xfrm>
            <a:off x="6096002" y="981439"/>
            <a:ext cx="5979381" cy="4894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C0B67-81C9-2DFD-FC99-C02BA044C492}"/>
              </a:ext>
            </a:extLst>
          </p:cNvPr>
          <p:cNvSpPr txBox="1"/>
          <p:nvPr/>
        </p:nvSpPr>
        <p:spPr>
          <a:xfrm>
            <a:off x="10136646" y="5998327"/>
            <a:ext cx="192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Mooney et al. (2021)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57522-2D4D-6E83-026E-9BB39E5B80B8}"/>
              </a:ext>
            </a:extLst>
          </p:cNvPr>
          <p:cNvSpPr txBox="1"/>
          <p:nvPr/>
        </p:nvSpPr>
        <p:spPr>
          <a:xfrm>
            <a:off x="319185" y="523596"/>
            <a:ext cx="324531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 err="1">
                <a:solidFill>
                  <a:srgbClr val="C7B1BD"/>
                </a:solidFill>
              </a:rPr>
              <a:t>Kp</a:t>
            </a:r>
            <a:r>
              <a:rPr lang="en-US" sz="3733" dirty="0">
                <a:solidFill>
                  <a:srgbClr val="C7B1BD"/>
                </a:solidFill>
              </a:rPr>
              <a:t> Dependence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ED745-C208-1CE3-974F-71DD3E1EC4F6}"/>
              </a:ext>
            </a:extLst>
          </p:cNvPr>
          <p:cNvSpPr txBox="1"/>
          <p:nvPr/>
        </p:nvSpPr>
        <p:spPr>
          <a:xfrm>
            <a:off x="116617" y="1516397"/>
            <a:ext cx="5882738" cy="435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Previously, we evaluated the global model performance for different levels of geomagnetic activity (</a:t>
            </a:r>
            <a:r>
              <a:rPr lang="en-US" sz="2133" dirty="0" err="1"/>
              <a:t>Kp</a:t>
            </a:r>
            <a:r>
              <a:rPr lang="en-US" sz="2133" dirty="0"/>
              <a:t> = 1 – 8) in all magnetic latitudes and local time sectors.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 err="1"/>
              <a:t>Kp</a:t>
            </a:r>
            <a:r>
              <a:rPr lang="en-US" sz="2133" dirty="0"/>
              <a:t> = 1 – 4 have similar global ROC scores between 0.82 – 0.83.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The model performance decreased for higher levels of geomagnetic activity, with </a:t>
            </a:r>
            <a:r>
              <a:rPr lang="en-US" sz="2133" dirty="0" err="1"/>
              <a:t>Kp</a:t>
            </a:r>
            <a:r>
              <a:rPr lang="en-US" sz="2133" dirty="0"/>
              <a:t> = 8 having a ROC score of 0.56.</a:t>
            </a:r>
          </a:p>
          <a:p>
            <a:endParaRPr lang="en-US" sz="2133" dirty="0"/>
          </a:p>
          <a:p>
            <a:endParaRPr lang="en-US" sz="2133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241ECFF-154D-3630-6980-960BE2954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1" t="34515" b="23134"/>
          <a:stretch/>
        </p:blipFill>
        <p:spPr>
          <a:xfrm>
            <a:off x="9742311" y="3428586"/>
            <a:ext cx="2100127" cy="182880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C60490A-F05D-BB8C-F86F-F945F98B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4581"/>
            <a:ext cx="713639" cy="9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F8C5A3D6-7602-A510-9E77-432D6DD6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54" y="1442670"/>
            <a:ext cx="4182857" cy="50345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F8FD2F-4496-1A47-8F5F-464BD6C8D559}"/>
              </a:ext>
            </a:extLst>
          </p:cNvPr>
          <p:cNvSpPr/>
          <p:nvPr/>
        </p:nvSpPr>
        <p:spPr>
          <a:xfrm flipH="1">
            <a:off x="7263761" y="3712375"/>
            <a:ext cx="147145" cy="1006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0339C6-FC74-702C-9800-94FFD0E05D7E}"/>
              </a:ext>
            </a:extLst>
          </p:cNvPr>
          <p:cNvCxnSpPr>
            <a:cxnSpLocks/>
          </p:cNvCxnSpPr>
          <p:nvPr/>
        </p:nvCxnSpPr>
        <p:spPr>
          <a:xfrm flipV="1">
            <a:off x="7278401" y="818663"/>
            <a:ext cx="1186215" cy="290635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1C6AF6-3734-0834-DDAC-3FA7E10666D3}"/>
              </a:ext>
            </a:extLst>
          </p:cNvPr>
          <p:cNvCxnSpPr>
            <a:cxnSpLocks/>
          </p:cNvCxnSpPr>
          <p:nvPr/>
        </p:nvCxnSpPr>
        <p:spPr>
          <a:xfrm flipV="1">
            <a:off x="7263761" y="3549564"/>
            <a:ext cx="1200855" cy="26341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E67E97-CB18-5813-AF4F-04AC2CB3009C}"/>
              </a:ext>
            </a:extLst>
          </p:cNvPr>
          <p:cNvCxnSpPr>
            <a:cxnSpLocks/>
          </p:cNvCxnSpPr>
          <p:nvPr/>
        </p:nvCxnSpPr>
        <p:spPr>
          <a:xfrm flipV="1">
            <a:off x="7410905" y="3549564"/>
            <a:ext cx="4694912" cy="25150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69BC8-599B-5BDC-6AAF-86FCA51397B1}"/>
              </a:ext>
            </a:extLst>
          </p:cNvPr>
          <p:cNvCxnSpPr>
            <a:cxnSpLocks/>
          </p:cNvCxnSpPr>
          <p:nvPr/>
        </p:nvCxnSpPr>
        <p:spPr>
          <a:xfrm flipV="1">
            <a:off x="7425545" y="850460"/>
            <a:ext cx="4680272" cy="286191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9BF3F35-EE64-C79B-90B9-466CDCBE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615" y="818663"/>
            <a:ext cx="3641203" cy="273090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D09F5A4-87FF-8765-89CF-8AC3D2F75506}"/>
              </a:ext>
            </a:extLst>
          </p:cNvPr>
          <p:cNvSpPr/>
          <p:nvPr/>
        </p:nvSpPr>
        <p:spPr>
          <a:xfrm>
            <a:off x="9324622" y="948267"/>
            <a:ext cx="1975556" cy="180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EA3EB-EB3D-5070-22DE-04896F87FFB8}"/>
              </a:ext>
            </a:extLst>
          </p:cNvPr>
          <p:cNvSpPr txBox="1"/>
          <p:nvPr/>
        </p:nvSpPr>
        <p:spPr>
          <a:xfrm>
            <a:off x="319185" y="523596"/>
            <a:ext cx="736765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C7B1BD"/>
                </a:solidFill>
              </a:rPr>
              <a:t>A More Detailed Verification Analysis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337545-50C3-E1A1-223D-52844F76ED64}"/>
              </a:ext>
            </a:extLst>
          </p:cNvPr>
          <p:cNvSpPr txBox="1"/>
          <p:nvPr/>
        </p:nvSpPr>
        <p:spPr>
          <a:xfrm>
            <a:off x="319185" y="1797427"/>
            <a:ext cx="3675364" cy="403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In each grid point, we produce a ROC curve and determine the ROC score.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This provides information about the model performance in magnetic latitude and local time.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We repeat this analysis for different levels of geomagnetic activity.</a:t>
            </a:r>
          </a:p>
        </p:txBody>
      </p:sp>
    </p:spTree>
    <p:extLst>
      <p:ext uri="{BB962C8B-B14F-4D97-AF65-F5344CB8AC3E}">
        <p14:creationId xmlns:p14="http://schemas.microsoft.com/office/powerpoint/2010/main" val="205126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03174" y="1038223"/>
            <a:ext cx="11385649" cy="105183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2933"/>
              </a:lnSpc>
            </a:pPr>
            <a:r>
              <a:rPr lang="en-GB" sz="4800" kern="0" baseline="30000" dirty="0">
                <a:solidFill>
                  <a:srgbClr val="C6B0BC"/>
                </a:solidFill>
                <a:latin typeface="Arial" charset="0"/>
                <a:ea typeface="Arial" charset="0"/>
                <a:cs typeface="Arial" charset="0"/>
              </a:rPr>
              <a:t>Model Performance in Latitude and Local Time</a:t>
            </a:r>
            <a:endParaRPr lang="en-GB" sz="3733" baseline="30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933"/>
              </a:lnSpc>
            </a:pPr>
            <a:endParaRPr lang="en-GB" sz="3733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endParaRPr lang="en-GB" sz="4800" baseline="30000" dirty="0">
              <a:latin typeface="Helvetica"/>
            </a:endParaRPr>
          </a:p>
          <a:p>
            <a:pPr>
              <a:lnSpc>
                <a:spcPts val="3733"/>
              </a:lnSpc>
            </a:pPr>
            <a:r>
              <a:rPr lang="en-GB" sz="4800" baseline="30000" dirty="0">
                <a:latin typeface="Helvetica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9F1A47-EDA7-8EA8-7438-97178536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411952" y="1448072"/>
            <a:ext cx="5376872" cy="4880404"/>
          </a:xfrm>
          <a:prstGeom prst="rect">
            <a:avLst/>
          </a:prstGeom>
          <a:noFill/>
          <a:ln>
            <a:solidFill>
              <a:srgbClr val="C6B0B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4DC67-7A66-D020-1D99-65C52E4AE992}"/>
              </a:ext>
            </a:extLst>
          </p:cNvPr>
          <p:cNvSpPr txBox="1"/>
          <p:nvPr/>
        </p:nvSpPr>
        <p:spPr>
          <a:xfrm>
            <a:off x="284840" y="1765461"/>
            <a:ext cx="5811158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2846F6"/>
                </a:solidFill>
              </a:rPr>
              <a:t>Blue</a:t>
            </a:r>
            <a:r>
              <a:rPr lang="en-US" sz="1867" dirty="0"/>
              <a:t> = high ROC score, </a:t>
            </a:r>
            <a:r>
              <a:rPr lang="en-US" sz="1867" b="1" dirty="0"/>
              <a:t>good</a:t>
            </a:r>
            <a:r>
              <a:rPr lang="en-US" sz="1867" dirty="0"/>
              <a:t> model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ED3832"/>
                </a:solidFill>
              </a:rPr>
              <a:t>Red</a:t>
            </a:r>
            <a:r>
              <a:rPr lang="en-US" sz="1867" dirty="0"/>
              <a:t> = low ROC score, </a:t>
            </a:r>
            <a:r>
              <a:rPr lang="en-US" sz="1867" b="1" dirty="0"/>
              <a:t>poor</a:t>
            </a:r>
            <a:r>
              <a:rPr lang="en-US" sz="1867" dirty="0"/>
              <a:t> model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/>
              <a:t>Model performs well at lower latitudes, towards the equatorward auroral boundary.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Model performance is reduced high latitude nightside region, known to be dominated by substorm activity.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46AAA-7633-2FD9-E9BF-5395757F2F82}"/>
              </a:ext>
            </a:extLst>
          </p:cNvPr>
          <p:cNvSpPr txBox="1"/>
          <p:nvPr/>
        </p:nvSpPr>
        <p:spPr>
          <a:xfrm>
            <a:off x="9692031" y="6328476"/>
            <a:ext cx="2096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Mooney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256296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rgbClr val="C6B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79230-E012-B04E-96D9-9A33A0858FE5}"/>
              </a:ext>
            </a:extLst>
          </p:cNvPr>
          <p:cNvSpPr txBox="1"/>
          <p:nvPr/>
        </p:nvSpPr>
        <p:spPr>
          <a:xfrm>
            <a:off x="78061" y="562906"/>
            <a:ext cx="325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6B0BC"/>
                </a:solidFill>
              </a:rPr>
              <a:t>Kp</a:t>
            </a:r>
            <a:r>
              <a:rPr lang="en-US" sz="3600" dirty="0">
                <a:solidFill>
                  <a:srgbClr val="C6B0BC"/>
                </a:solidFill>
              </a:rPr>
              <a:t> Dependence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B5A3D39-9108-25C8-3449-CA02BA13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651169" y="0"/>
            <a:ext cx="3769156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2 &#10;15 &#10;18 &#10;21 &#10;1.0 &#10;0.9 &#10;0.8 &#10;0.6 &#10;0.5 &#10;0.4 &#10;0.3 &#10;0.2 &#10;0.1 &#10;0.0 ">
            <a:extLst>
              <a:ext uri="{FF2B5EF4-FFF2-40B4-BE49-F238E27FC236}">
                <a16:creationId xmlns:a16="http://schemas.microsoft.com/office/drawing/2014/main" id="{A6150CF3-7468-2046-9A8B-DFE7DCD8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25" y="0"/>
            <a:ext cx="3771676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2 &#10;15 &#10;18 &#10;75 , &#10;21 &#10;1.0 &#10;08 &#10;05 &#10;02 &#10;0.0 ">
            <a:extLst>
              <a:ext uri="{FF2B5EF4-FFF2-40B4-BE49-F238E27FC236}">
                <a16:creationId xmlns:a16="http://schemas.microsoft.com/office/drawing/2014/main" id="{3FC36BAD-1CC3-53C1-9A5F-38F7E9A6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69" y="3412321"/>
            <a:ext cx="3771676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CB6897B-C665-439E-4005-041E2002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8420325" y="3433928"/>
            <a:ext cx="3769156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0A5A0D-F25C-C700-FFB7-6CC5190FDE1E}"/>
              </a:ext>
            </a:extLst>
          </p:cNvPr>
          <p:cNvSpPr txBox="1"/>
          <p:nvPr/>
        </p:nvSpPr>
        <p:spPr>
          <a:xfrm>
            <a:off x="284842" y="1778501"/>
            <a:ext cx="4363807" cy="382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 err="1"/>
              <a:t>Kp</a:t>
            </a:r>
            <a:r>
              <a:rPr lang="en-US" sz="1867" b="1" dirty="0"/>
              <a:t> 1 – 4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Model performs well at lower latitudes, towards the equatorward boundary.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Model performance is reduced in MLT 11 – 13 and in high latitude nightside region.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Overall, model performance increases with increasing geomagnetic activity, up to </a:t>
            </a:r>
            <a:r>
              <a:rPr lang="en-US" sz="1867" dirty="0" err="1"/>
              <a:t>Kp</a:t>
            </a:r>
            <a:r>
              <a:rPr lang="en-US" sz="1867" dirty="0"/>
              <a:t> = 4.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362471-9E27-5C59-0A48-C18ECFC0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8325"/>
            <a:ext cx="707205" cy="9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C96CB4-35BC-6EA4-99B2-4A701C00BEC9}"/>
              </a:ext>
            </a:extLst>
          </p:cNvPr>
          <p:cNvSpPr txBox="1"/>
          <p:nvPr/>
        </p:nvSpPr>
        <p:spPr>
          <a:xfrm>
            <a:off x="3515368" y="6519445"/>
            <a:ext cx="2096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Mooney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323891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827</Words>
  <Application>Microsoft Macintosh PowerPoint</Application>
  <PresentationFormat>Widescreen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Mooney, Michaela</dc:creator>
  <cp:lastModifiedBy>Mooney, Michaela</cp:lastModifiedBy>
  <cp:revision>23</cp:revision>
  <dcterms:created xsi:type="dcterms:W3CDTF">2022-05-16T08:04:30Z</dcterms:created>
  <dcterms:modified xsi:type="dcterms:W3CDTF">2022-05-24T10:55:29Z</dcterms:modified>
</cp:coreProperties>
</file>