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0" r:id="rId9"/>
    <p:sldId id="263" r:id="rId10"/>
  </p:sldIdLst>
  <p:sldSz cx="10071100" cy="5664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6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9C3A948-A44F-43B3-A594-B00EBBF16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72" y="5076036"/>
            <a:ext cx="728451" cy="56672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18"/>
          <p:cNvGrpSpPr/>
          <p:nvPr/>
        </p:nvGrpSpPr>
        <p:grpSpPr>
          <a:xfrm>
            <a:off x="403860" y="527948"/>
            <a:ext cx="9243060" cy="73628"/>
            <a:chOff x="0" y="0"/>
            <a:chExt cx="9243059" cy="73626"/>
          </a:xfrm>
        </p:grpSpPr>
        <p:sp>
          <p:nvSpPr>
            <p:cNvPr id="27" name="Rechteck 6"/>
            <p:cNvSpPr/>
            <p:nvPr/>
          </p:nvSpPr>
          <p:spPr>
            <a:xfrm>
              <a:off x="-1" y="0"/>
              <a:ext cx="5699762" cy="73627"/>
            </a:xfrm>
            <a:prstGeom prst="rect">
              <a:avLst/>
            </a:prstGeom>
            <a:solidFill>
              <a:srgbClr val="F9DD0B"/>
            </a:solidFill>
            <a:ln w="12700" cap="flat">
              <a:solidFill>
                <a:srgbClr val="FCCE0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76431">
                <a:defRPr sz="8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Rechteck 7"/>
            <p:cNvSpPr/>
            <p:nvPr/>
          </p:nvSpPr>
          <p:spPr>
            <a:xfrm>
              <a:off x="5699759" y="0"/>
              <a:ext cx="3543301" cy="73627"/>
            </a:xfrm>
            <a:prstGeom prst="rect">
              <a:avLst/>
            </a:prstGeom>
            <a:solidFill>
              <a:srgbClr val="0D72B9"/>
            </a:solidFill>
            <a:ln w="12700" cap="flat">
              <a:solidFill>
                <a:srgbClr val="0D72B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76431">
                <a:defRPr sz="8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" name="Rechteck 8"/>
          <p:cNvSpPr/>
          <p:nvPr/>
        </p:nvSpPr>
        <p:spPr>
          <a:xfrm>
            <a:off x="7979619" y="5118008"/>
            <a:ext cx="1740227" cy="79634"/>
          </a:xfrm>
          <a:prstGeom prst="rect">
            <a:avLst/>
          </a:prstGeom>
          <a:solidFill>
            <a:srgbClr val="F9DD0B"/>
          </a:solidFill>
          <a:ln w="12700">
            <a:solidFill>
              <a:srgbClr val="F9DD0B"/>
            </a:solidFill>
            <a:miter/>
          </a:ln>
        </p:spPr>
        <p:txBody>
          <a:bodyPr lIns="45719" rIns="45719" anchor="ctr"/>
          <a:lstStyle/>
          <a:p>
            <a:pPr algn="ctr" defTabSz="4176431">
              <a:defRPr sz="8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Grafik 9"/>
          <p:cNvSpPr/>
          <p:nvPr/>
        </p:nvSpPr>
        <p:spPr>
          <a:xfrm>
            <a:off x="403861" y="55589"/>
            <a:ext cx="1584158" cy="41627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Grafik 1"/>
          <p:cNvSpPr/>
          <p:nvPr/>
        </p:nvSpPr>
        <p:spPr>
          <a:xfrm>
            <a:off x="9140536" y="5201223"/>
            <a:ext cx="411318" cy="3991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Picture 40"/>
          <p:cNvSpPr/>
          <p:nvPr/>
        </p:nvSpPr>
        <p:spPr>
          <a:xfrm>
            <a:off x="8183453" y="5264860"/>
            <a:ext cx="761120" cy="27183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403859" y="559228"/>
            <a:ext cx="9295815" cy="52717"/>
            <a:chOff x="0" y="0"/>
            <a:chExt cx="9295813" cy="52715"/>
          </a:xfrm>
        </p:grpSpPr>
        <p:sp>
          <p:nvSpPr>
            <p:cNvPr id="2" name="Rechteck 6"/>
            <p:cNvSpPr/>
            <p:nvPr/>
          </p:nvSpPr>
          <p:spPr>
            <a:xfrm>
              <a:off x="-1" y="0"/>
              <a:ext cx="5732292" cy="52716"/>
            </a:xfrm>
            <a:prstGeom prst="rect">
              <a:avLst/>
            </a:prstGeom>
            <a:solidFill>
              <a:srgbClr val="1273B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76431">
                <a:defRPr sz="8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Rechteck 7"/>
            <p:cNvSpPr/>
            <p:nvPr/>
          </p:nvSpPr>
          <p:spPr>
            <a:xfrm>
              <a:off x="5732291" y="0"/>
              <a:ext cx="3563523" cy="52716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76431">
                <a:defRPr sz="8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" name="Textfeld 13"/>
          <p:cNvSpPr txBox="1"/>
          <p:nvPr/>
        </p:nvSpPr>
        <p:spPr>
          <a:xfrm>
            <a:off x="333078" y="251451"/>
            <a:ext cx="1280421" cy="26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700" b="1">
                <a:solidFill>
                  <a:srgbClr val="2E75B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DFG</a:t>
            </a:r>
          </a:p>
          <a:p>
            <a:pPr>
              <a:defRPr sz="700" b="1">
                <a:solidFill>
                  <a:srgbClr val="2E75B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Research Training Group</a:t>
            </a:r>
          </a:p>
        </p:txBody>
      </p:sp>
      <p:sp>
        <p:nvSpPr>
          <p:cNvPr id="6" name="Textfeld 2"/>
          <p:cNvSpPr txBox="1"/>
          <p:nvPr/>
        </p:nvSpPr>
        <p:spPr>
          <a:xfrm>
            <a:off x="6666286" y="249324"/>
            <a:ext cx="325548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EGU2022 Cordula Gutekunst </a:t>
            </a:r>
            <a:r>
              <a:rPr sz="1000"/>
              <a:t>26th May 2022</a:t>
            </a:r>
          </a:p>
        </p:txBody>
      </p:sp>
      <p:pic>
        <p:nvPicPr>
          <p:cNvPr id="7" name="Grafik 10" descr="Grafik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3498" y="142177"/>
            <a:ext cx="600418" cy="36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0" descr="Picture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85036" y="5263062"/>
            <a:ext cx="791111" cy="28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17" descr="Grafik 1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3861" y="5193296"/>
            <a:ext cx="1632606" cy="335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33795" y="5211309"/>
            <a:ext cx="934434" cy="38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503555" y="76047"/>
            <a:ext cx="9063990" cy="124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idx="1"/>
          </p:nvPr>
        </p:nvSpPr>
        <p:spPr>
          <a:xfrm>
            <a:off x="503555" y="1321646"/>
            <a:ext cx="9063990" cy="4342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867698" y="5097474"/>
            <a:ext cx="2349924" cy="3048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gusphere.copernicus.org/preprints/2022/egusphere-2022-65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30_tiepolt_2014_0521144534b-small.jpg" descr="30_tiepolt_2014_0521144534b-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1050685"/>
            <a:ext cx="10080626" cy="672123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feld 9"/>
          <p:cNvSpPr txBox="1"/>
          <p:nvPr/>
        </p:nvSpPr>
        <p:spPr>
          <a:xfrm rot="20757285">
            <a:off x="3452782" y="3697886"/>
            <a:ext cx="6453783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t>Inflow of brackish water and a preceding drought changes methane cycling microbial communities in a freshwater rewetted coastal fen</a:t>
            </a:r>
          </a:p>
        </p:txBody>
      </p:sp>
      <p:sp>
        <p:nvSpPr>
          <p:cNvPr id="45" name="Textfeld 12"/>
          <p:cNvSpPr txBox="1"/>
          <p:nvPr/>
        </p:nvSpPr>
        <p:spPr>
          <a:xfrm>
            <a:off x="40463" y="84021"/>
            <a:ext cx="5321099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</a:defRPr>
            </a:pPr>
            <a:r>
              <a:t>Cordula N. Gutekunst, Susanne Liebner, Anna-K. Jenner,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Klaus-Holger Knorr, Viktoria Unger, Franziska Koebsch, Erwin Don Racasa, Sizhong Yang,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Michael E. Böttcher, Manon Janssen,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Jens Kallmeyer,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Denise Otto,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Iris Schmiedinger, Lucas Winski, 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t>Gerald Jurasinski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1"/>
          <p:cNvSpPr txBox="1"/>
          <p:nvPr/>
        </p:nvSpPr>
        <p:spPr>
          <a:xfrm>
            <a:off x="391247" y="723621"/>
            <a:ext cx="882861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r>
              <a:t>Background</a:t>
            </a:r>
          </a:p>
        </p:txBody>
      </p:sp>
      <p:pic>
        <p:nvPicPr>
          <p:cNvPr id="48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441" y="1333138"/>
            <a:ext cx="3629177" cy="401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770" y="1333138"/>
            <a:ext cx="2110127" cy="372198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extfeld 9"/>
          <p:cNvSpPr txBox="1"/>
          <p:nvPr/>
        </p:nvSpPr>
        <p:spPr>
          <a:xfrm>
            <a:off x="6204617" y="1333138"/>
            <a:ext cx="3629177" cy="356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Rewetting with freshwater lead to high CH₄ emissions in study site: 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grpSp>
        <p:nvGrpSpPr>
          <p:cNvPr id="56" name="Gruppieren 11"/>
          <p:cNvGrpSpPr/>
          <p:nvPr/>
        </p:nvGrpSpPr>
        <p:grpSpPr>
          <a:xfrm>
            <a:off x="6204617" y="2527826"/>
            <a:ext cx="4096245" cy="1850182"/>
            <a:chOff x="0" y="0"/>
            <a:chExt cx="4096244" cy="1850181"/>
          </a:xfrm>
        </p:grpSpPr>
        <p:pic>
          <p:nvPicPr>
            <p:cNvPr id="51" name="Grafik 12" descr="Grafik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78621" cy="1565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Grafik 13" descr="Grafik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09726" y="348517"/>
              <a:ext cx="761008" cy="3620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Rechteck 14"/>
            <p:cNvSpPr/>
            <p:nvPr/>
          </p:nvSpPr>
          <p:spPr>
            <a:xfrm>
              <a:off x="3000882" y="316406"/>
              <a:ext cx="339702" cy="1832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4" name="Grafik 15" descr="Grafik 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4213" y="15213"/>
              <a:ext cx="3431742" cy="25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" name="Textfeld 16"/>
            <p:cNvSpPr txBox="1"/>
            <p:nvPr/>
          </p:nvSpPr>
          <p:spPr>
            <a:xfrm>
              <a:off x="2245219" y="1580941"/>
              <a:ext cx="1851026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r>
                <a:t>Koebsch et al. 2020</a:t>
              </a:r>
            </a:p>
          </p:txBody>
        </p:sp>
      </p:grpSp>
      <p:grpSp>
        <p:nvGrpSpPr>
          <p:cNvPr id="59" name="Gruppieren 20"/>
          <p:cNvGrpSpPr/>
          <p:nvPr/>
        </p:nvGrpSpPr>
        <p:grpSpPr>
          <a:xfrm>
            <a:off x="6250162" y="2382988"/>
            <a:ext cx="3691465" cy="2097760"/>
            <a:chOff x="0" y="0"/>
            <a:chExt cx="3691463" cy="2097759"/>
          </a:xfrm>
        </p:grpSpPr>
        <p:pic>
          <p:nvPicPr>
            <p:cNvPr id="57" name="Grafik 17" descr="Grafik 1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691464" cy="2097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" name="Textfeld 19"/>
            <p:cNvSpPr/>
            <p:nvPr/>
          </p:nvSpPr>
          <p:spPr>
            <a:xfrm>
              <a:off x="1079468" y="2068302"/>
              <a:ext cx="254162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400"/>
              </a:lvl1pPr>
            </a:lstStyle>
            <a:p>
              <a:r>
                <a:t>Koebsch et al. (unpublished)</a:t>
              </a:r>
            </a:p>
          </p:txBody>
        </p:sp>
      </p:grpSp>
      <p:sp>
        <p:nvSpPr>
          <p:cNvPr id="60" name="Textfeld 22"/>
          <p:cNvSpPr txBox="1"/>
          <p:nvPr/>
        </p:nvSpPr>
        <p:spPr>
          <a:xfrm rot="16200000">
            <a:off x="-1004844" y="3680835"/>
            <a:ext cx="24889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Gutekunst et al. (unpublished)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feld 1"/>
          <p:cNvSpPr txBox="1"/>
          <p:nvPr/>
        </p:nvSpPr>
        <p:spPr>
          <a:xfrm>
            <a:off x="378547" y="723621"/>
            <a:ext cx="882861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r>
              <a:t>Background</a:t>
            </a:r>
          </a:p>
        </p:txBody>
      </p:sp>
      <p:pic>
        <p:nvPicPr>
          <p:cNvPr id="63" name="Grafik 3" descr="Grafik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441" y="1333138"/>
            <a:ext cx="3629177" cy="401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770" y="1333138"/>
            <a:ext cx="2110127" cy="372198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extfeld 9"/>
          <p:cNvSpPr txBox="1"/>
          <p:nvPr/>
        </p:nvSpPr>
        <p:spPr>
          <a:xfrm>
            <a:off x="6204617" y="1301388"/>
            <a:ext cx="3629177" cy="436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After a drought in 2018 and the inflow of brackish water in January 2019, CH₄ emissions decreased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Did sulfate-containing marine water help to lower CH₄ emissions?</a:t>
            </a:r>
          </a:p>
        </p:txBody>
      </p:sp>
      <p:grpSp>
        <p:nvGrpSpPr>
          <p:cNvPr id="71" name="Gruppieren 11"/>
          <p:cNvGrpSpPr/>
          <p:nvPr/>
        </p:nvGrpSpPr>
        <p:grpSpPr>
          <a:xfrm>
            <a:off x="6204617" y="2527826"/>
            <a:ext cx="3778621" cy="1599992"/>
            <a:chOff x="0" y="0"/>
            <a:chExt cx="3778620" cy="1599991"/>
          </a:xfrm>
        </p:grpSpPr>
        <p:pic>
          <p:nvPicPr>
            <p:cNvPr id="66" name="Grafik 12" descr="Grafik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78621" cy="1565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Grafik 13" descr="Grafik 1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09726" y="348517"/>
              <a:ext cx="761008" cy="3620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" name="Rechteck 14"/>
            <p:cNvSpPr/>
            <p:nvPr/>
          </p:nvSpPr>
          <p:spPr>
            <a:xfrm>
              <a:off x="3000882" y="316406"/>
              <a:ext cx="339702" cy="1832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9" name="Grafik 15" descr="Grafik 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4213" y="15213"/>
              <a:ext cx="3431742" cy="259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Textfeld 16"/>
            <p:cNvSpPr/>
            <p:nvPr/>
          </p:nvSpPr>
          <p:spPr>
            <a:xfrm>
              <a:off x="1813419" y="1599991"/>
              <a:ext cx="185102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400"/>
              </a:lvl1pPr>
            </a:lstStyle>
            <a:p>
              <a:r>
                <a:t>Koebsch et al. 2020</a:t>
              </a:r>
            </a:p>
          </p:txBody>
        </p:sp>
      </p:grpSp>
      <p:sp>
        <p:nvSpPr>
          <p:cNvPr id="72" name="Textfeld 22"/>
          <p:cNvSpPr txBox="1"/>
          <p:nvPr/>
        </p:nvSpPr>
        <p:spPr>
          <a:xfrm rot="16200000">
            <a:off x="-1004844" y="3680835"/>
            <a:ext cx="24889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Gutekunst et al. (unpublished)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feld 1"/>
          <p:cNvSpPr txBox="1"/>
          <p:nvPr/>
        </p:nvSpPr>
        <p:spPr>
          <a:xfrm>
            <a:off x="395415" y="753926"/>
            <a:ext cx="933239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r>
              <a:t>Methods</a:t>
            </a:r>
          </a:p>
        </p:txBody>
      </p:sp>
      <p:sp>
        <p:nvSpPr>
          <p:cNvPr id="75" name="Textfeld 4"/>
          <p:cNvSpPr txBox="1"/>
          <p:nvPr/>
        </p:nvSpPr>
        <p:spPr>
          <a:xfrm>
            <a:off x="468413" y="1277147"/>
            <a:ext cx="5718096" cy="331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t>Soil cores along previous sampled transect during freshwater and drought conditions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t>Local gas flux measurements using closed-chamber method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t>Soil plugs for head space GHG concentration and isotopic signature analysis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t>Ion composition in surface and pore water (ICP)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t>High-throughput sequencing (16S rRNA) and quantitative polymerase chain reaction (16S rRNA</a:t>
            </a:r>
            <a:r>
              <a:rPr i="1"/>
              <a:t>, mcrA, </a:t>
            </a:r>
            <a:br>
              <a:rPr i="1"/>
            </a:br>
            <a:r>
              <a:rPr i="1"/>
              <a:t>pmoA, dsrB</a:t>
            </a:r>
            <a:r>
              <a:t>) of DNA and cDNA</a:t>
            </a:r>
          </a:p>
        </p:txBody>
      </p:sp>
      <p:pic>
        <p:nvPicPr>
          <p:cNvPr id="76" name="IMG_0930.jpeg" descr="IMG_09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5543" y="1277147"/>
            <a:ext cx="3571598" cy="26787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extfeld 6"/>
          <p:cNvSpPr txBox="1"/>
          <p:nvPr/>
        </p:nvSpPr>
        <p:spPr>
          <a:xfrm>
            <a:off x="6292842" y="1043276"/>
            <a:ext cx="3839964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r>
              <a:t>Pictures by Gerald Jurasinski and Cordula Gutekunst</a:t>
            </a:r>
          </a:p>
        </p:txBody>
      </p:sp>
      <p:pic>
        <p:nvPicPr>
          <p:cNvPr id="78" name="Grafik 7" descr="Grafik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9051" y="4065847"/>
            <a:ext cx="2001942" cy="15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nhaltsplatzhalter 11" descr="Inhaltsplatzhalter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0027" y="4062122"/>
            <a:ext cx="1146204" cy="150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rafik 9" descr="Grafik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85263" y="4062122"/>
            <a:ext cx="1888856" cy="1505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5"/>
          <p:cNvSpPr txBox="1"/>
          <p:nvPr/>
        </p:nvSpPr>
        <p:spPr>
          <a:xfrm>
            <a:off x="7819634" y="5393551"/>
            <a:ext cx="24889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Gutekunst et al. (unpublished)</a:t>
            </a:r>
          </a:p>
        </p:txBody>
      </p:sp>
      <p:sp>
        <p:nvSpPr>
          <p:cNvPr id="87" name="Textfeld 1"/>
          <p:cNvSpPr txBox="1"/>
          <p:nvPr/>
        </p:nvSpPr>
        <p:spPr>
          <a:xfrm>
            <a:off x="384897" y="728526"/>
            <a:ext cx="89428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r>
              <a:t>Results</a:t>
            </a:r>
          </a:p>
        </p:txBody>
      </p:sp>
      <p:pic>
        <p:nvPicPr>
          <p:cNvPr id="89" name="Grafik 16" descr="Grafik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6877" y="-24499"/>
            <a:ext cx="4455433" cy="567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feld 17"/>
          <p:cNvSpPr txBox="1"/>
          <p:nvPr/>
        </p:nvSpPr>
        <p:spPr>
          <a:xfrm>
            <a:off x="438632" y="1637740"/>
            <a:ext cx="4652480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rPr dirty="0"/>
              <a:t>Higher sulfate, chloride and EC after brackish water inflow</a:t>
            </a:r>
          </a:p>
          <a:p>
            <a:pPr marL="285750" indent="-285750">
              <a:buSzPct val="100000"/>
              <a:buFont typeface="Arial"/>
              <a:buChar char="•"/>
            </a:pPr>
            <a:endParaRPr dirty="0"/>
          </a:p>
          <a:p>
            <a:pPr marL="285750" indent="-285750">
              <a:buSzPct val="100000"/>
              <a:buFont typeface="Arial"/>
              <a:buChar char="•"/>
            </a:pPr>
            <a:r>
              <a:rPr dirty="0"/>
              <a:t>Higher CH₄ and CO₂ concentrations, but higher δ</a:t>
            </a:r>
            <a:r>
              <a:rPr baseline="30000" dirty="0"/>
              <a:t>13</a:t>
            </a:r>
            <a:r>
              <a:rPr dirty="0"/>
              <a:t>C – CH</a:t>
            </a:r>
            <a:r>
              <a:rPr baseline="-25000" dirty="0"/>
              <a:t>4 </a:t>
            </a:r>
            <a:r>
              <a:rPr dirty="0"/>
              <a:t>depletion</a:t>
            </a:r>
          </a:p>
          <a:p>
            <a:pPr marL="285750" indent="-285750">
              <a:buSzPct val="100000"/>
              <a:buFont typeface="Arial"/>
              <a:buChar char="•"/>
            </a:pPr>
            <a:endParaRPr dirty="0"/>
          </a:p>
        </p:txBody>
      </p:sp>
      <p:sp>
        <p:nvSpPr>
          <p:cNvPr id="91" name="Textfeld 6"/>
          <p:cNvSpPr txBox="1"/>
          <p:nvPr/>
        </p:nvSpPr>
        <p:spPr>
          <a:xfrm rot="16200000">
            <a:off x="8653406" y="3871687"/>
            <a:ext cx="24889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Gutekunst et al. (unpublished)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6CCBE79-A7AE-4928-923F-966E8CBE7C41}"/>
              </a:ext>
            </a:extLst>
          </p:cNvPr>
          <p:cNvSpPr/>
          <p:nvPr/>
        </p:nvSpPr>
        <p:spPr>
          <a:xfrm>
            <a:off x="6361364" y="18149"/>
            <a:ext cx="3709736" cy="1315844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6EAE0E-B97E-443F-ACC0-88858557366F}"/>
              </a:ext>
            </a:extLst>
          </p:cNvPr>
          <p:cNvSpPr/>
          <p:nvPr/>
        </p:nvSpPr>
        <p:spPr>
          <a:xfrm>
            <a:off x="5573418" y="2761857"/>
            <a:ext cx="2081894" cy="1315844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BC1C108-9856-4CD5-9FEF-B8A407E66CC1}"/>
              </a:ext>
            </a:extLst>
          </p:cNvPr>
          <p:cNvSpPr/>
          <p:nvPr/>
        </p:nvSpPr>
        <p:spPr>
          <a:xfrm>
            <a:off x="7714851" y="2832100"/>
            <a:ext cx="1035206" cy="1315844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5"/>
          <p:cNvSpPr txBox="1"/>
          <p:nvPr/>
        </p:nvSpPr>
        <p:spPr>
          <a:xfrm>
            <a:off x="7819634" y="5393551"/>
            <a:ext cx="24889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Gutekunst et al. (unpublished)</a:t>
            </a:r>
          </a:p>
        </p:txBody>
      </p:sp>
      <p:sp>
        <p:nvSpPr>
          <p:cNvPr id="87" name="Textfeld 1"/>
          <p:cNvSpPr txBox="1"/>
          <p:nvPr/>
        </p:nvSpPr>
        <p:spPr>
          <a:xfrm>
            <a:off x="384897" y="728526"/>
            <a:ext cx="89428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r>
              <a:t>Results</a:t>
            </a:r>
          </a:p>
        </p:txBody>
      </p:sp>
      <p:pic>
        <p:nvPicPr>
          <p:cNvPr id="88" name="Grafik 15" descr="Grafik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5857" y="1608222"/>
            <a:ext cx="4471681" cy="313017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feld 17"/>
          <p:cNvSpPr txBox="1"/>
          <p:nvPr/>
        </p:nvSpPr>
        <p:spPr>
          <a:xfrm>
            <a:off x="438632" y="1637740"/>
            <a:ext cx="4652480" cy="3071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</a:pPr>
            <a:r>
              <a:t>Higher sulfate, chloride and EC after brackish water inflow</a:t>
            </a:r>
          </a:p>
          <a:p>
            <a:pPr marL="285750" indent="-285750">
              <a:buSzPct val="100000"/>
              <a:buFont typeface="Arial"/>
              <a:buChar char="•"/>
            </a:pPr>
            <a:endParaRPr/>
          </a:p>
          <a:p>
            <a:pPr marL="285750" indent="-285750">
              <a:buSzPct val="100000"/>
              <a:buFont typeface="Arial"/>
              <a:buChar char="•"/>
            </a:pPr>
            <a:r>
              <a:t>Higher CH₄ and CO₂ concentrations, but higher δ</a:t>
            </a:r>
            <a:r>
              <a:rPr baseline="30000"/>
              <a:t>13</a:t>
            </a:r>
            <a:r>
              <a:t>C – CH</a:t>
            </a:r>
            <a:r>
              <a:rPr baseline="-25000"/>
              <a:t>4 </a:t>
            </a:r>
            <a:r>
              <a:t>depletion</a:t>
            </a:r>
          </a:p>
          <a:p>
            <a:pPr marL="285750" indent="-285750">
              <a:buSzPct val="100000"/>
              <a:buFont typeface="Arial"/>
              <a:buChar char="•"/>
            </a:pPr>
            <a:endParaRPr/>
          </a:p>
          <a:p>
            <a:pPr marL="285750" indent="-285750">
              <a:buSzPct val="100000"/>
              <a:buFont typeface="Arial"/>
              <a:buChar char="•"/>
            </a:pPr>
            <a:r>
              <a:t>Methanogens and aerobic methanotrophs changed mostly during drought</a:t>
            </a:r>
          </a:p>
          <a:p>
            <a:pPr marL="285750" indent="-285750">
              <a:buSzPct val="100000"/>
              <a:buFont typeface="Arial"/>
              <a:buChar char="•"/>
            </a:pPr>
            <a:endParaRPr/>
          </a:p>
          <a:p>
            <a:pPr marL="285750" indent="-285750">
              <a:buSzPct val="100000"/>
              <a:buFont typeface="Arial"/>
              <a:buChar char="•"/>
            </a:pPr>
            <a:r>
              <a:t>Sulfate reducing bacteria increased after brackish water inflow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6EAE0E-B97E-443F-ACC0-88858557366F}"/>
              </a:ext>
            </a:extLst>
          </p:cNvPr>
          <p:cNvSpPr/>
          <p:nvPr/>
        </p:nvSpPr>
        <p:spPr>
          <a:xfrm>
            <a:off x="6637652" y="2955078"/>
            <a:ext cx="2081894" cy="1315844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BC1C108-9856-4CD5-9FEF-B8A407E66CC1}"/>
              </a:ext>
            </a:extLst>
          </p:cNvPr>
          <p:cNvSpPr/>
          <p:nvPr/>
        </p:nvSpPr>
        <p:spPr>
          <a:xfrm>
            <a:off x="8730939" y="2917293"/>
            <a:ext cx="1035206" cy="1315844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36766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feld 1"/>
          <p:cNvSpPr txBox="1"/>
          <p:nvPr/>
        </p:nvSpPr>
        <p:spPr>
          <a:xfrm>
            <a:off x="462455" y="753926"/>
            <a:ext cx="1849822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r>
              <a:t>Results – Microbial sequencing</a:t>
            </a:r>
          </a:p>
        </p:txBody>
      </p:sp>
      <p:pic>
        <p:nvPicPr>
          <p:cNvPr id="94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2277" y="505175"/>
            <a:ext cx="7685142" cy="512342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feld 3"/>
          <p:cNvSpPr txBox="1"/>
          <p:nvPr/>
        </p:nvSpPr>
        <p:spPr>
          <a:xfrm rot="16200000">
            <a:off x="8700488" y="3876941"/>
            <a:ext cx="24889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Gutekunst et al. (unpublished)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C35E950-E238-4EE2-B094-9715D5333803}"/>
              </a:ext>
            </a:extLst>
          </p:cNvPr>
          <p:cNvSpPr/>
          <p:nvPr/>
        </p:nvSpPr>
        <p:spPr>
          <a:xfrm>
            <a:off x="3261732" y="753926"/>
            <a:ext cx="6253883" cy="227381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A96E100-A7E0-47B4-A5F6-D9E19ED62B04}"/>
              </a:ext>
            </a:extLst>
          </p:cNvPr>
          <p:cNvSpPr/>
          <p:nvPr/>
        </p:nvSpPr>
        <p:spPr>
          <a:xfrm>
            <a:off x="3345366" y="3307234"/>
            <a:ext cx="3295185" cy="227381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AEC65ED-1F94-4F09-A02C-DED3B72BFEB4}"/>
              </a:ext>
            </a:extLst>
          </p:cNvPr>
          <p:cNvSpPr/>
          <p:nvPr/>
        </p:nvSpPr>
        <p:spPr>
          <a:xfrm>
            <a:off x="7532457" y="3307233"/>
            <a:ext cx="2195720" cy="227381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feld 1"/>
          <p:cNvSpPr txBox="1"/>
          <p:nvPr/>
        </p:nvSpPr>
        <p:spPr>
          <a:xfrm>
            <a:off x="308810" y="753926"/>
            <a:ext cx="894286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176431">
              <a:defRPr sz="2800"/>
            </a:lvl1pPr>
          </a:lstStyle>
          <a:p>
            <a:endParaRPr dirty="0"/>
          </a:p>
        </p:txBody>
      </p:sp>
      <p:pic>
        <p:nvPicPr>
          <p:cNvPr id="83" name="Grafik 2" descr="Grafi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357" y="682935"/>
            <a:ext cx="7820468" cy="457853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extfeld 8"/>
          <p:cNvSpPr txBox="1"/>
          <p:nvPr/>
        </p:nvSpPr>
        <p:spPr>
          <a:xfrm>
            <a:off x="7582200" y="5197835"/>
            <a:ext cx="24889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Gutekunst et al. (unpublished)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feld 1"/>
          <p:cNvSpPr txBox="1"/>
          <p:nvPr/>
        </p:nvSpPr>
        <p:spPr>
          <a:xfrm>
            <a:off x="533518" y="2156966"/>
            <a:ext cx="5046919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176431">
              <a:defRPr sz="3200" b="1"/>
            </a:lvl1pPr>
          </a:lstStyle>
          <a:p>
            <a:r>
              <a:t>Thank you for your attention!</a:t>
            </a:r>
          </a:p>
        </p:txBody>
      </p:sp>
      <p:sp>
        <p:nvSpPr>
          <p:cNvPr id="98" name="Rechteck 1"/>
          <p:cNvSpPr txBox="1"/>
          <p:nvPr/>
        </p:nvSpPr>
        <p:spPr>
          <a:xfrm>
            <a:off x="353948" y="4089510"/>
            <a:ext cx="496613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Check out the </a:t>
            </a:r>
            <a:r>
              <a:rPr b="1"/>
              <a:t>manuscript preprint </a:t>
            </a:r>
            <a:r>
              <a:t>here: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https://egusphere.copernicus.org/preprints/2022/egusphere-2022-65/</a:t>
            </a:r>
          </a:p>
        </p:txBody>
      </p:sp>
      <p:pic>
        <p:nvPicPr>
          <p:cNvPr id="99" name="Grafik 3" descr="Grafik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7413" y="861036"/>
            <a:ext cx="3769186" cy="4683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Custom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Benutzerdefiniert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1_Custom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Cordula Gutekunst</dc:creator>
  <cp:lastModifiedBy>Cordula Gutekunst</cp:lastModifiedBy>
  <cp:revision>7</cp:revision>
  <dcterms:modified xsi:type="dcterms:W3CDTF">2022-05-20T12:45:06Z</dcterms:modified>
</cp:coreProperties>
</file>