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70" r:id="rId4"/>
    <p:sldId id="267" r:id="rId5"/>
    <p:sldId id="269" r:id="rId6"/>
    <p:sldId id="26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0984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DF31-D0CC-4512-82F7-3B7DDAB3828D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AEB9-9E99-4310-9688-58FACBF1D3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7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AEB9-9E99-4310-9688-58FACBF1D3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75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AEB9-9E99-4310-9688-58FACBF1D3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05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AEB9-9E99-4310-9688-58FACBF1D3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51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AEB9-9E99-4310-9688-58FACBF1D3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7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FAEB9-9E99-4310-9688-58FACBF1D3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04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41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0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963" y="376927"/>
            <a:ext cx="11276268" cy="619981"/>
          </a:xfrm>
          <a:prstGeom prst="rect">
            <a:avLst/>
          </a:prstGeom>
        </p:spPr>
        <p:txBody>
          <a:bodyPr anchor="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1" y="6550158"/>
            <a:ext cx="1083763" cy="307844"/>
          </a:xfrm>
          <a:prstGeom prst="rect">
            <a:avLst/>
          </a:prstGeom>
        </p:spPr>
        <p:txBody>
          <a:bodyPr/>
          <a:lstStyle/>
          <a:p>
            <a:fld id="{1B58D566-8D13-5C43-8939-614299B6941B}" type="datetimeFigureOut">
              <a:rPr lang="de-DE" smtClean="0"/>
              <a:pPr/>
              <a:t>25.05.2022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93364" y="6550158"/>
            <a:ext cx="7615837" cy="307844"/>
          </a:xfrm>
          <a:prstGeom prst="rect">
            <a:avLst/>
          </a:prstGeom>
        </p:spPr>
        <p:txBody>
          <a:bodyPr/>
          <a:lstStyle/>
          <a:p>
            <a:pPr algn="r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29747" y="1168406"/>
            <a:ext cx="11277484" cy="5039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58252" y="996905"/>
            <a:ext cx="11148973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15" descr="AWI_WortBildmarke_Farb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24" y="417666"/>
            <a:ext cx="1279114" cy="48683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238" y="6641799"/>
            <a:ext cx="1119212" cy="1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9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61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48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84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1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1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BF98-8A8F-4A37-8221-63E86A22A7F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0AEC-6E3E-4342-8DD0-0A2DDFCD8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7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sv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955161"/>
            <a:ext cx="10134599" cy="2387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Regional differences in cyclone impacts on Arctic sea ice concentration </a:t>
            </a:r>
            <a:br>
              <a:rPr lang="en-US" sz="44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during winter</a:t>
            </a:r>
            <a:endParaRPr lang="de-DE" sz="4400" dirty="0">
              <a:solidFill>
                <a:srgbClr val="40404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39B3732-5E28-4B0A-B49B-BDFCED9CF629}"/>
              </a:ext>
            </a:extLst>
          </p:cNvPr>
          <p:cNvSpPr txBox="1">
            <a:spLocks/>
          </p:cNvSpPr>
          <p:nvPr/>
        </p:nvSpPr>
        <p:spPr>
          <a:xfrm>
            <a:off x="1851660" y="3767707"/>
            <a:ext cx="8488680" cy="12249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>
                <a:solidFill>
                  <a:srgbClr val="404040"/>
                </a:solidFill>
                <a:latin typeface="+mn-lt"/>
              </a:rPr>
              <a:t>Lars Aue</a:t>
            </a:r>
            <a:r>
              <a:rPr lang="en-US" sz="1800" baseline="30000" dirty="0">
                <a:solidFill>
                  <a:srgbClr val="404040"/>
                </a:solidFill>
                <a:latin typeface="+mn-lt"/>
              </a:rPr>
              <a:t>1</a:t>
            </a:r>
            <a:r>
              <a:rPr lang="en-US" sz="1800" dirty="0">
                <a:solidFill>
                  <a:srgbClr val="404040"/>
                </a:solidFill>
                <a:latin typeface="+mn-lt"/>
              </a:rPr>
              <a:t>, Annette Rinke</a:t>
            </a:r>
            <a:r>
              <a:rPr lang="en-US" sz="1800" baseline="30000" dirty="0">
                <a:solidFill>
                  <a:srgbClr val="404040"/>
                </a:solidFill>
                <a:latin typeface="+mn-lt"/>
              </a:rPr>
              <a:t>1</a:t>
            </a:r>
          </a:p>
          <a:p>
            <a:pPr algn="ctr"/>
            <a:endParaRPr lang="en-US" sz="1050" baseline="30000" dirty="0">
              <a:solidFill>
                <a:srgbClr val="40404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600" b="0" baseline="300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1 </a:t>
            </a:r>
            <a:r>
              <a:rPr lang="en-US" sz="1600" b="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Alfred Wegener Institute, Helmholtz Centre for Polar and Marine Research, Potsdam, Germany</a:t>
            </a:r>
            <a:endParaRPr lang="en-US" sz="1600" b="0" dirty="0">
              <a:latin typeface="+mn-lt"/>
            </a:endParaRPr>
          </a:p>
          <a:p>
            <a:pPr algn="ctr"/>
            <a:endParaRPr lang="en-US" sz="12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Timo </a:t>
            </a:r>
            <a:r>
              <a:rPr lang="en-US" sz="1800" dirty="0">
                <a:solidFill>
                  <a:srgbClr val="404040"/>
                </a:solidFill>
                <a:latin typeface="+mn-lt"/>
              </a:rPr>
              <a:t>Vihma</a:t>
            </a:r>
            <a:r>
              <a:rPr lang="en-US" sz="1800" baseline="30000" dirty="0">
                <a:solidFill>
                  <a:srgbClr val="404040"/>
                </a:solidFill>
                <a:latin typeface="+mn-lt"/>
              </a:rPr>
              <a:t>2</a:t>
            </a:r>
            <a:r>
              <a:rPr lang="en-US" sz="1800" dirty="0">
                <a:latin typeface="+mn-lt"/>
              </a:rPr>
              <a:t>, Petteri Uotila</a:t>
            </a:r>
            <a:r>
              <a:rPr lang="en-US" sz="1800" baseline="30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 </a:t>
            </a:r>
          </a:p>
          <a:p>
            <a:pPr algn="ctr"/>
            <a:endParaRPr lang="en-US" sz="1000" baseline="30000" dirty="0">
              <a:solidFill>
                <a:srgbClr val="40404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600" b="0" baseline="300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US" sz="1600" b="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Finnish Meteorological Institute, Meteorological Research, Helsinki, Finland</a:t>
            </a:r>
          </a:p>
          <a:p>
            <a:pPr algn="ctr"/>
            <a:r>
              <a:rPr lang="en-US" sz="1600" b="0" baseline="300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en-US" sz="1600" b="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University of Helsinki, Institute for Atmospheric and Earth System Research, Helsinki, Finland</a:t>
            </a:r>
          </a:p>
          <a:p>
            <a:pPr algn="ctr"/>
            <a:endParaRPr lang="en-US" sz="1200" b="0" dirty="0">
              <a:solidFill>
                <a:srgbClr val="404040"/>
              </a:solidFill>
              <a:latin typeface="+mn-lt"/>
            </a:endParaRPr>
          </a:p>
          <a:p>
            <a:pPr algn="ctr"/>
            <a:r>
              <a:rPr lang="en-US" sz="1800" dirty="0">
                <a:solidFill>
                  <a:srgbClr val="404040"/>
                </a:solidFill>
                <a:latin typeface="+mn-lt"/>
              </a:rPr>
              <a:t>Mirseid Akperov</a:t>
            </a:r>
            <a:r>
              <a:rPr lang="en-US" sz="1800" baseline="30000" dirty="0">
                <a:solidFill>
                  <a:srgbClr val="404040"/>
                </a:solidFill>
                <a:latin typeface="+mn-lt"/>
              </a:rPr>
              <a:t>4</a:t>
            </a:r>
          </a:p>
          <a:p>
            <a:pPr algn="ctr"/>
            <a:endParaRPr lang="en-US" sz="1050" baseline="30000" dirty="0">
              <a:solidFill>
                <a:srgbClr val="40404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600" b="0" baseline="300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1600" b="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A.M. </a:t>
            </a:r>
            <a:r>
              <a:rPr lang="en-US" sz="1600" b="0" dirty="0" err="1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Obukhov</a:t>
            </a:r>
            <a:r>
              <a:rPr lang="en-US" sz="1600" b="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Institute of Atmospheric Physics, RAS, Moscow, Russia</a:t>
            </a:r>
          </a:p>
          <a:p>
            <a:pPr algn="ctr"/>
            <a:endParaRPr lang="en-US" sz="1800" b="0" baseline="30000" dirty="0">
              <a:latin typeface="+mn-lt"/>
            </a:endParaRPr>
          </a:p>
          <a:p>
            <a:pPr algn="ctr"/>
            <a:endParaRPr lang="en-US" sz="1800" baseline="30000" dirty="0">
              <a:latin typeface="+mn-lt"/>
            </a:endParaRPr>
          </a:p>
          <a:p>
            <a:pPr algn="ctr"/>
            <a:endParaRPr lang="en-US" sz="1800" baseline="30000" dirty="0">
              <a:latin typeface="+mn-lt"/>
            </a:endParaRPr>
          </a:p>
          <a:p>
            <a:pPr algn="ctr"/>
            <a:endParaRPr lang="en-US" sz="1800" baseline="30000" dirty="0">
              <a:latin typeface="+mn-lt"/>
            </a:endParaRPr>
          </a:p>
          <a:p>
            <a:endParaRPr lang="de-DE" sz="2000" dirty="0">
              <a:latin typeface="+mn-lt"/>
            </a:endParaRP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952794C6-5ECF-4F22-BF3D-06B3065D3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68" y="217593"/>
            <a:ext cx="890007" cy="820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80220" y="6642556"/>
            <a:ext cx="2887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404040"/>
                </a:solidFill>
              </a:rPr>
              <a:t>Picture: Alfred-Wegener-Institut/Stefan Hendricks CC-BY 4.0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A880B6-1EB6-422F-8FBE-4FEF5D1E5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54" y="228381"/>
            <a:ext cx="3330806" cy="5945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DB7959-0304-4FB1-86A6-E96F69E49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" y="82695"/>
            <a:ext cx="969969" cy="9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24108" y="1195212"/>
            <a:ext cx="5432199" cy="518673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30963" y="1195212"/>
            <a:ext cx="5358669" cy="518673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EC4BB-C635-47B4-B5D8-782186094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63" y="376927"/>
            <a:ext cx="11276268" cy="619981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404040"/>
                </a:solidFill>
              </a:rPr>
              <a:t>Introduction: Cyclone impacts on SIC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1F8970B-AAE1-438A-AB63-82E25DD04D39}"/>
              </a:ext>
            </a:extLst>
          </p:cNvPr>
          <p:cNvSpPr txBox="1">
            <a:spLocks/>
          </p:cNvSpPr>
          <p:nvPr/>
        </p:nvSpPr>
        <p:spPr>
          <a:xfrm>
            <a:off x="6449431" y="1920907"/>
            <a:ext cx="5383122" cy="223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Statistical </a:t>
            </a:r>
            <a:r>
              <a:rPr lang="de-DE" sz="1800" dirty="0" err="1"/>
              <a:t>analysis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winter (</a:t>
            </a:r>
            <a:r>
              <a:rPr lang="de-DE" sz="1800" dirty="0" err="1"/>
              <a:t>December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February</a:t>
            </a:r>
            <a:r>
              <a:rPr lang="de-DE" sz="1800" dirty="0"/>
              <a:t>) 2000 – 2020.</a:t>
            </a:r>
          </a:p>
          <a:p>
            <a:endParaRPr lang="de-DE" sz="1100" dirty="0"/>
          </a:p>
          <a:p>
            <a:r>
              <a:rPr lang="de-DE" sz="1800" dirty="0" err="1"/>
              <a:t>Based</a:t>
            </a:r>
            <a:r>
              <a:rPr lang="de-DE" sz="1800" dirty="0"/>
              <a:t> on ERA5 </a:t>
            </a:r>
            <a:r>
              <a:rPr lang="de-DE" sz="1800" dirty="0" err="1"/>
              <a:t>reanalysis</a:t>
            </a:r>
            <a:r>
              <a:rPr lang="de-DE" sz="1800" dirty="0"/>
              <a:t> and </a:t>
            </a:r>
            <a:r>
              <a:rPr lang="de-DE" sz="1800" dirty="0" err="1"/>
              <a:t>cyclone</a:t>
            </a:r>
            <a:r>
              <a:rPr lang="de-DE" sz="1800" dirty="0"/>
              <a:t> </a:t>
            </a:r>
            <a:r>
              <a:rPr lang="de-DE" sz="1800" dirty="0" err="1"/>
              <a:t>tracking</a:t>
            </a:r>
            <a:r>
              <a:rPr lang="de-DE" sz="1800" dirty="0"/>
              <a:t> </a:t>
            </a:r>
            <a:r>
              <a:rPr lang="de-DE" sz="1800" dirty="0" err="1"/>
              <a:t>algorithm</a:t>
            </a:r>
            <a:r>
              <a:rPr lang="de-DE" sz="1800" dirty="0"/>
              <a:t> (Akperov et al., 2015).</a:t>
            </a:r>
          </a:p>
          <a:p>
            <a:endParaRPr lang="de-DE" sz="1100" dirty="0"/>
          </a:p>
          <a:p>
            <a:r>
              <a:rPr lang="de-DE" sz="1800" dirty="0"/>
              <a:t>Compare SIC change over a few days for cyclone samples and non-cyclone samples at each </a:t>
            </a:r>
            <a:r>
              <a:rPr lang="de-DE" sz="1800" dirty="0" err="1"/>
              <a:t>gridcell</a:t>
            </a:r>
            <a:r>
              <a:rPr lang="de-DE" sz="1800" dirty="0"/>
              <a:t>.</a:t>
            </a: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6DA1D017-5957-4B21-AB26-ECCEC5667F6B}"/>
              </a:ext>
            </a:extLst>
          </p:cNvPr>
          <p:cNvSpPr txBox="1"/>
          <p:nvPr/>
        </p:nvSpPr>
        <p:spPr>
          <a:xfrm>
            <a:off x="859776" y="1322572"/>
            <a:ext cx="435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404040"/>
                </a:solidFill>
              </a:rPr>
              <a:t>SIC </a:t>
            </a:r>
            <a:r>
              <a:rPr lang="de-DE" sz="2000" b="1" dirty="0" err="1">
                <a:solidFill>
                  <a:srgbClr val="404040"/>
                </a:solidFill>
              </a:rPr>
              <a:t>change</a:t>
            </a:r>
            <a:r>
              <a:rPr lang="de-DE" sz="2000" b="1" dirty="0">
                <a:solidFill>
                  <a:srgbClr val="404040"/>
                </a:solidFill>
              </a:rPr>
              <a:t> [%] in Mid-February 2020 during passage of a cyclone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DA11B58-9D35-4056-BAC1-9B14CECF82D9}"/>
              </a:ext>
            </a:extLst>
          </p:cNvPr>
          <p:cNvSpPr txBox="1">
            <a:spLocks/>
          </p:cNvSpPr>
          <p:nvPr/>
        </p:nvSpPr>
        <p:spPr>
          <a:xfrm>
            <a:off x="432706" y="5561658"/>
            <a:ext cx="5480880" cy="67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04040"/>
                </a:solidFill>
              </a:rPr>
              <a:t>SIC and MSLP as </a:t>
            </a:r>
            <a:r>
              <a:rPr lang="de-DE" sz="1800" dirty="0" err="1">
                <a:solidFill>
                  <a:srgbClr val="404040"/>
                </a:solidFill>
              </a:rPr>
              <a:t>daily</a:t>
            </a:r>
            <a:r>
              <a:rPr lang="de-DE" sz="1800" dirty="0">
                <a:solidFill>
                  <a:srgbClr val="404040"/>
                </a:solidFill>
              </a:rPr>
              <a:t> </a:t>
            </a:r>
            <a:r>
              <a:rPr lang="de-DE" sz="1800" dirty="0" err="1">
                <a:solidFill>
                  <a:srgbClr val="404040"/>
                </a:solidFill>
              </a:rPr>
              <a:t>means</a:t>
            </a:r>
            <a:r>
              <a:rPr lang="de-DE" sz="1800" dirty="0">
                <a:solidFill>
                  <a:srgbClr val="404040"/>
                </a:solidFill>
              </a:rPr>
              <a:t> (SIC relative </a:t>
            </a:r>
            <a:r>
              <a:rPr lang="de-DE" sz="1800" dirty="0" err="1">
                <a:solidFill>
                  <a:srgbClr val="404040"/>
                </a:solidFill>
              </a:rPr>
              <a:t>to</a:t>
            </a:r>
            <a:r>
              <a:rPr lang="de-DE" sz="1800" dirty="0">
                <a:solidFill>
                  <a:srgbClr val="404040"/>
                </a:solidFill>
              </a:rPr>
              <a:t> 15.2.20) taken </a:t>
            </a:r>
            <a:r>
              <a:rPr lang="de-DE" sz="1800" dirty="0" err="1">
                <a:solidFill>
                  <a:srgbClr val="404040"/>
                </a:solidFill>
              </a:rPr>
              <a:t>from</a:t>
            </a:r>
            <a:r>
              <a:rPr lang="de-DE" sz="1800" dirty="0">
                <a:solidFill>
                  <a:srgbClr val="404040"/>
                </a:solidFill>
              </a:rPr>
              <a:t> ERA5.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5015E0A7-1B41-4F5A-9F1D-A817EEFF5B92}"/>
              </a:ext>
            </a:extLst>
          </p:cNvPr>
          <p:cNvSpPr txBox="1"/>
          <p:nvPr/>
        </p:nvSpPr>
        <p:spPr>
          <a:xfrm>
            <a:off x="6562969" y="1322572"/>
            <a:ext cx="50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</a:rPr>
              <a:t>What is </a:t>
            </a:r>
            <a:r>
              <a:rPr lang="de-DE" sz="2000" b="1" dirty="0" err="1">
                <a:solidFill>
                  <a:srgbClr val="404040"/>
                </a:solidFill>
              </a:rPr>
              <a:t>the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overall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impact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of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cyclones</a:t>
            </a:r>
            <a:r>
              <a:rPr lang="de-DE" sz="2000" b="1" dirty="0">
                <a:solidFill>
                  <a:srgbClr val="404040"/>
                </a:solidFill>
              </a:rPr>
              <a:t> on SIC?</a:t>
            </a:r>
          </a:p>
        </p:txBody>
      </p:sp>
      <p:pic>
        <p:nvPicPr>
          <p:cNvPr id="8" name="CaseMosaic">
            <a:hlinkClick r:id="" action="ppaction://media"/>
            <a:extLst>
              <a:ext uri="{FF2B5EF4-FFF2-40B4-BE49-F238E27FC236}">
                <a16:creationId xmlns:a16="http://schemas.microsoft.com/office/drawing/2014/main" id="{8288B4A5-8FF9-4B0C-BAC9-524669957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362" r="4021"/>
          <a:stretch/>
        </p:blipFill>
        <p:spPr>
          <a:xfrm>
            <a:off x="612000" y="2255949"/>
            <a:ext cx="4968000" cy="301608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2DC06D8-B50E-48AC-90AF-845989D6B819}"/>
              </a:ext>
            </a:extLst>
          </p:cNvPr>
          <p:cNvGrpSpPr/>
          <p:nvPr/>
        </p:nvGrpSpPr>
        <p:grpSpPr>
          <a:xfrm>
            <a:off x="6523007" y="4450125"/>
            <a:ext cx="5094262" cy="1687413"/>
            <a:chOff x="6562969" y="4333461"/>
            <a:chExt cx="5094262" cy="1687413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E82C1DC7-E92F-43B3-80F3-D0A6A16ED0B3}"/>
                </a:ext>
              </a:extLst>
            </p:cNvPr>
            <p:cNvGrpSpPr/>
            <p:nvPr/>
          </p:nvGrpSpPr>
          <p:grpSpPr>
            <a:xfrm>
              <a:off x="6562969" y="4629465"/>
              <a:ext cx="5094262" cy="1391409"/>
              <a:chOff x="6562969" y="4629465"/>
              <a:chExt cx="5094262" cy="1391409"/>
            </a:xfrm>
          </p:grpSpPr>
          <p:pic>
            <p:nvPicPr>
              <p:cNvPr id="25" name="Grafik 11">
                <a:extLst>
                  <a:ext uri="{FF2B5EF4-FFF2-40B4-BE49-F238E27FC236}">
                    <a16:creationId xmlns:a16="http://schemas.microsoft.com/office/drawing/2014/main" id="{1F97C3DD-E249-40CD-BE93-0AFE5098F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475" t="20823" r="25388" b="19983"/>
              <a:stretch/>
            </p:blipFill>
            <p:spPr>
              <a:xfrm>
                <a:off x="9161854" y="4629465"/>
                <a:ext cx="2495377" cy="1371627"/>
              </a:xfrm>
              <a:prstGeom prst="rect">
                <a:avLst/>
              </a:prstGeom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66CA15A1-A4C9-46DB-A83D-FE6D200721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69" t="14062" r="20918" b="13531"/>
              <a:stretch/>
            </p:blipFill>
            <p:spPr>
              <a:xfrm>
                <a:off x="6562969" y="4629465"/>
                <a:ext cx="2495377" cy="1391409"/>
              </a:xfrm>
              <a:prstGeom prst="rect">
                <a:avLst/>
              </a:prstGeom>
            </p:spPr>
          </p:pic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000ED77-ACF4-43FA-82E0-664027D94464}"/>
                </a:ext>
              </a:extLst>
            </p:cNvPr>
            <p:cNvSpPr txBox="1"/>
            <p:nvPr/>
          </p:nvSpPr>
          <p:spPr>
            <a:xfrm>
              <a:off x="7626036" y="4333461"/>
              <a:ext cx="3029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404040"/>
                  </a:solidFill>
                </a:rPr>
                <a:t>Cyclone Tracking: 19.2.2020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6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24108" y="1195212"/>
            <a:ext cx="5432199" cy="518673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30963" y="1195212"/>
            <a:ext cx="5358669" cy="518673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EC4BB-C635-47B4-B5D8-782186094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63" y="376927"/>
            <a:ext cx="11276268" cy="619981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404040"/>
                </a:solidFill>
              </a:rPr>
              <a:t>Introduction: Cyclone impacts on SIC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1F8970B-AAE1-438A-AB63-82E25DD04D39}"/>
              </a:ext>
            </a:extLst>
          </p:cNvPr>
          <p:cNvSpPr txBox="1">
            <a:spLocks/>
          </p:cNvSpPr>
          <p:nvPr/>
        </p:nvSpPr>
        <p:spPr>
          <a:xfrm>
            <a:off x="6449431" y="1920907"/>
            <a:ext cx="5383122" cy="223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Statistical </a:t>
            </a:r>
            <a:r>
              <a:rPr lang="de-DE" sz="1800" dirty="0" err="1"/>
              <a:t>analysis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winter (</a:t>
            </a:r>
            <a:r>
              <a:rPr lang="de-DE" sz="1800" dirty="0" err="1"/>
              <a:t>December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February</a:t>
            </a:r>
            <a:r>
              <a:rPr lang="de-DE" sz="1800" dirty="0"/>
              <a:t>) 2000 – 2020.</a:t>
            </a:r>
          </a:p>
          <a:p>
            <a:endParaRPr lang="de-DE" sz="1100" dirty="0"/>
          </a:p>
          <a:p>
            <a:r>
              <a:rPr lang="de-DE" sz="1800" dirty="0" err="1"/>
              <a:t>Based</a:t>
            </a:r>
            <a:r>
              <a:rPr lang="de-DE" sz="1800" dirty="0"/>
              <a:t> on ERA5 </a:t>
            </a:r>
            <a:r>
              <a:rPr lang="de-DE" sz="1800" dirty="0" err="1"/>
              <a:t>reanalysis</a:t>
            </a:r>
            <a:r>
              <a:rPr lang="de-DE" sz="1800" dirty="0"/>
              <a:t> and </a:t>
            </a:r>
            <a:r>
              <a:rPr lang="de-DE" sz="1800" dirty="0" err="1"/>
              <a:t>cyclone</a:t>
            </a:r>
            <a:r>
              <a:rPr lang="de-DE" sz="1800" dirty="0"/>
              <a:t> </a:t>
            </a:r>
            <a:r>
              <a:rPr lang="de-DE" sz="1800" dirty="0" err="1"/>
              <a:t>tracking</a:t>
            </a:r>
            <a:r>
              <a:rPr lang="de-DE" sz="1800" dirty="0"/>
              <a:t> </a:t>
            </a:r>
            <a:r>
              <a:rPr lang="de-DE" sz="1800" dirty="0" err="1"/>
              <a:t>algorithm</a:t>
            </a:r>
            <a:r>
              <a:rPr lang="de-DE" sz="1800" dirty="0"/>
              <a:t> (Akperov et al., 2015).</a:t>
            </a:r>
          </a:p>
          <a:p>
            <a:endParaRPr lang="de-DE" sz="1100" dirty="0"/>
          </a:p>
          <a:p>
            <a:r>
              <a:rPr lang="de-DE" sz="1800" dirty="0"/>
              <a:t>Compare SIC change over a few days for cyclone samples and non-cyclone samples at each </a:t>
            </a:r>
            <a:r>
              <a:rPr lang="de-DE" sz="1800" dirty="0" err="1"/>
              <a:t>gridcell</a:t>
            </a:r>
            <a:r>
              <a:rPr lang="de-DE" sz="1800" dirty="0"/>
              <a:t>.</a:t>
            </a: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6DA1D017-5957-4B21-AB26-ECCEC5667F6B}"/>
              </a:ext>
            </a:extLst>
          </p:cNvPr>
          <p:cNvSpPr txBox="1"/>
          <p:nvPr/>
        </p:nvSpPr>
        <p:spPr>
          <a:xfrm>
            <a:off x="859776" y="1322572"/>
            <a:ext cx="435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404040"/>
                </a:solidFill>
              </a:rPr>
              <a:t>SIC </a:t>
            </a:r>
            <a:r>
              <a:rPr lang="de-DE" sz="2000" b="1" dirty="0" err="1">
                <a:solidFill>
                  <a:srgbClr val="404040"/>
                </a:solidFill>
              </a:rPr>
              <a:t>change</a:t>
            </a:r>
            <a:r>
              <a:rPr lang="de-DE" sz="2000" b="1" dirty="0">
                <a:solidFill>
                  <a:srgbClr val="404040"/>
                </a:solidFill>
              </a:rPr>
              <a:t> [%] in Mid-February 2020 during passage of a cyclone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DA11B58-9D35-4056-BAC1-9B14CECF82D9}"/>
              </a:ext>
            </a:extLst>
          </p:cNvPr>
          <p:cNvSpPr txBox="1">
            <a:spLocks/>
          </p:cNvSpPr>
          <p:nvPr/>
        </p:nvSpPr>
        <p:spPr>
          <a:xfrm>
            <a:off x="432706" y="5561658"/>
            <a:ext cx="5480880" cy="67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04040"/>
                </a:solidFill>
              </a:rPr>
              <a:t>SIC and MSLP as </a:t>
            </a:r>
            <a:r>
              <a:rPr lang="de-DE" sz="1800" dirty="0" err="1">
                <a:solidFill>
                  <a:srgbClr val="404040"/>
                </a:solidFill>
              </a:rPr>
              <a:t>daily</a:t>
            </a:r>
            <a:r>
              <a:rPr lang="de-DE" sz="1800" dirty="0">
                <a:solidFill>
                  <a:srgbClr val="404040"/>
                </a:solidFill>
              </a:rPr>
              <a:t> </a:t>
            </a:r>
            <a:r>
              <a:rPr lang="de-DE" sz="1800" dirty="0" err="1">
                <a:solidFill>
                  <a:srgbClr val="404040"/>
                </a:solidFill>
              </a:rPr>
              <a:t>means</a:t>
            </a:r>
            <a:r>
              <a:rPr lang="de-DE" sz="1800" dirty="0">
                <a:solidFill>
                  <a:srgbClr val="404040"/>
                </a:solidFill>
              </a:rPr>
              <a:t> (SIC relative </a:t>
            </a:r>
            <a:r>
              <a:rPr lang="de-DE" sz="1800" dirty="0" err="1">
                <a:solidFill>
                  <a:srgbClr val="404040"/>
                </a:solidFill>
              </a:rPr>
              <a:t>to</a:t>
            </a:r>
            <a:r>
              <a:rPr lang="de-DE" sz="1800" dirty="0">
                <a:solidFill>
                  <a:srgbClr val="404040"/>
                </a:solidFill>
              </a:rPr>
              <a:t> 15.2.20) taken </a:t>
            </a:r>
            <a:r>
              <a:rPr lang="de-DE" sz="1800" dirty="0" err="1">
                <a:solidFill>
                  <a:srgbClr val="404040"/>
                </a:solidFill>
              </a:rPr>
              <a:t>from</a:t>
            </a:r>
            <a:r>
              <a:rPr lang="de-DE" sz="1800" dirty="0">
                <a:solidFill>
                  <a:srgbClr val="404040"/>
                </a:solidFill>
              </a:rPr>
              <a:t> ERA5.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5015E0A7-1B41-4F5A-9F1D-A817EEFF5B92}"/>
              </a:ext>
            </a:extLst>
          </p:cNvPr>
          <p:cNvSpPr txBox="1"/>
          <p:nvPr/>
        </p:nvSpPr>
        <p:spPr>
          <a:xfrm>
            <a:off x="6562969" y="1322572"/>
            <a:ext cx="50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</a:rPr>
              <a:t>What is </a:t>
            </a:r>
            <a:r>
              <a:rPr lang="de-DE" sz="2000" b="1" dirty="0" err="1">
                <a:solidFill>
                  <a:srgbClr val="404040"/>
                </a:solidFill>
              </a:rPr>
              <a:t>the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overall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impact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of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err="1">
                <a:solidFill>
                  <a:srgbClr val="404040"/>
                </a:solidFill>
              </a:rPr>
              <a:t>cyclones</a:t>
            </a:r>
            <a:r>
              <a:rPr lang="de-DE" sz="2000" b="1" dirty="0">
                <a:solidFill>
                  <a:srgbClr val="404040"/>
                </a:solidFill>
              </a:rPr>
              <a:t> on SIC?</a:t>
            </a:r>
          </a:p>
        </p:txBody>
      </p:sp>
      <p:pic>
        <p:nvPicPr>
          <p:cNvPr id="8" name="CaseMosaic">
            <a:hlinkClick r:id="" action="ppaction://media"/>
            <a:extLst>
              <a:ext uri="{FF2B5EF4-FFF2-40B4-BE49-F238E27FC236}">
                <a16:creationId xmlns:a16="http://schemas.microsoft.com/office/drawing/2014/main" id="{8288B4A5-8FF9-4B0C-BAC9-524669957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362" r="4021"/>
          <a:stretch/>
        </p:blipFill>
        <p:spPr>
          <a:xfrm>
            <a:off x="612000" y="2255949"/>
            <a:ext cx="4968000" cy="3016085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79948E8-97E8-4E68-ABA4-3A412AD916DE}"/>
              </a:ext>
            </a:extLst>
          </p:cNvPr>
          <p:cNvGrpSpPr/>
          <p:nvPr/>
        </p:nvGrpSpPr>
        <p:grpSpPr>
          <a:xfrm>
            <a:off x="2638400" y="3498557"/>
            <a:ext cx="8458108" cy="2835082"/>
            <a:chOff x="2638400" y="3498557"/>
            <a:chExt cx="8458108" cy="2835082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25555D1A-6424-4EBC-8CBA-64552ECE7408}"/>
                </a:ext>
              </a:extLst>
            </p:cNvPr>
            <p:cNvGrpSpPr/>
            <p:nvPr/>
          </p:nvGrpSpPr>
          <p:grpSpPr>
            <a:xfrm>
              <a:off x="2638400" y="3498557"/>
              <a:ext cx="7853632" cy="2835082"/>
              <a:chOff x="2588998" y="3513746"/>
              <a:chExt cx="7853632" cy="2835082"/>
            </a:xfrm>
          </p:grpSpPr>
          <p:pic>
            <p:nvPicPr>
              <p:cNvPr id="15" name="Grafik 14" descr="Recherche">
                <a:extLst>
                  <a:ext uri="{FF2B5EF4-FFF2-40B4-BE49-F238E27FC236}">
                    <a16:creationId xmlns:a16="http://schemas.microsoft.com/office/drawing/2014/main" id="{51B0B3EF-8E0B-4C27-BB1A-716AAF9C7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88998" y="3513746"/>
                <a:ext cx="485429" cy="485429"/>
              </a:xfrm>
              <a:prstGeom prst="rect">
                <a:avLst/>
              </a:prstGeom>
            </p:spPr>
          </p:pic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38CE3E80-167F-40A8-9283-7D688C225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6339" y="4739519"/>
                <a:ext cx="2816291" cy="1609309"/>
              </a:xfrm>
              <a:prstGeom prst="rect">
                <a:avLst/>
              </a:prstGeom>
              <a:ln w="25400">
                <a:solidFill>
                  <a:schemeClr val="accent4"/>
                </a:solidFill>
              </a:ln>
            </p:spPr>
          </p:pic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2C92B58D-862F-4C22-90A9-4AC28D7B9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5055" y="3772067"/>
                <a:ext cx="4547330" cy="1123405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9264506-0A00-431D-9532-E865880E9CF3}"/>
                </a:ext>
              </a:extLst>
            </p:cNvPr>
            <p:cNvSpPr txBox="1"/>
            <p:nvPr/>
          </p:nvSpPr>
          <p:spPr>
            <a:xfrm>
              <a:off x="7071263" y="4368246"/>
              <a:ext cx="402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404040"/>
                  </a:solidFill>
                </a:rPr>
                <a:t>SIC </a:t>
              </a:r>
              <a:r>
                <a:rPr lang="de-DE" sz="1400" b="1" dirty="0" err="1">
                  <a:solidFill>
                    <a:srgbClr val="404040"/>
                  </a:solidFill>
                </a:rPr>
                <a:t>change</a:t>
              </a:r>
              <a:r>
                <a:rPr lang="de-DE" sz="1400" b="1" dirty="0">
                  <a:solidFill>
                    <a:srgbClr val="404040"/>
                  </a:solidFill>
                </a:rPr>
                <a:t> at 47°E, 77°N (15.2.20 – 21.2.20)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6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0963" y="1195212"/>
            <a:ext cx="11297441" cy="53814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EC4BB-C635-47B4-B5D8-782186094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404040"/>
                </a:solidFill>
              </a:rPr>
              <a:t>Statistics: Cyclone impacts on SIC</a:t>
            </a:r>
          </a:p>
        </p:txBody>
      </p:sp>
      <p:sp>
        <p:nvSpPr>
          <p:cNvPr id="8" name="Additionszeichen 10">
            <a:extLst>
              <a:ext uri="{FF2B5EF4-FFF2-40B4-BE49-F238E27FC236}">
                <a16:creationId xmlns:a16="http://schemas.microsoft.com/office/drawing/2014/main" id="{32470D70-5DB5-4B93-8A8D-D22B726F2A78}"/>
              </a:ext>
            </a:extLst>
          </p:cNvPr>
          <p:cNvSpPr/>
          <p:nvPr/>
        </p:nvSpPr>
        <p:spPr>
          <a:xfrm>
            <a:off x="3803652" y="3064423"/>
            <a:ext cx="269812" cy="2949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leich 11">
            <a:extLst>
              <a:ext uri="{FF2B5EF4-FFF2-40B4-BE49-F238E27FC236}">
                <a16:creationId xmlns:a16="http://schemas.microsoft.com/office/drawing/2014/main" id="{35281113-F7CB-4481-BF2C-1582BECBC0A7}"/>
              </a:ext>
            </a:extLst>
          </p:cNvPr>
          <p:cNvSpPr/>
          <p:nvPr/>
        </p:nvSpPr>
        <p:spPr>
          <a:xfrm>
            <a:off x="7396753" y="3064423"/>
            <a:ext cx="269812" cy="2949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 14">
            <a:extLst>
              <a:ext uri="{FF2B5EF4-FFF2-40B4-BE49-F238E27FC236}">
                <a16:creationId xmlns:a16="http://schemas.microsoft.com/office/drawing/2014/main" id="{EEEB4894-B3E6-4301-ABB5-5F5024888639}"/>
              </a:ext>
            </a:extLst>
          </p:cNvPr>
          <p:cNvSpPr/>
          <p:nvPr/>
        </p:nvSpPr>
        <p:spPr>
          <a:xfrm>
            <a:off x="2169441" y="1176241"/>
            <a:ext cx="8141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Anomalous SIC change related to cyclones </a:t>
            </a:r>
            <a:r>
              <a:rPr lang="en-US" sz="2400" dirty="0">
                <a:solidFill>
                  <a:srgbClr val="404040"/>
                </a:solidFill>
              </a:rPr>
              <a:t>(winter, 2000-2020)</a:t>
            </a:r>
            <a:endParaRPr lang="de-DE" sz="2400" dirty="0">
              <a:solidFill>
                <a:srgbClr val="404040"/>
              </a:solidFill>
            </a:endParaRPr>
          </a:p>
        </p:txBody>
      </p:sp>
      <p:sp>
        <p:nvSpPr>
          <p:cNvPr id="12" name="Textfeld 16">
            <a:extLst>
              <a:ext uri="{FF2B5EF4-FFF2-40B4-BE49-F238E27FC236}">
                <a16:creationId xmlns:a16="http://schemas.microsoft.com/office/drawing/2014/main" id="{D5A35DB7-EA28-410B-8BD6-5D1F3C7DEB45}"/>
              </a:ext>
            </a:extLst>
          </p:cNvPr>
          <p:cNvSpPr txBox="1"/>
          <p:nvPr/>
        </p:nvSpPr>
        <p:spPr>
          <a:xfrm>
            <a:off x="275408" y="1682564"/>
            <a:ext cx="402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4040"/>
                </a:solidFill>
              </a:rPr>
              <a:t>Prior &amp; during cyclone </a:t>
            </a:r>
            <a:r>
              <a:rPr lang="de-DE" dirty="0">
                <a:solidFill>
                  <a:srgbClr val="404040"/>
                </a:solidFill>
              </a:rPr>
              <a:t>(day -3 to day 0)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D5A35DB7-EA28-410B-8BD6-5D1F3C7DEB45}"/>
              </a:ext>
            </a:extLst>
          </p:cNvPr>
          <p:cNvSpPr txBox="1"/>
          <p:nvPr/>
        </p:nvSpPr>
        <p:spPr>
          <a:xfrm>
            <a:off x="4262892" y="1681809"/>
            <a:ext cx="301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4040"/>
                </a:solidFill>
              </a:rPr>
              <a:t>After cyclone </a:t>
            </a:r>
            <a:r>
              <a:rPr lang="de-DE" dirty="0">
                <a:solidFill>
                  <a:srgbClr val="404040"/>
                </a:solidFill>
              </a:rPr>
              <a:t>(day 0 to day 5)</a:t>
            </a:r>
          </a:p>
        </p:txBody>
      </p:sp>
      <p:sp>
        <p:nvSpPr>
          <p:cNvPr id="16" name="Textfeld 16">
            <a:extLst>
              <a:ext uri="{FF2B5EF4-FFF2-40B4-BE49-F238E27FC236}">
                <a16:creationId xmlns:a16="http://schemas.microsoft.com/office/drawing/2014/main" id="{D5A35DB7-EA28-410B-8BD6-5D1F3C7DEB45}"/>
              </a:ext>
            </a:extLst>
          </p:cNvPr>
          <p:cNvSpPr txBox="1"/>
          <p:nvPr/>
        </p:nvSpPr>
        <p:spPr>
          <a:xfrm>
            <a:off x="7799603" y="1681809"/>
            <a:ext cx="30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4040"/>
                </a:solidFill>
              </a:rPr>
              <a:t>Overall effect </a:t>
            </a:r>
            <a:r>
              <a:rPr lang="de-DE" dirty="0">
                <a:solidFill>
                  <a:srgbClr val="404040"/>
                </a:solidFill>
              </a:rPr>
              <a:t>(day -3 to day 5)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3339" y="4581983"/>
            <a:ext cx="34823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</a:rPr>
              <a:t>Further results</a:t>
            </a:r>
          </a:p>
          <a:p>
            <a:endParaRPr lang="de-DE" sz="12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Dynamics </a:t>
            </a:r>
            <a:r>
              <a:rPr lang="de-DE" dirty="0" err="1">
                <a:solidFill>
                  <a:srgbClr val="404040"/>
                </a:solidFill>
              </a:rPr>
              <a:t>vs</a:t>
            </a:r>
            <a:r>
              <a:rPr lang="de-DE" dirty="0">
                <a:solidFill>
                  <a:srgbClr val="404040"/>
                </a:solidFill>
              </a:rPr>
              <a:t> </a:t>
            </a:r>
            <a:r>
              <a:rPr lang="de-DE" dirty="0" err="1">
                <a:solidFill>
                  <a:srgbClr val="404040"/>
                </a:solidFill>
              </a:rPr>
              <a:t>thermodynamics</a:t>
            </a:r>
            <a:r>
              <a:rPr lang="de-DE" dirty="0">
                <a:solidFill>
                  <a:srgbClr val="40404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Influence of cyclone intensity and sea ice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„New“ vs „old“ Arctic.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A263C462-CFD4-4448-B628-57A38B1D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4" r="3874"/>
          <a:stretch/>
        </p:blipFill>
        <p:spPr>
          <a:xfrm>
            <a:off x="10909118" y="1899226"/>
            <a:ext cx="738509" cy="23804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426969-7915-4B8D-93A2-017B6C9B2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4488" r="20949" b="4845"/>
          <a:stretch/>
        </p:blipFill>
        <p:spPr>
          <a:xfrm>
            <a:off x="622800" y="2023200"/>
            <a:ext cx="3051973" cy="223240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6B0184F-A1E2-4DFD-BCB8-65428C0CF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4870" r="21028" b="5208"/>
          <a:stretch/>
        </p:blipFill>
        <p:spPr>
          <a:xfrm>
            <a:off x="4255200" y="2023200"/>
            <a:ext cx="3069875" cy="223240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EFD9C1A-654F-4E6B-AC90-5DA78F6C41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4487" r="21028" b="4904"/>
          <a:stretch/>
        </p:blipFill>
        <p:spPr>
          <a:xfrm>
            <a:off x="7803339" y="2016099"/>
            <a:ext cx="3069876" cy="2254425"/>
          </a:xfrm>
          <a:prstGeom prst="rect">
            <a:avLst/>
          </a:prstGeom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C19877C4-53F5-4F20-A686-7DF1852A6BBA}"/>
              </a:ext>
            </a:extLst>
          </p:cNvPr>
          <p:cNvSpPr txBox="1"/>
          <p:nvPr/>
        </p:nvSpPr>
        <p:spPr>
          <a:xfrm>
            <a:off x="4334586" y="4581983"/>
            <a:ext cx="30621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</a:rPr>
              <a:t>Summary</a:t>
            </a:r>
          </a:p>
          <a:p>
            <a:endParaRPr lang="de-DE" sz="1200" dirty="0">
              <a:solidFill>
                <a:srgbClr val="404040"/>
              </a:solidFill>
            </a:endParaRPr>
          </a:p>
          <a:p>
            <a:r>
              <a:rPr lang="de-DE" dirty="0">
                <a:solidFill>
                  <a:srgbClr val="404040"/>
                </a:solidFill>
              </a:rPr>
              <a:t>Regional difference in cyclone impact on 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Decrease in Greenland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Increase in Barents Sea.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8585B34-195E-42D5-B030-FE60A76C387C}"/>
              </a:ext>
            </a:extLst>
          </p:cNvPr>
          <p:cNvGrpSpPr/>
          <p:nvPr/>
        </p:nvGrpSpPr>
        <p:grpSpPr>
          <a:xfrm>
            <a:off x="443122" y="4415815"/>
            <a:ext cx="3322390" cy="2072412"/>
            <a:chOff x="443122" y="4415815"/>
            <a:chExt cx="3322390" cy="2072412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C4F79A1-BC5B-4B7F-81FB-C20EACC1C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5" t="4639" r="1969" b="16273"/>
            <a:stretch/>
          </p:blipFill>
          <p:spPr>
            <a:xfrm>
              <a:off x="874590" y="4469769"/>
              <a:ext cx="2890922" cy="166809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09D56A14-340F-44A6-A180-75E47869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" r="88578"/>
            <a:stretch/>
          </p:blipFill>
          <p:spPr>
            <a:xfrm>
              <a:off x="443122" y="4415815"/>
              <a:ext cx="386754" cy="2072412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C1043703-82A2-417C-87A5-3F012820E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3" t="83445" r="3174" b="3042"/>
            <a:stretch/>
          </p:blipFill>
          <p:spPr>
            <a:xfrm>
              <a:off x="985431" y="6137864"/>
              <a:ext cx="2735686" cy="285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0963" y="1195212"/>
            <a:ext cx="11297441" cy="53814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EC4BB-C635-47B4-B5D8-782186094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404040"/>
                </a:solidFill>
              </a:rPr>
              <a:t>Statistics: Cyclone impacts on SIC</a:t>
            </a:r>
          </a:p>
        </p:txBody>
      </p:sp>
      <p:sp>
        <p:nvSpPr>
          <p:cNvPr id="8" name="Additionszeichen 10">
            <a:extLst>
              <a:ext uri="{FF2B5EF4-FFF2-40B4-BE49-F238E27FC236}">
                <a16:creationId xmlns:a16="http://schemas.microsoft.com/office/drawing/2014/main" id="{32470D70-5DB5-4B93-8A8D-D22B726F2A78}"/>
              </a:ext>
            </a:extLst>
          </p:cNvPr>
          <p:cNvSpPr/>
          <p:nvPr/>
        </p:nvSpPr>
        <p:spPr>
          <a:xfrm>
            <a:off x="3803652" y="3064423"/>
            <a:ext cx="269812" cy="2949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leich 11">
            <a:extLst>
              <a:ext uri="{FF2B5EF4-FFF2-40B4-BE49-F238E27FC236}">
                <a16:creationId xmlns:a16="http://schemas.microsoft.com/office/drawing/2014/main" id="{35281113-F7CB-4481-BF2C-1582BECBC0A7}"/>
              </a:ext>
            </a:extLst>
          </p:cNvPr>
          <p:cNvSpPr/>
          <p:nvPr/>
        </p:nvSpPr>
        <p:spPr>
          <a:xfrm>
            <a:off x="7396753" y="3064423"/>
            <a:ext cx="269812" cy="2949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 14">
            <a:extLst>
              <a:ext uri="{FF2B5EF4-FFF2-40B4-BE49-F238E27FC236}">
                <a16:creationId xmlns:a16="http://schemas.microsoft.com/office/drawing/2014/main" id="{EEEB4894-B3E6-4301-ABB5-5F5024888639}"/>
              </a:ext>
            </a:extLst>
          </p:cNvPr>
          <p:cNvSpPr/>
          <p:nvPr/>
        </p:nvSpPr>
        <p:spPr>
          <a:xfrm>
            <a:off x="2169441" y="1176241"/>
            <a:ext cx="8141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Anomalous SIC change related to cyclones </a:t>
            </a:r>
            <a:r>
              <a:rPr lang="en-US" sz="2400" dirty="0">
                <a:solidFill>
                  <a:srgbClr val="404040"/>
                </a:solidFill>
              </a:rPr>
              <a:t>(winter, 2000-2020)</a:t>
            </a:r>
            <a:endParaRPr lang="de-DE" sz="2400" dirty="0">
              <a:solidFill>
                <a:srgbClr val="404040"/>
              </a:solidFill>
            </a:endParaRPr>
          </a:p>
        </p:txBody>
      </p:sp>
      <p:sp>
        <p:nvSpPr>
          <p:cNvPr id="12" name="Textfeld 16">
            <a:extLst>
              <a:ext uri="{FF2B5EF4-FFF2-40B4-BE49-F238E27FC236}">
                <a16:creationId xmlns:a16="http://schemas.microsoft.com/office/drawing/2014/main" id="{D5A35DB7-EA28-410B-8BD6-5D1F3C7DEB45}"/>
              </a:ext>
            </a:extLst>
          </p:cNvPr>
          <p:cNvSpPr txBox="1"/>
          <p:nvPr/>
        </p:nvSpPr>
        <p:spPr>
          <a:xfrm>
            <a:off x="275408" y="1682564"/>
            <a:ext cx="402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4040"/>
                </a:solidFill>
              </a:rPr>
              <a:t>Prior &amp; during cyclone </a:t>
            </a:r>
            <a:r>
              <a:rPr lang="de-DE" dirty="0">
                <a:solidFill>
                  <a:srgbClr val="404040"/>
                </a:solidFill>
              </a:rPr>
              <a:t>(day -3 to day 0)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D5A35DB7-EA28-410B-8BD6-5D1F3C7DEB45}"/>
              </a:ext>
            </a:extLst>
          </p:cNvPr>
          <p:cNvSpPr txBox="1"/>
          <p:nvPr/>
        </p:nvSpPr>
        <p:spPr>
          <a:xfrm>
            <a:off x="4262892" y="1681809"/>
            <a:ext cx="301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4040"/>
                </a:solidFill>
              </a:rPr>
              <a:t>After cyclone </a:t>
            </a:r>
            <a:r>
              <a:rPr lang="de-DE" dirty="0">
                <a:solidFill>
                  <a:srgbClr val="404040"/>
                </a:solidFill>
              </a:rPr>
              <a:t>(day 0 to day 5)</a:t>
            </a:r>
          </a:p>
        </p:txBody>
      </p:sp>
      <p:sp>
        <p:nvSpPr>
          <p:cNvPr id="16" name="Textfeld 16">
            <a:extLst>
              <a:ext uri="{FF2B5EF4-FFF2-40B4-BE49-F238E27FC236}">
                <a16:creationId xmlns:a16="http://schemas.microsoft.com/office/drawing/2014/main" id="{D5A35DB7-EA28-410B-8BD6-5D1F3C7DEB45}"/>
              </a:ext>
            </a:extLst>
          </p:cNvPr>
          <p:cNvSpPr txBox="1"/>
          <p:nvPr/>
        </p:nvSpPr>
        <p:spPr>
          <a:xfrm>
            <a:off x="7799603" y="1681809"/>
            <a:ext cx="30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04040"/>
                </a:solidFill>
              </a:rPr>
              <a:t>Overall effect </a:t>
            </a:r>
            <a:r>
              <a:rPr lang="de-DE" dirty="0">
                <a:solidFill>
                  <a:srgbClr val="404040"/>
                </a:solidFill>
              </a:rPr>
              <a:t>(day -3 to day 5)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3339" y="4581983"/>
            <a:ext cx="34823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</a:rPr>
              <a:t>Further results</a:t>
            </a:r>
          </a:p>
          <a:p>
            <a:endParaRPr lang="de-DE" sz="12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Dynamics </a:t>
            </a:r>
            <a:r>
              <a:rPr lang="de-DE" dirty="0" err="1">
                <a:solidFill>
                  <a:srgbClr val="404040"/>
                </a:solidFill>
              </a:rPr>
              <a:t>vs</a:t>
            </a:r>
            <a:r>
              <a:rPr lang="de-DE" dirty="0">
                <a:solidFill>
                  <a:srgbClr val="404040"/>
                </a:solidFill>
              </a:rPr>
              <a:t> </a:t>
            </a:r>
            <a:r>
              <a:rPr lang="de-DE" dirty="0" err="1">
                <a:solidFill>
                  <a:srgbClr val="404040"/>
                </a:solidFill>
              </a:rPr>
              <a:t>thermodynamics</a:t>
            </a:r>
            <a:r>
              <a:rPr lang="de-DE" dirty="0">
                <a:solidFill>
                  <a:srgbClr val="40404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Influence of cyclone intensity and sea ice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„New“ vs „old“ Arctic.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A263C462-CFD4-4448-B628-57A38B1D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4" r="3874"/>
          <a:stretch/>
        </p:blipFill>
        <p:spPr>
          <a:xfrm>
            <a:off x="10909118" y="1899226"/>
            <a:ext cx="738509" cy="23804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426969-7915-4B8D-93A2-017B6C9B2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4488" r="20949" b="4845"/>
          <a:stretch/>
        </p:blipFill>
        <p:spPr>
          <a:xfrm>
            <a:off x="622800" y="2023200"/>
            <a:ext cx="3051973" cy="223240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6B0184F-A1E2-4DFD-BCB8-65428C0CF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4870" r="21028" b="5208"/>
          <a:stretch/>
        </p:blipFill>
        <p:spPr>
          <a:xfrm>
            <a:off x="4255200" y="2023200"/>
            <a:ext cx="3069875" cy="223240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EFD9C1A-654F-4E6B-AC90-5DA78F6C41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4487" r="21028" b="4904"/>
          <a:stretch/>
        </p:blipFill>
        <p:spPr>
          <a:xfrm>
            <a:off x="7803339" y="2016099"/>
            <a:ext cx="3069876" cy="2254425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6DFC045-887C-42E6-8FF4-DC4653A8993C}"/>
              </a:ext>
            </a:extLst>
          </p:cNvPr>
          <p:cNvGrpSpPr/>
          <p:nvPr/>
        </p:nvGrpSpPr>
        <p:grpSpPr>
          <a:xfrm>
            <a:off x="8279666" y="2499388"/>
            <a:ext cx="1927880" cy="1907362"/>
            <a:chOff x="8188388" y="2524685"/>
            <a:chExt cx="1927880" cy="1907362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72B27D7A-460D-465E-BC7A-21FCD6002E0D}"/>
                </a:ext>
              </a:extLst>
            </p:cNvPr>
            <p:cNvGrpSpPr/>
            <p:nvPr/>
          </p:nvGrpSpPr>
          <p:grpSpPr>
            <a:xfrm>
              <a:off x="8188388" y="3797035"/>
              <a:ext cx="620191" cy="635012"/>
              <a:chOff x="4163355" y="3602775"/>
              <a:chExt cx="864098" cy="866954"/>
            </a:xfrm>
          </p:grpSpPr>
          <p:sp>
            <p:nvSpPr>
              <p:cNvPr id="40" name="Pfeil: nach oben gekrümmt 39">
                <a:extLst>
                  <a:ext uri="{FF2B5EF4-FFF2-40B4-BE49-F238E27FC236}">
                    <a16:creationId xmlns:a16="http://schemas.microsoft.com/office/drawing/2014/main" id="{1DC2D280-CFBB-45A5-842D-A294559E23B7}"/>
                  </a:ext>
                </a:extLst>
              </p:cNvPr>
              <p:cNvSpPr/>
              <p:nvPr/>
            </p:nvSpPr>
            <p:spPr>
              <a:xfrm rot="11273329">
                <a:off x="4184306" y="3626872"/>
                <a:ext cx="843147" cy="405964"/>
              </a:xfrm>
              <a:prstGeom prst="curvedUpArrow">
                <a:avLst/>
              </a:prstGeom>
              <a:gradFill flip="none" rotWithShape="1">
                <a:gsLst>
                  <a:gs pos="0">
                    <a:srgbClr val="C00000"/>
                  </a:gs>
                  <a:gs pos="69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feil: nach oben gekrümmt 40">
                <a:extLst>
                  <a:ext uri="{FF2B5EF4-FFF2-40B4-BE49-F238E27FC236}">
                    <a16:creationId xmlns:a16="http://schemas.microsoft.com/office/drawing/2014/main" id="{10639E67-5A3A-4BC5-B8BD-05EC414D1361}"/>
                  </a:ext>
                </a:extLst>
              </p:cNvPr>
              <p:cNvSpPr/>
              <p:nvPr/>
            </p:nvSpPr>
            <p:spPr>
              <a:xfrm rot="535002">
                <a:off x="4163355" y="4073981"/>
                <a:ext cx="843148" cy="395748"/>
              </a:xfrm>
              <a:prstGeom prst="curvedUpArrow">
                <a:avLst/>
              </a:prstGeom>
              <a:gradFill flip="none" rotWithShape="1">
                <a:gsLst>
                  <a:gs pos="0">
                    <a:schemeClr val="accent5"/>
                  </a:gs>
                  <a:gs pos="68000">
                    <a:schemeClr val="accent2">
                      <a:lumMod val="40000"/>
                      <a:lumOff val="60000"/>
                    </a:schemeClr>
                  </a:gs>
                  <a:gs pos="43000">
                    <a:schemeClr val="accent1">
                      <a:lumMod val="40000"/>
                      <a:lumOff val="60000"/>
                    </a:schemeClr>
                  </a:gs>
                  <a:gs pos="100000">
                    <a:srgbClr val="C0000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6069D2CB-567E-4F62-B35F-753D16526C61}"/>
                  </a:ext>
                </a:extLst>
              </p:cNvPr>
              <p:cNvSpPr txBox="1"/>
              <p:nvPr/>
            </p:nvSpPr>
            <p:spPr>
              <a:xfrm rot="593882">
                <a:off x="4362126" y="3602775"/>
                <a:ext cx="4987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/>
                  <a:t>L</a:t>
                </a:r>
                <a:endParaRPr lang="de-DE" sz="2800" b="1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721FDED-904F-4995-8969-86AA86DEB869}"/>
                </a:ext>
              </a:extLst>
            </p:cNvPr>
            <p:cNvGrpSpPr/>
            <p:nvPr/>
          </p:nvGrpSpPr>
          <p:grpSpPr>
            <a:xfrm>
              <a:off x="8956831" y="3254141"/>
              <a:ext cx="761426" cy="585275"/>
              <a:chOff x="4113568" y="3427192"/>
              <a:chExt cx="1060878" cy="799049"/>
            </a:xfrm>
          </p:grpSpPr>
          <p:sp>
            <p:nvSpPr>
              <p:cNvPr id="44" name="Pfeil: nach oben gekrümmt 43">
                <a:extLst>
                  <a:ext uri="{FF2B5EF4-FFF2-40B4-BE49-F238E27FC236}">
                    <a16:creationId xmlns:a16="http://schemas.microsoft.com/office/drawing/2014/main" id="{6E9CBDC6-B377-483E-83E2-EC2305F55DEA}"/>
                  </a:ext>
                </a:extLst>
              </p:cNvPr>
              <p:cNvSpPr/>
              <p:nvPr/>
            </p:nvSpPr>
            <p:spPr>
              <a:xfrm rot="9514361">
                <a:off x="4113568" y="3440074"/>
                <a:ext cx="843147" cy="405965"/>
              </a:xfrm>
              <a:prstGeom prst="curvedUpArrow">
                <a:avLst/>
              </a:prstGeom>
              <a:gradFill flip="none" rotWithShape="1">
                <a:gsLst>
                  <a:gs pos="0">
                    <a:srgbClr val="C00000"/>
                  </a:gs>
                  <a:gs pos="69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feil: nach oben gekrümmt 44">
                <a:extLst>
                  <a:ext uri="{FF2B5EF4-FFF2-40B4-BE49-F238E27FC236}">
                    <a16:creationId xmlns:a16="http://schemas.microsoft.com/office/drawing/2014/main" id="{699CB8A7-BAE0-4368-BECB-D72D98F04CA7}"/>
                  </a:ext>
                </a:extLst>
              </p:cNvPr>
              <p:cNvSpPr/>
              <p:nvPr/>
            </p:nvSpPr>
            <p:spPr>
              <a:xfrm rot="20314361">
                <a:off x="4331297" y="3830493"/>
                <a:ext cx="843149" cy="395748"/>
              </a:xfrm>
              <a:prstGeom prst="curvedUpArrow">
                <a:avLst/>
              </a:prstGeom>
              <a:gradFill flip="none" rotWithShape="1">
                <a:gsLst>
                  <a:gs pos="0">
                    <a:schemeClr val="accent5"/>
                  </a:gs>
                  <a:gs pos="68000">
                    <a:schemeClr val="accent2">
                      <a:lumMod val="40000"/>
                      <a:lumOff val="60000"/>
                    </a:schemeClr>
                  </a:gs>
                  <a:gs pos="43000">
                    <a:schemeClr val="accent1">
                      <a:lumMod val="40000"/>
                      <a:lumOff val="60000"/>
                    </a:schemeClr>
                  </a:gs>
                  <a:gs pos="100000">
                    <a:srgbClr val="C0000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684C5682-0263-4BAE-A17A-00B623413116}"/>
                  </a:ext>
                </a:extLst>
              </p:cNvPr>
              <p:cNvSpPr txBox="1"/>
              <p:nvPr/>
            </p:nvSpPr>
            <p:spPr>
              <a:xfrm rot="20159562">
                <a:off x="4353837" y="3427192"/>
                <a:ext cx="4987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/>
                  <a:t>L</a:t>
                </a:r>
                <a:endParaRPr lang="de-DE" sz="2800" b="1" dirty="0"/>
              </a:p>
            </p:txBody>
          </p:sp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F6B7B09F-15D1-481E-A4FC-98E057CD617C}"/>
                </a:ext>
              </a:extLst>
            </p:cNvPr>
            <p:cNvGrpSpPr/>
            <p:nvPr/>
          </p:nvGrpSpPr>
          <p:grpSpPr>
            <a:xfrm>
              <a:off x="9522383" y="2524685"/>
              <a:ext cx="593885" cy="765573"/>
              <a:chOff x="4158378" y="3337897"/>
              <a:chExt cx="827447" cy="1045203"/>
            </a:xfrm>
          </p:grpSpPr>
          <p:sp>
            <p:nvSpPr>
              <p:cNvPr id="48" name="Pfeil: nach oben gekrümmt 47">
                <a:extLst>
                  <a:ext uri="{FF2B5EF4-FFF2-40B4-BE49-F238E27FC236}">
                    <a16:creationId xmlns:a16="http://schemas.microsoft.com/office/drawing/2014/main" id="{26E23F4C-CD0B-4B7B-9211-D832C9939A53}"/>
                  </a:ext>
                </a:extLst>
              </p:cNvPr>
              <p:cNvSpPr/>
              <p:nvPr/>
            </p:nvSpPr>
            <p:spPr>
              <a:xfrm rot="7364938">
                <a:off x="3952432" y="3543843"/>
                <a:ext cx="826190" cy="414298"/>
              </a:xfrm>
              <a:prstGeom prst="curvedUpArrow">
                <a:avLst/>
              </a:prstGeom>
              <a:gradFill flip="none" rotWithShape="1">
                <a:gsLst>
                  <a:gs pos="0">
                    <a:srgbClr val="C00000"/>
                  </a:gs>
                  <a:gs pos="69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feil: nach oben gekrümmt 48">
                <a:extLst>
                  <a:ext uri="{FF2B5EF4-FFF2-40B4-BE49-F238E27FC236}">
                    <a16:creationId xmlns:a16="http://schemas.microsoft.com/office/drawing/2014/main" id="{A1C8CEDA-8E22-4510-ACF2-91E4A13B0582}"/>
                  </a:ext>
                </a:extLst>
              </p:cNvPr>
              <p:cNvSpPr/>
              <p:nvPr/>
            </p:nvSpPr>
            <p:spPr>
              <a:xfrm rot="17975314">
                <a:off x="4370794" y="3768069"/>
                <a:ext cx="826191" cy="403871"/>
              </a:xfrm>
              <a:prstGeom prst="curvedUpArrow">
                <a:avLst/>
              </a:prstGeom>
              <a:gradFill flip="none" rotWithShape="1">
                <a:gsLst>
                  <a:gs pos="0">
                    <a:schemeClr val="accent5"/>
                  </a:gs>
                  <a:gs pos="68000">
                    <a:schemeClr val="accent2">
                      <a:lumMod val="40000"/>
                      <a:lumOff val="60000"/>
                    </a:schemeClr>
                  </a:gs>
                  <a:gs pos="43000">
                    <a:schemeClr val="accent1">
                      <a:lumMod val="40000"/>
                      <a:lumOff val="60000"/>
                    </a:schemeClr>
                  </a:gs>
                  <a:gs pos="100000">
                    <a:srgbClr val="C0000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6F4CDD46-F41F-46A0-BA53-34F2378C97A4}"/>
                  </a:ext>
                </a:extLst>
              </p:cNvPr>
              <p:cNvSpPr txBox="1"/>
              <p:nvPr/>
            </p:nvSpPr>
            <p:spPr>
              <a:xfrm rot="18087128">
                <a:off x="4309658" y="3507380"/>
                <a:ext cx="488734" cy="596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/>
                  <a:t>L</a:t>
                </a:r>
                <a:endParaRPr lang="de-DE" sz="2800" b="1" dirty="0"/>
              </a:p>
            </p:txBody>
          </p:sp>
        </p:grpSp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7F1B7135-25A6-4869-8662-4561B8C11730}"/>
                </a:ext>
              </a:extLst>
            </p:cNvPr>
            <p:cNvSpPr/>
            <p:nvPr/>
          </p:nvSpPr>
          <p:spPr>
            <a:xfrm rot="19748463">
              <a:off x="8818738" y="3682160"/>
              <a:ext cx="232732" cy="289871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: nach rechts 50">
              <a:extLst>
                <a:ext uri="{FF2B5EF4-FFF2-40B4-BE49-F238E27FC236}">
                  <a16:creationId xmlns:a16="http://schemas.microsoft.com/office/drawing/2014/main" id="{406370D4-5ED9-4DEF-82E5-C4357218896C}"/>
                </a:ext>
              </a:extLst>
            </p:cNvPr>
            <p:cNvSpPr/>
            <p:nvPr/>
          </p:nvSpPr>
          <p:spPr>
            <a:xfrm rot="18296845">
              <a:off x="9642662" y="3187790"/>
              <a:ext cx="172892" cy="31502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Box 9">
            <a:extLst>
              <a:ext uri="{FF2B5EF4-FFF2-40B4-BE49-F238E27FC236}">
                <a16:creationId xmlns:a16="http://schemas.microsoft.com/office/drawing/2014/main" id="{C19877C4-53F5-4F20-A686-7DF1852A6BBA}"/>
              </a:ext>
            </a:extLst>
          </p:cNvPr>
          <p:cNvSpPr txBox="1"/>
          <p:nvPr/>
        </p:nvSpPr>
        <p:spPr>
          <a:xfrm>
            <a:off x="4334586" y="4581983"/>
            <a:ext cx="30621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</a:rPr>
              <a:t>Summary</a:t>
            </a:r>
          </a:p>
          <a:p>
            <a:endParaRPr lang="de-DE" sz="1200" dirty="0">
              <a:solidFill>
                <a:srgbClr val="404040"/>
              </a:solidFill>
            </a:endParaRPr>
          </a:p>
          <a:p>
            <a:r>
              <a:rPr lang="de-DE" dirty="0">
                <a:solidFill>
                  <a:srgbClr val="404040"/>
                </a:solidFill>
              </a:rPr>
              <a:t>Regional difference in cyclone impact on 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Decrease in Greenland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404040"/>
                </a:solidFill>
              </a:rPr>
              <a:t>Increase in Barents Sea.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8585B34-195E-42D5-B030-FE60A76C387C}"/>
              </a:ext>
            </a:extLst>
          </p:cNvPr>
          <p:cNvGrpSpPr/>
          <p:nvPr/>
        </p:nvGrpSpPr>
        <p:grpSpPr>
          <a:xfrm>
            <a:off x="443122" y="4415815"/>
            <a:ext cx="3322390" cy="2072412"/>
            <a:chOff x="443122" y="4415815"/>
            <a:chExt cx="3322390" cy="2072412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C4F79A1-BC5B-4B7F-81FB-C20EACC1C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5" t="4639" r="1969" b="16273"/>
            <a:stretch/>
          </p:blipFill>
          <p:spPr>
            <a:xfrm>
              <a:off x="874590" y="4469769"/>
              <a:ext cx="2890922" cy="166809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09D56A14-340F-44A6-A180-75E47869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" r="88578"/>
            <a:stretch/>
          </p:blipFill>
          <p:spPr>
            <a:xfrm>
              <a:off x="443122" y="4415815"/>
              <a:ext cx="386754" cy="2072412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C1043703-82A2-417C-87A5-3F012820E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3" t="83445" r="3174" b="3042"/>
            <a:stretch/>
          </p:blipFill>
          <p:spPr>
            <a:xfrm>
              <a:off x="985431" y="6137864"/>
              <a:ext cx="2735686" cy="285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0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0607" y="858470"/>
            <a:ext cx="9144000" cy="1156017"/>
          </a:xfrm>
        </p:spPr>
        <p:txBody>
          <a:bodyPr/>
          <a:lstStyle/>
          <a:p>
            <a:r>
              <a:rPr lang="de-DE" sz="4800" dirty="0">
                <a:solidFill>
                  <a:srgbClr val="404040"/>
                </a:solidFill>
                <a:latin typeface="+mn-lt"/>
              </a:rPr>
              <a:t>Thank you for your attention!</a:t>
            </a:r>
          </a:p>
        </p:txBody>
      </p:sp>
      <p:sp>
        <p:nvSpPr>
          <p:cNvPr id="6" name="Textfeld 16">
            <a:extLst>
              <a:ext uri="{FF2B5EF4-FFF2-40B4-BE49-F238E27FC236}">
                <a16:creationId xmlns:a16="http://schemas.microsoft.com/office/drawing/2014/main" id="{03368765-C9E6-4A52-9D46-3779BA197DED}"/>
              </a:ext>
            </a:extLst>
          </p:cNvPr>
          <p:cNvSpPr txBox="1"/>
          <p:nvPr/>
        </p:nvSpPr>
        <p:spPr>
          <a:xfrm>
            <a:off x="7134551" y="4052147"/>
            <a:ext cx="4795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Akperov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Mirseid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Mokhov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Igor &amp; Rinke, Annette &amp;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Dethloff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Klaus &amp;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Matthes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Heidrun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Mokhov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I. (2014): Cyclones and their possible changes in the Arctic by the end of the twenty first century from regional climate model simulations, Theoretical and Applied Climatology, 122.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A285809-6E82-42C1-861A-B91783BEC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73" y="4052147"/>
            <a:ext cx="497877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Acknowledgements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This work was supported by the DFG funded Transregio-project TR 172 “Arctic Amplification (AC)3“ and the European Union’s Horizon 2020 research and innovation framework programme funded "PolarRES" project.</a:t>
            </a:r>
            <a:endParaRPr kumimoji="0" lang="de-DE" altLang="de-DE" sz="1100" b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</a:endParaRPr>
          </a:p>
        </p:txBody>
      </p:sp>
      <p:sp>
        <p:nvSpPr>
          <p:cNvPr id="11" name="Textfeld 16">
            <a:extLst>
              <a:ext uri="{FF2B5EF4-FFF2-40B4-BE49-F238E27FC236}">
                <a16:creationId xmlns:a16="http://schemas.microsoft.com/office/drawing/2014/main" id="{03368765-C9E6-4A52-9D46-3779BA197DED}"/>
              </a:ext>
            </a:extLst>
          </p:cNvPr>
          <p:cNvSpPr txBox="1"/>
          <p:nvPr/>
        </p:nvSpPr>
        <p:spPr>
          <a:xfrm>
            <a:off x="4925690" y="2571651"/>
            <a:ext cx="2340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lars.aue@awi.de</a:t>
            </a:r>
          </a:p>
        </p:txBody>
      </p:sp>
      <p:pic>
        <p:nvPicPr>
          <p:cNvPr id="17" name="Grafik 2">
            <a:extLst>
              <a:ext uri="{FF2B5EF4-FFF2-40B4-BE49-F238E27FC236}">
                <a16:creationId xmlns:a16="http://schemas.microsoft.com/office/drawing/2014/main" id="{8174CEFB-D622-4F90-90E1-E9CDC9FFA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88" y="5623156"/>
            <a:ext cx="1132347" cy="10438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F88161-D03C-445C-9C19-A283DBF97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34" y="5704114"/>
            <a:ext cx="4092063" cy="73043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B42CFA-E904-422B-BE3B-A8FECD181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1" y="5408590"/>
            <a:ext cx="1224289" cy="12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Breitbild</PresentationFormat>
  <Paragraphs>81</Paragraphs>
  <Slides>6</Slides>
  <Notes>5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Regional differences in cyclone impacts on Arctic sea ice concentration  during winter</vt:lpstr>
      <vt:lpstr>Introduction: Cyclone impacts on SIC</vt:lpstr>
      <vt:lpstr>Introduction: Cyclone impacts on SIC</vt:lpstr>
      <vt:lpstr>Statistics: Cyclone impacts on SIC</vt:lpstr>
      <vt:lpstr>Statistics: Cyclone impacts on SIC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differences in cyclone impacts on Arctic sea ice concentration  during winter</dc:title>
  <dc:creator>Lars Aue</dc:creator>
  <cp:lastModifiedBy>Lars Aue</cp:lastModifiedBy>
  <cp:revision>154</cp:revision>
  <dcterms:created xsi:type="dcterms:W3CDTF">2022-05-17T14:53:47Z</dcterms:created>
  <dcterms:modified xsi:type="dcterms:W3CDTF">2022-05-25T17:10:44Z</dcterms:modified>
</cp:coreProperties>
</file>