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304" r:id="rId7"/>
    <p:sldId id="30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6"/>
    <p:restoredTop sz="92120"/>
  </p:normalViewPr>
  <p:slideViewPr>
    <p:cSldViewPr snapToGrid="0" snapToObjects="1">
      <p:cViewPr varScale="1">
        <p:scale>
          <a:sx n="113" d="100"/>
          <a:sy n="113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C6CB4-CF20-F440-BCC3-EE925F3CB5F5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A1A2D-3FB3-CB4B-A57D-4DF8A249E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5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A1A2D-3FB3-CB4B-A57D-4DF8A249E7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99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A1A2D-3FB3-CB4B-A57D-4DF8A249E7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3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A1A2D-3FB3-CB4B-A57D-4DF8A249E7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40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A1A2D-3FB3-CB4B-A57D-4DF8A249E7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00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A1A2D-3FB3-CB4B-A57D-4DF8A249E7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52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A1A2D-3FB3-CB4B-A57D-4DF8A249E7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3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DA77-47DA-6D4E-8882-E48B41261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618E4-F424-9148-9C76-B17A21D27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202E5-A005-1147-A8E1-CD177C54D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C90E7-1421-5C4A-A9BD-206C1EA5A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98B45-E396-374A-854E-32F1FF76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7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D7D6-679F-BC46-989D-45BDF6839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FF942-A6C3-E949-BFC7-065AF8E29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B1296-EAC8-9148-95F3-454470F7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C8CEF-6BEA-894D-8241-B0153975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6E560-C583-794F-A566-FC9794D7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17D42A-75F0-E541-BE99-8CD10917D2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B757A-E3AF-7945-87E3-33577E3AF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4D142-7B6B-5B41-9D79-03624814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FB601-A5A3-E24B-8EBE-69CBF230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25D42-EA20-6D46-B66C-3412FC15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8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1E60E-0B68-3941-B79E-86672B6E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06394-D7E7-0F48-AE33-813906DE0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A32F8-9F48-0F44-950B-23EF54EE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76FC3-4D3F-7D4A-B140-B6A25C85C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82FC4-2D04-7341-9F8D-820C8FA9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EDAAB-EA9A-5A44-861E-06E9070D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7B42F-E102-FD46-9DFD-EDEE12C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40923-CADE-D845-936D-71421312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A4BD9-8C9F-D645-BA58-31784BC3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F6B86-9582-5745-879D-5C32627D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1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0072C-255A-0D42-8BF9-C6DCF2D4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CD06B-8AC2-634F-9D4A-1BC961837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4A393-EED9-1348-A878-2BD5851E4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4F7D2-862A-704B-B4BD-50DB73BA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29908-7DFB-8040-9103-B8C9A5E2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2A47E-00FC-844D-8F74-F2872521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0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23E15-785D-C244-BD78-5D924CC0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8968D-32D8-734B-B440-B00B5E01E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D67E3-5956-124B-B7F4-62AB186A4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3F544-EDA0-8745-919F-FB26CCFF2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B0591-9DF1-9F40-ABB8-0C1C02437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61AD85-BB61-1946-A272-CB44B9B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22DB26-D3BF-A34A-B423-F172109E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00912-98F4-1747-864C-43AD84EF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4AE02-6529-FB4F-9B77-10296E22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BFD03-5BF6-784B-A645-C033C8AA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4641F-8D52-8847-BD92-511668AD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55FF3-E7D0-3F42-AC65-F3830679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7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B169BC-E236-3F4E-8DBE-36B69E65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A1AC8-DE41-5244-AE59-0913E7F6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B34E-D546-C040-A2C3-F42FAFB9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1273-2D6E-B841-89EE-900ADB8B6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F938C-F0BC-7742-A819-36A9EC338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27D44-3BB1-6146-80B9-ABC7EF10B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6FD37-2B30-3245-8DD5-CD53F187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DD459-D453-6C4A-B68D-5266EB3CF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AA0DE-4F87-DC4C-9B8F-1850B1FF9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4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0B34-A6B8-E141-A7E7-DE7F1238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032DFD-0AD4-AB4C-9ACB-261B84521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2B24A-9D1B-7D45-A9AC-75E06AA5D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E9B2E-5607-554D-8FD2-7772BED1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75BB7-AD84-134E-A0B1-9FBE89C4F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05FB2-7350-8C4E-87A5-25D97AF9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1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107990-280C-2A41-9C42-DDD84D51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68330-FE3E-C34A-9CF0-415F09242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AB8CD-EA90-B542-AA99-386C8DD49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8ECFB-5988-F045-A380-0A959350EC7F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DE872-E93D-684B-ABEC-4484FA711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BC747-B9F2-424A-8AD6-FF53F12BC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B69C-DBE4-6D42-A642-A1034472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2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CC65-B197-AA48-9757-50B77A3BC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5768" y="568755"/>
            <a:ext cx="9560459" cy="143691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P-band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for Ground Deformation Surveying: Advantages and Challenges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92B904-BD31-014C-BCC1-D0BA169E5306}"/>
              </a:ext>
            </a:extLst>
          </p:cNvPr>
          <p:cNvSpPr txBox="1">
            <a:spLocks/>
          </p:cNvSpPr>
          <p:nvPr/>
        </p:nvSpPr>
        <p:spPr>
          <a:xfrm>
            <a:off x="2453787" y="3988606"/>
            <a:ext cx="7284417" cy="1111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1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UC Berkeley, Berkeley, CA, USA</a:t>
            </a:r>
          </a:p>
          <a:p>
            <a:pPr>
              <a:spcAft>
                <a:spcPts val="600"/>
              </a:spcAft>
            </a:pP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Southern Methodist University, Dallas, TX, USA</a:t>
            </a:r>
          </a:p>
          <a:p>
            <a:pPr>
              <a:spcAft>
                <a:spcPts val="600"/>
              </a:spcAft>
            </a:pP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Jet Propulsion Laboratory, Pasadena, CA, USA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15B2DA7-B4BF-2246-81F5-FFCC2894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0" y="5726782"/>
            <a:ext cx="1920240" cy="622013"/>
          </a:xfrm>
          <a:prstGeom prst="rect">
            <a:avLst/>
          </a:prstGeom>
          <a:noFill/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6F0A9114-7428-6C45-81B2-7B12A8353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8629" y="5645433"/>
            <a:ext cx="880504" cy="749808"/>
          </a:xfrm>
          <a:prstGeom prst="rect">
            <a:avLst/>
          </a:prstGeom>
          <a:noFill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FB45401-D1B0-1740-8D38-552DF49C89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652" y="5731464"/>
            <a:ext cx="2148407" cy="61264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A364A25-6FCF-B243-A6CC-1DC2E7ADBE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5825" y="5745180"/>
            <a:ext cx="1482864" cy="585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C5359-52BD-1F71-656A-C602D4D0687C}"/>
              </a:ext>
            </a:extLst>
          </p:cNvPr>
          <p:cNvSpPr txBox="1"/>
          <p:nvPr/>
        </p:nvSpPr>
        <p:spPr>
          <a:xfrm>
            <a:off x="1460914" y="2747228"/>
            <a:ext cx="92701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Yuankun Xu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Zhong Lu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Roland Burgmann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Scott Hensley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Eric Fielding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1216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590CA7A-356F-AED6-6529-315D05EFFAB5}"/>
              </a:ext>
            </a:extLst>
          </p:cNvPr>
          <p:cNvSpPr txBox="1"/>
          <p:nvPr/>
        </p:nvSpPr>
        <p:spPr>
          <a:xfrm>
            <a:off x="369277" y="77596"/>
            <a:ext cx="9577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Overview of UAVSAR P-band experiment on the US West Coast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68D7A-FBA2-A739-16B6-F47EFDF3C1AD}"/>
              </a:ext>
            </a:extLst>
          </p:cNvPr>
          <p:cNvCxnSpPr>
            <a:cxnSpLocks/>
          </p:cNvCxnSpPr>
          <p:nvPr/>
        </p:nvCxnSpPr>
        <p:spPr>
          <a:xfrm>
            <a:off x="369277" y="574431"/>
            <a:ext cx="1144758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9ED24EA-2829-DEC7-2487-FB7BEF79A9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11" y="664563"/>
            <a:ext cx="5311021" cy="405032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CD865D-2E96-5805-85B5-4C9F5DECF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48040"/>
              </p:ext>
            </p:extLst>
          </p:nvPr>
        </p:nvGraphicFramePr>
        <p:xfrm>
          <a:off x="621793" y="5016917"/>
          <a:ext cx="4846319" cy="1568824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430532">
                  <a:extLst>
                    <a:ext uri="{9D8B030D-6E8A-4147-A177-3AD203B41FA5}">
                      <a16:colId xmlns:a16="http://schemas.microsoft.com/office/drawing/2014/main" val="4035195561"/>
                    </a:ext>
                  </a:extLst>
                </a:gridCol>
                <a:gridCol w="1224343">
                  <a:extLst>
                    <a:ext uri="{9D8B030D-6E8A-4147-A177-3AD203B41FA5}">
                      <a16:colId xmlns:a16="http://schemas.microsoft.com/office/drawing/2014/main" val="1778724505"/>
                    </a:ext>
                  </a:extLst>
                </a:gridCol>
                <a:gridCol w="1191444">
                  <a:extLst>
                    <a:ext uri="{9D8B030D-6E8A-4147-A177-3AD203B41FA5}">
                      <a16:colId xmlns:a16="http://schemas.microsoft.com/office/drawing/2014/main" val="1305658582"/>
                    </a:ext>
                  </a:extLst>
                </a:gridCol>
              </a:tblGrid>
              <a:tr h="175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Band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P-band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L-band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9303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Side-looking direction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Left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Left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896975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Center wavelength (cm)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</a:rPr>
                        <a:t>69.72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effectLst/>
                        </a:rPr>
                        <a:t>23.84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5375604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Slant range resolution (m)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6025615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Azimuth resolution (m)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6358948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Multi-looked range spacing (m)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7040468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Multi-looked azimuth spacing (m)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3824263"/>
                  </a:ext>
                </a:extLst>
              </a:tr>
              <a:tr h="175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Date of acquisition #1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 Nov 2020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 Oct 2020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7747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Date of acquisition #2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05 May 2021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 May 2021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68054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8A95440-7475-8FD4-6D2F-8C81366149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939" y="660258"/>
            <a:ext cx="4865050" cy="4071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5F9502-823C-0C40-776F-C5EDDB7512EC}"/>
              </a:ext>
            </a:extLst>
          </p:cNvPr>
          <p:cNvSpPr txBox="1"/>
          <p:nvPr/>
        </p:nvSpPr>
        <p:spPr>
          <a:xfrm>
            <a:off x="6562090" y="5042147"/>
            <a:ext cx="5202337" cy="1518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Motivation: P-band </a:t>
            </a:r>
            <a:r>
              <a:rPr lang="en-US" sz="1600" dirty="0" err="1"/>
              <a:t>InSAR</a:t>
            </a:r>
            <a:r>
              <a:rPr lang="en-US" sz="1600" dirty="0"/>
              <a:t> for surveying forested terrains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Flight segments: 20 P-band +  2 P/L-band (Eel River)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Mapped deformation features: 257 active landslides </a:t>
            </a:r>
          </a:p>
          <a:p>
            <a:pPr marL="577850" lvl="1" indent="-285750">
              <a:spcAft>
                <a:spcPts val="30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sz="1400" dirty="0"/>
              <a:t>231 not in the USGS landslide inventory (Jones et al., 2019) </a:t>
            </a:r>
          </a:p>
          <a:p>
            <a:pPr marL="577850" lvl="1" indent="-285750">
              <a:spcAft>
                <a:spcPts val="30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sz="1400" dirty="0"/>
              <a:t>195 not in the 2007-2019 ALOS-1/2 mapping (Xu et al., 2021)</a:t>
            </a:r>
          </a:p>
        </p:txBody>
      </p:sp>
    </p:spTree>
    <p:extLst>
      <p:ext uri="{BB962C8B-B14F-4D97-AF65-F5344CB8AC3E}">
        <p14:creationId xmlns:p14="http://schemas.microsoft.com/office/powerpoint/2010/main" val="36038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590CA7A-356F-AED6-6529-315D05EFFAB5}"/>
              </a:ext>
            </a:extLst>
          </p:cNvPr>
          <p:cNvSpPr txBox="1"/>
          <p:nvPr/>
        </p:nvSpPr>
        <p:spPr>
          <a:xfrm>
            <a:off x="369277" y="77596"/>
            <a:ext cx="9149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P-band vs. L-band: Backscattering amplitude &amp; </a:t>
            </a:r>
            <a:r>
              <a:rPr lang="en-US" sz="2200" b="1" dirty="0" err="1"/>
              <a:t>InSAR</a:t>
            </a:r>
            <a:r>
              <a:rPr lang="en-US" sz="2200" b="1" dirty="0"/>
              <a:t> coherence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68D7A-FBA2-A739-16B6-F47EFDF3C1AD}"/>
              </a:ext>
            </a:extLst>
          </p:cNvPr>
          <p:cNvCxnSpPr>
            <a:cxnSpLocks/>
          </p:cNvCxnSpPr>
          <p:nvPr/>
        </p:nvCxnSpPr>
        <p:spPr>
          <a:xfrm>
            <a:off x="369277" y="574431"/>
            <a:ext cx="1144758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531C3B7-19FD-BD6C-54A0-45C386946C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82" y="635002"/>
            <a:ext cx="5746405" cy="594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75F21-8228-78AC-A4A0-0E3F503C7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104" y="671578"/>
            <a:ext cx="5269758" cy="4403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D09618-2C24-349F-1BCF-16FEFF403381}"/>
              </a:ext>
            </a:extLst>
          </p:cNvPr>
          <p:cNvSpPr txBox="1"/>
          <p:nvPr/>
        </p:nvSpPr>
        <p:spPr>
          <a:xfrm>
            <a:off x="6519671" y="5239407"/>
            <a:ext cx="52884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Backscattering (P &gt; L): volume scattering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Coherence (P=0.7 vs. L=0.4): vegetation penetration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P-to-L coherence difference by land cover type: developed space (0.2), forest (0.17), pasture/hay (0.15) </a:t>
            </a:r>
          </a:p>
        </p:txBody>
      </p:sp>
    </p:spTree>
    <p:extLst>
      <p:ext uri="{BB962C8B-B14F-4D97-AF65-F5344CB8AC3E}">
        <p14:creationId xmlns:p14="http://schemas.microsoft.com/office/powerpoint/2010/main" val="88189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590CA7A-356F-AED6-6529-315D05EFFAB5}"/>
              </a:ext>
            </a:extLst>
          </p:cNvPr>
          <p:cNvSpPr txBox="1"/>
          <p:nvPr/>
        </p:nvSpPr>
        <p:spPr>
          <a:xfrm>
            <a:off x="369277" y="77596"/>
            <a:ext cx="9577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P-band vs. L-band: Deformation detection and measurement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68D7A-FBA2-A739-16B6-F47EFDF3C1AD}"/>
              </a:ext>
            </a:extLst>
          </p:cNvPr>
          <p:cNvCxnSpPr>
            <a:cxnSpLocks/>
          </p:cNvCxnSpPr>
          <p:nvPr/>
        </p:nvCxnSpPr>
        <p:spPr>
          <a:xfrm>
            <a:off x="369277" y="574431"/>
            <a:ext cx="1144758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3B0124-7B8D-F3A5-1C54-7D03213AB8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09" y="658569"/>
            <a:ext cx="4565793" cy="3802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9C1F37-C631-CD89-2B47-201CFE6BA1B1}"/>
                  </a:ext>
                </a:extLst>
              </p:cNvPr>
              <p:cNvSpPr txBox="1"/>
              <p:nvPr/>
            </p:nvSpPr>
            <p:spPr>
              <a:xfrm>
                <a:off x="2168465" y="4732691"/>
                <a:ext cx="1753751" cy="728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9C1F37-C631-CD89-2B47-201CFE6BA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465" y="4732691"/>
                <a:ext cx="1753751" cy="7288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A69FFCE-F516-029C-266D-816BFE6D8E45}"/>
              </a:ext>
            </a:extLst>
          </p:cNvPr>
          <p:cNvSpPr txBox="1"/>
          <p:nvPr/>
        </p:nvSpPr>
        <p:spPr>
          <a:xfrm>
            <a:off x="392023" y="5546278"/>
            <a:ext cx="64595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Higher coherence </a:t>
            </a:r>
            <a:r>
              <a:rPr lang="en-US" sz="1600" dirty="0">
                <a:sym typeface="Wingdings" pitchFamily="2" charset="2"/>
              </a:rPr>
              <a:t>--&gt; Clearly capturing deformation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Longer wavelength </a:t>
            </a:r>
            <a:r>
              <a:rPr lang="en-US" sz="1600" dirty="0">
                <a:sym typeface="Wingdings" pitchFamily="2" charset="2"/>
              </a:rPr>
              <a:t>--&gt; Resolving high-gradient deformation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Longer wavelength --&gt; Insensitivity to subtle deformation</a:t>
            </a:r>
            <a:endParaRPr lang="en-US" sz="16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968F074-1D74-2D3D-88F6-E84C70B252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937" y="4073365"/>
            <a:ext cx="5085038" cy="24980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154998-B904-8129-42C8-81C9CE1FEB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982" y="814247"/>
            <a:ext cx="5371390" cy="30047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E8D890-C925-08DB-E8DF-E77212C165F7}"/>
              </a:ext>
            </a:extLst>
          </p:cNvPr>
          <p:cNvSpPr txBox="1"/>
          <p:nvPr/>
        </p:nvSpPr>
        <p:spPr>
          <a:xfrm>
            <a:off x="695703" y="4942421"/>
            <a:ext cx="1511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InSAR</a:t>
            </a:r>
            <a:r>
              <a:rPr lang="en-US" sz="1600" dirty="0"/>
              <a:t> precision:</a:t>
            </a:r>
          </a:p>
        </p:txBody>
      </p:sp>
    </p:spTree>
    <p:extLst>
      <p:ext uri="{BB962C8B-B14F-4D97-AF65-F5344CB8AC3E}">
        <p14:creationId xmlns:p14="http://schemas.microsoft.com/office/powerpoint/2010/main" val="168074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590CA7A-356F-AED6-6529-315D05EFFAB5}"/>
              </a:ext>
            </a:extLst>
          </p:cNvPr>
          <p:cNvSpPr txBox="1"/>
          <p:nvPr/>
        </p:nvSpPr>
        <p:spPr>
          <a:xfrm>
            <a:off x="369277" y="77596"/>
            <a:ext cx="9577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4. P-band: Snow penetration depth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68D7A-FBA2-A739-16B6-F47EFDF3C1AD}"/>
              </a:ext>
            </a:extLst>
          </p:cNvPr>
          <p:cNvCxnSpPr>
            <a:cxnSpLocks/>
          </p:cNvCxnSpPr>
          <p:nvPr/>
        </p:nvCxnSpPr>
        <p:spPr>
          <a:xfrm>
            <a:off x="369277" y="574431"/>
            <a:ext cx="1144758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6DB82F0-3E20-4ABC-DA6B-8006A9203C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71" y="728413"/>
            <a:ext cx="5705578" cy="5775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A2B1CB-CA7F-137B-075C-1B2D30B566DC}"/>
                  </a:ext>
                </a:extLst>
              </p:cNvPr>
              <p:cNvSpPr txBox="1"/>
              <p:nvPr/>
            </p:nvSpPr>
            <p:spPr>
              <a:xfrm>
                <a:off x="8833712" y="4171568"/>
                <a:ext cx="2541494" cy="783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2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sz="12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2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p>
                                                    <m:sSupPr>
                                                      <m:ctrlP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𝜀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200" i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′′</m:t>
                                                      </m:r>
                                                    </m:sup>
                                                  </m:sSup>
                                                </m:num>
                                                <m:den>
                                                  <m:sSup>
                                                    <m:sSupPr>
                                                      <m:ctrlP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𝜀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200" i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A2B1CB-CA7F-137B-075C-1B2D30B56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712" y="4171568"/>
                <a:ext cx="2541494" cy="7837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BFD5C35-0399-DB44-3435-925F8C562C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407" y="779929"/>
            <a:ext cx="5034421" cy="3227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9D24CE-FE21-0A09-D68F-8A3C4E953E59}"/>
              </a:ext>
            </a:extLst>
          </p:cNvPr>
          <p:cNvSpPr txBox="1"/>
          <p:nvPr/>
        </p:nvSpPr>
        <p:spPr>
          <a:xfrm>
            <a:off x="6642875" y="4497243"/>
            <a:ext cx="2541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Radar penetration depth: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80B02B-D381-D3F6-6922-B205008AF63D}"/>
              </a:ext>
            </a:extLst>
          </p:cNvPr>
          <p:cNvSpPr txBox="1"/>
          <p:nvPr/>
        </p:nvSpPr>
        <p:spPr>
          <a:xfrm>
            <a:off x="6642875" y="5540469"/>
            <a:ext cx="5513831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dirty="0"/>
              <a:t>P-band: Full penetration by 1.5 m (coherence as high as 0.9 ) 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 Coherence decreases with snow depth after 1.5 m </a:t>
            </a:r>
          </a:p>
          <a:p>
            <a:pPr marL="298450" lvl="2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dirty="0"/>
              <a:t>SAR amplitude increase with snow depth (&lt; 2.5 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472FE-6C2D-3C4A-DB8E-755C66F3DF12}"/>
              </a:ext>
            </a:extLst>
          </p:cNvPr>
          <p:cNvSpPr txBox="1"/>
          <p:nvPr/>
        </p:nvSpPr>
        <p:spPr>
          <a:xfrm>
            <a:off x="6642875" y="4936393"/>
            <a:ext cx="5513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17488">
              <a:spcAft>
                <a:spcPts val="60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sz="1600" dirty="0"/>
              <a:t>Penetration depth depends on wavelength and water content</a:t>
            </a:r>
          </a:p>
        </p:txBody>
      </p:sp>
    </p:spTree>
    <p:extLst>
      <p:ext uri="{BB962C8B-B14F-4D97-AF65-F5344CB8AC3E}">
        <p14:creationId xmlns:p14="http://schemas.microsoft.com/office/powerpoint/2010/main" val="142759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590CA7A-356F-AED6-6529-315D05EFFAB5}"/>
              </a:ext>
            </a:extLst>
          </p:cNvPr>
          <p:cNvSpPr txBox="1"/>
          <p:nvPr/>
        </p:nvSpPr>
        <p:spPr>
          <a:xfrm>
            <a:off x="369277" y="77596"/>
            <a:ext cx="9577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4. Highlight of mapped active landslides by P-band SAR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68D7A-FBA2-A739-16B6-F47EFDF3C1AD}"/>
              </a:ext>
            </a:extLst>
          </p:cNvPr>
          <p:cNvCxnSpPr>
            <a:cxnSpLocks/>
          </p:cNvCxnSpPr>
          <p:nvPr/>
        </p:nvCxnSpPr>
        <p:spPr>
          <a:xfrm>
            <a:off x="369277" y="574431"/>
            <a:ext cx="1144758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EEBEE99-591C-AD10-0195-18086ECD27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14" y="734549"/>
            <a:ext cx="5565850" cy="410790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AB7F67-DA46-C7D1-8253-D71A21F92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834" y="691896"/>
            <a:ext cx="4816701" cy="5983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07129C-FB38-EBA6-18E7-068C29C17DAF}"/>
              </a:ext>
            </a:extLst>
          </p:cNvPr>
          <p:cNvSpPr txBox="1"/>
          <p:nvPr/>
        </p:nvSpPr>
        <p:spPr>
          <a:xfrm>
            <a:off x="420793" y="5166097"/>
            <a:ext cx="55138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Aft>
                <a:spcPts val="1200"/>
              </a:spcAft>
              <a:buSzPct val="60000"/>
            </a:pPr>
            <a:r>
              <a:rPr lang="en-US" sz="1600" b="1" dirty="0"/>
              <a:t>Advantages of P-band SAR</a:t>
            </a:r>
          </a:p>
          <a:p>
            <a:pPr marL="2984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Long wavelength --&gt; Better coherence for forested area</a:t>
            </a:r>
          </a:p>
          <a:p>
            <a:pPr marL="2984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Variable heading angles </a:t>
            </a:r>
            <a:r>
              <a:rPr lang="en-US" sz="1600" dirty="0">
                <a:sym typeface="Wingdings" pitchFamily="2" charset="2"/>
              </a:rPr>
              <a:t>--&gt; sensitivity to deformation</a:t>
            </a:r>
          </a:p>
          <a:p>
            <a:pPr marL="2984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High resolution --&gt; capturing small-sized landslides </a:t>
            </a:r>
          </a:p>
        </p:txBody>
      </p:sp>
    </p:spTree>
    <p:extLst>
      <p:ext uri="{BB962C8B-B14F-4D97-AF65-F5344CB8AC3E}">
        <p14:creationId xmlns:p14="http://schemas.microsoft.com/office/powerpoint/2010/main" val="176040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B8909-96CA-A644-889D-8699BBF05DD5}"/>
              </a:ext>
            </a:extLst>
          </p:cNvPr>
          <p:cNvSpPr txBox="1"/>
          <p:nvPr/>
        </p:nvSpPr>
        <p:spPr>
          <a:xfrm>
            <a:off x="3025885" y="2380388"/>
            <a:ext cx="6140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42887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379</Words>
  <Application>Microsoft Macintosh PowerPoint</Application>
  <PresentationFormat>Widescreen</PresentationFormat>
  <Paragraphs>68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P-band InSAR for Ground Deformation Surveying: Advantages and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Xu, Yuankun</dc:creator>
  <cp:lastModifiedBy>Yuankun Xu</cp:lastModifiedBy>
  <cp:revision>186</cp:revision>
  <dcterms:created xsi:type="dcterms:W3CDTF">2021-10-23T22:07:49Z</dcterms:created>
  <dcterms:modified xsi:type="dcterms:W3CDTF">2022-05-24T23:42:02Z</dcterms:modified>
</cp:coreProperties>
</file>