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56" r:id="rId3"/>
    <p:sldId id="292" r:id="rId4"/>
    <p:sldId id="291" r:id="rId6"/>
    <p:sldId id="280" r:id="rId7"/>
    <p:sldId id="288" r:id="rId8"/>
    <p:sldId id="272" r:id="rId9"/>
    <p:sldId id="293" r:id="rId10"/>
    <p:sldId id="300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wj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  <a:srgbClr val="FF3300"/>
    <a:srgbClr val="202020"/>
    <a:srgbClr val="323232"/>
    <a:srgbClr val="B2B2B2"/>
    <a:srgbClr val="CC00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26"/>
        <p:guide pos="389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openxmlformats.org/officeDocument/2006/relationships/image" Target="../media/image3.jpeg"/><Relationship Id="rId6" Type="http://schemas.openxmlformats.org/officeDocument/2006/relationships/image" Target="../media/image1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openxmlformats.org/officeDocument/2006/relationships/image" Target="../media/image3.jpeg"/><Relationship Id="rId6" Type="http://schemas.openxmlformats.org/officeDocument/2006/relationships/image" Target="../media/image1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jpeg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jpeg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670" y="459105"/>
            <a:ext cx="10739755" cy="2186940"/>
          </a:xfrm>
        </p:spPr>
        <p:txBody>
          <a:bodyPr>
            <a:noAutofit/>
          </a:bodyPr>
          <a:lstStyle/>
          <a:p>
            <a:r>
              <a:rPr lang="zh-CN" altLang="en-US" sz="3000">
                <a:effectLst/>
              </a:rPr>
              <a:t>The effect of relative humidity on eddy covariance latent heat flux measurements and its implication for partitioning into transpiration and evaporation</a:t>
            </a:r>
            <a:endParaRPr lang="zh-CN" altLang="en-US" sz="3000">
              <a:effectLst/>
            </a:endParaRPr>
          </a:p>
        </p:txBody>
      </p:sp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6" y="46990"/>
            <a:ext cx="31261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0151" y="46990"/>
            <a:ext cx="749300" cy="64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46831"/>
            <a:ext cx="882650" cy="640080"/>
          </a:xfrm>
          <a:prstGeom prst="rect">
            <a:avLst/>
          </a:prstGeom>
        </p:spPr>
      </p:pic>
      <p:pic>
        <p:nvPicPr>
          <p:cNvPr id="6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6" y="4683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1379855" y="2880360"/>
            <a:ext cx="9923145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700">
                <a:solidFill>
                  <a:schemeClr val="tx1"/>
                </a:solidFill>
              </a:rPr>
              <a:t>Weijie Zhang</a:t>
            </a:r>
            <a:r>
              <a:rPr lang="en-US" sz="1700" baseline="30000"/>
              <a:t>1,2</a:t>
            </a:r>
            <a:r>
              <a:rPr lang="en-US" sz="1700"/>
              <a:t>, </a:t>
            </a:r>
            <a:r>
              <a:rPr lang="en-US" sz="1700">
                <a:sym typeface="+mn-ea"/>
              </a:rPr>
              <a:t>Jacob A. Nelson</a:t>
            </a:r>
            <a:r>
              <a:rPr lang="en-US" sz="1700" baseline="30000">
                <a:sym typeface="+mn-ea"/>
              </a:rPr>
              <a:t>1</a:t>
            </a:r>
            <a:r>
              <a:rPr lang="en-US" sz="1700"/>
              <a:t>, Mirco Migliavacca</a:t>
            </a:r>
            <a:r>
              <a:rPr lang="en-US" sz="1700" baseline="30000"/>
              <a:t>3</a:t>
            </a:r>
            <a:r>
              <a:rPr lang="en-US" sz="1700"/>
              <a:t>, Rafael Poyatos</a:t>
            </a:r>
            <a:r>
              <a:rPr lang="en-US" sz="1700" baseline="30000"/>
              <a:t>4,5</a:t>
            </a:r>
            <a:r>
              <a:rPr lang="en-US" sz="1700"/>
              <a:t>, Diego G. Miralles</a:t>
            </a:r>
            <a:r>
              <a:rPr lang="en-US" sz="1700" baseline="30000"/>
              <a:t>2</a:t>
            </a:r>
            <a:r>
              <a:rPr lang="en-US" sz="1700"/>
              <a:t>, Tarek S. El-Madany</a:t>
            </a:r>
            <a:r>
              <a:rPr lang="en-US" sz="1700" baseline="30000"/>
              <a:t>1</a:t>
            </a:r>
            <a:r>
              <a:rPr lang="en-US" sz="1700"/>
              <a:t>, Nuno Carvalhais</a:t>
            </a:r>
            <a:r>
              <a:rPr lang="en-US" sz="1700" baseline="30000"/>
              <a:t>1,6</a:t>
            </a:r>
            <a:r>
              <a:rPr lang="en-US" sz="1700"/>
              <a:t>, Markus Reichstein</a:t>
            </a:r>
            <a:r>
              <a:rPr lang="en-US" sz="1700" baseline="30000"/>
              <a:t>1,7</a:t>
            </a:r>
            <a:r>
              <a:rPr lang="en-US" sz="1700"/>
              <a:t>, </a:t>
            </a:r>
            <a:r>
              <a:rPr lang="en-US" sz="1700">
                <a:sym typeface="+mn-ea"/>
              </a:rPr>
              <a:t>Martin Jung</a:t>
            </a:r>
            <a:r>
              <a:rPr lang="en-US" sz="1700" baseline="30000">
                <a:sym typeface="+mn-ea"/>
              </a:rPr>
              <a:t>1</a:t>
            </a:r>
            <a:endParaRPr lang="en-US" sz="1700" baseline="30000"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11655" y="3614420"/>
            <a:ext cx="978154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 baseline="30000">
                <a:sym typeface="+mn-ea"/>
              </a:rPr>
              <a:t>1</a:t>
            </a:r>
            <a:r>
              <a:rPr lang="en-US" sz="1400">
                <a:sym typeface="+mn-ea"/>
              </a:rPr>
              <a:t>Department of Biogeochemical Integration, Max Planck Institute for Biogeochemistry, Jena, Germany</a:t>
            </a:r>
            <a:endParaRPr lang="en-US" sz="1400"/>
          </a:p>
          <a:p>
            <a:r>
              <a:rPr lang="en-US" sz="1400" baseline="30000">
                <a:sym typeface="+mn-ea"/>
              </a:rPr>
              <a:t>2</a:t>
            </a:r>
            <a:r>
              <a:rPr lang="en-US" sz="1400">
                <a:sym typeface="+mn-ea"/>
              </a:rPr>
              <a:t>Hydro-Climate Extremes Lab (H-CEL), Faculty of Bioscience Engineering, Ghent University, Ghent, Belgium</a:t>
            </a:r>
            <a:endParaRPr lang="en-US" sz="1400"/>
          </a:p>
          <a:p>
            <a:r>
              <a:rPr lang="en-US" sz="1400" baseline="30000">
                <a:sym typeface="+mn-ea"/>
              </a:rPr>
              <a:t>3</a:t>
            </a:r>
            <a:r>
              <a:rPr lang="en-US" sz="1400">
                <a:sym typeface="+mn-ea"/>
              </a:rPr>
              <a:t>European Commission, Joint Research Centre, Ispra (VA), Italy</a:t>
            </a:r>
            <a:endParaRPr lang="en-US" sz="1400" baseline="30000">
              <a:sym typeface="+mn-ea"/>
            </a:endParaRPr>
          </a:p>
          <a:p>
            <a:r>
              <a:rPr lang="en-US" sz="1400" baseline="30000">
                <a:sym typeface="+mn-ea"/>
              </a:rPr>
              <a:t>4</a:t>
            </a:r>
            <a:r>
              <a:rPr lang="en-US" sz="1400">
                <a:sym typeface="+mn-ea"/>
              </a:rPr>
              <a:t>CREAF, Cerdanyola del Vallès, Spain</a:t>
            </a:r>
            <a:endParaRPr lang="en-US" sz="1400"/>
          </a:p>
          <a:p>
            <a:r>
              <a:rPr lang="en-US" sz="1400" baseline="30000">
                <a:sym typeface="+mn-ea"/>
              </a:rPr>
              <a:t>5</a:t>
            </a:r>
            <a:r>
              <a:rPr lang="en-US" sz="1400">
                <a:sym typeface="+mn-ea"/>
              </a:rPr>
              <a:t>Universitat Autònoma de Barcelona, Cerdanyola del Vallès, Spain</a:t>
            </a:r>
            <a:endParaRPr lang="en-US" sz="1400" baseline="30000">
              <a:sym typeface="+mn-ea"/>
            </a:endParaRPr>
          </a:p>
          <a:p>
            <a:r>
              <a:rPr lang="en-US" sz="1400" baseline="30000">
                <a:sym typeface="+mn-ea"/>
              </a:rPr>
              <a:t>6</a:t>
            </a:r>
            <a:r>
              <a:rPr lang="en-US" sz="1400">
                <a:sym typeface="+mn-ea"/>
              </a:rPr>
              <a:t>Departamento de Ciências e Engenharia do Ambiente (DCEA), Faculdade de Ciências e Tecnologia (FCT),   </a:t>
            </a:r>
            <a:endParaRPr lang="en-US" sz="1400">
              <a:sym typeface="+mn-ea"/>
            </a:endParaRPr>
          </a:p>
          <a:p>
            <a:r>
              <a:rPr lang="en-US" sz="1400">
                <a:sym typeface="+mn-ea"/>
              </a:rPr>
              <a:t> Universidade Nova de Lisboa, Lisbon, Portugal</a:t>
            </a:r>
            <a:endParaRPr lang="en-US" sz="1400"/>
          </a:p>
          <a:p>
            <a:r>
              <a:rPr lang="en-US" sz="1400" baseline="30000">
                <a:sym typeface="+mn-ea"/>
              </a:rPr>
              <a:t>7</a:t>
            </a:r>
            <a:r>
              <a:rPr lang="en-US" sz="1400">
                <a:sym typeface="+mn-ea"/>
              </a:rPr>
              <a:t>Michael-Stifel-Center Jena for Data-Driven and Simulation Science, Jena, Germany</a:t>
            </a:r>
            <a:endParaRPr lang="en-US" sz="140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941435" y="6342380"/>
            <a:ext cx="3225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wzhang@bgc-jena.mpg.de</a:t>
            </a:r>
            <a:endParaRPr lang="en-US"/>
          </a:p>
        </p:txBody>
      </p:sp>
      <p:pic>
        <p:nvPicPr>
          <p:cNvPr id="11" name="Picture 10" descr="csm_Email_01_42a7aaf6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645" y="6242685"/>
            <a:ext cx="788035" cy="615315"/>
          </a:xfrm>
          <a:prstGeom prst="rect">
            <a:avLst/>
          </a:prstGeom>
        </p:spPr>
      </p:pic>
      <p:sp>
        <p:nvSpPr>
          <p:cNvPr id="10" name="Rectangle: Rounded Corners 4"/>
          <p:cNvSpPr/>
          <p:nvPr/>
        </p:nvSpPr>
        <p:spPr>
          <a:xfrm>
            <a:off x="30480" y="16510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12" name="Picture 11" descr="egu_ospp_label_blu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3613785"/>
            <a:ext cx="1706880" cy="2275205"/>
          </a:xfrm>
          <a:prstGeom prst="rect">
            <a:avLst/>
          </a:prstGeom>
        </p:spPr>
      </p:pic>
    </p:spTree>
  </p:cSld>
  <p:clrMapOvr>
    <a:masterClrMapping/>
  </p:clrMapOvr>
  <p:transition advTm="508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Fig2_presentation_4EGU(1)"/>
          <p:cNvPicPr>
            <a:picLocks noChangeAspect="1"/>
          </p:cNvPicPr>
          <p:nvPr/>
        </p:nvPicPr>
        <p:blipFill>
          <a:blip r:embed="rId1"/>
          <a:srcRect t="6997"/>
          <a:stretch>
            <a:fillRect/>
          </a:stretch>
        </p:blipFill>
        <p:spPr>
          <a:xfrm>
            <a:off x="2459355" y="672465"/>
            <a:ext cx="7752080" cy="527494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5400" y="1131570"/>
            <a:ext cx="2585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>
                <a:sym typeface="+mn-ea"/>
              </a:rPr>
              <a:t>41 Closed-Path Sites 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@FLUXNET 2015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@Hourly</a:t>
            </a:r>
            <a:endParaRPr lang="en-US"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427845" y="1603375"/>
            <a:ext cx="26282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accent6"/>
                </a:solidFill>
              </a:rPr>
              <a:t>No RH dependence</a:t>
            </a:r>
            <a:endParaRPr lang="en-US" sz="200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38735" y="3064510"/>
                <a:ext cx="2491740" cy="6007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𝐿𝐸𝑅</m:t>
                          </m:r>
                        </m:e>
                        <m:sub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𝐿𝐸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𝑅𝑛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" y="3064510"/>
                <a:ext cx="2491740" cy="6007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" name="Text Box 31"/>
          <p:cNvSpPr txBox="1"/>
          <p:nvPr/>
        </p:nvSpPr>
        <p:spPr>
          <a:xfrm>
            <a:off x="243205" y="15875"/>
            <a:ext cx="11705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solidFill>
                  <a:srgbClr val="FF0000"/>
                </a:solidFill>
              </a:rPr>
              <a:t>Water fluxes</a:t>
            </a:r>
            <a:r>
              <a:rPr lang="en-US" sz="2000"/>
              <a:t> are generally </a:t>
            </a:r>
            <a:r>
              <a:rPr lang="en-US" sz="2000">
                <a:solidFill>
                  <a:srgbClr val="FF0000"/>
                </a:solidFill>
              </a:rPr>
              <a:t>underestimated </a:t>
            </a:r>
            <a:r>
              <a:rPr lang="en-US" sz="2000"/>
              <a:t>by </a:t>
            </a:r>
            <a:r>
              <a:rPr lang="en-US" sz="2000">
                <a:solidFill>
                  <a:srgbClr val="FF0000"/>
                </a:solidFill>
              </a:rPr>
              <a:t>eddy covariance</a:t>
            </a:r>
            <a:r>
              <a:rPr lang="en-US" sz="2000"/>
              <a:t> systems under </a:t>
            </a:r>
            <a:r>
              <a:rPr lang="en-US" sz="2000">
                <a:solidFill>
                  <a:srgbClr val="FF0000"/>
                </a:solidFill>
              </a:rPr>
              <a:t>high relative humidity</a:t>
            </a:r>
            <a:r>
              <a:rPr lang="en-US" sz="2000"/>
              <a:t> conditions. (</a:t>
            </a:r>
            <a:r>
              <a:rPr lang="en-US" sz="2000">
                <a:sym typeface="+mn-ea"/>
              </a:rPr>
              <a:t>RH-dependent errors)</a:t>
            </a:r>
            <a:endParaRPr lang="en-US" sz="200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25400" y="4034155"/>
                <a:ext cx="2661920" cy="9702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𝑹𝒆𝒍𝒂𝒕𝒊𝒗𝒆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 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𝑳𝑬𝑹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𝐿𝐸𝑅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𝐿𝐸𝑅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𝑅𝐻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∈[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50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%,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60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%)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4034155"/>
                <a:ext cx="2661920" cy="970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s 14"/>
          <p:cNvSpPr/>
          <p:nvPr/>
        </p:nvSpPr>
        <p:spPr>
          <a:xfrm>
            <a:off x="0" y="1035050"/>
            <a:ext cx="2512060" cy="42449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6" y="6205220"/>
            <a:ext cx="31261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0151" y="6205220"/>
            <a:ext cx="749300" cy="64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6205061"/>
            <a:ext cx="882650" cy="640080"/>
          </a:xfrm>
          <a:prstGeom prst="rect">
            <a:avLst/>
          </a:prstGeom>
        </p:spPr>
      </p:pic>
      <p:pic>
        <p:nvPicPr>
          <p:cNvPr id="6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6" y="620506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4"/>
          <p:cNvSpPr/>
          <p:nvPr/>
        </p:nvSpPr>
        <p:spPr>
          <a:xfrm>
            <a:off x="38735" y="6447155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ransition advTm="16133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Fig2_presentation_4EGU(1)"/>
          <p:cNvPicPr>
            <a:picLocks noChangeAspect="1"/>
          </p:cNvPicPr>
          <p:nvPr/>
        </p:nvPicPr>
        <p:blipFill>
          <a:blip r:embed="rId1"/>
          <a:srcRect t="6997"/>
          <a:stretch>
            <a:fillRect/>
          </a:stretch>
        </p:blipFill>
        <p:spPr>
          <a:xfrm>
            <a:off x="2459355" y="672465"/>
            <a:ext cx="7752080" cy="527494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5400" y="1131570"/>
            <a:ext cx="2585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>
                <a:sym typeface="+mn-ea"/>
              </a:rPr>
              <a:t>41 Closed-Path Sites 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@FLUXNET 2015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@Hourly</a:t>
            </a:r>
            <a:endParaRPr lang="en-US"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427845" y="1603375"/>
            <a:ext cx="26282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accent6"/>
                </a:solidFill>
              </a:rPr>
              <a:t>No RH dependence</a:t>
            </a:r>
            <a:endParaRPr lang="en-US" sz="2000">
              <a:solidFill>
                <a:schemeClr val="accent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00595" y="2268220"/>
            <a:ext cx="2566035" cy="2470150"/>
          </a:xfrm>
          <a:prstGeom prst="roundRect">
            <a:avLst/>
          </a:prstGeom>
          <a:noFill/>
          <a:ln w="41275" cmpd="sng">
            <a:solidFill>
              <a:srgbClr val="FF66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968865" y="2369820"/>
            <a:ext cx="2223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6600"/>
                </a:solidFill>
              </a:rPr>
              <a:t>RH dependence</a:t>
            </a:r>
            <a:endParaRPr lang="en-US" sz="2000">
              <a:solidFill>
                <a:srgbClr val="FF66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901555" y="3987800"/>
            <a:ext cx="2290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/>
              <a:t>LE</a:t>
            </a:r>
            <a:endParaRPr lang="en-US" sz="2000"/>
          </a:p>
          <a:p>
            <a:r>
              <a:rPr lang="en-US" sz="2000"/>
              <a:t>underestimation</a:t>
            </a:r>
            <a:endParaRPr lang="en-US" sz="2000"/>
          </a:p>
        </p:txBody>
      </p:sp>
      <p:sp>
        <p:nvSpPr>
          <p:cNvPr id="9" name="Rounded Rectangle 8"/>
          <p:cNvSpPr/>
          <p:nvPr/>
        </p:nvSpPr>
        <p:spPr>
          <a:xfrm>
            <a:off x="3479165" y="2301240"/>
            <a:ext cx="1943735" cy="194437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396105" y="4335780"/>
            <a:ext cx="448945" cy="26797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3636010" y="4596130"/>
            <a:ext cx="25419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H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underestimation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38735" y="3064510"/>
                <a:ext cx="2491740" cy="6007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𝐿𝐸𝑅</m:t>
                          </m:r>
                        </m:e>
                        <m:sub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𝐿𝐸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𝑅𝑛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" y="3064510"/>
                <a:ext cx="2491740" cy="6007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" name="Text Box 31"/>
          <p:cNvSpPr txBox="1"/>
          <p:nvPr/>
        </p:nvSpPr>
        <p:spPr>
          <a:xfrm>
            <a:off x="243205" y="15875"/>
            <a:ext cx="11705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solidFill>
                  <a:srgbClr val="FF0000"/>
                </a:solidFill>
              </a:rPr>
              <a:t>Water fluxes</a:t>
            </a:r>
            <a:r>
              <a:rPr lang="en-US" sz="2000"/>
              <a:t> are generally </a:t>
            </a:r>
            <a:r>
              <a:rPr lang="en-US" sz="2000">
                <a:solidFill>
                  <a:srgbClr val="FF0000"/>
                </a:solidFill>
              </a:rPr>
              <a:t>underestimated </a:t>
            </a:r>
            <a:r>
              <a:rPr lang="en-US" sz="2000"/>
              <a:t>by </a:t>
            </a:r>
            <a:r>
              <a:rPr lang="en-US" sz="2000">
                <a:solidFill>
                  <a:srgbClr val="FF0000"/>
                </a:solidFill>
              </a:rPr>
              <a:t>eddy covariance</a:t>
            </a:r>
            <a:r>
              <a:rPr lang="en-US" sz="2000"/>
              <a:t> systems under </a:t>
            </a:r>
            <a:r>
              <a:rPr lang="en-US" sz="2000">
                <a:solidFill>
                  <a:srgbClr val="FF0000"/>
                </a:solidFill>
              </a:rPr>
              <a:t>high relative humidity</a:t>
            </a:r>
            <a:r>
              <a:rPr lang="en-US" sz="2000"/>
              <a:t> conditions. (</a:t>
            </a:r>
            <a:r>
              <a:rPr lang="en-US" sz="2000">
                <a:sym typeface="+mn-ea"/>
              </a:rPr>
              <a:t>RH-dependent errors)</a:t>
            </a:r>
            <a:endParaRPr lang="en-US" sz="2000">
              <a:sym typeface="+mn-ea"/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10292715" y="3149600"/>
            <a:ext cx="561340" cy="1207135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25400" y="4034155"/>
                <a:ext cx="2661920" cy="9702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𝑹𝒆𝒍𝒂𝒕𝒊𝒗𝒆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 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𝑳𝑬𝑹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𝐿𝐸𝑅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𝐿𝐸𝑅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𝑅𝐻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∈[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50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%,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60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%)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4034155"/>
                <a:ext cx="2661920" cy="970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s 14"/>
          <p:cNvSpPr/>
          <p:nvPr/>
        </p:nvSpPr>
        <p:spPr>
          <a:xfrm>
            <a:off x="0" y="1035050"/>
            <a:ext cx="2512060" cy="42449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6" y="6205220"/>
            <a:ext cx="31261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0151" y="6205220"/>
            <a:ext cx="74930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6205061"/>
            <a:ext cx="882650" cy="640080"/>
          </a:xfrm>
          <a:prstGeom prst="rect">
            <a:avLst/>
          </a:prstGeom>
        </p:spPr>
      </p:pic>
      <p:pic>
        <p:nvPicPr>
          <p:cNvPr id="17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6" y="620506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4"/>
          <p:cNvSpPr/>
          <p:nvPr/>
        </p:nvSpPr>
        <p:spPr>
          <a:xfrm>
            <a:off x="38735" y="6447155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ransition advTm="517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 descr="Fig4_presentation_4EGU"/>
          <p:cNvPicPr>
            <a:picLocks noChangeAspect="1"/>
          </p:cNvPicPr>
          <p:nvPr/>
        </p:nvPicPr>
        <p:blipFill>
          <a:blip r:embed="rId1"/>
          <a:srcRect t="7705"/>
          <a:stretch>
            <a:fillRect/>
          </a:stretch>
        </p:blipFill>
        <p:spPr>
          <a:xfrm>
            <a:off x="1340485" y="888365"/>
            <a:ext cx="8651240" cy="5278755"/>
          </a:xfrm>
          <a:prstGeom prst="rect">
            <a:avLst/>
          </a:prstGeom>
        </p:spPr>
      </p:pic>
      <p:grpSp>
        <p:nvGrpSpPr>
          <p:cNvPr id="30723" name="Group 6"/>
          <p:cNvGrpSpPr/>
          <p:nvPr/>
        </p:nvGrpSpPr>
        <p:grpSpPr bwMode="auto">
          <a:xfrm>
            <a:off x="0" y="26543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728585" y="1191895"/>
            <a:ext cx="1957705" cy="404812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709150" y="2967990"/>
            <a:ext cx="24726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tx1"/>
                </a:solidFill>
              </a:rPr>
              <a:t>LE is </a:t>
            </a:r>
            <a:r>
              <a:rPr lang="en-US" sz="2000">
                <a:solidFill>
                  <a:srgbClr val="FF0000"/>
                </a:solidFill>
              </a:rPr>
              <a:t>increased </a:t>
            </a:r>
            <a:r>
              <a:rPr lang="en-US" sz="2000">
                <a:solidFill>
                  <a:schemeClr val="tx1"/>
                </a:solidFill>
              </a:rPr>
              <a:t>by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~58%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at very </a:t>
            </a:r>
            <a:r>
              <a:rPr lang="en-US" sz="2000">
                <a:solidFill>
                  <a:srgbClr val="FF0000"/>
                </a:solidFill>
              </a:rPr>
              <a:t>high RH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1340485" y="398780"/>
            <a:ext cx="987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/>
              <a:t>A machine-learning based emperical method to ‘correct’ for the error</a:t>
            </a:r>
            <a:endParaRPr lang="en-US" sz="2000"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8735" y="1069340"/>
            <a:ext cx="13506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>
                <a:sym typeface="+mn-ea"/>
              </a:rPr>
              <a:t>@ Hourly</a:t>
            </a:r>
            <a:endParaRPr lang="en-US" sz="2000"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3885" y="0"/>
            <a:ext cx="91541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rgbClr val="CC3300"/>
                </a:solidFill>
              </a:rPr>
              <a:t>Bowen ratio method does NOT </a:t>
            </a:r>
            <a:r>
              <a:rPr lang="en-US" sz="2000"/>
              <a:t>correct for the error (data not shown)</a:t>
            </a:r>
            <a:endParaRPr lang="en-US" sz="2000"/>
          </a:p>
        </p:txBody>
      </p:sp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6" y="6205220"/>
            <a:ext cx="31261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0151" y="6205220"/>
            <a:ext cx="74930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6205061"/>
            <a:ext cx="882650" cy="640080"/>
          </a:xfrm>
          <a:prstGeom prst="rect">
            <a:avLst/>
          </a:prstGeom>
        </p:spPr>
      </p:pic>
      <p:pic>
        <p:nvPicPr>
          <p:cNvPr id="7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6" y="620506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4"/>
          <p:cNvSpPr/>
          <p:nvPr/>
        </p:nvSpPr>
        <p:spPr>
          <a:xfrm>
            <a:off x="38735" y="6447155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ransition advTm="784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Fig6_presentation_Daily_RH_WUE_T2ET_Closed_4EG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705" y="604520"/>
            <a:ext cx="8098790" cy="5464175"/>
          </a:xfrm>
          <a:prstGeom prst="rect">
            <a:avLst/>
          </a:prstGeom>
        </p:spPr>
      </p:pic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38735" y="1186815"/>
            <a:ext cx="11601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>
                <a:sym typeface="+mn-ea"/>
              </a:rPr>
              <a:t>@ Daily</a:t>
            </a:r>
            <a:endParaRPr lang="en-US" sz="2000"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9250" y="147320"/>
            <a:ext cx="11571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effectLst/>
                <a:cs typeface="+mn-lt"/>
                <a:sym typeface="+mn-ea"/>
              </a:rPr>
              <a:t>I</a:t>
            </a:r>
            <a:r>
              <a:rPr lang="zh-CN" altLang="en-US" sz="2000">
                <a:effectLst/>
                <a:cs typeface="+mn-lt"/>
                <a:sym typeface="+mn-ea"/>
              </a:rPr>
              <a:t>mplication</a:t>
            </a:r>
            <a:r>
              <a:rPr lang="en-US" altLang="zh-CN" sz="2000">
                <a:effectLst/>
                <a:cs typeface="+mn-lt"/>
                <a:sym typeface="+mn-ea"/>
              </a:rPr>
              <a:t> of </a:t>
            </a:r>
            <a:r>
              <a:rPr lang="en-US" sz="2000">
                <a:cs typeface="+mn-lt"/>
                <a:sym typeface="+mn-ea"/>
              </a:rPr>
              <a:t>RH-dependent errors</a:t>
            </a:r>
            <a:r>
              <a:rPr lang="zh-CN" altLang="en-US" sz="2000">
                <a:effectLst/>
                <a:cs typeface="+mn-lt"/>
                <a:sym typeface="+mn-ea"/>
              </a:rPr>
              <a:t> for partitioning</a:t>
            </a:r>
            <a:r>
              <a:rPr lang="en-US" altLang="zh-CN" sz="2000">
                <a:effectLst/>
                <a:cs typeface="+mn-lt"/>
                <a:sym typeface="+mn-ea"/>
              </a:rPr>
              <a:t> ET</a:t>
            </a:r>
            <a:r>
              <a:rPr lang="zh-CN" altLang="en-US" sz="2000">
                <a:effectLst/>
                <a:cs typeface="+mn-lt"/>
                <a:sym typeface="+mn-ea"/>
              </a:rPr>
              <a:t> into transpiration and evaporation</a:t>
            </a:r>
            <a:r>
              <a:rPr lang="en-US" altLang="zh-CN" sz="2000">
                <a:effectLst/>
                <a:cs typeface="+mn-lt"/>
                <a:sym typeface="+mn-ea"/>
              </a:rPr>
              <a:t>.</a:t>
            </a:r>
            <a:endParaRPr lang="en-US" altLang="zh-CN" sz="2000">
              <a:effectLst/>
              <a:cs typeface="+mn-lt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273540" y="1344295"/>
            <a:ext cx="2929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Increased ET goes to:</a:t>
            </a:r>
            <a:endParaRPr lang="en-US" sz="2000"/>
          </a:p>
        </p:txBody>
      </p:sp>
      <p:sp>
        <p:nvSpPr>
          <p:cNvPr id="8" name="Text Box 7"/>
          <p:cNvSpPr txBox="1"/>
          <p:nvPr/>
        </p:nvSpPr>
        <p:spPr>
          <a:xfrm>
            <a:off x="9364345" y="2112645"/>
            <a:ext cx="2747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i="1"/>
              <a:t>TEA</a:t>
            </a:r>
            <a:r>
              <a:rPr lang="en-US" sz="2000"/>
              <a:t>: Transpiration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 b="1" i="1"/>
              <a:t>uWUE</a:t>
            </a:r>
            <a:r>
              <a:rPr lang="en-US" sz="2000"/>
              <a:t>: Evaporation</a:t>
            </a:r>
            <a:endParaRPr lang="en-US" sz="2000"/>
          </a:p>
        </p:txBody>
      </p:sp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6" y="6205220"/>
            <a:ext cx="31261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0151" y="6205220"/>
            <a:ext cx="749300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6205061"/>
            <a:ext cx="882650" cy="640080"/>
          </a:xfrm>
          <a:prstGeom prst="rect">
            <a:avLst/>
          </a:prstGeom>
        </p:spPr>
      </p:pic>
      <p:pic>
        <p:nvPicPr>
          <p:cNvPr id="6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6" y="620506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4"/>
          <p:cNvSpPr/>
          <p:nvPr/>
        </p:nvSpPr>
        <p:spPr>
          <a:xfrm>
            <a:off x="38735" y="6447155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ransition advTm="878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1123315" y="1035050"/>
            <a:ext cx="1011047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just">
              <a:buFont typeface="Arial" panose="02080604020202020204" pitchFamily="34" charset="0"/>
              <a:buChar char="•"/>
            </a:pPr>
            <a:r>
              <a:rPr lang="en-US" sz="2000" b="0">
                <a:latin typeface="Arial" panose="02080604020202020204" pitchFamily="34" charset="0"/>
              </a:rPr>
              <a:t>The underestimation of hourly LE at high RH (RH &gt; 90%) is </a:t>
            </a:r>
            <a:r>
              <a:rPr lang="en-US" sz="2000" b="0">
                <a:solidFill>
                  <a:srgbClr val="FF0000"/>
                </a:solidFill>
                <a:latin typeface="Arial" panose="02080604020202020204" pitchFamily="34" charset="0"/>
              </a:rPr>
              <a:t>pronounced </a:t>
            </a:r>
            <a:r>
              <a:rPr lang="en-US" sz="2000" b="0">
                <a:solidFill>
                  <a:schemeClr val="tx1"/>
                </a:solidFill>
                <a:latin typeface="Arial" panose="02080604020202020204" pitchFamily="34" charset="0"/>
              </a:rPr>
              <a:t>at</a:t>
            </a:r>
            <a:r>
              <a:rPr lang="en-US" sz="2000" b="0">
                <a:solidFill>
                  <a:srgbClr val="FF0000"/>
                </a:solidFill>
                <a:latin typeface="Arial" panose="02080604020202020204" pitchFamily="34" charset="0"/>
              </a:rPr>
              <a:t> closed-path</a:t>
            </a:r>
            <a:r>
              <a:rPr lang="en-US" sz="2000" b="0">
                <a:latin typeface="Arial" panose="02080604020202020204" pitchFamily="34" charset="0"/>
              </a:rPr>
              <a:t> sites in the FLUXNET2015 dataset;</a:t>
            </a:r>
            <a:endParaRPr lang="en-US" sz="2000" b="0">
              <a:latin typeface="Arial" panose="02080604020202020204" pitchFamily="34" charset="0"/>
            </a:endParaRPr>
          </a:p>
          <a:p>
            <a:pPr marL="228600" indent="-228600" algn="just">
              <a:buFont typeface="Arial" panose="02080604020202020204" pitchFamily="34" charset="0"/>
              <a:buChar char="•"/>
            </a:pPr>
            <a:endParaRPr lang="en-US" sz="2000" b="0">
              <a:latin typeface="Arial" panose="02080604020202020204" pitchFamily="34" charset="0"/>
            </a:endParaRPr>
          </a:p>
          <a:p>
            <a:pPr marL="228600" indent="-228600" algn="just">
              <a:buFont typeface="Arial" panose="02080604020202020204" pitchFamily="34" charset="0"/>
              <a:buChar char="•"/>
            </a:pPr>
            <a:r>
              <a:rPr lang="en-US" sz="2000" b="0">
                <a:solidFill>
                  <a:srgbClr val="FF0000"/>
                </a:solidFill>
                <a:latin typeface="Arial" panose="02080604020202020204" pitchFamily="34" charset="0"/>
              </a:rPr>
              <a:t>Bowen ratio</a:t>
            </a:r>
            <a:r>
              <a:rPr lang="en-US" sz="2000" b="0">
                <a:latin typeface="Arial" panose="02080604020202020204" pitchFamily="34" charset="0"/>
              </a:rPr>
              <a:t> based energy balance closure method likely </a:t>
            </a:r>
            <a:r>
              <a:rPr lang="en-US" sz="2000" b="0">
                <a:solidFill>
                  <a:srgbClr val="FF0000"/>
                </a:solidFill>
                <a:latin typeface="Arial" panose="02080604020202020204" pitchFamily="34" charset="0"/>
              </a:rPr>
              <a:t>does NOT </a:t>
            </a:r>
            <a:r>
              <a:rPr lang="en-US" sz="2000" b="0">
                <a:latin typeface="Arial" panose="02080604020202020204" pitchFamily="34" charset="0"/>
              </a:rPr>
              <a:t>correct for these systematic errors (NOT shown in this presentation);</a:t>
            </a:r>
            <a:endParaRPr lang="en-US" sz="2000" b="0">
              <a:latin typeface="Arial" panose="02080604020202020204" pitchFamily="34" charset="0"/>
            </a:endParaRPr>
          </a:p>
          <a:p>
            <a:pPr marL="228600" indent="-228600" algn="just">
              <a:buFont typeface="Arial" panose="02080604020202020204" pitchFamily="34" charset="0"/>
              <a:buChar char="•"/>
            </a:pPr>
            <a:endParaRPr lang="en-US" sz="2000" b="0">
              <a:latin typeface="Arial" panose="02080604020202020204" pitchFamily="34" charset="0"/>
            </a:endParaRPr>
          </a:p>
          <a:p>
            <a:pPr marL="228600" indent="-228600" algn="just">
              <a:buFont typeface="Arial" panose="02080604020202020204" pitchFamily="34" charset="0"/>
              <a:buChar char="•"/>
            </a:pPr>
            <a:r>
              <a:rPr lang="en-US" sz="2000" b="0">
                <a:latin typeface="Arial" panose="02080604020202020204" pitchFamily="34" charset="0"/>
              </a:rPr>
              <a:t>The systematic errors in LE potentially </a:t>
            </a:r>
            <a:r>
              <a:rPr lang="en-US" sz="2000" b="0">
                <a:solidFill>
                  <a:srgbClr val="FF0000"/>
                </a:solidFill>
                <a:latin typeface="Arial" panose="02080604020202020204" pitchFamily="34" charset="0"/>
              </a:rPr>
              <a:t>affects T/ET </a:t>
            </a:r>
            <a:r>
              <a:rPr lang="en-US" sz="2000" b="0">
                <a:solidFill>
                  <a:srgbClr val="202020"/>
                </a:solidFill>
                <a:latin typeface="Arial" panose="02080604020202020204" pitchFamily="34" charset="0"/>
              </a:rPr>
              <a:t>and WUE</a:t>
            </a:r>
            <a:r>
              <a:rPr lang="en-US" sz="2000" b="0">
                <a:latin typeface="Arial" panose="02080604020202020204" pitchFamily="34" charset="0"/>
              </a:rPr>
              <a:t> estimation under high RH (i.e. low VPD) conditions;</a:t>
            </a:r>
            <a:endParaRPr lang="en-US" sz="2000" b="0">
              <a:latin typeface="Arial" panose="02080604020202020204" pitchFamily="34" charset="0"/>
            </a:endParaRPr>
          </a:p>
          <a:p>
            <a:pPr marL="228600" indent="-228600" algn="just">
              <a:buFont typeface="Arial" panose="02080604020202020204" pitchFamily="34" charset="0"/>
              <a:buChar char="•"/>
            </a:pPr>
            <a:endParaRPr lang="en-US" sz="2000" b="0">
              <a:latin typeface="Arial" panose="02080604020202020204" pitchFamily="34" charset="0"/>
            </a:endParaRPr>
          </a:p>
          <a:p>
            <a:pPr marL="228600" indent="-228600" algn="just">
              <a:buFont typeface="Arial" panose="02080604020202020204" pitchFamily="34" charset="0"/>
              <a:buChar char="•"/>
            </a:pPr>
            <a:r>
              <a:rPr lang="en-US" sz="2000">
                <a:latin typeface="Arial" panose="02080604020202020204" pitchFamily="34" charset="0"/>
                <a:sym typeface="+mn-ea"/>
              </a:rPr>
              <a:t>Future studies based on energy fluxes should </a:t>
            </a:r>
            <a:r>
              <a:rPr lang="en-US" sz="2000">
                <a:solidFill>
                  <a:schemeClr val="tx1"/>
                </a:solidFill>
                <a:latin typeface="Arial" panose="02080604020202020204" pitchFamily="34" charset="0"/>
                <a:sym typeface="+mn-ea"/>
              </a:rPr>
              <a:t>take these effects into consideration</a:t>
            </a:r>
            <a:r>
              <a:rPr lang="en-US" sz="2000">
                <a:solidFill>
                  <a:srgbClr val="FF0000"/>
                </a:solidFill>
                <a:latin typeface="Arial" panose="02080604020202020204" pitchFamily="34" charset="0"/>
                <a:sym typeface="+mn-ea"/>
              </a:rPr>
              <a:t> because </a:t>
            </a:r>
            <a:r>
              <a:rPr lang="en-US" sz="2000" b="0">
                <a:solidFill>
                  <a:srgbClr val="FF0000"/>
                </a:solidFill>
                <a:latin typeface="Arial" panose="02080604020202020204" pitchFamily="34" charset="0"/>
              </a:rPr>
              <a:t>these errors could be also present in future datasets</a:t>
            </a:r>
            <a:r>
              <a:rPr lang="en-US" sz="2000" b="0">
                <a:latin typeface="Arial" panose="02080604020202020204" pitchFamily="34" charset="0"/>
              </a:rPr>
              <a:t> if not correctly addressed with the setup (heating) and processing (spectral corrections). </a:t>
            </a:r>
            <a:endParaRPr lang="en-US" sz="2000" b="0">
              <a:latin typeface="Arial" panose="0208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0390" y="31115"/>
            <a:ext cx="10515600" cy="705485"/>
          </a:xfrm>
        </p:spPr>
        <p:txBody>
          <a:bodyPr/>
          <a:p>
            <a:r>
              <a:rPr lang="en-US"/>
              <a:t>Summary</a:t>
            </a:r>
            <a:endParaRPr lang="en-US"/>
          </a:p>
        </p:txBody>
      </p:sp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6" y="6205220"/>
            <a:ext cx="312610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phic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0151" y="6205220"/>
            <a:ext cx="749300" cy="64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6205061"/>
            <a:ext cx="882650" cy="640080"/>
          </a:xfrm>
          <a:prstGeom prst="rect">
            <a:avLst/>
          </a:prstGeom>
        </p:spPr>
      </p:pic>
      <p:pic>
        <p:nvPicPr>
          <p:cNvPr id="3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6" y="620506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4"/>
          <p:cNvSpPr/>
          <p:nvPr/>
        </p:nvSpPr>
        <p:spPr>
          <a:xfrm>
            <a:off x="38735" y="6447155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ransition advTm="14091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1630045" y="785495"/>
            <a:ext cx="754253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/>
              <a:t>THANKS</a:t>
            </a:r>
            <a:r>
              <a:rPr lang="en-US" sz="2800"/>
              <a:t> </a:t>
            </a:r>
            <a:r>
              <a:rPr lang="en-US"/>
              <a:t>to: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sz="2400"/>
              <a:t>P</a:t>
            </a:r>
            <a:r>
              <a:rPr lang="en-US"/>
              <a:t>rincipal </a:t>
            </a:r>
            <a:r>
              <a:rPr lang="en-US" sz="2400"/>
              <a:t>I</a:t>
            </a:r>
            <a:r>
              <a:rPr lang="en-US"/>
              <a:t>nvestigators at the eddy covariance sites </a:t>
            </a:r>
            <a:endParaRPr lang="en-US"/>
          </a:p>
          <a:p>
            <a:pPr algn="l"/>
            <a:r>
              <a:rPr lang="en-US"/>
              <a:t>and the FLUXNET comunity:</a:t>
            </a:r>
            <a:endParaRPr lang="en-US"/>
          </a:p>
          <a:p>
            <a:pPr algn="l"/>
            <a:endParaRPr 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AmeriFlux</a:t>
            </a:r>
            <a:endParaRPr lang="zh-CN" alt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AfriFlux</a:t>
            </a:r>
            <a:endParaRPr lang="zh-CN" alt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AsiaFlux</a:t>
            </a:r>
            <a:endParaRPr lang="zh-CN" alt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ChinaFlux</a:t>
            </a:r>
            <a:endParaRPr lang="zh-CN" altLang="en-US">
              <a:sym typeface="+mn-ea"/>
            </a:endParaRPr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en-US"/>
              <a:t>ICOS</a:t>
            </a:r>
            <a:endParaRPr 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en-US"/>
              <a:t>OzFlux-TERN</a:t>
            </a:r>
            <a:endParaRPr lang="en-US"/>
          </a:p>
          <a:p>
            <a:pPr lvl="7" indent="0" algn="l">
              <a:buFont typeface="Arial" panose="02080604020202020204" pitchFamily="34" charset="0"/>
              <a:buNone/>
            </a:pPr>
            <a:r>
              <a:rPr lang="en-US"/>
              <a:t>	......</a:t>
            </a:r>
            <a:endParaRPr lang="en-US"/>
          </a:p>
          <a:p>
            <a:pPr marL="2114550" lvl="4" indent="-285750" algn="l"/>
            <a:r>
              <a:rPr lang="en-US"/>
              <a:t>		       </a:t>
            </a:r>
            <a:endParaRPr lang="en-US"/>
          </a:p>
          <a:p>
            <a:pPr marL="2114550" lvl="4" indent="-285750" algn="l"/>
            <a:r>
              <a:rPr lang="en-US"/>
              <a:t>		       </a:t>
            </a:r>
            <a:r>
              <a:rPr lang="en-US" sz="2000"/>
              <a:t>SAPFLUXNET</a:t>
            </a:r>
            <a:endParaRPr lang="en-US" sz="2000"/>
          </a:p>
        </p:txBody>
      </p:sp>
      <p:pic>
        <p:nvPicPr>
          <p:cNvPr id="7" name="Picture 6" descr="qrcode_www.researchgate.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34410"/>
            <a:ext cx="2641600" cy="2641600"/>
          </a:xfrm>
          <a:prstGeom prst="rect">
            <a:avLst/>
          </a:prstGeom>
        </p:spPr>
      </p:pic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61" y="-159"/>
            <a:ext cx="35718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6811" y="-159"/>
            <a:ext cx="855980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06" y="-159"/>
            <a:ext cx="1008380" cy="731520"/>
          </a:xfrm>
          <a:prstGeom prst="rect">
            <a:avLst/>
          </a:prstGeom>
        </p:spPr>
      </p:pic>
      <p:pic>
        <p:nvPicPr>
          <p:cNvPr id="8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11" y="809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</p:grpSp>
      <p:pic>
        <p:nvPicPr>
          <p:cNvPr id="2" name="Picture 1" descr="Fluxnet_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805" y="2534920"/>
            <a:ext cx="1103630" cy="1109345"/>
          </a:xfrm>
          <a:prstGeom prst="rect">
            <a:avLst/>
          </a:prstGeom>
        </p:spPr>
      </p:pic>
      <p:pic>
        <p:nvPicPr>
          <p:cNvPr id="3" name="Picture 2" descr="logo_sfn_greenyellowish_blu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1840" y="4160520"/>
            <a:ext cx="1077686" cy="1106424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28905" y="3244850"/>
            <a:ext cx="13595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/>
              <a:t>Pre-print:</a:t>
            </a:r>
            <a:endParaRPr lang="en-US" sz="2000"/>
          </a:p>
        </p:txBody>
      </p:sp>
      <p:sp>
        <p:nvSpPr>
          <p:cNvPr id="4" name="Rectangle: Rounded Corners 4"/>
          <p:cNvSpPr/>
          <p:nvPr/>
        </p:nvSpPr>
        <p:spPr>
          <a:xfrm>
            <a:off x="30480" y="16510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12" name="Picture 11" descr="qrcode_meetingorganizer.copernicus.or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3110" y="3644265"/>
            <a:ext cx="2531745" cy="253174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927590" y="3231515"/>
            <a:ext cx="1334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/>
              <a:t>Abstract:</a:t>
            </a:r>
            <a:endParaRPr lang="en-US" sz="2000"/>
          </a:p>
        </p:txBody>
      </p:sp>
      <p:sp>
        <p:nvSpPr>
          <p:cNvPr id="14" name="Text Box 13"/>
          <p:cNvSpPr txBox="1"/>
          <p:nvPr/>
        </p:nvSpPr>
        <p:spPr>
          <a:xfrm>
            <a:off x="3895090" y="6351270"/>
            <a:ext cx="3225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wzhang@bgc-jena.mpg.de</a:t>
            </a:r>
            <a:endParaRPr lang="en-US"/>
          </a:p>
        </p:txBody>
      </p:sp>
      <p:pic>
        <p:nvPicPr>
          <p:cNvPr id="15" name="Picture 14" descr="csm_Email_01_42a7aaf6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300" y="6251575"/>
            <a:ext cx="788035" cy="615315"/>
          </a:xfrm>
          <a:prstGeom prst="rect">
            <a:avLst/>
          </a:prstGeom>
        </p:spPr>
      </p:pic>
    </p:spTree>
  </p:cSld>
  <p:clrMapOvr>
    <a:masterClrMapping/>
  </p:clrMapOvr>
  <p:transition advTm="5670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1630045" y="785495"/>
            <a:ext cx="754253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/>
              <a:t>THANKS</a:t>
            </a:r>
            <a:r>
              <a:rPr lang="en-US" sz="2800"/>
              <a:t> </a:t>
            </a:r>
            <a:r>
              <a:rPr lang="en-US"/>
              <a:t>to: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sz="2400"/>
              <a:t>P</a:t>
            </a:r>
            <a:r>
              <a:rPr lang="en-US"/>
              <a:t>rincipal </a:t>
            </a:r>
            <a:r>
              <a:rPr lang="en-US" sz="2400"/>
              <a:t>I</a:t>
            </a:r>
            <a:r>
              <a:rPr lang="en-US"/>
              <a:t>nvestigators at the eddy covariance sites </a:t>
            </a:r>
            <a:endParaRPr lang="en-US"/>
          </a:p>
          <a:p>
            <a:pPr algn="l"/>
            <a:r>
              <a:rPr lang="en-US"/>
              <a:t>and the FLUXNET comunity:</a:t>
            </a:r>
            <a:endParaRPr lang="en-US"/>
          </a:p>
          <a:p>
            <a:pPr algn="l"/>
            <a:endParaRPr 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AmeriFlux</a:t>
            </a:r>
            <a:endParaRPr lang="zh-CN" alt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AfriFlux</a:t>
            </a:r>
            <a:endParaRPr lang="zh-CN" alt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AsiaFlux</a:t>
            </a:r>
            <a:endParaRPr lang="zh-CN" alt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zh-CN" altLang="en-US">
                <a:sym typeface="+mn-ea"/>
              </a:rPr>
              <a:t>ChinaFlux</a:t>
            </a:r>
            <a:endParaRPr lang="zh-CN" altLang="en-US">
              <a:sym typeface="+mn-ea"/>
            </a:endParaRPr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en-US"/>
              <a:t>ICOS</a:t>
            </a:r>
            <a:endParaRPr lang="en-US"/>
          </a:p>
          <a:p>
            <a:pPr marL="3486150" lvl="7" indent="-285750" algn="l">
              <a:buFont typeface="Arial" panose="02080604020202020204" pitchFamily="34" charset="0"/>
              <a:buChar char="•"/>
            </a:pPr>
            <a:r>
              <a:rPr lang="en-US"/>
              <a:t>OzFlux-TERN</a:t>
            </a:r>
            <a:endParaRPr lang="en-US"/>
          </a:p>
          <a:p>
            <a:pPr lvl="7" indent="0" algn="l">
              <a:buFont typeface="Arial" panose="02080604020202020204" pitchFamily="34" charset="0"/>
              <a:buNone/>
            </a:pPr>
            <a:r>
              <a:rPr lang="en-US"/>
              <a:t>	......</a:t>
            </a:r>
            <a:endParaRPr lang="en-US"/>
          </a:p>
          <a:p>
            <a:pPr marL="2114550" lvl="4" indent="-285750" algn="l"/>
            <a:r>
              <a:rPr lang="en-US"/>
              <a:t>		       </a:t>
            </a:r>
            <a:endParaRPr lang="en-US"/>
          </a:p>
          <a:p>
            <a:pPr marL="2114550" lvl="4" indent="-285750" algn="l"/>
            <a:r>
              <a:rPr lang="en-US"/>
              <a:t>		       </a:t>
            </a:r>
            <a:r>
              <a:rPr lang="en-US" sz="2000"/>
              <a:t>SAPFLUXNET</a:t>
            </a:r>
            <a:endParaRPr lang="en-US" sz="2000"/>
          </a:p>
        </p:txBody>
      </p:sp>
      <p:pic>
        <p:nvPicPr>
          <p:cNvPr id="7" name="Picture 6" descr="qrcode_www.researchgate.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34410"/>
            <a:ext cx="2641600" cy="2641600"/>
          </a:xfrm>
          <a:prstGeom prst="rect">
            <a:avLst/>
          </a:prstGeom>
        </p:spPr>
      </p:pic>
      <p:pic>
        <p:nvPicPr>
          <p:cNvPr id="28682" name="Bild 1" descr="BGC_LogoText_en_PNG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61" y="-159"/>
            <a:ext cx="35718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6811" y="-159"/>
            <a:ext cx="855980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06" y="-159"/>
            <a:ext cx="1008380" cy="731520"/>
          </a:xfrm>
          <a:prstGeom prst="rect">
            <a:avLst/>
          </a:prstGeom>
        </p:spPr>
      </p:pic>
      <p:pic>
        <p:nvPicPr>
          <p:cNvPr id="8" name="Picture 3" descr="D:\flyingSensor\presentation\SAB visit 2014\minervaHigh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11" y="809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6"/>
          <p:cNvGrpSpPr/>
          <p:nvPr/>
        </p:nvGrpSpPr>
        <p:grpSpPr bwMode="auto">
          <a:xfrm>
            <a:off x="0" y="546100"/>
            <a:ext cx="8504238" cy="488950"/>
            <a:chOff x="0" y="0"/>
            <a:chExt cx="10158" cy="584"/>
          </a:xfrm>
        </p:grpSpPr>
        <p:sp>
          <p:nvSpPr>
            <p:cNvPr id="30726" name="Freeform 3"/>
            <p:cNvSpPr/>
            <p:nvPr/>
          </p:nvSpPr>
          <p:spPr bwMode="auto">
            <a:xfrm>
              <a:off x="30" y="0"/>
              <a:ext cx="10112" cy="584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2873BA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  <p:sp>
          <p:nvSpPr>
            <p:cNvPr id="30727" name="Freeform 4"/>
            <p:cNvSpPr/>
            <p:nvPr/>
          </p:nvSpPr>
          <p:spPr bwMode="auto">
            <a:xfrm>
              <a:off x="0" y="70"/>
              <a:ext cx="10112" cy="312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DDB64B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  <p:sp>
          <p:nvSpPr>
            <p:cNvPr id="30728" name="Freeform 5"/>
            <p:cNvSpPr/>
            <p:nvPr/>
          </p:nvSpPr>
          <p:spPr bwMode="auto">
            <a:xfrm>
              <a:off x="46" y="40"/>
              <a:ext cx="10112" cy="256"/>
            </a:xfrm>
            <a:custGeom>
              <a:avLst/>
              <a:gdLst>
                <a:gd name="T0" fmla="*/ 0 w 21600"/>
                <a:gd name="T1" fmla="*/ 0 h 14666"/>
                <a:gd name="T2" fmla="*/ 98 w 21600"/>
                <a:gd name="T3" fmla="*/ 0 h 14666"/>
                <a:gd name="T4" fmla="*/ 250 w 21600"/>
                <a:gd name="T5" fmla="*/ 0 h 14666"/>
                <a:gd name="T6" fmla="*/ 376 w 21600"/>
                <a:gd name="T7" fmla="*/ 0 h 14666"/>
                <a:gd name="T8" fmla="*/ 485 w 21600"/>
                <a:gd name="T9" fmla="*/ 0 h 14666"/>
                <a:gd name="T10" fmla="*/ 338 w 21600"/>
                <a:gd name="T11" fmla="*/ 0 h 14666"/>
                <a:gd name="T12" fmla="*/ 97 w 21600"/>
                <a:gd name="T13" fmla="*/ 0 h 14666"/>
                <a:gd name="T14" fmla="*/ 0 w 21600"/>
                <a:gd name="T15" fmla="*/ 0 h 14666"/>
                <a:gd name="T16" fmla="*/ 0 w 21600"/>
                <a:gd name="T17" fmla="*/ 0 h 14666"/>
                <a:gd name="T18" fmla="*/ 0 w 21600"/>
                <a:gd name="T19" fmla="*/ 0 h 14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14666">
                  <a:moveTo>
                    <a:pt x="17" y="8945"/>
                  </a:moveTo>
                  <a:cubicBezTo>
                    <a:pt x="281" y="7594"/>
                    <a:pt x="1823" y="-4010"/>
                    <a:pt x="4377" y="2614"/>
                  </a:cubicBezTo>
                  <a:cubicBezTo>
                    <a:pt x="6932" y="9239"/>
                    <a:pt x="11024" y="1269"/>
                    <a:pt x="11124" y="1269"/>
                  </a:cubicBezTo>
                  <a:cubicBezTo>
                    <a:pt x="11225" y="1269"/>
                    <a:pt x="15073" y="-2737"/>
                    <a:pt x="16735" y="3486"/>
                  </a:cubicBezTo>
                  <a:cubicBezTo>
                    <a:pt x="18397" y="9709"/>
                    <a:pt x="20683" y="12303"/>
                    <a:pt x="21600" y="11208"/>
                  </a:cubicBezTo>
                  <a:cubicBezTo>
                    <a:pt x="20471" y="10764"/>
                    <a:pt x="17802" y="5670"/>
                    <a:pt x="15053" y="1142"/>
                  </a:cubicBezTo>
                  <a:cubicBezTo>
                    <a:pt x="12304" y="-3386"/>
                    <a:pt x="7935" y="16142"/>
                    <a:pt x="4323" y="4667"/>
                  </a:cubicBezTo>
                  <a:cubicBezTo>
                    <a:pt x="1136" y="-5458"/>
                    <a:pt x="0" y="14666"/>
                    <a:pt x="0" y="14666"/>
                  </a:cubicBezTo>
                  <a:lnTo>
                    <a:pt x="17" y="8945"/>
                  </a:lnTo>
                  <a:close/>
                  <a:moveTo>
                    <a:pt x="17" y="8945"/>
                  </a:moveTo>
                </a:path>
              </a:pathLst>
            </a:custGeom>
            <a:gradFill rotWithShape="0">
              <a:gsLst>
                <a:gs pos="0">
                  <a:srgbClr val="8AC057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DDB64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endParaRPr lang="en-US"/>
            </a:p>
          </p:txBody>
        </p:sp>
      </p:grpSp>
      <p:pic>
        <p:nvPicPr>
          <p:cNvPr id="2" name="Picture 1" descr="Fluxnet_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805" y="2534920"/>
            <a:ext cx="1103630" cy="1109345"/>
          </a:xfrm>
          <a:prstGeom prst="rect">
            <a:avLst/>
          </a:prstGeom>
        </p:spPr>
      </p:pic>
      <p:pic>
        <p:nvPicPr>
          <p:cNvPr id="3" name="Picture 2" descr="logo_sfn_greenyellowish_blu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1840" y="4160520"/>
            <a:ext cx="1077686" cy="1106424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28905" y="3244850"/>
            <a:ext cx="13595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/>
              <a:t>Pre-print:</a:t>
            </a:r>
            <a:endParaRPr lang="en-US" sz="2000"/>
          </a:p>
        </p:txBody>
      </p:sp>
      <p:sp>
        <p:nvSpPr>
          <p:cNvPr id="4" name="Rectangle: Rounded Corners 4"/>
          <p:cNvSpPr/>
          <p:nvPr/>
        </p:nvSpPr>
        <p:spPr>
          <a:xfrm>
            <a:off x="30480" y="16510"/>
            <a:ext cx="1349375" cy="339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EGU22-8416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12" name="Picture 11" descr="qrcode_meetingorganizer.copernicus.or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3110" y="3644265"/>
            <a:ext cx="2531745" cy="253174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927590" y="3231515"/>
            <a:ext cx="1334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/>
              <a:t>Abstract:</a:t>
            </a:r>
            <a:endParaRPr lang="en-US" sz="2000"/>
          </a:p>
        </p:txBody>
      </p:sp>
      <p:sp>
        <p:nvSpPr>
          <p:cNvPr id="14" name="Text Box 13"/>
          <p:cNvSpPr txBox="1"/>
          <p:nvPr/>
        </p:nvSpPr>
        <p:spPr>
          <a:xfrm>
            <a:off x="3895090" y="6351270"/>
            <a:ext cx="3225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wzhang@bgc-jena.mpg.de</a:t>
            </a:r>
            <a:endParaRPr lang="en-US"/>
          </a:p>
        </p:txBody>
      </p:sp>
      <p:pic>
        <p:nvPicPr>
          <p:cNvPr id="15" name="Picture 14" descr="csm_Email_01_42a7aaf6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300" y="6251575"/>
            <a:ext cx="788035" cy="6153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801610" y="1457960"/>
            <a:ext cx="399288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56703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3045</Words>
  <Application>WPS Presentation</Application>
  <PresentationFormat>宽屏</PresentationFormat>
  <Paragraphs>139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DejaVu Sans</vt:lpstr>
      <vt:lpstr>DejaVu Math TeX Gyre</vt:lpstr>
      <vt:lpstr>Arial Black</vt:lpstr>
      <vt:lpstr>Microsoft YaHei</vt:lpstr>
      <vt:lpstr>Droid Sans Fallback</vt:lpstr>
      <vt:lpstr>Arial Unicode MS</vt:lpstr>
      <vt:lpstr>SimSun</vt:lpstr>
      <vt:lpstr>Phetsarath OT</vt:lpstr>
      <vt:lpstr>OpenSymbol</vt:lpstr>
      <vt:lpstr>SimSun</vt:lpstr>
      <vt:lpstr>Office Theme</vt:lpstr>
      <vt:lpstr>The effect of relative humidity on eddy covariance latent heat flux measurements and its implication for partitioning into transpiration and evaporation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zwj</cp:lastModifiedBy>
  <cp:revision>98</cp:revision>
  <dcterms:created xsi:type="dcterms:W3CDTF">2022-05-26T10:48:41Z</dcterms:created>
  <dcterms:modified xsi:type="dcterms:W3CDTF">2022-05-26T10:48:41Z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1033-11.1.0.10920</vt:lpwstr>
  </property>
</Properties>
</file>