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2"/>
  </p:notesMasterIdLst>
  <p:sldIdLst>
    <p:sldId id="258" r:id="rId2"/>
    <p:sldId id="259" r:id="rId3"/>
    <p:sldId id="261" r:id="rId4"/>
    <p:sldId id="262" r:id="rId5"/>
    <p:sldId id="260" r:id="rId6"/>
    <p:sldId id="264" r:id="rId7"/>
    <p:sldId id="263" r:id="rId8"/>
    <p:sldId id="267" r:id="rId9"/>
    <p:sldId id="268" r:id="rId10"/>
    <p:sldId id="269"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25" autoAdjust="0"/>
    <p:restoredTop sz="93842" autoAdjust="0"/>
  </p:normalViewPr>
  <p:slideViewPr>
    <p:cSldViewPr snapToGrid="0">
      <p:cViewPr varScale="1">
        <p:scale>
          <a:sx n="67" d="100"/>
          <a:sy n="67" d="100"/>
        </p:scale>
        <p:origin x="66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G:\Ph.D.%20Thesis\Kiel-Experiment2\Image%20rhizosphere\Glucose%20Imaging\Hotspot%20Percentage%20Glucose%20Release%20-%20Cop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Ph.D.%20Thesis\Kiel-Experiment2\Image%20rhizosphere\Glucosidase\Hotspot%20Percentage%20Betaglucosidase%20-%20Cop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G:\Ph.D.%20Thesis\My%20PC%20in%20Kiel\Kinetic%20DW\Rhizosphere\Box%20Plot-Rhizo.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G:\Ph.D.%20Thesis\My%20PC%20in%20Kiel\Kinetic%20DW\Rhizosphere\Box%20Plot-Rhizo.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pattFill prst="shingle">
              <a:fgClr>
                <a:schemeClr val="bg1"/>
              </a:fgClr>
              <a:bgClr>
                <a:srgbClr val="FFC000"/>
              </a:bgClr>
            </a:pattFill>
            <a:ln>
              <a:noFill/>
            </a:ln>
            <a:effectLst/>
          </c:spPr>
          <c:invertIfNegative val="0"/>
          <c:dLbls>
            <c:dLbl>
              <c:idx val="0"/>
              <c:layout>
                <c:manualLayout>
                  <c:x val="-2.829185424004443E-17"/>
                  <c:y val="-2.7777777777777905E-2"/>
                </c:manualLayout>
              </c:layout>
              <c:tx>
                <c:rich>
                  <a:bodyPr/>
                  <a:lstStyle/>
                  <a:p>
                    <a:r>
                      <a:rPr lang="en-US" dirty="0"/>
                      <a:t>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22D-4266-A68D-169006527B9E}"/>
                </c:ext>
              </c:extLst>
            </c:dLbl>
            <c:dLbl>
              <c:idx val="1"/>
              <c:tx>
                <c:rich>
                  <a:bodyPr/>
                  <a:lstStyle/>
                  <a:p>
                    <a:r>
                      <a:rPr lang="en-US"/>
                      <a:t>B</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22D-4266-A68D-169006527B9E}"/>
                </c:ext>
              </c:extLst>
            </c:dLbl>
            <c:dLbl>
              <c:idx val="2"/>
              <c:layout>
                <c:manualLayout>
                  <c:x val="0"/>
                  <c:y val="-9.3750000000000028E-2"/>
                </c:manualLayout>
              </c:layout>
              <c:tx>
                <c:rich>
                  <a:bodyPr/>
                  <a:lstStyle/>
                  <a:p>
                    <a:r>
                      <a:rPr lang="en-US"/>
                      <a:t>A</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22D-4266-A68D-169006527B9E}"/>
                </c:ext>
              </c:extLst>
            </c:dLbl>
            <c:dLbl>
              <c:idx val="3"/>
              <c:tx>
                <c:rich>
                  <a:bodyPr/>
                  <a:lstStyle/>
                  <a:p>
                    <a:r>
                      <a:rPr lang="en-US"/>
                      <a:t>B</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22D-4266-A68D-169006527B9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(Sheet2!$F$3,Sheet2!$F$6,Sheet2!$F$9,Sheet2!$F$12)</c:f>
                <c:numCache>
                  <c:formatCode>General</c:formatCode>
                  <c:ptCount val="4"/>
                  <c:pt idx="0">
                    <c:v>0.56758748713793639</c:v>
                  </c:pt>
                  <c:pt idx="1">
                    <c:v>0.16213848676020418</c:v>
                  </c:pt>
                  <c:pt idx="2">
                    <c:v>1.3968138347284824</c:v>
                  </c:pt>
                  <c:pt idx="3">
                    <c:v>0.25368396787253922</c:v>
                  </c:pt>
                </c:numCache>
              </c:numRef>
            </c:plus>
            <c:minus>
              <c:numRef>
                <c:f>(Sheet2!$F$3,Sheet2!$F$6,Sheet2!$F$9,Sheet2!$F$12)</c:f>
                <c:numCache>
                  <c:formatCode>General</c:formatCode>
                  <c:ptCount val="4"/>
                  <c:pt idx="0">
                    <c:v>0.56758748713793639</c:v>
                  </c:pt>
                  <c:pt idx="1">
                    <c:v>0.16213848676020418</c:v>
                  </c:pt>
                  <c:pt idx="2">
                    <c:v>1.3968138347284824</c:v>
                  </c:pt>
                  <c:pt idx="3">
                    <c:v>0.25368396787253922</c:v>
                  </c:pt>
                </c:numCache>
              </c:numRef>
            </c:minus>
            <c:spPr>
              <a:noFill/>
              <a:ln w="9525" cap="flat" cmpd="sng" algn="ctr">
                <a:solidFill>
                  <a:schemeClr val="tx1">
                    <a:lumMod val="65000"/>
                    <a:lumOff val="35000"/>
                  </a:schemeClr>
                </a:solidFill>
                <a:round/>
              </a:ln>
              <a:effectLst/>
            </c:spPr>
          </c:errBars>
          <c:cat>
            <c:strRef>
              <c:f>(Sheet2!$A$3,Sheet2!$A$6,Sheet2!$A$9,Sheet2!$A$12)</c:f>
              <c:strCache>
                <c:ptCount val="4"/>
                <c:pt idx="0">
                  <c:v>Drought+20</c:v>
                </c:pt>
                <c:pt idx="1">
                  <c:v>Drought+30</c:v>
                </c:pt>
                <c:pt idx="2">
                  <c:v>Optimum+20</c:v>
                </c:pt>
                <c:pt idx="3">
                  <c:v>Optimum+30</c:v>
                </c:pt>
              </c:strCache>
            </c:strRef>
          </c:cat>
          <c:val>
            <c:numRef>
              <c:f>(Sheet2!$E$3,Sheet2!$E$6,Sheet2!$E$9,Sheet2!$E$12)</c:f>
              <c:numCache>
                <c:formatCode>General</c:formatCode>
                <c:ptCount val="4"/>
                <c:pt idx="0">
                  <c:v>2.813333333333333</c:v>
                </c:pt>
                <c:pt idx="1">
                  <c:v>2.6533333333333333</c:v>
                </c:pt>
                <c:pt idx="2">
                  <c:v>8.9566666666666652</c:v>
                </c:pt>
                <c:pt idx="3">
                  <c:v>3.8366666666666664</c:v>
                </c:pt>
              </c:numCache>
            </c:numRef>
          </c:val>
          <c:extLst>
            <c:ext xmlns:c16="http://schemas.microsoft.com/office/drawing/2014/chart" uri="{C3380CC4-5D6E-409C-BE32-E72D297353CC}">
              <c16:uniqueId val="{00000000-222D-4266-A68D-169006527B9E}"/>
            </c:ext>
          </c:extLst>
        </c:ser>
        <c:dLbls>
          <c:dLblPos val="outEnd"/>
          <c:showLegendKey val="0"/>
          <c:showVal val="1"/>
          <c:showCatName val="0"/>
          <c:showSerName val="0"/>
          <c:showPercent val="0"/>
          <c:showBubbleSize val="0"/>
        </c:dLbls>
        <c:gapWidth val="50"/>
        <c:overlap val="11"/>
        <c:axId val="334814560"/>
        <c:axId val="334813312"/>
      </c:barChart>
      <c:catAx>
        <c:axId val="33481456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34813312"/>
        <c:crosses val="autoZero"/>
        <c:auto val="1"/>
        <c:lblAlgn val="ctr"/>
        <c:lblOffset val="100"/>
        <c:noMultiLvlLbl val="0"/>
      </c:catAx>
      <c:valAx>
        <c:axId val="334813312"/>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US" sz="1400" b="1">
                    <a:solidFill>
                      <a:schemeClr val="tx1"/>
                    </a:solidFill>
                    <a:latin typeface="Arial" panose="020B0604020202020204" pitchFamily="34" charset="0"/>
                    <a:cs typeface="Arial" panose="020B0604020202020204" pitchFamily="34" charset="0"/>
                  </a:rPr>
                  <a:t>Hotspots of glucose release (%)</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34814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Rhizosphere</c:v>
          </c:tx>
          <c:spPr>
            <a:pattFill prst="shingle">
              <a:fgClr>
                <a:schemeClr val="bg1"/>
              </a:fgClr>
              <a:bgClr>
                <a:srgbClr val="FFC000"/>
              </a:bgClr>
            </a:pattFill>
            <a:ln>
              <a:noFill/>
            </a:ln>
            <a:effectLst/>
          </c:spPr>
          <c:invertIfNegative val="0"/>
          <c:dLbls>
            <c:dLbl>
              <c:idx val="0"/>
              <c:layout>
                <c:manualLayout>
                  <c:x val="0"/>
                  <c:y val="-2.4305555555555618E-2"/>
                </c:manualLayout>
              </c:layout>
              <c:tx>
                <c:rich>
                  <a:bodyPr/>
                  <a:lstStyle/>
                  <a:p>
                    <a:r>
                      <a:rPr lang="en-US"/>
                      <a:t>C</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7EF6-49F5-AD10-43D6FB22D529}"/>
                </c:ext>
              </c:extLst>
            </c:dLbl>
            <c:dLbl>
              <c:idx val="1"/>
              <c:tx>
                <c:rich>
                  <a:bodyPr/>
                  <a:lstStyle/>
                  <a:p>
                    <a:r>
                      <a:rPr lang="en-US"/>
                      <a:t>C</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7EF6-49F5-AD10-43D6FB22D529}"/>
                </c:ext>
              </c:extLst>
            </c:dLbl>
            <c:dLbl>
              <c:idx val="2"/>
              <c:layout>
                <c:manualLayout>
                  <c:x val="0"/>
                  <c:y val="-2.430555555555557E-2"/>
                </c:manualLayout>
              </c:layout>
              <c:tx>
                <c:rich>
                  <a:bodyPr/>
                  <a:lstStyle/>
                  <a:p>
                    <a:r>
                      <a:rPr lang="en-US"/>
                      <a:t>A</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EF6-49F5-AD10-43D6FB22D529}"/>
                </c:ext>
              </c:extLst>
            </c:dLbl>
            <c:dLbl>
              <c:idx val="3"/>
              <c:layout>
                <c:manualLayout>
                  <c:x val="0"/>
                  <c:y val="-4.1666666666666699E-2"/>
                </c:manualLayout>
              </c:layout>
              <c:tx>
                <c:rich>
                  <a:bodyPr/>
                  <a:lstStyle/>
                  <a:p>
                    <a:r>
                      <a:rPr lang="en-US"/>
                      <a:t>B</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EF6-49F5-AD10-43D6FB22D52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(Sheet2!$F$3,Sheet2!$F$6,Sheet2!$F$9,Sheet2!$F$12)</c:f>
                <c:numCache>
                  <c:formatCode>General</c:formatCode>
                  <c:ptCount val="4"/>
                  <c:pt idx="0">
                    <c:v>1.3243111416883875</c:v>
                  </c:pt>
                  <c:pt idx="1">
                    <c:v>0.33499999999999996</c:v>
                  </c:pt>
                  <c:pt idx="2">
                    <c:v>1.3499999999999979</c:v>
                  </c:pt>
                  <c:pt idx="3">
                    <c:v>2.8149999999999964</c:v>
                  </c:pt>
                </c:numCache>
              </c:numRef>
            </c:plus>
            <c:minus>
              <c:numRef>
                <c:f>(Sheet2!$F$3,Sheet2!$F$6,Sheet2!$F$9,Sheet2!$F$12)</c:f>
                <c:numCache>
                  <c:formatCode>General</c:formatCode>
                  <c:ptCount val="4"/>
                  <c:pt idx="0">
                    <c:v>1.3243111416883875</c:v>
                  </c:pt>
                  <c:pt idx="1">
                    <c:v>0.33499999999999996</c:v>
                  </c:pt>
                  <c:pt idx="2">
                    <c:v>1.3499999999999979</c:v>
                  </c:pt>
                  <c:pt idx="3">
                    <c:v>2.8149999999999964</c:v>
                  </c:pt>
                </c:numCache>
              </c:numRef>
            </c:minus>
            <c:spPr>
              <a:noFill/>
              <a:ln w="9525" cap="flat" cmpd="sng" algn="ctr">
                <a:solidFill>
                  <a:schemeClr val="tx1">
                    <a:lumMod val="65000"/>
                    <a:lumOff val="35000"/>
                  </a:schemeClr>
                </a:solidFill>
                <a:round/>
              </a:ln>
              <a:effectLst/>
            </c:spPr>
          </c:errBars>
          <c:cat>
            <c:strRef>
              <c:f>([1]Sheet2!$A$3,[1]Sheet2!$A$6,[1]Sheet2!$A$9,[1]Sheet2!$A$12)</c:f>
              <c:strCache>
                <c:ptCount val="4"/>
                <c:pt idx="0">
                  <c:v>Drought+20</c:v>
                </c:pt>
                <c:pt idx="1">
                  <c:v>Drought+30</c:v>
                </c:pt>
                <c:pt idx="2">
                  <c:v>Optimum+20</c:v>
                </c:pt>
                <c:pt idx="3">
                  <c:v>Optimum+30</c:v>
                </c:pt>
              </c:strCache>
            </c:strRef>
          </c:cat>
          <c:val>
            <c:numRef>
              <c:f>(Sheet2!$E$3,Sheet2!$E$6,Sheet2!$E$9,Sheet2!$E$12)</c:f>
              <c:numCache>
                <c:formatCode>General</c:formatCode>
                <c:ptCount val="4"/>
                <c:pt idx="0">
                  <c:v>13.75</c:v>
                </c:pt>
                <c:pt idx="1">
                  <c:v>12.945</c:v>
                </c:pt>
                <c:pt idx="2">
                  <c:v>38.090000000000003</c:v>
                </c:pt>
                <c:pt idx="3">
                  <c:v>27.314999999999998</c:v>
                </c:pt>
              </c:numCache>
            </c:numRef>
          </c:val>
          <c:extLst>
            <c:ext xmlns:c16="http://schemas.microsoft.com/office/drawing/2014/chart" uri="{C3380CC4-5D6E-409C-BE32-E72D297353CC}">
              <c16:uniqueId val="{00000000-7EF6-49F5-AD10-43D6FB22D529}"/>
            </c:ext>
          </c:extLst>
        </c:ser>
        <c:dLbls>
          <c:dLblPos val="outEnd"/>
          <c:showLegendKey val="0"/>
          <c:showVal val="1"/>
          <c:showCatName val="0"/>
          <c:showSerName val="0"/>
          <c:showPercent val="0"/>
          <c:showBubbleSize val="0"/>
        </c:dLbls>
        <c:gapWidth val="50"/>
        <c:overlap val="-27"/>
        <c:axId val="445681808"/>
        <c:axId val="445697200"/>
      </c:barChart>
      <c:catAx>
        <c:axId val="44568180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45697200"/>
        <c:crosses val="autoZero"/>
        <c:auto val="1"/>
        <c:lblAlgn val="ctr"/>
        <c:lblOffset val="100"/>
        <c:noMultiLvlLbl val="0"/>
      </c:catAx>
      <c:valAx>
        <c:axId val="445697200"/>
        <c:scaling>
          <c:orientation val="minMax"/>
        </c:scaling>
        <c:delete val="0"/>
        <c:axPos val="l"/>
        <c:title>
          <c:tx>
            <c:rich>
              <a:bodyPr rot="-54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400" b="1" dirty="0">
                    <a:solidFill>
                      <a:sysClr val="windowText" lastClr="000000"/>
                    </a:solidFill>
                    <a:latin typeface="Arial" panose="020B0604020202020204" pitchFamily="34" charset="0"/>
                    <a:cs typeface="Arial" panose="020B0604020202020204" pitchFamily="34" charset="0"/>
                  </a:rPr>
                  <a:t>Hotspots</a:t>
                </a:r>
                <a:r>
                  <a:rPr lang="en-US" sz="1400" b="1" baseline="0" dirty="0">
                    <a:solidFill>
                      <a:sysClr val="windowText" lastClr="000000"/>
                    </a:solidFill>
                    <a:latin typeface="Arial" panose="020B0604020202020204" pitchFamily="34" charset="0"/>
                    <a:cs typeface="Arial" panose="020B0604020202020204" pitchFamily="34" charset="0"/>
                  </a:rPr>
                  <a:t> of </a:t>
                </a:r>
                <a:r>
                  <a:rPr lang="el-GR" sz="1400" b="1" i="0" u="none" strike="noStrike" baseline="0" dirty="0">
                    <a:effectLst/>
                  </a:rPr>
                  <a:t>β</a:t>
                </a:r>
                <a:r>
                  <a:rPr lang="en-US" sz="1400" b="1" baseline="0" dirty="0">
                    <a:solidFill>
                      <a:sysClr val="windowText" lastClr="000000"/>
                    </a:solidFill>
                    <a:latin typeface="Arial" panose="020B0604020202020204" pitchFamily="34" charset="0"/>
                    <a:cs typeface="Arial" panose="020B0604020202020204" pitchFamily="34" charset="0"/>
                  </a:rPr>
                  <a:t>-glucosidase (%)</a:t>
                </a:r>
                <a:endParaRPr lang="en-US" sz="1400" b="1" dirty="0">
                  <a:solidFill>
                    <a:sysClr val="windowText" lastClr="000000"/>
                  </a:solidFill>
                  <a:latin typeface="Arial" panose="020B0604020202020204" pitchFamily="34" charset="0"/>
                  <a:cs typeface="Arial" panose="020B0604020202020204" pitchFamily="34" charset="0"/>
                </a:endParaRPr>
              </a:p>
            </c:rich>
          </c:tx>
          <c:layout>
            <c:manualLayout>
              <c:xMode val="edge"/>
              <c:yMode val="edge"/>
              <c:x val="6.1728395061728392E-3"/>
              <c:y val="0.11906824146981626"/>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45681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76C0C4"/>
            </a:solidFill>
            <a:ln>
              <a:noFill/>
            </a:ln>
            <a:effectLst/>
          </c:spPr>
          <c:invertIfNegative val="0"/>
          <c:dLbls>
            <c:dLbl>
              <c:idx val="0"/>
              <c:layout>
                <c:manualLayout>
                  <c:x val="3.1828336020049981E-17"/>
                  <c:y val="-1.8518518518518517E-2"/>
                </c:manualLayout>
              </c:layout>
              <c:tx>
                <c:rich>
                  <a:bodyPr/>
                  <a:lstStyle/>
                  <a:p>
                    <a:r>
                      <a:rPr lang="en-US"/>
                      <a:t>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70F-41D1-BEC5-F1064B2C906E}"/>
                </c:ext>
              </c:extLst>
            </c:dLbl>
            <c:dLbl>
              <c:idx val="1"/>
              <c:tx>
                <c:rich>
                  <a:bodyPr/>
                  <a:lstStyle/>
                  <a:p>
                    <a:r>
                      <a:rPr lang="en-US"/>
                      <a:t>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70F-41D1-BEC5-F1064B2C906E}"/>
                </c:ext>
              </c:extLst>
            </c:dLbl>
            <c:dLbl>
              <c:idx val="2"/>
              <c:layout>
                <c:manualLayout>
                  <c:x val="0"/>
                  <c:y val="-2.7777777777777776E-2"/>
                </c:manualLayout>
              </c:layout>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70F-41D1-BEC5-F1064B2C906E}"/>
                </c:ext>
              </c:extLst>
            </c:dLbl>
            <c:dLbl>
              <c:idx val="3"/>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D70F-41D1-BEC5-F1064B2C906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('Glu-Vmax'!$G$28,'Glu-Vmax'!$I$28,'Glu-Vmax'!$H$28,'Glu-Vmax'!$J$28)</c:f>
                <c:numCache>
                  <c:formatCode>General</c:formatCode>
                  <c:ptCount val="4"/>
                  <c:pt idx="0">
                    <c:v>22.778826791562487</c:v>
                  </c:pt>
                  <c:pt idx="1">
                    <c:v>12.03118967517341</c:v>
                  </c:pt>
                  <c:pt idx="2">
                    <c:v>20.352026336460955</c:v>
                  </c:pt>
                  <c:pt idx="3">
                    <c:v>10.527947990415271</c:v>
                  </c:pt>
                </c:numCache>
              </c:numRef>
            </c:plus>
            <c:minus>
              <c:numRef>
                <c:f>('Glu-Vmax'!$G$28,'Glu-Vmax'!$I$28,'Glu-Vmax'!$H$28,'Glu-Vmax'!$J$28)</c:f>
                <c:numCache>
                  <c:formatCode>General</c:formatCode>
                  <c:ptCount val="4"/>
                  <c:pt idx="0">
                    <c:v>22.778826791562487</c:v>
                  </c:pt>
                  <c:pt idx="1">
                    <c:v>12.03118967517341</c:v>
                  </c:pt>
                  <c:pt idx="2">
                    <c:v>20.352026336460955</c:v>
                  </c:pt>
                  <c:pt idx="3">
                    <c:v>10.527947990415271</c:v>
                  </c:pt>
                </c:numCache>
              </c:numRef>
            </c:minus>
            <c:spPr>
              <a:noFill/>
              <a:ln w="9525" cap="flat" cmpd="sng" algn="ctr">
                <a:solidFill>
                  <a:schemeClr val="tx1">
                    <a:lumMod val="65000"/>
                    <a:lumOff val="35000"/>
                  </a:schemeClr>
                </a:solidFill>
                <a:round/>
              </a:ln>
              <a:effectLst/>
            </c:spPr>
          </c:errBars>
          <c:cat>
            <c:strRef>
              <c:f>('Glu-Vmax'!$B$3,'Glu-Vmax'!$D$3,'Glu-Vmax'!$C$3,'Glu-Vmax'!$E$3)</c:f>
              <c:strCache>
                <c:ptCount val="4"/>
                <c:pt idx="0">
                  <c:v>Drought+20</c:v>
                </c:pt>
                <c:pt idx="1">
                  <c:v>Drought+30</c:v>
                </c:pt>
                <c:pt idx="2">
                  <c:v>Optimum+20</c:v>
                </c:pt>
                <c:pt idx="3">
                  <c:v>Optimum+30</c:v>
                </c:pt>
              </c:strCache>
            </c:strRef>
          </c:cat>
          <c:val>
            <c:numRef>
              <c:f>('Glu-Vmax'!$G$27,'Glu-Vmax'!$I$27,'Glu-Vmax'!$H$27,'Glu-Vmax'!$J$27)</c:f>
              <c:numCache>
                <c:formatCode>General</c:formatCode>
                <c:ptCount val="4"/>
                <c:pt idx="0">
                  <c:v>147.72999999999999</c:v>
                </c:pt>
                <c:pt idx="1">
                  <c:v>74.405000000000001</c:v>
                </c:pt>
                <c:pt idx="2">
                  <c:v>218.28800000000001</c:v>
                </c:pt>
                <c:pt idx="3">
                  <c:v>450.01666666666665</c:v>
                </c:pt>
              </c:numCache>
            </c:numRef>
          </c:val>
          <c:extLst>
            <c:ext xmlns:c16="http://schemas.microsoft.com/office/drawing/2014/chart" uri="{C3380CC4-5D6E-409C-BE32-E72D297353CC}">
              <c16:uniqueId val="{00000004-D70F-41D1-BEC5-F1064B2C906E}"/>
            </c:ext>
          </c:extLst>
        </c:ser>
        <c:dLbls>
          <c:dLblPos val="outEnd"/>
          <c:showLegendKey val="0"/>
          <c:showVal val="1"/>
          <c:showCatName val="0"/>
          <c:showSerName val="0"/>
          <c:showPercent val="0"/>
          <c:showBubbleSize val="0"/>
        </c:dLbls>
        <c:gapWidth val="50"/>
        <c:overlap val="11"/>
        <c:axId val="334814560"/>
        <c:axId val="334813312"/>
      </c:barChart>
      <c:catAx>
        <c:axId val="33481456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34813312"/>
        <c:crosses val="autoZero"/>
        <c:auto val="1"/>
        <c:lblAlgn val="ctr"/>
        <c:lblOffset val="100"/>
        <c:noMultiLvlLbl val="0"/>
      </c:catAx>
      <c:valAx>
        <c:axId val="334813312"/>
        <c:scaling>
          <c:orientation val="minMax"/>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r>
                  <a:rPr lang="en-US" sz="1600" b="1" dirty="0">
                    <a:solidFill>
                      <a:schemeClr val="tx1"/>
                    </a:solidFill>
                    <a:latin typeface="Arial" panose="020B0604020202020204" pitchFamily="34" charset="0"/>
                    <a:cs typeface="Arial" panose="020B0604020202020204" pitchFamily="34" charset="0"/>
                  </a:rPr>
                  <a:t>V</a:t>
                </a:r>
                <a:r>
                  <a:rPr lang="en-US" sz="1600" b="1" baseline="-25000" dirty="0">
                    <a:solidFill>
                      <a:schemeClr val="tx1"/>
                    </a:solidFill>
                    <a:latin typeface="Arial" panose="020B0604020202020204" pitchFamily="34" charset="0"/>
                    <a:cs typeface="Arial" panose="020B0604020202020204" pitchFamily="34" charset="0"/>
                  </a:rPr>
                  <a:t>max</a:t>
                </a:r>
                <a:r>
                  <a:rPr lang="en-US" sz="1600" b="1" baseline="0"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(nmol MUF g</a:t>
                </a:r>
                <a:r>
                  <a:rPr lang="en-US" sz="1600" b="1" i="0" u="none" strike="noStrike" baseline="30000" dirty="0">
                    <a:effectLst/>
                  </a:rPr>
                  <a:t>-1</a:t>
                </a:r>
                <a:r>
                  <a:rPr lang="en-US" sz="1600" b="1" dirty="0">
                    <a:solidFill>
                      <a:schemeClr val="tx1"/>
                    </a:solidFill>
                    <a:latin typeface="Arial" panose="020B0604020202020204" pitchFamily="34" charset="0"/>
                    <a:cs typeface="Arial" panose="020B0604020202020204" pitchFamily="34" charset="0"/>
                  </a:rPr>
                  <a:t> soil h</a:t>
                </a:r>
                <a:r>
                  <a:rPr lang="en-US" sz="1600" b="1" baseline="30000" dirty="0">
                    <a:solidFill>
                      <a:schemeClr val="tx1"/>
                    </a:solidFill>
                    <a:latin typeface="Arial" panose="020B0604020202020204" pitchFamily="34" charset="0"/>
                    <a:cs typeface="Arial" panose="020B0604020202020204" pitchFamily="34" charset="0"/>
                  </a:rPr>
                  <a:t>-1</a:t>
                </a:r>
                <a:r>
                  <a:rPr lang="en-US" sz="1600" b="1" dirty="0">
                    <a:solidFill>
                      <a:schemeClr val="tx1"/>
                    </a:solidFill>
                    <a:latin typeface="Arial" panose="020B0604020202020204" pitchFamily="34" charset="0"/>
                    <a:cs typeface="Arial" panose="020B0604020202020204" pitchFamily="34" charset="0"/>
                  </a:rPr>
                  <a:t>)</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34814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F5CD39"/>
            </a:solidFill>
            <a:ln>
              <a:noFill/>
            </a:ln>
            <a:effectLst/>
          </c:spPr>
          <c:invertIfNegative val="0"/>
          <c:dLbls>
            <c:dLbl>
              <c:idx val="0"/>
              <c:layout>
                <c:manualLayout>
                  <c:x val="-3.1828336020049981E-17"/>
                  <c:y val="-9.2592592592592601E-2"/>
                </c:manualLayout>
              </c:layout>
              <c:tx>
                <c:rich>
                  <a:bodyPr/>
                  <a:lstStyle/>
                  <a:p>
                    <a:r>
                      <a:rPr lang="en-US" dirty="0"/>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19A-4259-808F-D9DE187C713F}"/>
                </c:ext>
              </c:extLst>
            </c:dLbl>
            <c:dLbl>
              <c:idx val="1"/>
              <c:layout>
                <c:manualLayout>
                  <c:x val="-3.472222222222222E-3"/>
                  <c:y val="-9.2592592592592587E-3"/>
                </c:manualLayout>
              </c:layout>
              <c:tx>
                <c:rich>
                  <a:bodyPr/>
                  <a:lstStyle/>
                  <a:p>
                    <a:r>
                      <a:rPr lang="en-US" dirty="0"/>
                      <a:t>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19A-4259-808F-D9DE187C713F}"/>
                </c:ext>
              </c:extLst>
            </c:dLbl>
            <c:dLbl>
              <c:idx val="2"/>
              <c:layout>
                <c:manualLayout>
                  <c:x val="0"/>
                  <c:y val="-6.9444444444444489E-2"/>
                </c:manualLayout>
              </c:layout>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19A-4259-808F-D9DE187C713F}"/>
                </c:ext>
              </c:extLst>
            </c:dLbl>
            <c:dLbl>
              <c:idx val="3"/>
              <c:layout>
                <c:manualLayout>
                  <c:x val="0"/>
                  <c:y val="-1.3888888888888973E-2"/>
                </c:manualLayout>
              </c:layout>
              <c:tx>
                <c:rich>
                  <a:bodyPr/>
                  <a:lstStyle/>
                  <a:p>
                    <a:r>
                      <a:rPr lang="en-US" dirty="0"/>
                      <a:t>BC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19A-4259-808F-D9DE187C713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('Glu-Km'!$G$28,'Glu-Km'!$I$28,'Glu-Km'!$H$28,'Glu-Km'!$J$28)</c:f>
                <c:numCache>
                  <c:formatCode>General</c:formatCode>
                  <c:ptCount val="4"/>
                  <c:pt idx="0">
                    <c:v>18.181384710741995</c:v>
                  </c:pt>
                  <c:pt idx="1">
                    <c:v>6.6685699366505782</c:v>
                  </c:pt>
                  <c:pt idx="2">
                    <c:v>14.457418303417771</c:v>
                  </c:pt>
                  <c:pt idx="3">
                    <c:v>5.3970423999322685</c:v>
                  </c:pt>
                </c:numCache>
              </c:numRef>
            </c:plus>
            <c:minus>
              <c:numRef>
                <c:f>('Glu-Km'!$G$28,'Glu-Km'!$I$28,'Glu-Km'!$H$28,'Glu-Km'!$J$28)</c:f>
                <c:numCache>
                  <c:formatCode>General</c:formatCode>
                  <c:ptCount val="4"/>
                  <c:pt idx="0">
                    <c:v>18.181384710741995</c:v>
                  </c:pt>
                  <c:pt idx="1">
                    <c:v>6.6685699366505782</c:v>
                  </c:pt>
                  <c:pt idx="2">
                    <c:v>14.457418303417771</c:v>
                  </c:pt>
                  <c:pt idx="3">
                    <c:v>5.3970423999322685</c:v>
                  </c:pt>
                </c:numCache>
              </c:numRef>
            </c:minus>
            <c:spPr>
              <a:noFill/>
              <a:ln w="9525" cap="flat" cmpd="sng" algn="ctr">
                <a:solidFill>
                  <a:schemeClr val="tx1">
                    <a:lumMod val="65000"/>
                    <a:lumOff val="35000"/>
                  </a:schemeClr>
                </a:solidFill>
                <a:round/>
              </a:ln>
              <a:effectLst/>
            </c:spPr>
          </c:errBars>
          <c:cat>
            <c:strRef>
              <c:f>('Glu-Vmax'!$B$3,'Glu-Vmax'!$D$3,'Glu-Vmax'!$C$3,'Glu-Vmax'!$E$3)</c:f>
              <c:strCache>
                <c:ptCount val="4"/>
                <c:pt idx="0">
                  <c:v>Drought+20</c:v>
                </c:pt>
                <c:pt idx="1">
                  <c:v>Drought+30</c:v>
                </c:pt>
                <c:pt idx="2">
                  <c:v>Optimum+20</c:v>
                </c:pt>
                <c:pt idx="3">
                  <c:v>Optimum+30</c:v>
                </c:pt>
              </c:strCache>
            </c:strRef>
          </c:cat>
          <c:val>
            <c:numRef>
              <c:f>('Glu-Km'!$G$27,'Glu-Km'!$I$27,'Glu-Km'!$H$27,'Glu-Km'!$J$27)</c:f>
              <c:numCache>
                <c:formatCode>General</c:formatCode>
                <c:ptCount val="4"/>
                <c:pt idx="0">
                  <c:v>124.07999999999998</c:v>
                </c:pt>
                <c:pt idx="1">
                  <c:v>35.715000000000003</c:v>
                </c:pt>
                <c:pt idx="2">
                  <c:v>71.344000000000008</c:v>
                </c:pt>
                <c:pt idx="3">
                  <c:v>62.609999999999992</c:v>
                </c:pt>
              </c:numCache>
            </c:numRef>
          </c:val>
          <c:extLst>
            <c:ext xmlns:c16="http://schemas.microsoft.com/office/drawing/2014/chart" uri="{C3380CC4-5D6E-409C-BE32-E72D297353CC}">
              <c16:uniqueId val="{00000004-119A-4259-808F-D9DE187C713F}"/>
            </c:ext>
          </c:extLst>
        </c:ser>
        <c:dLbls>
          <c:dLblPos val="outEnd"/>
          <c:showLegendKey val="0"/>
          <c:showVal val="1"/>
          <c:showCatName val="0"/>
          <c:showSerName val="0"/>
          <c:showPercent val="0"/>
          <c:showBubbleSize val="0"/>
        </c:dLbls>
        <c:gapWidth val="50"/>
        <c:overlap val="11"/>
        <c:axId val="334814560"/>
        <c:axId val="334813312"/>
      </c:barChart>
      <c:catAx>
        <c:axId val="33481456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34813312"/>
        <c:crosses val="autoZero"/>
        <c:auto val="1"/>
        <c:lblAlgn val="ctr"/>
        <c:lblOffset val="100"/>
        <c:noMultiLvlLbl val="0"/>
      </c:catAx>
      <c:valAx>
        <c:axId val="334813312"/>
        <c:scaling>
          <c:orientation val="minMax"/>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r>
                  <a:rPr lang="en-US" sz="1600" b="1" dirty="0">
                    <a:solidFill>
                      <a:schemeClr val="tx1"/>
                    </a:solidFill>
                    <a:latin typeface="Arial" panose="020B0604020202020204" pitchFamily="34" charset="0"/>
                    <a:cs typeface="Arial" panose="020B0604020202020204" pitchFamily="34" charset="0"/>
                  </a:rPr>
                  <a:t>K</a:t>
                </a:r>
                <a:r>
                  <a:rPr lang="en-US" sz="1600" b="1" baseline="-25000" dirty="0">
                    <a:solidFill>
                      <a:schemeClr val="tx1"/>
                    </a:solidFill>
                    <a:latin typeface="Arial" panose="020B0604020202020204" pitchFamily="34" charset="0"/>
                    <a:cs typeface="Arial" panose="020B0604020202020204" pitchFamily="34" charset="0"/>
                  </a:rPr>
                  <a:t>m</a:t>
                </a:r>
                <a:r>
                  <a:rPr lang="en-US" sz="1600" b="1" dirty="0">
                    <a:solidFill>
                      <a:schemeClr val="tx1"/>
                    </a:solidFill>
                    <a:latin typeface="Arial" panose="020B0604020202020204" pitchFamily="34" charset="0"/>
                    <a:cs typeface="Arial" panose="020B0604020202020204" pitchFamily="34" charset="0"/>
                  </a:rPr>
                  <a:t> (nmol substrate g</a:t>
                </a:r>
                <a:r>
                  <a:rPr lang="en-US" sz="1600" b="1" i="0" u="none" strike="noStrike" baseline="30000" dirty="0">
                    <a:effectLst/>
                  </a:rPr>
                  <a:t>-1 </a:t>
                </a:r>
                <a:r>
                  <a:rPr lang="en-US" sz="1600" b="1" i="0" u="none" strike="noStrike" baseline="0" dirty="0">
                    <a:effectLst/>
                  </a:rPr>
                  <a:t>soil</a:t>
                </a:r>
                <a:r>
                  <a:rPr lang="en-US" sz="1600" b="1" dirty="0">
                    <a:solidFill>
                      <a:schemeClr val="tx1"/>
                    </a:solidFill>
                    <a:latin typeface="Arial" panose="020B0604020202020204" pitchFamily="34" charset="0"/>
                    <a:cs typeface="Arial" panose="020B0604020202020204" pitchFamily="34" charset="0"/>
                  </a:rPr>
                  <a:t>)</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34814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B0198A-A56E-47CF-BB02-BA769BF05E54}" type="datetimeFigureOut">
              <a:rPr lang="en-US" smtClean="0"/>
              <a:t>5/2/2022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595DBB-D600-4E3E-87EA-1A9FBD62E7AA}" type="slidenum">
              <a:rPr lang="en-US" smtClean="0"/>
              <a:t>‹#›</a:t>
            </a:fld>
            <a:endParaRPr lang="en-US"/>
          </a:p>
        </p:txBody>
      </p:sp>
    </p:spTree>
    <p:extLst>
      <p:ext uri="{BB962C8B-B14F-4D97-AF65-F5344CB8AC3E}">
        <p14:creationId xmlns:p14="http://schemas.microsoft.com/office/powerpoint/2010/main" val="1753793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95DBB-D600-4E3E-87EA-1A9FBD62E7AA}" type="slidenum">
              <a:rPr lang="en-US" smtClean="0"/>
              <a:t>1</a:t>
            </a:fld>
            <a:endParaRPr lang="en-US"/>
          </a:p>
        </p:txBody>
      </p:sp>
    </p:spTree>
    <p:extLst>
      <p:ext uri="{BB962C8B-B14F-4D97-AF65-F5344CB8AC3E}">
        <p14:creationId xmlns:p14="http://schemas.microsoft.com/office/powerpoint/2010/main" val="1853224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95DBB-D600-4E3E-87EA-1A9FBD62E7AA}" type="slidenum">
              <a:rPr lang="en-US" smtClean="0"/>
              <a:t>10</a:t>
            </a:fld>
            <a:endParaRPr lang="en-US"/>
          </a:p>
        </p:txBody>
      </p:sp>
    </p:spTree>
    <p:extLst>
      <p:ext uri="{BB962C8B-B14F-4D97-AF65-F5344CB8AC3E}">
        <p14:creationId xmlns:p14="http://schemas.microsoft.com/office/powerpoint/2010/main" val="4052670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95DBB-D600-4E3E-87EA-1A9FBD62E7AA}" type="slidenum">
              <a:rPr lang="en-US" smtClean="0"/>
              <a:t>2</a:t>
            </a:fld>
            <a:endParaRPr lang="en-US"/>
          </a:p>
        </p:txBody>
      </p:sp>
    </p:spTree>
    <p:extLst>
      <p:ext uri="{BB962C8B-B14F-4D97-AF65-F5344CB8AC3E}">
        <p14:creationId xmlns:p14="http://schemas.microsoft.com/office/powerpoint/2010/main" val="1592853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95DBB-D600-4E3E-87EA-1A9FBD62E7AA}" type="slidenum">
              <a:rPr lang="en-US" smtClean="0"/>
              <a:t>3</a:t>
            </a:fld>
            <a:endParaRPr lang="en-US"/>
          </a:p>
        </p:txBody>
      </p:sp>
    </p:spTree>
    <p:extLst>
      <p:ext uri="{BB962C8B-B14F-4D97-AF65-F5344CB8AC3E}">
        <p14:creationId xmlns:p14="http://schemas.microsoft.com/office/powerpoint/2010/main" val="2072237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95DBB-D600-4E3E-87EA-1A9FBD62E7AA}" type="slidenum">
              <a:rPr lang="en-US" smtClean="0"/>
              <a:t>4</a:t>
            </a:fld>
            <a:endParaRPr lang="en-US"/>
          </a:p>
        </p:txBody>
      </p:sp>
    </p:spTree>
    <p:extLst>
      <p:ext uri="{BB962C8B-B14F-4D97-AF65-F5344CB8AC3E}">
        <p14:creationId xmlns:p14="http://schemas.microsoft.com/office/powerpoint/2010/main" val="3855111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95DBB-D600-4E3E-87EA-1A9FBD62E7AA}" type="slidenum">
              <a:rPr lang="en-US" smtClean="0"/>
              <a:t>5</a:t>
            </a:fld>
            <a:endParaRPr lang="en-US"/>
          </a:p>
        </p:txBody>
      </p:sp>
    </p:spTree>
    <p:extLst>
      <p:ext uri="{BB962C8B-B14F-4D97-AF65-F5344CB8AC3E}">
        <p14:creationId xmlns:p14="http://schemas.microsoft.com/office/powerpoint/2010/main" val="2366751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95DBB-D600-4E3E-87EA-1A9FBD62E7AA}" type="slidenum">
              <a:rPr lang="en-US" smtClean="0"/>
              <a:t>6</a:t>
            </a:fld>
            <a:endParaRPr lang="en-US"/>
          </a:p>
        </p:txBody>
      </p:sp>
    </p:spTree>
    <p:extLst>
      <p:ext uri="{BB962C8B-B14F-4D97-AF65-F5344CB8AC3E}">
        <p14:creationId xmlns:p14="http://schemas.microsoft.com/office/powerpoint/2010/main" val="197358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95DBB-D600-4E3E-87EA-1A9FBD62E7AA}" type="slidenum">
              <a:rPr lang="en-US" smtClean="0"/>
              <a:t>7</a:t>
            </a:fld>
            <a:endParaRPr lang="en-US"/>
          </a:p>
        </p:txBody>
      </p:sp>
    </p:spTree>
    <p:extLst>
      <p:ext uri="{BB962C8B-B14F-4D97-AF65-F5344CB8AC3E}">
        <p14:creationId xmlns:p14="http://schemas.microsoft.com/office/powerpoint/2010/main" val="4050768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95DBB-D600-4E3E-87EA-1A9FBD62E7AA}" type="slidenum">
              <a:rPr lang="en-US" smtClean="0"/>
              <a:t>8</a:t>
            </a:fld>
            <a:endParaRPr lang="en-US"/>
          </a:p>
        </p:txBody>
      </p:sp>
    </p:spTree>
    <p:extLst>
      <p:ext uri="{BB962C8B-B14F-4D97-AF65-F5344CB8AC3E}">
        <p14:creationId xmlns:p14="http://schemas.microsoft.com/office/powerpoint/2010/main" val="24464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95DBB-D600-4E3E-87EA-1A9FBD62E7AA}" type="slidenum">
              <a:rPr lang="en-US" smtClean="0"/>
              <a:t>9</a:t>
            </a:fld>
            <a:endParaRPr lang="en-US"/>
          </a:p>
        </p:txBody>
      </p:sp>
    </p:spTree>
    <p:extLst>
      <p:ext uri="{BB962C8B-B14F-4D97-AF65-F5344CB8AC3E}">
        <p14:creationId xmlns:p14="http://schemas.microsoft.com/office/powerpoint/2010/main" val="649578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4331C2-3201-4B85-8FFA-24D264B9F9C4}" type="datetime1">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FC9FA-B696-4498-819E-33EE705647CF}" type="slidenum">
              <a:rPr lang="en-US" smtClean="0"/>
              <a:t>‹#›</a:t>
            </a:fld>
            <a:endParaRPr lang="en-US"/>
          </a:p>
        </p:txBody>
      </p:sp>
    </p:spTree>
    <p:extLst>
      <p:ext uri="{BB962C8B-B14F-4D97-AF65-F5344CB8AC3E}">
        <p14:creationId xmlns:p14="http://schemas.microsoft.com/office/powerpoint/2010/main" val="3592626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5A328A-66C1-497E-A2D8-93A302C17E1F}" type="datetime1">
              <a:rPr lang="en-US" smtClean="0"/>
              <a:t>5/2/2022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7FC9FA-B696-4498-819E-33EE705647CF}" type="slidenum">
              <a:rPr lang="en-US" smtClean="0"/>
              <a:t>‹#›</a:t>
            </a:fld>
            <a:endParaRPr lang="en-US"/>
          </a:p>
        </p:txBody>
      </p:sp>
    </p:spTree>
    <p:extLst>
      <p:ext uri="{BB962C8B-B14F-4D97-AF65-F5344CB8AC3E}">
        <p14:creationId xmlns:p14="http://schemas.microsoft.com/office/powerpoint/2010/main" val="2069693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BF9D43-EB60-49C5-8471-1F32C28B8CC4}" type="datetime1">
              <a:rPr lang="en-US" smtClean="0"/>
              <a:t>5/2/2022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7FC9FA-B696-4498-819E-33EE705647CF}" type="slidenum">
              <a:rPr lang="en-US" smtClean="0"/>
              <a:t>‹#›</a:t>
            </a:fld>
            <a:endParaRPr lang="en-US"/>
          </a:p>
        </p:txBody>
      </p:sp>
    </p:spTree>
    <p:extLst>
      <p:ext uri="{BB962C8B-B14F-4D97-AF65-F5344CB8AC3E}">
        <p14:creationId xmlns:p14="http://schemas.microsoft.com/office/powerpoint/2010/main" val="2959048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07A8D4-871D-466A-BE32-96B9F8860334}" type="datetime1">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FC9FA-B696-4498-819E-33EE705647CF}" type="slidenum">
              <a:rPr lang="en-US" smtClean="0"/>
              <a:t>‹#›</a:t>
            </a:fld>
            <a:endParaRPr lang="en-US"/>
          </a:p>
        </p:txBody>
      </p:sp>
    </p:spTree>
    <p:extLst>
      <p:ext uri="{BB962C8B-B14F-4D97-AF65-F5344CB8AC3E}">
        <p14:creationId xmlns:p14="http://schemas.microsoft.com/office/powerpoint/2010/main" val="2433803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78BAAB-8AEF-46D4-AF49-CD85B6214D4B}" type="datetime1">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FC9FA-B696-4498-819E-33EE705647CF}" type="slidenum">
              <a:rPr lang="en-US" smtClean="0"/>
              <a:t>‹#›</a:t>
            </a:fld>
            <a:endParaRPr lang="en-US"/>
          </a:p>
        </p:txBody>
      </p:sp>
    </p:spTree>
    <p:extLst>
      <p:ext uri="{BB962C8B-B14F-4D97-AF65-F5344CB8AC3E}">
        <p14:creationId xmlns:p14="http://schemas.microsoft.com/office/powerpoint/2010/main" val="230801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BBD79EA-9A05-402B-8C29-E5E2AC07C36B}" type="datetime1">
              <a:rPr lang="en-US" smtClean="0"/>
              <a:t>5/2/2022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D7FC9FA-B696-4498-819E-33EE705647CF}" type="slidenum">
              <a:rPr lang="en-US" smtClean="0"/>
              <a:t>‹#›</a:t>
            </a:fld>
            <a:endParaRPr lang="en-US"/>
          </a:p>
        </p:txBody>
      </p:sp>
    </p:spTree>
    <p:extLst>
      <p:ext uri="{BB962C8B-B14F-4D97-AF65-F5344CB8AC3E}">
        <p14:creationId xmlns:p14="http://schemas.microsoft.com/office/powerpoint/2010/main" val="3072197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296ABAF7-ADD9-4DFD-92C8-B2248A8A4EA3}" type="datetime1">
              <a:rPr lang="en-US" smtClean="0"/>
              <a:t>5/2/2022</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5D7FC9FA-B696-4498-819E-33EE705647CF}" type="slidenum">
              <a:rPr lang="en-US" smtClean="0"/>
              <a:t>‹#›</a:t>
            </a:fld>
            <a:endParaRPr lang="en-US"/>
          </a:p>
        </p:txBody>
      </p:sp>
    </p:spTree>
    <p:extLst>
      <p:ext uri="{BB962C8B-B14F-4D97-AF65-F5344CB8AC3E}">
        <p14:creationId xmlns:p14="http://schemas.microsoft.com/office/powerpoint/2010/main" val="2721241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D3306242-AAF6-4B2E-B35B-B86F5A69CD8B}" type="datetime1">
              <a:rPr lang="en-US" smtClean="0"/>
              <a:t>5/2/2022</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5D7FC9FA-B696-4498-819E-33EE705647CF}" type="slidenum">
              <a:rPr lang="en-US" smtClean="0"/>
              <a:t>‹#›</a:t>
            </a:fld>
            <a:endParaRPr lang="en-US"/>
          </a:p>
        </p:txBody>
      </p:sp>
    </p:spTree>
    <p:extLst>
      <p:ext uri="{BB962C8B-B14F-4D97-AF65-F5344CB8AC3E}">
        <p14:creationId xmlns:p14="http://schemas.microsoft.com/office/powerpoint/2010/main" val="2739404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F588DBE-C0D1-4B4E-9904-DEE3CF1D73A7}" type="datetime1">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FC9FA-B696-4498-819E-33EE705647CF}" type="slidenum">
              <a:rPr lang="en-US" smtClean="0"/>
              <a:t>‹#›</a:t>
            </a:fld>
            <a:endParaRPr lang="en-US"/>
          </a:p>
        </p:txBody>
      </p:sp>
    </p:spTree>
    <p:extLst>
      <p:ext uri="{BB962C8B-B14F-4D97-AF65-F5344CB8AC3E}">
        <p14:creationId xmlns:p14="http://schemas.microsoft.com/office/powerpoint/2010/main" val="2032775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30AD3AD-2FB4-4BF5-9050-97A556BF8660}" type="datetime1">
              <a:rPr lang="en-US" smtClean="0"/>
              <a:t>5/2/2022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D7FC9FA-B696-4498-819E-33EE705647CF}" type="slidenum">
              <a:rPr lang="en-US" smtClean="0"/>
              <a:t>‹#›</a:t>
            </a:fld>
            <a:endParaRPr lang="en-US"/>
          </a:p>
        </p:txBody>
      </p:sp>
    </p:spTree>
    <p:extLst>
      <p:ext uri="{BB962C8B-B14F-4D97-AF65-F5344CB8AC3E}">
        <p14:creationId xmlns:p14="http://schemas.microsoft.com/office/powerpoint/2010/main" val="2735434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6A1CB59-B9F9-4315-B6AA-26C1F8EDB672}" type="datetime1">
              <a:rPr lang="en-US" smtClean="0"/>
              <a:t>5/2/2022</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5D7FC9FA-B696-4498-819E-33EE705647CF}" type="slidenum">
              <a:rPr lang="en-US" smtClean="0"/>
              <a:t>‹#›</a:t>
            </a:fld>
            <a:endParaRPr lang="en-US"/>
          </a:p>
        </p:txBody>
      </p:sp>
    </p:spTree>
    <p:extLst>
      <p:ext uri="{BB962C8B-B14F-4D97-AF65-F5344CB8AC3E}">
        <p14:creationId xmlns:p14="http://schemas.microsoft.com/office/powerpoint/2010/main" val="4110577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AAB87938-88F7-4DE3-AC2F-1C0FCBE9388D}" type="datetime1">
              <a:rPr lang="en-US" smtClean="0"/>
              <a:t>5/2/2022</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5D7FC9FA-B696-4498-819E-33EE705647CF}" type="slidenum">
              <a:rPr lang="en-US" smtClean="0"/>
              <a:t>‹#›</a:t>
            </a:fld>
            <a:endParaRPr lang="en-US"/>
          </a:p>
        </p:txBody>
      </p:sp>
    </p:spTree>
    <p:extLst>
      <p:ext uri="{BB962C8B-B14F-4D97-AF65-F5344CB8AC3E}">
        <p14:creationId xmlns:p14="http://schemas.microsoft.com/office/powerpoint/2010/main" val="22071860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0.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D6070-D1D5-4A26-9081-82199F99D9BD}"/>
              </a:ext>
            </a:extLst>
          </p:cNvPr>
          <p:cNvSpPr txBox="1">
            <a:spLocks/>
          </p:cNvSpPr>
          <p:nvPr/>
        </p:nvSpPr>
        <p:spPr>
          <a:xfrm>
            <a:off x="193040" y="729488"/>
            <a:ext cx="11805920" cy="1810512"/>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00000"/>
              </a:lnSpc>
            </a:pPr>
            <a:r>
              <a:rPr lang="en-US" sz="3400" b="1" dirty="0">
                <a:solidFill>
                  <a:schemeClr val="accent4"/>
                </a:solidFill>
                <a:latin typeface="Roboto" panose="02000000000000000000" pitchFamily="2" charset="0"/>
                <a:ea typeface="Roboto" panose="02000000000000000000" pitchFamily="2" charset="0"/>
                <a:cs typeface="Open Sans" panose="020B0606030504020204" pitchFamily="34" charset="0"/>
              </a:rPr>
              <a:t>Effect of warming on β-glucosidase activity and root exudates depends on soil moisture: Combining zymography with glucose imaging and enzyme kinetic</a:t>
            </a:r>
          </a:p>
        </p:txBody>
      </p:sp>
      <p:sp>
        <p:nvSpPr>
          <p:cNvPr id="3" name="Subtitle 2">
            <a:extLst>
              <a:ext uri="{FF2B5EF4-FFF2-40B4-BE49-F238E27FC236}">
                <a16:creationId xmlns:a16="http://schemas.microsoft.com/office/drawing/2014/main" id="{0D8FB40F-9D76-4834-9C35-BCFEA1DBEE37}"/>
              </a:ext>
            </a:extLst>
          </p:cNvPr>
          <p:cNvSpPr txBox="1">
            <a:spLocks/>
          </p:cNvSpPr>
          <p:nvPr/>
        </p:nvSpPr>
        <p:spPr>
          <a:xfrm>
            <a:off x="0" y="2844800"/>
            <a:ext cx="12192000" cy="1269999"/>
          </a:xfrm>
          <a:prstGeom prst="rect">
            <a:avLst/>
          </a:prstGeom>
          <a:solidFill>
            <a:schemeClr val="accent4"/>
          </a:solidFill>
        </p:spPr>
        <p:txBody>
          <a:bodyPr>
            <a:normAutofit fontScale="925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nSpc>
                <a:spcPct val="100000"/>
              </a:lnSpc>
              <a:buNone/>
            </a:pPr>
            <a:r>
              <a:rPr lang="en-US" sz="2400" dirty="0">
                <a:solidFill>
                  <a:schemeClr val="bg1"/>
                </a:solidFill>
                <a:latin typeface="Candara" panose="020E0502030303020204" pitchFamily="34" charset="0"/>
                <a:cs typeface="Arial" panose="020B0604020202020204" pitchFamily="34" charset="0"/>
              </a:rPr>
              <a:t>   </a:t>
            </a:r>
            <a:r>
              <a:rPr lang="en-US" sz="2400" dirty="0" err="1">
                <a:solidFill>
                  <a:schemeClr val="bg1"/>
                </a:solidFill>
                <a:latin typeface="Candara" panose="020E0502030303020204" pitchFamily="34" charset="0"/>
                <a:cs typeface="Arial" panose="020B0604020202020204" pitchFamily="34" charset="0"/>
              </a:rPr>
              <a:t>Seyed</a:t>
            </a:r>
            <a:r>
              <a:rPr lang="en-US" sz="2400" dirty="0">
                <a:solidFill>
                  <a:schemeClr val="bg1"/>
                </a:solidFill>
                <a:latin typeface="Candara" panose="020E0502030303020204" pitchFamily="34" charset="0"/>
                <a:cs typeface="Arial" panose="020B0604020202020204" pitchFamily="34" charset="0"/>
              </a:rPr>
              <a:t> Sajjad Hosseini</a:t>
            </a:r>
            <a:r>
              <a:rPr lang="en-US" sz="2400" baseline="30000" dirty="0">
                <a:solidFill>
                  <a:schemeClr val="bg1"/>
                </a:solidFill>
                <a:latin typeface="Candara" panose="020E0502030303020204" pitchFamily="34" charset="0"/>
                <a:cs typeface="Arial" panose="020B0604020202020204" pitchFamily="34" charset="0"/>
              </a:rPr>
              <a:t>1,2</a:t>
            </a:r>
            <a:r>
              <a:rPr lang="en-US" sz="2400" dirty="0">
                <a:solidFill>
                  <a:schemeClr val="bg1"/>
                </a:solidFill>
                <a:latin typeface="Candara" panose="020E0502030303020204" pitchFamily="34" charset="0"/>
                <a:cs typeface="Arial" panose="020B0604020202020204" pitchFamily="34" charset="0"/>
              </a:rPr>
              <a:t>, </a:t>
            </a:r>
            <a:r>
              <a:rPr lang="en-US" sz="2400" dirty="0" err="1">
                <a:solidFill>
                  <a:schemeClr val="bg1"/>
                </a:solidFill>
                <a:latin typeface="Candara" panose="020E0502030303020204" pitchFamily="34" charset="0"/>
                <a:cs typeface="Arial" panose="020B0604020202020204" pitchFamily="34" charset="0"/>
              </a:rPr>
              <a:t>Sayeda</a:t>
            </a:r>
            <a:r>
              <a:rPr lang="en-US" sz="2400" dirty="0">
                <a:solidFill>
                  <a:schemeClr val="bg1"/>
                </a:solidFill>
                <a:latin typeface="Candara" panose="020E0502030303020204" pitchFamily="34" charset="0"/>
                <a:cs typeface="Arial" panose="020B0604020202020204" pitchFamily="34" charset="0"/>
              </a:rPr>
              <a:t> Rabia Sultan</a:t>
            </a:r>
            <a:r>
              <a:rPr lang="en-US" sz="2400" baseline="30000" dirty="0">
                <a:solidFill>
                  <a:schemeClr val="bg1"/>
                </a:solidFill>
                <a:latin typeface="Candara" panose="020E0502030303020204" pitchFamily="34" charset="0"/>
                <a:cs typeface="Arial" panose="020B0604020202020204" pitchFamily="34" charset="0"/>
              </a:rPr>
              <a:t>2</a:t>
            </a:r>
            <a:r>
              <a:rPr lang="en-US" sz="2400" dirty="0">
                <a:solidFill>
                  <a:schemeClr val="bg1"/>
                </a:solidFill>
                <a:latin typeface="Candara" panose="020E0502030303020204" pitchFamily="34" charset="0"/>
                <a:cs typeface="Arial" panose="020B0604020202020204" pitchFamily="34" charset="0"/>
              </a:rPr>
              <a:t>, Mehdi Rashtbari</a:t>
            </a:r>
            <a:r>
              <a:rPr lang="en-US" sz="2400" baseline="30000" dirty="0">
                <a:solidFill>
                  <a:schemeClr val="bg1"/>
                </a:solidFill>
                <a:latin typeface="Candara" panose="020E0502030303020204" pitchFamily="34" charset="0"/>
                <a:cs typeface="Arial" panose="020B0604020202020204" pitchFamily="34" charset="0"/>
              </a:rPr>
              <a:t>2</a:t>
            </a:r>
            <a:r>
              <a:rPr lang="en-US" sz="2400" dirty="0">
                <a:solidFill>
                  <a:schemeClr val="bg1"/>
                </a:solidFill>
                <a:latin typeface="Candara" panose="020E0502030303020204" pitchFamily="34" charset="0"/>
                <a:cs typeface="Arial" panose="020B0604020202020204" pitchFamily="34" charset="0"/>
              </a:rPr>
              <a:t>, Amir Lakzian</a:t>
            </a:r>
            <a:r>
              <a:rPr lang="en-US" sz="2400" baseline="30000" dirty="0">
                <a:solidFill>
                  <a:schemeClr val="bg1"/>
                </a:solidFill>
                <a:latin typeface="Candara" panose="020E0502030303020204" pitchFamily="34" charset="0"/>
                <a:cs typeface="Arial" panose="020B0604020202020204" pitchFamily="34" charset="0"/>
              </a:rPr>
              <a:t>1</a:t>
            </a:r>
            <a:r>
              <a:rPr lang="en-US" sz="2400" dirty="0">
                <a:solidFill>
                  <a:schemeClr val="bg1"/>
                </a:solidFill>
                <a:latin typeface="Candara" panose="020E0502030303020204" pitchFamily="34" charset="0"/>
                <a:cs typeface="Arial" panose="020B0604020202020204" pitchFamily="34" charset="0"/>
              </a:rPr>
              <a:t>, and </a:t>
            </a:r>
            <a:r>
              <a:rPr lang="en-US" sz="2400" dirty="0" err="1">
                <a:solidFill>
                  <a:schemeClr val="bg1"/>
                </a:solidFill>
                <a:latin typeface="Candara" panose="020E0502030303020204" pitchFamily="34" charset="0"/>
                <a:cs typeface="Arial" panose="020B0604020202020204" pitchFamily="34" charset="0"/>
              </a:rPr>
              <a:t>Bahar</a:t>
            </a:r>
            <a:r>
              <a:rPr lang="en-US" sz="2400" dirty="0">
                <a:solidFill>
                  <a:schemeClr val="bg1"/>
                </a:solidFill>
                <a:latin typeface="Candara" panose="020E0502030303020204" pitchFamily="34" charset="0"/>
                <a:cs typeface="Arial" panose="020B0604020202020204" pitchFamily="34" charset="0"/>
              </a:rPr>
              <a:t> S. Razavi</a:t>
            </a:r>
            <a:r>
              <a:rPr lang="en-US" sz="2400" baseline="30000" dirty="0">
                <a:solidFill>
                  <a:schemeClr val="bg1"/>
                </a:solidFill>
                <a:latin typeface="Candara" panose="020E0502030303020204" pitchFamily="34" charset="0"/>
                <a:cs typeface="Arial" panose="020B0604020202020204" pitchFamily="34" charset="0"/>
              </a:rPr>
              <a:t>2</a:t>
            </a:r>
          </a:p>
          <a:p>
            <a:pPr marL="0" indent="0" algn="l">
              <a:buNone/>
            </a:pPr>
            <a:r>
              <a:rPr lang="en-US" sz="1600" b="0" i="0" baseline="30000" dirty="0">
                <a:solidFill>
                  <a:schemeClr val="bg1"/>
                </a:solidFill>
                <a:effectLst/>
                <a:latin typeface="Candara" panose="020E0502030303020204" pitchFamily="34" charset="0"/>
              </a:rPr>
              <a:t>      1</a:t>
            </a:r>
            <a:r>
              <a:rPr lang="en-US" sz="1600" b="0" i="0" dirty="0">
                <a:solidFill>
                  <a:schemeClr val="bg1"/>
                </a:solidFill>
                <a:effectLst/>
                <a:latin typeface="Candara" panose="020E0502030303020204" pitchFamily="34" charset="0"/>
              </a:rPr>
              <a:t>Department of Soil Science, Faculty of Agriculture, Ferdowsi University of Mashhad, Mashhad, Iran,</a:t>
            </a:r>
          </a:p>
          <a:p>
            <a:pPr marL="0" indent="0" algn="l">
              <a:buNone/>
            </a:pPr>
            <a:r>
              <a:rPr lang="en-US" sz="1600" b="0" i="0" baseline="30000" dirty="0">
                <a:solidFill>
                  <a:schemeClr val="bg1"/>
                </a:solidFill>
                <a:effectLst/>
                <a:latin typeface="Candara" panose="020E0502030303020204" pitchFamily="34" charset="0"/>
              </a:rPr>
              <a:t>      2</a:t>
            </a:r>
            <a:r>
              <a:rPr lang="en-US" sz="1600" b="0" i="0" dirty="0">
                <a:solidFill>
                  <a:schemeClr val="bg1"/>
                </a:solidFill>
                <a:effectLst/>
                <a:latin typeface="Candara" panose="020E0502030303020204" pitchFamily="34" charset="0"/>
              </a:rPr>
              <a:t>Department of Soil and Plant microbiome, Institute for phytopathology, University of Kiel , Germany</a:t>
            </a:r>
          </a:p>
          <a:p>
            <a:pPr marL="0" indent="0">
              <a:lnSpc>
                <a:spcPct val="100000"/>
              </a:lnSpc>
              <a:buNone/>
            </a:pPr>
            <a:endParaRPr lang="en-US" baseline="30000" dirty="0">
              <a:solidFill>
                <a:schemeClr val="bg1"/>
              </a:solidFill>
              <a:latin typeface="Candara" panose="020E0502030303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AA12B67-6A43-498F-899C-5D85C5FDE0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15280" y="5302332"/>
            <a:ext cx="1044411" cy="1335024"/>
          </a:xfrm>
          <a:prstGeom prst="rect">
            <a:avLst/>
          </a:prstGeom>
        </p:spPr>
      </p:pic>
      <p:pic>
        <p:nvPicPr>
          <p:cNvPr id="6" name="Picture 5">
            <a:extLst>
              <a:ext uri="{FF2B5EF4-FFF2-40B4-BE49-F238E27FC236}">
                <a16:creationId xmlns:a16="http://schemas.microsoft.com/office/drawing/2014/main" id="{1E1729B0-15D1-4B04-A4CC-6A5965891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4121" y="5338063"/>
            <a:ext cx="1289304" cy="1289304"/>
          </a:xfrm>
          <a:prstGeom prst="rect">
            <a:avLst/>
          </a:prstGeom>
        </p:spPr>
      </p:pic>
      <p:pic>
        <p:nvPicPr>
          <p:cNvPr id="10" name="Picture 9">
            <a:extLst>
              <a:ext uri="{FF2B5EF4-FFF2-40B4-BE49-F238E27FC236}">
                <a16:creationId xmlns:a16="http://schemas.microsoft.com/office/drawing/2014/main" id="{E1EDE9AC-A978-4D8A-A849-E8FD2FD7D1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040" y="4348479"/>
            <a:ext cx="1904038" cy="2267712"/>
          </a:xfrm>
          <a:prstGeom prst="rect">
            <a:avLst/>
          </a:prstGeom>
        </p:spPr>
      </p:pic>
      <p:pic>
        <p:nvPicPr>
          <p:cNvPr id="12" name="Picture 11">
            <a:extLst>
              <a:ext uri="{FF2B5EF4-FFF2-40B4-BE49-F238E27FC236}">
                <a16:creationId xmlns:a16="http://schemas.microsoft.com/office/drawing/2014/main" id="{A0BC8809-B126-42E1-A816-21FFBD4B88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8933" y="5303178"/>
            <a:ext cx="1333333" cy="1333333"/>
          </a:xfrm>
          <a:prstGeom prst="rect">
            <a:avLst/>
          </a:prstGeom>
        </p:spPr>
      </p:pic>
      <p:pic>
        <p:nvPicPr>
          <p:cNvPr id="15" name="Picture 14">
            <a:extLst>
              <a:ext uri="{FF2B5EF4-FFF2-40B4-BE49-F238E27FC236}">
                <a16:creationId xmlns:a16="http://schemas.microsoft.com/office/drawing/2014/main" id="{742AF076-49EE-46A6-8927-D7848B21BD0F}"/>
              </a:ext>
            </a:extLst>
          </p:cNvPr>
          <p:cNvPicPr>
            <a:picLocks noChangeAspect="1"/>
          </p:cNvPicPr>
          <p:nvPr/>
        </p:nvPicPr>
        <p:blipFill rotWithShape="1">
          <a:blip r:embed="rId7"/>
          <a:srcRect t="35704" r="845" b="35948"/>
          <a:stretch/>
        </p:blipFill>
        <p:spPr>
          <a:xfrm>
            <a:off x="6295039" y="5281167"/>
            <a:ext cx="4669394" cy="1335024"/>
          </a:xfrm>
          <a:prstGeom prst="rect">
            <a:avLst/>
          </a:prstGeom>
        </p:spPr>
      </p:pic>
      <p:pic>
        <p:nvPicPr>
          <p:cNvPr id="17" name="Picture 16">
            <a:extLst>
              <a:ext uri="{FF2B5EF4-FFF2-40B4-BE49-F238E27FC236}">
                <a16:creationId xmlns:a16="http://schemas.microsoft.com/office/drawing/2014/main" id="{DF4B69CB-D830-4761-B887-1A9768B607DB}"/>
              </a:ext>
            </a:extLst>
          </p:cNvPr>
          <p:cNvPicPr>
            <a:picLocks noChangeAspect="1"/>
          </p:cNvPicPr>
          <p:nvPr/>
        </p:nvPicPr>
        <p:blipFill rotWithShape="1">
          <a:blip r:embed="rId8">
            <a:extLst>
              <a:ext uri="{28A0092B-C50C-407E-A947-70E740481C1C}">
                <a14:useLocalDpi xmlns:a14="http://schemas.microsoft.com/office/drawing/2010/main" val="0"/>
              </a:ext>
            </a:extLst>
          </a:blip>
          <a:srcRect t="24741" b="7555"/>
          <a:stretch/>
        </p:blipFill>
        <p:spPr>
          <a:xfrm>
            <a:off x="9328445" y="3356829"/>
            <a:ext cx="2431064" cy="2194560"/>
          </a:xfrm>
          <a:prstGeom prst="rect">
            <a:avLst/>
          </a:prstGeom>
        </p:spPr>
      </p:pic>
      <p:sp>
        <p:nvSpPr>
          <p:cNvPr id="18" name="TextBox 17">
            <a:extLst>
              <a:ext uri="{FF2B5EF4-FFF2-40B4-BE49-F238E27FC236}">
                <a16:creationId xmlns:a16="http://schemas.microsoft.com/office/drawing/2014/main" id="{D0B8ECD6-0A59-4E4D-A5AE-EC15CEA7EC77}"/>
              </a:ext>
            </a:extLst>
          </p:cNvPr>
          <p:cNvSpPr txBox="1"/>
          <p:nvPr/>
        </p:nvSpPr>
        <p:spPr>
          <a:xfrm>
            <a:off x="9379956" y="5245539"/>
            <a:ext cx="2328041" cy="274320"/>
          </a:xfrm>
          <a:prstGeom prst="rect">
            <a:avLst/>
          </a:prstGeom>
          <a:solidFill>
            <a:schemeClr val="tx1"/>
          </a:solidFill>
        </p:spPr>
        <p:txBody>
          <a:bodyPr wrap="square" rtlCol="0">
            <a:spAutoFit/>
          </a:bodyPr>
          <a:lstStyle/>
          <a:p>
            <a:pPr algn="ctr"/>
            <a:r>
              <a:rPr lang="en-US" sz="1200" b="1" dirty="0">
                <a:solidFill>
                  <a:schemeClr val="bg1"/>
                </a:solidFill>
                <a:latin typeface="Candara" panose="020E0502030303020204" pitchFamily="34" charset="0"/>
              </a:rPr>
              <a:t>Presenter, </a:t>
            </a:r>
            <a:r>
              <a:rPr lang="en-US" sz="1200" b="1" dirty="0" err="1">
                <a:solidFill>
                  <a:schemeClr val="bg1"/>
                </a:solidFill>
                <a:latin typeface="Candara" panose="020E0502030303020204" pitchFamily="34" charset="0"/>
              </a:rPr>
              <a:t>Seyed</a:t>
            </a:r>
            <a:r>
              <a:rPr lang="en-US" sz="1200" b="1" dirty="0">
                <a:solidFill>
                  <a:schemeClr val="bg1"/>
                </a:solidFill>
                <a:latin typeface="Candara" panose="020E0502030303020204" pitchFamily="34" charset="0"/>
              </a:rPr>
              <a:t> Sajjad Hosseini</a:t>
            </a:r>
          </a:p>
        </p:txBody>
      </p:sp>
      <p:sp>
        <p:nvSpPr>
          <p:cNvPr id="19" name="Slide Number Placeholder 18">
            <a:extLst>
              <a:ext uri="{FF2B5EF4-FFF2-40B4-BE49-F238E27FC236}">
                <a16:creationId xmlns:a16="http://schemas.microsoft.com/office/drawing/2014/main" id="{0C0EB137-8040-4DE2-9892-55DE5178D285}"/>
              </a:ext>
            </a:extLst>
          </p:cNvPr>
          <p:cNvSpPr>
            <a:spLocks noGrp="1"/>
          </p:cNvSpPr>
          <p:nvPr>
            <p:ph type="sldNum" sz="quarter" idx="12"/>
          </p:nvPr>
        </p:nvSpPr>
        <p:spPr/>
        <p:txBody>
          <a:bodyPr/>
          <a:lstStyle/>
          <a:p>
            <a:fld id="{5D7FC9FA-B696-4498-819E-33EE705647CF}" type="slidenum">
              <a:rPr lang="en-US" smtClean="0"/>
              <a:t>1</a:t>
            </a:fld>
            <a:endParaRPr lang="en-US"/>
          </a:p>
        </p:txBody>
      </p:sp>
    </p:spTree>
    <p:extLst>
      <p:ext uri="{BB962C8B-B14F-4D97-AF65-F5344CB8AC3E}">
        <p14:creationId xmlns:p14="http://schemas.microsoft.com/office/powerpoint/2010/main" val="379453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DED586-B2EA-40D1-95AC-9C4944E7FF1D}"/>
              </a:ext>
            </a:extLst>
          </p:cNvPr>
          <p:cNvSpPr>
            <a:spLocks noGrp="1"/>
          </p:cNvSpPr>
          <p:nvPr>
            <p:ph type="sldNum" sz="quarter" idx="12"/>
          </p:nvPr>
        </p:nvSpPr>
        <p:spPr/>
        <p:txBody>
          <a:bodyPr/>
          <a:lstStyle/>
          <a:p>
            <a:fld id="{5D7FC9FA-B696-4498-819E-33EE705647CF}" type="slidenum">
              <a:rPr lang="en-US" smtClean="0"/>
              <a:t>10</a:t>
            </a:fld>
            <a:endParaRPr lang="en-US"/>
          </a:p>
        </p:txBody>
      </p:sp>
      <p:pic>
        <p:nvPicPr>
          <p:cNvPr id="3" name="Picture 2">
            <a:extLst>
              <a:ext uri="{FF2B5EF4-FFF2-40B4-BE49-F238E27FC236}">
                <a16:creationId xmlns:a16="http://schemas.microsoft.com/office/drawing/2014/main" id="{2268C448-B08B-44BF-AD5F-9D96431DECEE}"/>
              </a:ext>
            </a:extLst>
          </p:cNvPr>
          <p:cNvPicPr>
            <a:picLocks noChangeAspect="1"/>
          </p:cNvPicPr>
          <p:nvPr/>
        </p:nvPicPr>
        <p:blipFill>
          <a:blip r:embed="rId3"/>
          <a:stretch>
            <a:fillRect/>
          </a:stretch>
        </p:blipFill>
        <p:spPr>
          <a:xfrm>
            <a:off x="0" y="119322"/>
            <a:ext cx="12192000" cy="6169835"/>
          </a:xfrm>
          <a:prstGeom prst="rect">
            <a:avLst/>
          </a:prstGeom>
        </p:spPr>
      </p:pic>
      <p:sp>
        <p:nvSpPr>
          <p:cNvPr id="4" name="TextBox 3">
            <a:extLst>
              <a:ext uri="{FF2B5EF4-FFF2-40B4-BE49-F238E27FC236}">
                <a16:creationId xmlns:a16="http://schemas.microsoft.com/office/drawing/2014/main" id="{701B70A4-29AD-4B67-982E-D8A62393C868}"/>
              </a:ext>
            </a:extLst>
          </p:cNvPr>
          <p:cNvSpPr txBox="1"/>
          <p:nvPr/>
        </p:nvSpPr>
        <p:spPr>
          <a:xfrm>
            <a:off x="6096000" y="2194560"/>
            <a:ext cx="6080760" cy="2011680"/>
          </a:xfrm>
          <a:prstGeom prst="rect">
            <a:avLst/>
          </a:prstGeom>
          <a:solidFill>
            <a:schemeClr val="bg1"/>
          </a:solidFill>
        </p:spPr>
        <p:txBody>
          <a:bodyPr wrap="square" rtlCol="0">
            <a:spAutoFit/>
          </a:bodyPr>
          <a:lstStyle/>
          <a:p>
            <a:pPr algn="ctr"/>
            <a:r>
              <a:rPr lang="en-US" sz="4800" b="1" dirty="0">
                <a:latin typeface="Candara" panose="020E0502030303020204" pitchFamily="34" charset="0"/>
              </a:rPr>
              <a:t>Thanks for your kind attention</a:t>
            </a:r>
          </a:p>
        </p:txBody>
      </p:sp>
      <p:sp>
        <p:nvSpPr>
          <p:cNvPr id="5" name="Rectangle 4">
            <a:extLst>
              <a:ext uri="{FF2B5EF4-FFF2-40B4-BE49-F238E27FC236}">
                <a16:creationId xmlns:a16="http://schemas.microsoft.com/office/drawing/2014/main" id="{6B3DEDC7-F6DE-497F-8233-AD5BF1818540}"/>
              </a:ext>
            </a:extLst>
          </p:cNvPr>
          <p:cNvSpPr/>
          <p:nvPr/>
        </p:nvSpPr>
        <p:spPr>
          <a:xfrm>
            <a:off x="0" y="6356350"/>
            <a:ext cx="5435206" cy="276999"/>
          </a:xfrm>
          <a:prstGeom prst="rect">
            <a:avLst/>
          </a:prstGeom>
        </p:spPr>
        <p:txBody>
          <a:bodyPr wrap="none">
            <a:spAutoFit/>
          </a:bodyPr>
          <a:lstStyle/>
          <a:p>
            <a:pPr fontAlgn="base"/>
            <a:r>
              <a:rPr lang="de-DE" sz="1200" b="1" i="1" dirty="0">
                <a:solidFill>
                  <a:srgbClr val="000000"/>
                </a:solidFill>
                <a:latin typeface="Arial" panose="020B0604020202020204" pitchFamily="34" charset="0"/>
                <a:cs typeface="Arial" panose="020B0604020202020204" pitchFamily="34" charset="0"/>
              </a:rPr>
              <a:t>Faculuty of Agriculture, Ferdowsi University of Mashhad, Mashhad, Iran</a:t>
            </a:r>
            <a:endParaRPr lang="de-DE" sz="1200" b="1" i="1"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8965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92B1F0-4395-4CDA-BA21-6A30BDC0CB09}"/>
              </a:ext>
            </a:extLst>
          </p:cNvPr>
          <p:cNvSpPr>
            <a:spLocks noGrp="1"/>
          </p:cNvSpPr>
          <p:nvPr>
            <p:ph type="sldNum" sz="quarter" idx="12"/>
          </p:nvPr>
        </p:nvSpPr>
        <p:spPr/>
        <p:txBody>
          <a:bodyPr/>
          <a:lstStyle/>
          <a:p>
            <a:fld id="{5D7FC9FA-B696-4498-819E-33EE705647CF}" type="slidenum">
              <a:rPr lang="en-US" smtClean="0"/>
              <a:t>2</a:t>
            </a:fld>
            <a:endParaRPr lang="en-US"/>
          </a:p>
        </p:txBody>
      </p:sp>
      <p:sp>
        <p:nvSpPr>
          <p:cNvPr id="3" name="Subtitle 2">
            <a:extLst>
              <a:ext uri="{FF2B5EF4-FFF2-40B4-BE49-F238E27FC236}">
                <a16:creationId xmlns:a16="http://schemas.microsoft.com/office/drawing/2014/main" id="{E87848AB-ACA6-476C-9063-4F002CA5FF14}"/>
              </a:ext>
            </a:extLst>
          </p:cNvPr>
          <p:cNvSpPr txBox="1">
            <a:spLocks/>
          </p:cNvSpPr>
          <p:nvPr/>
        </p:nvSpPr>
        <p:spPr>
          <a:xfrm>
            <a:off x="0" y="1"/>
            <a:ext cx="12192000" cy="853440"/>
          </a:xfrm>
          <a:prstGeom prst="rect">
            <a:avLst/>
          </a:prstGeom>
          <a:solidFill>
            <a:schemeClr val="accent4"/>
          </a:solidFill>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nSpc>
                <a:spcPct val="100000"/>
              </a:lnSpc>
              <a:buNone/>
            </a:pPr>
            <a:r>
              <a:rPr lang="en-US" sz="4000" b="1" dirty="0">
                <a:solidFill>
                  <a:schemeClr val="bg1"/>
                </a:solidFill>
                <a:latin typeface="Candara" panose="020E0502030303020204" pitchFamily="34" charset="0"/>
                <a:cs typeface="Arial" panose="020B0604020202020204" pitchFamily="34" charset="0"/>
              </a:rPr>
              <a:t>  </a:t>
            </a:r>
            <a:r>
              <a:rPr lang="en-US" sz="4400" b="1" dirty="0">
                <a:solidFill>
                  <a:schemeClr val="bg1"/>
                </a:solidFill>
                <a:latin typeface="Candara" panose="020E0502030303020204" pitchFamily="34" charset="0"/>
                <a:cs typeface="Arial" panose="020B0604020202020204" pitchFamily="34" charset="0"/>
              </a:rPr>
              <a:t>Introduction</a:t>
            </a:r>
            <a:endParaRPr lang="en-US" sz="3600" b="1" baseline="30000" dirty="0">
              <a:solidFill>
                <a:schemeClr val="bg1"/>
              </a:solidFill>
              <a:latin typeface="Candara" panose="020E0502030303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F8892F1-D482-4A19-8909-F784857CFE89}"/>
              </a:ext>
            </a:extLst>
          </p:cNvPr>
          <p:cNvSpPr txBox="1"/>
          <p:nvPr/>
        </p:nvSpPr>
        <p:spPr>
          <a:xfrm>
            <a:off x="2480391" y="911979"/>
            <a:ext cx="9438640" cy="2352952"/>
          </a:xfrm>
          <a:prstGeom prst="rect">
            <a:avLst/>
          </a:prstGeom>
          <a:noFill/>
        </p:spPr>
        <p:txBody>
          <a:bodyPr wrap="square">
            <a:spAutoFit/>
          </a:bodyPr>
          <a:lstStyle/>
          <a:p>
            <a:pPr marL="342900" indent="-342900">
              <a:lnSpc>
                <a:spcPct val="150000"/>
              </a:lnSpc>
              <a:buFont typeface="Wingdings" panose="05000000000000000000" pitchFamily="2" charset="2"/>
              <a:buChar char="ü"/>
            </a:pPr>
            <a:r>
              <a:rPr lang="en-US" sz="2000" b="1" dirty="0">
                <a:effectLst/>
                <a:latin typeface="Candara" panose="020E0502030303020204" pitchFamily="34" charset="0"/>
              </a:rPr>
              <a:t>Enzyme activity is crucial for the decomposition of soil organic matter (SOM) and nutrient cycling.</a:t>
            </a:r>
          </a:p>
          <a:p>
            <a:pPr marL="342900" indent="-342900">
              <a:lnSpc>
                <a:spcPct val="150000"/>
              </a:lnSpc>
              <a:buFont typeface="Wingdings" panose="05000000000000000000" pitchFamily="2" charset="2"/>
              <a:buChar char="ü"/>
            </a:pPr>
            <a:r>
              <a:rPr lang="en-US" sz="2000" b="1" dirty="0">
                <a:effectLst/>
                <a:latin typeface="Candara" panose="020E0502030303020204" pitchFamily="34" charset="0"/>
              </a:rPr>
              <a:t>β-glucosidase, an enzyme primarily important for carbon cycle, acting in the cleavage of cellobiose into glucose molecules.</a:t>
            </a:r>
          </a:p>
          <a:p>
            <a:pPr>
              <a:lnSpc>
                <a:spcPct val="150000"/>
              </a:lnSpc>
            </a:pPr>
            <a:endParaRPr lang="en-US" sz="2000" b="1" dirty="0">
              <a:effectLst/>
              <a:latin typeface="Candara" panose="020E0502030303020204" pitchFamily="34" charset="0"/>
            </a:endParaRPr>
          </a:p>
        </p:txBody>
      </p:sp>
      <p:pic>
        <p:nvPicPr>
          <p:cNvPr id="6" name="Picture 5">
            <a:extLst>
              <a:ext uri="{FF2B5EF4-FFF2-40B4-BE49-F238E27FC236}">
                <a16:creationId xmlns:a16="http://schemas.microsoft.com/office/drawing/2014/main" id="{80C3A157-A67E-4A18-8E36-8B98F3B219EB}"/>
              </a:ext>
            </a:extLst>
          </p:cNvPr>
          <p:cNvPicPr>
            <a:picLocks noChangeAspect="1"/>
          </p:cNvPicPr>
          <p:nvPr/>
        </p:nvPicPr>
        <p:blipFill>
          <a:blip r:embed="rId4"/>
          <a:stretch>
            <a:fillRect/>
          </a:stretch>
        </p:blipFill>
        <p:spPr>
          <a:xfrm>
            <a:off x="918410" y="3212218"/>
            <a:ext cx="5010752" cy="3832062"/>
          </a:xfrm>
          <a:prstGeom prst="rect">
            <a:avLst/>
          </a:prstGeom>
        </p:spPr>
      </p:pic>
      <p:sp>
        <p:nvSpPr>
          <p:cNvPr id="7" name="TextBox 6">
            <a:extLst>
              <a:ext uri="{FF2B5EF4-FFF2-40B4-BE49-F238E27FC236}">
                <a16:creationId xmlns:a16="http://schemas.microsoft.com/office/drawing/2014/main" id="{D3AADFF5-FCA7-4605-AEA3-4F9D1AAD4333}"/>
              </a:ext>
            </a:extLst>
          </p:cNvPr>
          <p:cNvSpPr txBox="1"/>
          <p:nvPr/>
        </p:nvSpPr>
        <p:spPr>
          <a:xfrm>
            <a:off x="5707094" y="4975535"/>
            <a:ext cx="6211937" cy="1563377"/>
          </a:xfrm>
          <a:prstGeom prst="rect">
            <a:avLst/>
          </a:prstGeom>
          <a:noFill/>
        </p:spPr>
        <p:txBody>
          <a:bodyPr wrap="square">
            <a:spAutoFit/>
          </a:bodyPr>
          <a:lstStyle/>
          <a:p>
            <a:pPr>
              <a:lnSpc>
                <a:spcPct val="150000"/>
              </a:lnSpc>
            </a:pPr>
            <a:r>
              <a:rPr lang="en-US" sz="2200" b="1" dirty="0">
                <a:solidFill>
                  <a:schemeClr val="bg1"/>
                </a:solidFill>
                <a:effectLst/>
                <a:latin typeface="Candara" panose="020E0502030303020204" pitchFamily="34" charset="0"/>
              </a:rPr>
              <a:t>However, how the interaction of warming and drought regulate these processes in the rhizosphere is poorly known. </a:t>
            </a:r>
          </a:p>
        </p:txBody>
      </p:sp>
      <p:pic>
        <p:nvPicPr>
          <p:cNvPr id="14" name="Picture 13">
            <a:extLst>
              <a:ext uri="{FF2B5EF4-FFF2-40B4-BE49-F238E27FC236}">
                <a16:creationId xmlns:a16="http://schemas.microsoft.com/office/drawing/2014/main" id="{3E58B851-D390-48B1-9E57-5DBE04F2E5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2859" y="2830296"/>
            <a:ext cx="1672610" cy="1760251"/>
          </a:xfrm>
          <a:prstGeom prst="rect">
            <a:avLst/>
          </a:prstGeom>
        </p:spPr>
      </p:pic>
      <p:cxnSp>
        <p:nvCxnSpPr>
          <p:cNvPr id="18" name="Straight Arrow Connector 17">
            <a:extLst>
              <a:ext uri="{FF2B5EF4-FFF2-40B4-BE49-F238E27FC236}">
                <a16:creationId xmlns:a16="http://schemas.microsoft.com/office/drawing/2014/main" id="{D4716AB2-4EF2-4C4B-A460-6570B96DCB21}"/>
              </a:ext>
            </a:extLst>
          </p:cNvPr>
          <p:cNvCxnSpPr>
            <a:cxnSpLocks/>
          </p:cNvCxnSpPr>
          <p:nvPr/>
        </p:nvCxnSpPr>
        <p:spPr>
          <a:xfrm flipH="1" flipV="1">
            <a:off x="4848225" y="3556916"/>
            <a:ext cx="858869" cy="390911"/>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FC9325C-2A4A-427A-B710-D24D688B2575}"/>
              </a:ext>
            </a:extLst>
          </p:cNvPr>
          <p:cNvCxnSpPr>
            <a:cxnSpLocks/>
          </p:cNvCxnSpPr>
          <p:nvPr/>
        </p:nvCxnSpPr>
        <p:spPr>
          <a:xfrm flipH="1">
            <a:off x="4968240" y="3947827"/>
            <a:ext cx="738854" cy="1640173"/>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844D9B5-4B8E-426F-87CC-9AB24FEAF2AB}"/>
              </a:ext>
            </a:extLst>
          </p:cNvPr>
          <p:cNvSpPr txBox="1"/>
          <p:nvPr/>
        </p:nvSpPr>
        <p:spPr>
          <a:xfrm>
            <a:off x="4733363" y="2837520"/>
            <a:ext cx="2342490" cy="1760251"/>
          </a:xfrm>
          <a:prstGeom prst="rect">
            <a:avLst/>
          </a:prstGeom>
          <a:noFill/>
        </p:spPr>
        <p:txBody>
          <a:bodyPr wrap="square" rtlCol="0">
            <a:prstTxWarp prst="textArchDown">
              <a:avLst>
                <a:gd name="adj" fmla="val 3237161"/>
              </a:avLst>
            </a:prstTxWarp>
            <a:spAutoFit/>
          </a:bodyPr>
          <a:lstStyle/>
          <a:p>
            <a:pPr algn="ctr"/>
            <a:r>
              <a:rPr lang="en-US" sz="1400" b="1" dirty="0">
                <a:solidFill>
                  <a:srgbClr val="FF0000"/>
                </a:solidFill>
                <a:latin typeface="Arial" panose="020B0604020202020204" pitchFamily="34" charset="0"/>
                <a:cs typeface="Arial" panose="020B0604020202020204" pitchFamily="34" charset="0"/>
              </a:rPr>
              <a:t>Drought &amp; Warming</a:t>
            </a:r>
          </a:p>
        </p:txBody>
      </p:sp>
      <p:sp>
        <p:nvSpPr>
          <p:cNvPr id="25" name="TextBox 24">
            <a:extLst>
              <a:ext uri="{FF2B5EF4-FFF2-40B4-BE49-F238E27FC236}">
                <a16:creationId xmlns:a16="http://schemas.microsoft.com/office/drawing/2014/main" id="{86BB288A-F593-4233-B396-F07822766FE1}"/>
              </a:ext>
            </a:extLst>
          </p:cNvPr>
          <p:cNvSpPr txBox="1"/>
          <p:nvPr/>
        </p:nvSpPr>
        <p:spPr>
          <a:xfrm>
            <a:off x="6699134" y="2890084"/>
            <a:ext cx="5376232" cy="1429622"/>
          </a:xfrm>
          <a:prstGeom prst="rect">
            <a:avLst/>
          </a:prstGeom>
          <a:solidFill>
            <a:schemeClr val="bg1">
              <a:lumMod val="95000"/>
            </a:schemeClr>
          </a:solidFill>
        </p:spPr>
        <p:txBody>
          <a:bodyPr wrap="square">
            <a:spAutoFit/>
          </a:bodyPr>
          <a:lstStyle/>
          <a:p>
            <a:pPr>
              <a:lnSpc>
                <a:spcPct val="150000"/>
              </a:lnSpc>
            </a:pPr>
            <a:r>
              <a:rPr lang="en-US" sz="2000" b="1" dirty="0">
                <a:solidFill>
                  <a:schemeClr val="accent4"/>
                </a:solidFill>
                <a:latin typeface="Candara" panose="020E0502030303020204" pitchFamily="34" charset="0"/>
              </a:rPr>
              <a:t>Warming stimulate root exudation and enzyme activities while drought drop releasing of root exudates and inhibit enzyme activities. </a:t>
            </a:r>
          </a:p>
        </p:txBody>
      </p:sp>
    </p:spTree>
    <p:extLst>
      <p:ext uri="{BB962C8B-B14F-4D97-AF65-F5344CB8AC3E}">
        <p14:creationId xmlns:p14="http://schemas.microsoft.com/office/powerpoint/2010/main" val="979913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0733CD-2450-4227-9F26-CB554743BB87}"/>
              </a:ext>
            </a:extLst>
          </p:cNvPr>
          <p:cNvSpPr>
            <a:spLocks noGrp="1"/>
          </p:cNvSpPr>
          <p:nvPr>
            <p:ph type="sldNum" sz="quarter" idx="12"/>
          </p:nvPr>
        </p:nvSpPr>
        <p:spPr/>
        <p:txBody>
          <a:bodyPr/>
          <a:lstStyle/>
          <a:p>
            <a:fld id="{5D7FC9FA-B696-4498-819E-33EE705647CF}" type="slidenum">
              <a:rPr lang="en-US" smtClean="0"/>
              <a:t>3</a:t>
            </a:fld>
            <a:endParaRPr lang="en-US"/>
          </a:p>
        </p:txBody>
      </p:sp>
      <p:sp>
        <p:nvSpPr>
          <p:cNvPr id="3" name="Subtitle 2">
            <a:extLst>
              <a:ext uri="{FF2B5EF4-FFF2-40B4-BE49-F238E27FC236}">
                <a16:creationId xmlns:a16="http://schemas.microsoft.com/office/drawing/2014/main" id="{3B30AB7C-64D5-47B2-9940-56C340FC6BB8}"/>
              </a:ext>
            </a:extLst>
          </p:cNvPr>
          <p:cNvSpPr txBox="1">
            <a:spLocks/>
          </p:cNvSpPr>
          <p:nvPr/>
        </p:nvSpPr>
        <p:spPr>
          <a:xfrm>
            <a:off x="0" y="1"/>
            <a:ext cx="12192000" cy="853440"/>
          </a:xfrm>
          <a:prstGeom prst="rect">
            <a:avLst/>
          </a:prstGeom>
          <a:solidFill>
            <a:schemeClr val="accent4"/>
          </a:solidFill>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nSpc>
                <a:spcPct val="100000"/>
              </a:lnSpc>
              <a:buNone/>
            </a:pPr>
            <a:r>
              <a:rPr lang="en-US" sz="4000" b="1" dirty="0">
                <a:solidFill>
                  <a:schemeClr val="bg1"/>
                </a:solidFill>
                <a:latin typeface="Candara" panose="020E0502030303020204" pitchFamily="34" charset="0"/>
                <a:cs typeface="Arial" panose="020B0604020202020204" pitchFamily="34" charset="0"/>
              </a:rPr>
              <a:t>  </a:t>
            </a:r>
            <a:r>
              <a:rPr lang="en-US" sz="4400" b="1" dirty="0">
                <a:solidFill>
                  <a:schemeClr val="bg1"/>
                </a:solidFill>
                <a:latin typeface="Candara" panose="020E0502030303020204" pitchFamily="34" charset="0"/>
                <a:cs typeface="Arial" panose="020B0604020202020204" pitchFamily="34" charset="0"/>
              </a:rPr>
              <a:t>Objective</a:t>
            </a:r>
            <a:endParaRPr lang="en-US" sz="3600" b="1" baseline="30000" dirty="0">
              <a:solidFill>
                <a:schemeClr val="bg1"/>
              </a:solidFill>
              <a:latin typeface="Candara" panose="020E0502030303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0410E62-CDE7-447A-84BF-DC1A8C329CFC}"/>
              </a:ext>
            </a:extLst>
          </p:cNvPr>
          <p:cNvSpPr txBox="1"/>
          <p:nvPr/>
        </p:nvSpPr>
        <p:spPr>
          <a:xfrm>
            <a:off x="802640" y="1239520"/>
            <a:ext cx="10621574" cy="5312352"/>
          </a:xfrm>
          <a:prstGeom prst="rect">
            <a:avLst/>
          </a:prstGeom>
          <a:noFill/>
        </p:spPr>
        <p:txBody>
          <a:bodyPr wrap="square" rtlCol="0">
            <a:spAutoFit/>
          </a:bodyPr>
          <a:lstStyle/>
          <a:p>
            <a:pPr>
              <a:lnSpc>
                <a:spcPct val="150000"/>
              </a:lnSpc>
            </a:pPr>
            <a:r>
              <a:rPr lang="en-US" sz="2400" b="1" dirty="0">
                <a:latin typeface="Candara" panose="020E0502030303020204" pitchFamily="34" charset="0"/>
              </a:rPr>
              <a:t>To investigate the interaction effects of warming and drought on </a:t>
            </a:r>
            <a:r>
              <a:rPr lang="en-US" sz="2400" b="1" dirty="0">
                <a:solidFill>
                  <a:srgbClr val="FF0000"/>
                </a:solidFill>
                <a:latin typeface="Candara" panose="020E0502030303020204" pitchFamily="34" charset="0"/>
              </a:rPr>
              <a:t>glucose release from wheat roots</a:t>
            </a:r>
            <a:r>
              <a:rPr lang="en-US" sz="2400" b="1" dirty="0">
                <a:latin typeface="Candara" panose="020E0502030303020204" pitchFamily="34" charset="0"/>
              </a:rPr>
              <a:t>, </a:t>
            </a:r>
            <a:r>
              <a:rPr lang="en-US" sz="2400" b="1" dirty="0">
                <a:solidFill>
                  <a:srgbClr val="FF0000"/>
                </a:solidFill>
                <a:latin typeface="Candara" panose="020E0502030303020204" pitchFamily="34" charset="0"/>
              </a:rPr>
              <a:t>hotspots of </a:t>
            </a:r>
            <a:r>
              <a:rPr lang="el-GR" sz="2400" b="1" dirty="0">
                <a:solidFill>
                  <a:srgbClr val="FF0000"/>
                </a:solidFill>
                <a:latin typeface="Candara" panose="020E0502030303020204" pitchFamily="34" charset="0"/>
              </a:rPr>
              <a:t>β-</a:t>
            </a:r>
            <a:r>
              <a:rPr lang="en-US" sz="2400" b="1" dirty="0">
                <a:solidFill>
                  <a:srgbClr val="FF0000"/>
                </a:solidFill>
                <a:latin typeface="Candara" panose="020E0502030303020204" pitchFamily="34" charset="0"/>
              </a:rPr>
              <a:t>glucosidase activity</a:t>
            </a:r>
            <a:r>
              <a:rPr lang="en-US" sz="2400" b="1" dirty="0">
                <a:latin typeface="Candara" panose="020E0502030303020204" pitchFamily="34" charset="0"/>
              </a:rPr>
              <a:t>, and </a:t>
            </a:r>
            <a:r>
              <a:rPr lang="en-US" sz="2400" b="1" dirty="0">
                <a:solidFill>
                  <a:srgbClr val="FF0000"/>
                </a:solidFill>
                <a:latin typeface="Candara" panose="020E0502030303020204" pitchFamily="34" charset="0"/>
              </a:rPr>
              <a:t>enzyme kinetic parameters (V</a:t>
            </a:r>
            <a:r>
              <a:rPr lang="en-US" sz="2400" b="1" baseline="-25000" dirty="0">
                <a:solidFill>
                  <a:srgbClr val="FF0000"/>
                </a:solidFill>
                <a:latin typeface="Candara" panose="020E0502030303020204" pitchFamily="34" charset="0"/>
              </a:rPr>
              <a:t>max</a:t>
            </a:r>
            <a:r>
              <a:rPr lang="en-US" sz="2400" b="1" dirty="0">
                <a:solidFill>
                  <a:srgbClr val="FF0000"/>
                </a:solidFill>
                <a:latin typeface="Candara" panose="020E0502030303020204" pitchFamily="34" charset="0"/>
              </a:rPr>
              <a:t> and K</a:t>
            </a:r>
            <a:r>
              <a:rPr lang="en-US" sz="2400" b="1" baseline="-25000" dirty="0">
                <a:solidFill>
                  <a:srgbClr val="FF0000"/>
                </a:solidFill>
                <a:latin typeface="Candara" panose="020E0502030303020204" pitchFamily="34" charset="0"/>
              </a:rPr>
              <a:t>m</a:t>
            </a:r>
            <a:r>
              <a:rPr lang="en-US" sz="2400" b="1" dirty="0">
                <a:solidFill>
                  <a:srgbClr val="FF0000"/>
                </a:solidFill>
                <a:latin typeface="Candara" panose="020E0502030303020204" pitchFamily="34" charset="0"/>
              </a:rPr>
              <a:t>)</a:t>
            </a:r>
          </a:p>
          <a:p>
            <a:pPr>
              <a:lnSpc>
                <a:spcPct val="150000"/>
              </a:lnSpc>
            </a:pPr>
            <a:endParaRPr lang="en-US" b="1" dirty="0">
              <a:latin typeface="Candara" panose="020E0502030303020204" pitchFamily="34" charset="0"/>
            </a:endParaRPr>
          </a:p>
          <a:p>
            <a:pPr>
              <a:lnSpc>
                <a:spcPct val="150000"/>
              </a:lnSpc>
            </a:pPr>
            <a:r>
              <a:rPr lang="en-US" sz="2400" b="1" dirty="0">
                <a:latin typeface="Candara" panose="020E0502030303020204" pitchFamily="34" charset="0"/>
              </a:rPr>
              <a:t>We grew wheat plants for one month in rhizoboxes under different treatments:</a:t>
            </a:r>
          </a:p>
          <a:p>
            <a:pPr marL="342900" indent="-342900">
              <a:lnSpc>
                <a:spcPct val="150000"/>
              </a:lnSpc>
              <a:buFont typeface="+mj-lt"/>
              <a:buAutoNum type="arabicPeriod"/>
            </a:pPr>
            <a:r>
              <a:rPr lang="en-US" sz="2400" b="1" dirty="0">
                <a:latin typeface="Candara" panose="020E0502030303020204" pitchFamily="34" charset="0"/>
              </a:rPr>
              <a:t>Drought (30% WHC) + 20 ºC </a:t>
            </a:r>
          </a:p>
          <a:p>
            <a:pPr marL="342900" indent="-342900">
              <a:lnSpc>
                <a:spcPct val="150000"/>
              </a:lnSpc>
              <a:buFont typeface="+mj-lt"/>
              <a:buAutoNum type="arabicPeriod"/>
            </a:pPr>
            <a:r>
              <a:rPr lang="en-US" sz="2400" b="1" dirty="0">
                <a:latin typeface="Candara" panose="020E0502030303020204" pitchFamily="34" charset="0"/>
              </a:rPr>
              <a:t>Drought (30% WHC) + 30 ºC</a:t>
            </a:r>
          </a:p>
          <a:p>
            <a:pPr marL="342900" indent="-342900">
              <a:lnSpc>
                <a:spcPct val="150000"/>
              </a:lnSpc>
              <a:buFont typeface="+mj-lt"/>
              <a:buAutoNum type="arabicPeriod"/>
            </a:pPr>
            <a:r>
              <a:rPr lang="en-US" sz="2400" b="1" dirty="0">
                <a:latin typeface="Candara" panose="020E0502030303020204" pitchFamily="34" charset="0"/>
              </a:rPr>
              <a:t>Optimum (70% WHC) + 20 ºC</a:t>
            </a:r>
          </a:p>
          <a:p>
            <a:pPr marL="342900" indent="-342900">
              <a:lnSpc>
                <a:spcPct val="150000"/>
              </a:lnSpc>
              <a:buFont typeface="+mj-lt"/>
              <a:buAutoNum type="arabicPeriod"/>
            </a:pPr>
            <a:r>
              <a:rPr lang="en-US" sz="2400" b="1" dirty="0">
                <a:latin typeface="Candara" panose="020E0502030303020204" pitchFamily="34" charset="0"/>
              </a:rPr>
              <a:t>Optimum (70% WHC) + 30 ºC</a:t>
            </a:r>
            <a:endParaRPr lang="en-US" b="1" dirty="0">
              <a:latin typeface="Candara" panose="020E0502030303020204" pitchFamily="34" charset="0"/>
            </a:endParaRPr>
          </a:p>
          <a:p>
            <a:pPr>
              <a:lnSpc>
                <a:spcPct val="150000"/>
              </a:lnSpc>
            </a:pPr>
            <a:r>
              <a:rPr lang="en-US" b="1" dirty="0">
                <a:latin typeface="Candara" panose="020E0502030303020204" pitchFamily="34" charset="0"/>
              </a:rPr>
              <a:t> </a:t>
            </a:r>
          </a:p>
        </p:txBody>
      </p:sp>
    </p:spTree>
    <p:extLst>
      <p:ext uri="{BB962C8B-B14F-4D97-AF65-F5344CB8AC3E}">
        <p14:creationId xmlns:p14="http://schemas.microsoft.com/office/powerpoint/2010/main" val="1242918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CC2210-285D-4027-A1C3-52FFF9C1FCAA}"/>
              </a:ext>
            </a:extLst>
          </p:cNvPr>
          <p:cNvSpPr>
            <a:spLocks noGrp="1"/>
          </p:cNvSpPr>
          <p:nvPr>
            <p:ph type="sldNum" sz="quarter" idx="12"/>
          </p:nvPr>
        </p:nvSpPr>
        <p:spPr/>
        <p:txBody>
          <a:bodyPr/>
          <a:lstStyle/>
          <a:p>
            <a:fld id="{5D7FC9FA-B696-4498-819E-33EE705647CF}" type="slidenum">
              <a:rPr lang="en-US" smtClean="0"/>
              <a:t>4</a:t>
            </a:fld>
            <a:endParaRPr lang="en-US"/>
          </a:p>
        </p:txBody>
      </p:sp>
      <p:sp>
        <p:nvSpPr>
          <p:cNvPr id="16" name="Subtitle 2">
            <a:extLst>
              <a:ext uri="{FF2B5EF4-FFF2-40B4-BE49-F238E27FC236}">
                <a16:creationId xmlns:a16="http://schemas.microsoft.com/office/drawing/2014/main" id="{F7E34A2E-4DFA-4467-83B3-1D66BD048E16}"/>
              </a:ext>
            </a:extLst>
          </p:cNvPr>
          <p:cNvSpPr txBox="1">
            <a:spLocks/>
          </p:cNvSpPr>
          <p:nvPr/>
        </p:nvSpPr>
        <p:spPr>
          <a:xfrm>
            <a:off x="0" y="1"/>
            <a:ext cx="12192000" cy="853440"/>
          </a:xfrm>
          <a:prstGeom prst="rect">
            <a:avLst/>
          </a:prstGeom>
          <a:solidFill>
            <a:schemeClr val="accent4"/>
          </a:solidFill>
        </p:spPr>
        <p:txBody>
          <a:bodyPr>
            <a:normAutofit fontScale="925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nSpc>
                <a:spcPct val="100000"/>
              </a:lnSpc>
              <a:buNone/>
            </a:pPr>
            <a:r>
              <a:rPr lang="en-US" sz="4000" b="1" dirty="0">
                <a:solidFill>
                  <a:schemeClr val="bg1"/>
                </a:solidFill>
                <a:latin typeface="Candara" panose="020E0502030303020204" pitchFamily="34" charset="0"/>
                <a:cs typeface="Arial" panose="020B0604020202020204" pitchFamily="34" charset="0"/>
              </a:rPr>
              <a:t>  </a:t>
            </a:r>
            <a:r>
              <a:rPr lang="en-US" sz="4400" b="1" dirty="0">
                <a:solidFill>
                  <a:schemeClr val="bg1"/>
                </a:solidFill>
                <a:latin typeface="Candara" panose="020E0502030303020204" pitchFamily="34" charset="0"/>
                <a:cs typeface="Arial" panose="020B0604020202020204" pitchFamily="34" charset="0"/>
              </a:rPr>
              <a:t>Methods: zymography and glucose imaging (</a:t>
            </a:r>
            <a:r>
              <a:rPr lang="en-US" sz="4400" b="1" i="1" dirty="0">
                <a:solidFill>
                  <a:schemeClr val="bg1"/>
                </a:solidFill>
                <a:latin typeface="Candara" panose="020E0502030303020204" pitchFamily="34" charset="0"/>
                <a:cs typeface="Arial" panose="020B0604020202020204" pitchFamily="34" charset="0"/>
              </a:rPr>
              <a:t>in situ</a:t>
            </a:r>
            <a:r>
              <a:rPr lang="en-US" sz="4400" b="1" dirty="0">
                <a:solidFill>
                  <a:schemeClr val="bg1"/>
                </a:solidFill>
                <a:latin typeface="Candara" panose="020E0502030303020204" pitchFamily="34" charset="0"/>
                <a:cs typeface="Arial" panose="020B0604020202020204" pitchFamily="34" charset="0"/>
              </a:rPr>
              <a:t>) </a:t>
            </a:r>
            <a:endParaRPr lang="en-US" sz="3600" b="1" baseline="30000" dirty="0">
              <a:solidFill>
                <a:schemeClr val="bg1"/>
              </a:solidFill>
              <a:latin typeface="Candara" panose="020E0502030303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5749857A-0255-4034-BB76-FBFDB23A4883}"/>
              </a:ext>
            </a:extLst>
          </p:cNvPr>
          <p:cNvPicPr>
            <a:picLocks noChangeAspect="1"/>
          </p:cNvPicPr>
          <p:nvPr/>
        </p:nvPicPr>
        <p:blipFill>
          <a:blip r:embed="rId3"/>
          <a:stretch>
            <a:fillRect/>
          </a:stretch>
        </p:blipFill>
        <p:spPr>
          <a:xfrm>
            <a:off x="1729624" y="1040219"/>
            <a:ext cx="8503032" cy="3749040"/>
          </a:xfrm>
          <a:prstGeom prst="rect">
            <a:avLst/>
          </a:prstGeom>
        </p:spPr>
      </p:pic>
      <p:sp>
        <p:nvSpPr>
          <p:cNvPr id="22" name="TextBox 21">
            <a:extLst>
              <a:ext uri="{FF2B5EF4-FFF2-40B4-BE49-F238E27FC236}">
                <a16:creationId xmlns:a16="http://schemas.microsoft.com/office/drawing/2014/main" id="{796A0989-49C4-45D5-A118-F7423CDF125C}"/>
              </a:ext>
            </a:extLst>
          </p:cNvPr>
          <p:cNvSpPr txBox="1"/>
          <p:nvPr/>
        </p:nvSpPr>
        <p:spPr>
          <a:xfrm>
            <a:off x="317204" y="4975535"/>
            <a:ext cx="11557592" cy="1429622"/>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lang="en-US" sz="2000" b="1" dirty="0">
                <a:solidFill>
                  <a:schemeClr val="accent4"/>
                </a:solidFill>
                <a:latin typeface="Candara" panose="020E0502030303020204" pitchFamily="34" charset="0"/>
              </a:rPr>
              <a:t>Zymography:</a:t>
            </a:r>
            <a:r>
              <a:rPr lang="en-US" sz="2000" b="1" dirty="0">
                <a:latin typeface="Candara" panose="020E0502030303020204" pitchFamily="34" charset="0"/>
              </a:rPr>
              <a:t> membrane saturated with </a:t>
            </a:r>
            <a:r>
              <a:rPr lang="en-US" sz="2000" b="1" dirty="0">
                <a:solidFill>
                  <a:srgbClr val="FF0000"/>
                </a:solidFill>
                <a:latin typeface="Candara" panose="020E0502030303020204" pitchFamily="34" charset="0"/>
              </a:rPr>
              <a:t>4-MUF- </a:t>
            </a:r>
            <a:r>
              <a:rPr lang="el-GR" sz="2000" b="1" dirty="0">
                <a:solidFill>
                  <a:srgbClr val="FF0000"/>
                </a:solidFill>
                <a:latin typeface="Candara" panose="020E0502030303020204" pitchFamily="34" charset="0"/>
              </a:rPr>
              <a:t>β-</a:t>
            </a:r>
            <a:r>
              <a:rPr lang="en-US" sz="2000" b="1" dirty="0">
                <a:solidFill>
                  <a:srgbClr val="FF0000"/>
                </a:solidFill>
                <a:latin typeface="Candara" panose="020E0502030303020204" pitchFamily="34" charset="0"/>
              </a:rPr>
              <a:t>D-glucopyranoside </a:t>
            </a:r>
            <a:r>
              <a:rPr lang="en-US" sz="2000" b="1" dirty="0">
                <a:latin typeface="Candara" panose="020E0502030303020204" pitchFamily="34" charset="0"/>
              </a:rPr>
              <a:t>and incubated for </a:t>
            </a:r>
            <a:r>
              <a:rPr lang="en-US" sz="2000" b="1" dirty="0">
                <a:solidFill>
                  <a:srgbClr val="FF0000"/>
                </a:solidFill>
                <a:latin typeface="Candara" panose="020E0502030303020204" pitchFamily="34" charset="0"/>
              </a:rPr>
              <a:t>2 hours</a:t>
            </a:r>
          </a:p>
          <a:p>
            <a:pPr marL="342900" indent="-342900">
              <a:lnSpc>
                <a:spcPct val="150000"/>
              </a:lnSpc>
              <a:buFont typeface="Wingdings" panose="05000000000000000000" pitchFamily="2" charset="2"/>
              <a:buChar char="ü"/>
            </a:pPr>
            <a:r>
              <a:rPr lang="en-US" sz="2000" b="1" dirty="0">
                <a:solidFill>
                  <a:schemeClr val="accent4"/>
                </a:solidFill>
                <a:latin typeface="Candara" panose="020E0502030303020204" pitchFamily="34" charset="0"/>
              </a:rPr>
              <a:t>Glucose imaging:</a:t>
            </a:r>
            <a:r>
              <a:rPr lang="en-US" sz="2000" b="1" dirty="0">
                <a:latin typeface="Candara" panose="020E0502030303020204" pitchFamily="34" charset="0"/>
              </a:rPr>
              <a:t> membrane saturated with </a:t>
            </a:r>
            <a:r>
              <a:rPr lang="en-US" sz="2000" b="1" dirty="0">
                <a:solidFill>
                  <a:srgbClr val="FF0000"/>
                </a:solidFill>
                <a:latin typeface="Candara" panose="020E0502030303020204" pitchFamily="34" charset="0"/>
              </a:rPr>
              <a:t>a reaction mixture </a:t>
            </a:r>
            <a:r>
              <a:rPr lang="en-US" sz="2000" b="1" dirty="0">
                <a:latin typeface="Candara" panose="020E0502030303020204" pitchFamily="34" charset="0"/>
              </a:rPr>
              <a:t>(phosphate buffer+ glucose oxidase+ horseradish peroxidase+ </a:t>
            </a:r>
            <a:r>
              <a:rPr lang="en-US" sz="2000" b="1" dirty="0" err="1">
                <a:latin typeface="Candara" panose="020E0502030303020204" pitchFamily="34" charset="0"/>
              </a:rPr>
              <a:t>Ampliflu</a:t>
            </a:r>
            <a:r>
              <a:rPr lang="en-US" sz="2000" b="1" dirty="0">
                <a:latin typeface="Candara" panose="020E0502030303020204" pitchFamily="34" charset="0"/>
              </a:rPr>
              <a:t> red) and incubated for </a:t>
            </a:r>
            <a:r>
              <a:rPr lang="en-US" sz="2000" b="1" dirty="0">
                <a:solidFill>
                  <a:srgbClr val="FF0000"/>
                </a:solidFill>
                <a:latin typeface="Candara" panose="020E0502030303020204" pitchFamily="34" charset="0"/>
              </a:rPr>
              <a:t>1 hour </a:t>
            </a:r>
          </a:p>
        </p:txBody>
      </p:sp>
    </p:spTree>
    <p:extLst>
      <p:ext uri="{BB962C8B-B14F-4D97-AF65-F5344CB8AC3E}">
        <p14:creationId xmlns:p14="http://schemas.microsoft.com/office/powerpoint/2010/main" val="2153141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878B9E-F1E8-4421-9FE8-6487043B48AB}"/>
              </a:ext>
            </a:extLst>
          </p:cNvPr>
          <p:cNvSpPr>
            <a:spLocks noGrp="1"/>
          </p:cNvSpPr>
          <p:nvPr>
            <p:ph type="sldNum" sz="quarter" idx="12"/>
          </p:nvPr>
        </p:nvSpPr>
        <p:spPr/>
        <p:txBody>
          <a:bodyPr/>
          <a:lstStyle/>
          <a:p>
            <a:fld id="{5D7FC9FA-B696-4498-819E-33EE705647CF}" type="slidenum">
              <a:rPr lang="en-US" smtClean="0"/>
              <a:t>5</a:t>
            </a:fld>
            <a:endParaRPr lang="en-US"/>
          </a:p>
        </p:txBody>
      </p:sp>
      <p:sp>
        <p:nvSpPr>
          <p:cNvPr id="3" name="Subtitle 2">
            <a:extLst>
              <a:ext uri="{FF2B5EF4-FFF2-40B4-BE49-F238E27FC236}">
                <a16:creationId xmlns:a16="http://schemas.microsoft.com/office/drawing/2014/main" id="{52E0F632-AACC-425B-B026-B032EF81307B}"/>
              </a:ext>
            </a:extLst>
          </p:cNvPr>
          <p:cNvSpPr txBox="1">
            <a:spLocks/>
          </p:cNvSpPr>
          <p:nvPr/>
        </p:nvSpPr>
        <p:spPr>
          <a:xfrm>
            <a:off x="0" y="1"/>
            <a:ext cx="12192000" cy="853440"/>
          </a:xfrm>
          <a:prstGeom prst="rect">
            <a:avLst/>
          </a:prstGeom>
          <a:solidFill>
            <a:schemeClr val="accent4"/>
          </a:solidFill>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nSpc>
                <a:spcPct val="100000"/>
              </a:lnSpc>
              <a:buNone/>
            </a:pPr>
            <a:r>
              <a:rPr lang="en-US" sz="4000" b="1" dirty="0">
                <a:solidFill>
                  <a:schemeClr val="bg1"/>
                </a:solidFill>
                <a:latin typeface="Candara" panose="020E0502030303020204" pitchFamily="34" charset="0"/>
                <a:cs typeface="Arial" panose="020B0604020202020204" pitchFamily="34" charset="0"/>
              </a:rPr>
              <a:t>  </a:t>
            </a:r>
            <a:r>
              <a:rPr lang="en-US" sz="4400" b="1" dirty="0">
                <a:solidFill>
                  <a:schemeClr val="bg1"/>
                </a:solidFill>
                <a:latin typeface="Candara" panose="020E0502030303020204" pitchFamily="34" charset="0"/>
                <a:cs typeface="Arial" panose="020B0604020202020204" pitchFamily="34" charset="0"/>
              </a:rPr>
              <a:t>Methods: enzyme kinetic (</a:t>
            </a:r>
            <a:r>
              <a:rPr lang="en-US" sz="4400" b="1" i="1" dirty="0">
                <a:solidFill>
                  <a:schemeClr val="bg1"/>
                </a:solidFill>
                <a:latin typeface="Candara" panose="020E0502030303020204" pitchFamily="34" charset="0"/>
                <a:cs typeface="Arial" panose="020B0604020202020204" pitchFamily="34" charset="0"/>
              </a:rPr>
              <a:t>ex-situ</a:t>
            </a:r>
            <a:r>
              <a:rPr lang="en-US" sz="4400" b="1" dirty="0">
                <a:solidFill>
                  <a:schemeClr val="bg1"/>
                </a:solidFill>
                <a:latin typeface="Candara" panose="020E0502030303020204" pitchFamily="34" charset="0"/>
                <a:cs typeface="Arial" panose="020B0604020202020204" pitchFamily="34" charset="0"/>
              </a:rPr>
              <a:t>)</a:t>
            </a:r>
            <a:endParaRPr lang="en-US" sz="3600" b="1" baseline="30000" dirty="0">
              <a:solidFill>
                <a:schemeClr val="bg1"/>
              </a:solidFill>
              <a:latin typeface="Candara" panose="020E0502030303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9C1D0BA-AB5F-43CC-8BB6-BF3075216E05}"/>
              </a:ext>
            </a:extLst>
          </p:cNvPr>
          <p:cNvPicPr>
            <a:picLocks noChangeAspect="1"/>
          </p:cNvPicPr>
          <p:nvPr/>
        </p:nvPicPr>
        <p:blipFill rotWithShape="1">
          <a:blip r:embed="rId3">
            <a:extLst>
              <a:ext uri="{28A0092B-C50C-407E-A947-70E740481C1C}">
                <a14:useLocalDpi xmlns:a14="http://schemas.microsoft.com/office/drawing/2010/main" val="0"/>
              </a:ext>
            </a:extLst>
          </a:blip>
          <a:srcRect l="14019" r="15701"/>
          <a:stretch/>
        </p:blipFill>
        <p:spPr>
          <a:xfrm>
            <a:off x="8115010" y="982211"/>
            <a:ext cx="3820160" cy="271780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BBD647C-D66F-4108-B9C8-FE2D264F426B}"/>
                  </a:ext>
                </a:extLst>
              </p:cNvPr>
              <p:cNvSpPr txBox="1"/>
              <p:nvPr/>
            </p:nvSpPr>
            <p:spPr>
              <a:xfrm>
                <a:off x="536945" y="1194627"/>
                <a:ext cx="7224822" cy="5751190"/>
              </a:xfrm>
              <a:prstGeom prst="rect">
                <a:avLst/>
              </a:prstGeom>
              <a:noFill/>
            </p:spPr>
            <p:txBody>
              <a:bodyPr wrap="square">
                <a:spAutoFit/>
              </a:bodyPr>
              <a:lstStyle/>
              <a:p>
                <a:pPr marL="342900" indent="-342900">
                  <a:buFont typeface="+mj-lt"/>
                  <a:buAutoNum type="arabicPeriod"/>
                </a:pPr>
                <a:r>
                  <a:rPr lang="en-US" sz="2200" b="1" dirty="0">
                    <a:latin typeface="Candara" panose="020E0502030303020204" pitchFamily="34" charset="0"/>
                  </a:rPr>
                  <a:t>Taking fresh soil samples from rhizosphere hotspots</a:t>
                </a:r>
              </a:p>
              <a:p>
                <a:pPr marL="342900" indent="-342900">
                  <a:buFont typeface="+mj-lt"/>
                  <a:buAutoNum type="arabicPeriod"/>
                </a:pPr>
                <a:r>
                  <a:rPr lang="en-US" sz="2200" b="1" dirty="0">
                    <a:latin typeface="Candara" panose="020E0502030303020204" pitchFamily="34" charset="0"/>
                  </a:rPr>
                  <a:t>Making soil suspension</a:t>
                </a:r>
              </a:p>
              <a:p>
                <a:pPr marL="342900" indent="-342900">
                  <a:buFont typeface="+mj-lt"/>
                  <a:buAutoNum type="arabicPeriod"/>
                </a:pPr>
                <a:r>
                  <a:rPr lang="en-US" sz="2200" b="1" dirty="0">
                    <a:latin typeface="Candara" panose="020E0502030303020204" pitchFamily="34" charset="0"/>
                  </a:rPr>
                  <a:t>Adding 50 </a:t>
                </a:r>
                <a:r>
                  <a:rPr lang="en-US" sz="2200" b="1" dirty="0" err="1">
                    <a:latin typeface="Candara" panose="020E0502030303020204" pitchFamily="34" charset="0"/>
                  </a:rPr>
                  <a:t>μL</a:t>
                </a:r>
                <a:r>
                  <a:rPr lang="en-US" sz="2200" b="1" dirty="0">
                    <a:latin typeface="Candara" panose="020E0502030303020204" pitchFamily="34" charset="0"/>
                  </a:rPr>
                  <a:t> of soil suspension + 100 </a:t>
                </a:r>
                <a:r>
                  <a:rPr lang="en-US" sz="2200" b="1" dirty="0" err="1">
                    <a:latin typeface="Candara" panose="020E0502030303020204" pitchFamily="34" charset="0"/>
                  </a:rPr>
                  <a:t>μL</a:t>
                </a:r>
                <a:r>
                  <a:rPr lang="en-US" sz="2200" b="1" dirty="0">
                    <a:latin typeface="Candara" panose="020E0502030303020204" pitchFamily="34" charset="0"/>
                  </a:rPr>
                  <a:t> substrate + 50 </a:t>
                </a:r>
                <a:r>
                  <a:rPr lang="en-US" sz="2200" b="1" dirty="0" err="1">
                    <a:latin typeface="Candara" panose="020E0502030303020204" pitchFamily="34" charset="0"/>
                  </a:rPr>
                  <a:t>μL</a:t>
                </a:r>
                <a:r>
                  <a:rPr lang="en-US" sz="2200" b="1" dirty="0">
                    <a:latin typeface="Candara" panose="020E0502030303020204" pitchFamily="34" charset="0"/>
                  </a:rPr>
                  <a:t> of MES buffer to a 96-well microplate</a:t>
                </a:r>
              </a:p>
              <a:p>
                <a:r>
                  <a:rPr lang="en-US" sz="2200" b="1" dirty="0">
                    <a:latin typeface="Candara" panose="020E0502030303020204" pitchFamily="34" charset="0"/>
                  </a:rPr>
                  <a:t>MUF-</a:t>
                </a:r>
                <a:r>
                  <a:rPr lang="el-GR" sz="2200" b="1" dirty="0">
                    <a:latin typeface="Candara" panose="020E0502030303020204" pitchFamily="34" charset="0"/>
                  </a:rPr>
                  <a:t>β-</a:t>
                </a:r>
                <a:r>
                  <a:rPr lang="en-US" sz="2200" b="1" dirty="0">
                    <a:latin typeface="Candara" panose="020E0502030303020204" pitchFamily="34" charset="0"/>
                  </a:rPr>
                  <a:t>D-glucopyranoside concentrations:  0, 20, 40, 60, 80, 100, 200, and 400 µmol L</a:t>
                </a:r>
                <a:r>
                  <a:rPr lang="en-US" sz="2200" b="1" baseline="30000" dirty="0">
                    <a:latin typeface="Candara" panose="020E0502030303020204" pitchFamily="34" charset="0"/>
                  </a:rPr>
                  <a:t>-1</a:t>
                </a:r>
              </a:p>
              <a:p>
                <a:pPr marL="457200" indent="-457200">
                  <a:buFont typeface="+mj-lt"/>
                  <a:buAutoNum type="arabicPeriod" startAt="4"/>
                </a:pPr>
                <a:r>
                  <a:rPr lang="en-US" sz="2200" b="1" dirty="0">
                    <a:latin typeface="Candara" panose="020E0502030303020204" pitchFamily="34" charset="0"/>
                  </a:rPr>
                  <a:t>Measuring </a:t>
                </a:r>
                <a:r>
                  <a:rPr lang="el-GR" sz="2200" b="1" dirty="0">
                    <a:latin typeface="Candara" panose="020E0502030303020204" pitchFamily="34" charset="0"/>
                  </a:rPr>
                  <a:t>β-</a:t>
                </a:r>
                <a:r>
                  <a:rPr lang="en-US" sz="2200" b="1" dirty="0">
                    <a:latin typeface="Candara" panose="020E0502030303020204" pitchFamily="34" charset="0"/>
                  </a:rPr>
                  <a:t>glucosidase activity at an excitation wavelength of 355 nm and an emission wavelength of 460 nm with a microplate reader at times 0, 30 min, 60 min, and 120 min</a:t>
                </a:r>
              </a:p>
              <a:p>
                <a:pPr marL="457200" indent="-457200">
                  <a:buFont typeface="+mj-lt"/>
                  <a:buAutoNum type="arabicPeriod" startAt="4"/>
                </a:pPr>
                <a:r>
                  <a:rPr lang="en-US" sz="2200" b="1" dirty="0">
                    <a:latin typeface="Candara" panose="020E0502030303020204" pitchFamily="34" charset="0"/>
                  </a:rPr>
                  <a:t>Fitting enzyme activity and substrate concentration using the Michaelis-Menten equation in </a:t>
                </a:r>
                <a:r>
                  <a:rPr lang="en-US" sz="2200" b="1" dirty="0" err="1">
                    <a:latin typeface="Candara" panose="020E0502030303020204" pitchFamily="34" charset="0"/>
                  </a:rPr>
                  <a:t>SigmaPlot</a:t>
                </a:r>
                <a:r>
                  <a:rPr lang="en-US" sz="2200" b="1" dirty="0">
                    <a:latin typeface="Candara" panose="020E0502030303020204" pitchFamily="34" charset="0"/>
                  </a:rPr>
                  <a:t> 12.3 software to determine V</a:t>
                </a:r>
                <a:r>
                  <a:rPr lang="en-US" sz="2200" b="1" baseline="-25000" dirty="0">
                    <a:latin typeface="Candara" panose="020E0502030303020204" pitchFamily="34" charset="0"/>
                  </a:rPr>
                  <a:t>max</a:t>
                </a:r>
                <a:r>
                  <a:rPr lang="en-US" sz="2200" b="1" dirty="0">
                    <a:latin typeface="Candara" panose="020E0502030303020204" pitchFamily="34" charset="0"/>
                  </a:rPr>
                  <a:t> and K</a:t>
                </a:r>
                <a:r>
                  <a:rPr lang="en-US" sz="2200" b="1" baseline="-25000" dirty="0">
                    <a:latin typeface="Candara" panose="020E0502030303020204" pitchFamily="34" charset="0"/>
                  </a:rPr>
                  <a:t>m</a:t>
                </a:r>
                <a:r>
                  <a:rPr lang="en-US" sz="2200" b="1" dirty="0">
                    <a:latin typeface="Candara" panose="020E0502030303020204" pitchFamily="34" charset="0"/>
                  </a:rPr>
                  <a:t>  </a:t>
                </a:r>
              </a:p>
              <a:p>
                <a:pPr marL="342900" indent="-342900">
                  <a:buFont typeface="+mj-lt"/>
                  <a:buAutoNum type="arabicPeriod" startAt="4"/>
                </a:pPr>
                <a:endParaRPr lang="en-US" sz="2000" b="1" dirty="0">
                  <a:latin typeface="Candara" panose="020E0502030303020204" pitchFamily="34" charset="0"/>
                </a:endParaRPr>
              </a:p>
              <a:p>
                <a:pPr/>
                <a14:m>
                  <m:oMathPara xmlns:m="http://schemas.openxmlformats.org/officeDocument/2006/math">
                    <m:oMathParaPr>
                      <m:jc m:val="centerGroup"/>
                    </m:oMathParaPr>
                    <m:oMath xmlns:m="http://schemas.openxmlformats.org/officeDocument/2006/math">
                      <m:r>
                        <a:rPr lang="en-US" sz="2000" b="1" i="1" smtClean="0">
                          <a:effectLst/>
                          <a:latin typeface="Cambria Math" panose="02040503050406030204" pitchFamily="18" charset="0"/>
                          <a:ea typeface="Calibri" panose="020F0502020204030204" pitchFamily="34" charset="0"/>
                          <a:cs typeface="Arial" panose="020B0604020202020204" pitchFamily="34" charset="0"/>
                        </a:rPr>
                        <m:t>𝑽</m:t>
                      </m:r>
                      <m:r>
                        <a:rPr lang="en-US" sz="2000" b="1" i="1" smtClean="0">
                          <a:effectLst/>
                          <a:latin typeface="Cambria Math" panose="02040503050406030204" pitchFamily="18" charset="0"/>
                          <a:ea typeface="Calibri" panose="020F0502020204030204" pitchFamily="34" charset="0"/>
                          <a:cs typeface="Arial" panose="020B0604020202020204" pitchFamily="34" charset="0"/>
                        </a:rPr>
                        <m:t>=</m:t>
                      </m:r>
                      <m:f>
                        <m:fPr>
                          <m:ctrlPr>
                            <a:rPr lang="en-US" sz="2000" b="1" i="1">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n-US" sz="2000" b="1" i="1">
                                  <a:effectLst/>
                                  <a:latin typeface="Cambria Math" panose="02040503050406030204" pitchFamily="18" charset="0"/>
                                  <a:ea typeface="Calibri" panose="020F0502020204030204" pitchFamily="34" charset="0"/>
                                  <a:cs typeface="Arial" panose="020B0604020202020204" pitchFamily="34" charset="0"/>
                                </a:rPr>
                              </m:ctrlPr>
                            </m:sSubPr>
                            <m:e>
                              <m:r>
                                <a:rPr lang="en-US" sz="2000" b="1" i="1">
                                  <a:effectLst/>
                                  <a:latin typeface="Cambria Math" panose="02040503050406030204" pitchFamily="18" charset="0"/>
                                  <a:ea typeface="Calibri" panose="020F0502020204030204" pitchFamily="34" charset="0"/>
                                  <a:cs typeface="Arial" panose="020B0604020202020204" pitchFamily="34" charset="0"/>
                                </a:rPr>
                                <m:t>𝑽</m:t>
                              </m:r>
                            </m:e>
                            <m:sub>
                              <m:r>
                                <a:rPr lang="en-US" sz="2000" b="1" i="1">
                                  <a:effectLst/>
                                  <a:latin typeface="Cambria Math" panose="02040503050406030204" pitchFamily="18" charset="0"/>
                                  <a:ea typeface="Calibri" panose="020F0502020204030204" pitchFamily="34" charset="0"/>
                                  <a:cs typeface="Arial" panose="020B0604020202020204" pitchFamily="34" charset="0"/>
                                </a:rPr>
                                <m:t>𝒎𝒂𝒙</m:t>
                              </m:r>
                            </m:sub>
                          </m:sSub>
                          <m:r>
                            <a:rPr lang="en-US" sz="2000" b="1" i="1">
                              <a:effectLst/>
                              <a:latin typeface="Cambria Math" panose="02040503050406030204" pitchFamily="18" charset="0"/>
                              <a:ea typeface="Calibri" panose="020F0502020204030204" pitchFamily="34" charset="0"/>
                              <a:cs typeface="Arial" panose="020B0604020202020204" pitchFamily="34" charset="0"/>
                            </a:rPr>
                            <m:t>×[</m:t>
                          </m:r>
                          <m:r>
                            <a:rPr lang="en-US" sz="2000" b="1" i="1">
                              <a:effectLst/>
                              <a:latin typeface="Cambria Math" panose="02040503050406030204" pitchFamily="18" charset="0"/>
                              <a:ea typeface="Calibri" panose="020F0502020204030204" pitchFamily="34" charset="0"/>
                              <a:cs typeface="Arial" panose="020B0604020202020204" pitchFamily="34" charset="0"/>
                            </a:rPr>
                            <m:t>𝑺</m:t>
                          </m:r>
                          <m:r>
                            <a:rPr lang="en-US" sz="2000" b="1" i="1">
                              <a:effectLst/>
                              <a:latin typeface="Cambria Math" panose="02040503050406030204" pitchFamily="18" charset="0"/>
                              <a:ea typeface="Calibri" panose="020F0502020204030204" pitchFamily="34" charset="0"/>
                              <a:cs typeface="Arial" panose="020B0604020202020204" pitchFamily="34" charset="0"/>
                            </a:rPr>
                            <m:t>]</m:t>
                          </m:r>
                        </m:num>
                        <m:den>
                          <m:sSub>
                            <m:sSubPr>
                              <m:ctrlPr>
                                <a:rPr lang="en-US" sz="2000" b="1" i="1">
                                  <a:effectLst/>
                                  <a:latin typeface="Cambria Math" panose="02040503050406030204" pitchFamily="18" charset="0"/>
                                  <a:ea typeface="Calibri" panose="020F0502020204030204" pitchFamily="34" charset="0"/>
                                  <a:cs typeface="Arial" panose="020B0604020202020204" pitchFamily="34" charset="0"/>
                                </a:rPr>
                              </m:ctrlPr>
                            </m:sSubPr>
                            <m:e>
                              <m:r>
                                <a:rPr lang="en-US" sz="2000" b="1" i="1">
                                  <a:effectLst/>
                                  <a:latin typeface="Cambria Math" panose="02040503050406030204" pitchFamily="18" charset="0"/>
                                  <a:ea typeface="Calibri" panose="020F0502020204030204" pitchFamily="34" charset="0"/>
                                  <a:cs typeface="Arial" panose="020B0604020202020204" pitchFamily="34" charset="0"/>
                                </a:rPr>
                                <m:t>𝑲</m:t>
                              </m:r>
                            </m:e>
                            <m:sub>
                              <m:r>
                                <a:rPr lang="en-US" sz="2000" b="1" i="1">
                                  <a:effectLst/>
                                  <a:latin typeface="Cambria Math" panose="02040503050406030204" pitchFamily="18" charset="0"/>
                                  <a:ea typeface="Calibri" panose="020F0502020204030204" pitchFamily="34" charset="0"/>
                                  <a:cs typeface="Arial" panose="020B0604020202020204" pitchFamily="34" charset="0"/>
                                </a:rPr>
                                <m:t>𝒎</m:t>
                              </m:r>
                            </m:sub>
                          </m:sSub>
                          <m:r>
                            <a:rPr lang="en-US" sz="2000" b="1" i="1">
                              <a:effectLst/>
                              <a:latin typeface="Cambria Math" panose="02040503050406030204" pitchFamily="18" charset="0"/>
                              <a:ea typeface="Calibri" panose="020F0502020204030204" pitchFamily="34" charset="0"/>
                              <a:cs typeface="Arial" panose="020B0604020202020204" pitchFamily="34" charset="0"/>
                            </a:rPr>
                            <m:t>+[</m:t>
                          </m:r>
                          <m:r>
                            <a:rPr lang="en-US" sz="2000" b="1" i="1">
                              <a:effectLst/>
                              <a:latin typeface="Cambria Math" panose="02040503050406030204" pitchFamily="18" charset="0"/>
                              <a:ea typeface="Calibri" panose="020F0502020204030204" pitchFamily="34" charset="0"/>
                              <a:cs typeface="Arial" panose="020B0604020202020204" pitchFamily="34" charset="0"/>
                            </a:rPr>
                            <m:t>𝑺</m:t>
                          </m:r>
                          <m:r>
                            <a:rPr lang="en-US" sz="2000" b="1" i="1">
                              <a:effectLst/>
                              <a:latin typeface="Cambria Math" panose="02040503050406030204" pitchFamily="18" charset="0"/>
                              <a:ea typeface="Calibri" panose="020F0502020204030204" pitchFamily="34" charset="0"/>
                              <a:cs typeface="Arial" panose="020B0604020202020204" pitchFamily="34" charset="0"/>
                            </a:rPr>
                            <m:t>]</m:t>
                          </m:r>
                        </m:den>
                      </m:f>
                    </m:oMath>
                  </m:oMathPara>
                </a14:m>
                <a:endParaRPr lang="en-US" sz="1400" b="1" dirty="0">
                  <a:effectLst/>
                  <a:latin typeface="Candara" panose="020E0502030303020204" pitchFamily="34" charset="0"/>
                  <a:ea typeface="Calibri" panose="020F0502020204030204" pitchFamily="34" charset="0"/>
                  <a:cs typeface="Arial" panose="020B0604020202020204" pitchFamily="34" charset="0"/>
                </a:endParaRPr>
              </a:p>
              <a:p>
                <a:pPr marL="342900" indent="-342900">
                  <a:buFont typeface="+mj-lt"/>
                  <a:buAutoNum type="arabicPeriod" startAt="4"/>
                </a:pPr>
                <a:endParaRPr lang="en-US" sz="2000" b="1" dirty="0">
                  <a:latin typeface="Candara" panose="020E0502030303020204" pitchFamily="34" charset="0"/>
                </a:endParaRPr>
              </a:p>
            </p:txBody>
          </p:sp>
        </mc:Choice>
        <mc:Fallback xmlns="">
          <p:sp>
            <p:nvSpPr>
              <p:cNvPr id="9" name="TextBox 8">
                <a:extLst>
                  <a:ext uri="{FF2B5EF4-FFF2-40B4-BE49-F238E27FC236}">
                    <a16:creationId xmlns:a16="http://schemas.microsoft.com/office/drawing/2014/main" id="{CBBD647C-D66F-4108-B9C8-FE2D264F426B}"/>
                  </a:ext>
                </a:extLst>
              </p:cNvPr>
              <p:cNvSpPr txBox="1">
                <a:spLocks noRot="1" noChangeAspect="1" noMove="1" noResize="1" noEditPoints="1" noAdjustHandles="1" noChangeArrowheads="1" noChangeShapeType="1" noTextEdit="1"/>
              </p:cNvSpPr>
              <p:nvPr/>
            </p:nvSpPr>
            <p:spPr>
              <a:xfrm>
                <a:off x="536945" y="1194627"/>
                <a:ext cx="7224822" cy="5751190"/>
              </a:xfrm>
              <a:prstGeom prst="rect">
                <a:avLst/>
              </a:prstGeom>
              <a:blipFill>
                <a:blip r:embed="rId6"/>
                <a:stretch>
                  <a:fillRect l="-1097" t="-848" r="-675"/>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BAD478A4-7C06-4DC8-B565-82A30C4F6654}"/>
              </a:ext>
            </a:extLst>
          </p:cNvPr>
          <p:cNvSpPr txBox="1"/>
          <p:nvPr/>
        </p:nvSpPr>
        <p:spPr>
          <a:xfrm>
            <a:off x="8115010" y="3721803"/>
            <a:ext cx="3820160" cy="230832"/>
          </a:xfrm>
          <a:prstGeom prst="rect">
            <a:avLst/>
          </a:prstGeom>
          <a:noFill/>
        </p:spPr>
        <p:txBody>
          <a:bodyPr wrap="square">
            <a:spAutoFit/>
          </a:bodyPr>
          <a:lstStyle/>
          <a:p>
            <a:r>
              <a:rPr lang="en-US" sz="900" b="1" dirty="0" err="1">
                <a:effectLst/>
                <a:latin typeface="Candara" panose="020E0502030303020204" pitchFamily="34" charset="0"/>
                <a:ea typeface="Calibri" panose="020F0502020204030204" pitchFamily="34" charset="0"/>
                <a:cs typeface="Arial" panose="020B0604020202020204" pitchFamily="34" charset="0"/>
              </a:rPr>
              <a:t>CLARIOstar</a:t>
            </a:r>
            <a:r>
              <a:rPr lang="en-US" sz="900" b="1" dirty="0">
                <a:effectLst/>
                <a:latin typeface="Candara" panose="020E0502030303020204" pitchFamily="34" charset="0"/>
                <a:ea typeface="Calibri" panose="020F0502020204030204" pitchFamily="34" charset="0"/>
                <a:cs typeface="Arial" panose="020B0604020202020204" pitchFamily="34" charset="0"/>
              </a:rPr>
              <a:t> Plus multi-mode microplate reader (BMG LABTECH, Germany) </a:t>
            </a:r>
            <a:endParaRPr lang="en-US" sz="900" b="1" dirty="0">
              <a:latin typeface="Candara" panose="020E0502030303020204" pitchFamily="34" charset="0"/>
            </a:endParaRPr>
          </a:p>
        </p:txBody>
      </p:sp>
      <p:pic>
        <p:nvPicPr>
          <p:cNvPr id="8" name="Picture 7">
            <a:extLst>
              <a:ext uri="{FF2B5EF4-FFF2-40B4-BE49-F238E27FC236}">
                <a16:creationId xmlns:a16="http://schemas.microsoft.com/office/drawing/2014/main" id="{26139A37-0964-4DB6-B588-5A9D489012E9}"/>
              </a:ext>
            </a:extLst>
          </p:cNvPr>
          <p:cNvPicPr>
            <a:picLocks noChangeAspect="1"/>
          </p:cNvPicPr>
          <p:nvPr/>
        </p:nvPicPr>
        <p:blipFill rotWithShape="1">
          <a:blip r:embed="rId7">
            <a:extLst>
              <a:ext uri="{28A0092B-C50C-407E-A947-70E740481C1C}">
                <a14:useLocalDpi xmlns:a14="http://schemas.microsoft.com/office/drawing/2010/main" val="0"/>
              </a:ext>
            </a:extLst>
          </a:blip>
          <a:srcRect t="9192" b="16638"/>
          <a:stretch/>
        </p:blipFill>
        <p:spPr>
          <a:xfrm>
            <a:off x="8115010" y="4070222"/>
            <a:ext cx="3608832" cy="2631440"/>
          </a:xfrm>
          <a:prstGeom prst="rect">
            <a:avLst/>
          </a:prstGeom>
        </p:spPr>
      </p:pic>
    </p:spTree>
    <p:extLst>
      <p:ext uri="{BB962C8B-B14F-4D97-AF65-F5344CB8AC3E}">
        <p14:creationId xmlns:p14="http://schemas.microsoft.com/office/powerpoint/2010/main" val="2617770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F77A00-6453-4D3C-A520-9119C2B5F099}"/>
              </a:ext>
            </a:extLst>
          </p:cNvPr>
          <p:cNvSpPr>
            <a:spLocks noGrp="1"/>
          </p:cNvSpPr>
          <p:nvPr>
            <p:ph type="sldNum" sz="quarter" idx="12"/>
          </p:nvPr>
        </p:nvSpPr>
        <p:spPr/>
        <p:txBody>
          <a:bodyPr/>
          <a:lstStyle/>
          <a:p>
            <a:fld id="{5D7FC9FA-B696-4498-819E-33EE705647CF}" type="slidenum">
              <a:rPr lang="en-US" smtClean="0"/>
              <a:t>6</a:t>
            </a:fld>
            <a:endParaRPr lang="en-US"/>
          </a:p>
        </p:txBody>
      </p:sp>
      <p:sp>
        <p:nvSpPr>
          <p:cNvPr id="3" name="Subtitle 2">
            <a:extLst>
              <a:ext uri="{FF2B5EF4-FFF2-40B4-BE49-F238E27FC236}">
                <a16:creationId xmlns:a16="http://schemas.microsoft.com/office/drawing/2014/main" id="{EEAED68C-1367-487A-A64C-4A1C7CBCA20A}"/>
              </a:ext>
            </a:extLst>
          </p:cNvPr>
          <p:cNvSpPr txBox="1">
            <a:spLocks/>
          </p:cNvSpPr>
          <p:nvPr/>
        </p:nvSpPr>
        <p:spPr>
          <a:xfrm>
            <a:off x="0" y="1"/>
            <a:ext cx="12192000" cy="853440"/>
          </a:xfrm>
          <a:prstGeom prst="rect">
            <a:avLst/>
          </a:prstGeom>
          <a:solidFill>
            <a:schemeClr val="accent4"/>
          </a:solidFill>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nSpc>
                <a:spcPct val="100000"/>
              </a:lnSpc>
              <a:buNone/>
            </a:pPr>
            <a:r>
              <a:rPr lang="en-US" sz="4000" b="1" dirty="0">
                <a:solidFill>
                  <a:schemeClr val="bg1"/>
                </a:solidFill>
                <a:latin typeface="Candara" panose="020E0502030303020204" pitchFamily="34" charset="0"/>
                <a:cs typeface="Arial" panose="020B0604020202020204" pitchFamily="34" charset="0"/>
              </a:rPr>
              <a:t>  </a:t>
            </a:r>
            <a:r>
              <a:rPr lang="en-US" sz="4400" b="1" dirty="0">
                <a:solidFill>
                  <a:schemeClr val="bg1"/>
                </a:solidFill>
                <a:latin typeface="Candara" panose="020E0502030303020204" pitchFamily="34" charset="0"/>
                <a:cs typeface="Arial" panose="020B0604020202020204" pitchFamily="34" charset="0"/>
              </a:rPr>
              <a:t>Result: hotspot percentage of glucose release</a:t>
            </a:r>
            <a:endParaRPr lang="en-US" sz="3600" b="1" baseline="30000" dirty="0">
              <a:solidFill>
                <a:schemeClr val="bg1"/>
              </a:solidFill>
              <a:latin typeface="Candara" panose="020E0502030303020204" pitchFamily="34" charset="0"/>
              <a:cs typeface="Arial" panose="020B0604020202020204" pitchFamily="34" charset="0"/>
            </a:endParaRPr>
          </a:p>
        </p:txBody>
      </p:sp>
      <p:graphicFrame>
        <p:nvGraphicFramePr>
          <p:cNvPr id="18" name="Chart 17">
            <a:extLst>
              <a:ext uri="{FF2B5EF4-FFF2-40B4-BE49-F238E27FC236}">
                <a16:creationId xmlns:a16="http://schemas.microsoft.com/office/drawing/2014/main" id="{DC72ED3E-936F-469F-AF89-C67952D4F122}"/>
              </a:ext>
            </a:extLst>
          </p:cNvPr>
          <p:cNvGraphicFramePr>
            <a:graphicFrameLocks/>
          </p:cNvGraphicFramePr>
          <p:nvPr>
            <p:extLst>
              <p:ext uri="{D42A27DB-BD31-4B8C-83A1-F6EECF244321}">
                <p14:modId xmlns:p14="http://schemas.microsoft.com/office/powerpoint/2010/main" val="2334635272"/>
              </p:ext>
            </p:extLst>
          </p:nvPr>
        </p:nvGraphicFramePr>
        <p:xfrm>
          <a:off x="6862235" y="906792"/>
          <a:ext cx="4114800" cy="3657600"/>
        </p:xfrm>
        <a:graphic>
          <a:graphicData uri="http://schemas.openxmlformats.org/drawingml/2006/chart">
            <c:chart xmlns:c="http://schemas.openxmlformats.org/drawingml/2006/chart" xmlns:r="http://schemas.openxmlformats.org/officeDocument/2006/relationships" r:id="rId3"/>
          </a:graphicData>
        </a:graphic>
      </p:graphicFrame>
      <p:pic>
        <p:nvPicPr>
          <p:cNvPr id="20" name="Picture 19">
            <a:extLst>
              <a:ext uri="{FF2B5EF4-FFF2-40B4-BE49-F238E27FC236}">
                <a16:creationId xmlns:a16="http://schemas.microsoft.com/office/drawing/2014/main" id="{C3B0E518-B2E6-4C59-9764-71FCB143A71C}"/>
              </a:ext>
            </a:extLst>
          </p:cNvPr>
          <p:cNvPicPr>
            <a:picLocks noChangeAspect="1"/>
          </p:cNvPicPr>
          <p:nvPr/>
        </p:nvPicPr>
        <p:blipFill>
          <a:blip r:embed="rId4"/>
          <a:stretch>
            <a:fillRect/>
          </a:stretch>
        </p:blipFill>
        <p:spPr>
          <a:xfrm>
            <a:off x="474038" y="858533"/>
            <a:ext cx="5609458" cy="6035040"/>
          </a:xfrm>
          <a:prstGeom prst="rect">
            <a:avLst/>
          </a:prstGeom>
        </p:spPr>
      </p:pic>
      <p:sp>
        <p:nvSpPr>
          <p:cNvPr id="7" name="TextBox 6">
            <a:extLst>
              <a:ext uri="{FF2B5EF4-FFF2-40B4-BE49-F238E27FC236}">
                <a16:creationId xmlns:a16="http://schemas.microsoft.com/office/drawing/2014/main" id="{462188D4-124D-4AFB-B055-522C4E84B513}"/>
              </a:ext>
            </a:extLst>
          </p:cNvPr>
          <p:cNvSpPr txBox="1"/>
          <p:nvPr/>
        </p:nvSpPr>
        <p:spPr>
          <a:xfrm>
            <a:off x="6393979" y="4659282"/>
            <a:ext cx="5609458" cy="1697068"/>
          </a:xfrm>
          <a:prstGeom prst="rect">
            <a:avLst/>
          </a:prstGeom>
          <a:solidFill>
            <a:schemeClr val="accent4"/>
          </a:solidFill>
        </p:spPr>
        <p:txBody>
          <a:bodyPr wrap="square">
            <a:spAutoFit/>
          </a:bodyPr>
          <a:lstStyle/>
          <a:p>
            <a:pPr>
              <a:lnSpc>
                <a:spcPct val="150000"/>
              </a:lnSpc>
            </a:pPr>
            <a:r>
              <a:rPr lang="en-US" sz="2400" b="1" dirty="0">
                <a:solidFill>
                  <a:schemeClr val="bg1"/>
                </a:solidFill>
                <a:latin typeface="Candara" panose="020E0502030303020204" pitchFamily="34" charset="0"/>
              </a:rPr>
              <a:t>Warming decreased hotspot of glucose release in optimum condition while did not change it in drought condition.</a:t>
            </a:r>
          </a:p>
        </p:txBody>
      </p:sp>
      <p:cxnSp>
        <p:nvCxnSpPr>
          <p:cNvPr id="5" name="Straight Arrow Connector 4">
            <a:extLst>
              <a:ext uri="{FF2B5EF4-FFF2-40B4-BE49-F238E27FC236}">
                <a16:creationId xmlns:a16="http://schemas.microsoft.com/office/drawing/2014/main" id="{7AD2BC17-B0FB-420E-A6D6-2EB511ACC5A6}"/>
              </a:ext>
            </a:extLst>
          </p:cNvPr>
          <p:cNvCxnSpPr/>
          <p:nvPr/>
        </p:nvCxnSpPr>
        <p:spPr>
          <a:xfrm>
            <a:off x="9525963" y="1863524"/>
            <a:ext cx="856526" cy="13889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1A48D29-747C-4A7F-9F8F-F1444DD25336}"/>
              </a:ext>
            </a:extLst>
          </p:cNvPr>
          <p:cNvSpPr txBox="1"/>
          <p:nvPr/>
        </p:nvSpPr>
        <p:spPr>
          <a:xfrm>
            <a:off x="9912162" y="2331536"/>
            <a:ext cx="856525" cy="369332"/>
          </a:xfrm>
          <a:prstGeom prst="rect">
            <a:avLst/>
          </a:prstGeom>
          <a:noFill/>
        </p:spPr>
        <p:txBody>
          <a:bodyPr wrap="square" rtlCol="0">
            <a:spAutoFit/>
          </a:bodyPr>
          <a:lstStyle/>
          <a:p>
            <a:r>
              <a:rPr lang="en-US" dirty="0">
                <a:solidFill>
                  <a:srgbClr val="FF0000"/>
                </a:solidFill>
                <a:latin typeface="Candara" panose="020E0502030303020204" pitchFamily="34" charset="0"/>
              </a:rPr>
              <a:t>-57%</a:t>
            </a:r>
          </a:p>
        </p:txBody>
      </p:sp>
    </p:spTree>
    <p:extLst>
      <p:ext uri="{BB962C8B-B14F-4D97-AF65-F5344CB8AC3E}">
        <p14:creationId xmlns:p14="http://schemas.microsoft.com/office/powerpoint/2010/main" val="2245867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1ECF1F-726D-453D-B005-EF93FB08C604}"/>
              </a:ext>
            </a:extLst>
          </p:cNvPr>
          <p:cNvSpPr>
            <a:spLocks noGrp="1"/>
          </p:cNvSpPr>
          <p:nvPr>
            <p:ph type="sldNum" sz="quarter" idx="12"/>
          </p:nvPr>
        </p:nvSpPr>
        <p:spPr/>
        <p:txBody>
          <a:bodyPr/>
          <a:lstStyle/>
          <a:p>
            <a:fld id="{5D7FC9FA-B696-4498-819E-33EE705647CF}" type="slidenum">
              <a:rPr lang="en-US" smtClean="0"/>
              <a:t>7</a:t>
            </a:fld>
            <a:endParaRPr lang="en-US"/>
          </a:p>
        </p:txBody>
      </p:sp>
      <p:sp>
        <p:nvSpPr>
          <p:cNvPr id="3" name="Subtitle 2">
            <a:extLst>
              <a:ext uri="{FF2B5EF4-FFF2-40B4-BE49-F238E27FC236}">
                <a16:creationId xmlns:a16="http://schemas.microsoft.com/office/drawing/2014/main" id="{04380A8A-941E-475F-BB6B-1FE443F8DC1C}"/>
              </a:ext>
            </a:extLst>
          </p:cNvPr>
          <p:cNvSpPr txBox="1">
            <a:spLocks/>
          </p:cNvSpPr>
          <p:nvPr/>
        </p:nvSpPr>
        <p:spPr>
          <a:xfrm>
            <a:off x="0" y="1"/>
            <a:ext cx="12192000" cy="853440"/>
          </a:xfrm>
          <a:prstGeom prst="rect">
            <a:avLst/>
          </a:prstGeom>
          <a:solidFill>
            <a:schemeClr val="accent4"/>
          </a:solidFill>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nSpc>
                <a:spcPct val="100000"/>
              </a:lnSpc>
              <a:buNone/>
            </a:pPr>
            <a:r>
              <a:rPr lang="en-US" sz="4000" b="1" dirty="0">
                <a:solidFill>
                  <a:schemeClr val="bg1"/>
                </a:solidFill>
                <a:latin typeface="Candara" panose="020E0502030303020204" pitchFamily="34" charset="0"/>
                <a:cs typeface="Arial" panose="020B0604020202020204" pitchFamily="34" charset="0"/>
              </a:rPr>
              <a:t>  </a:t>
            </a:r>
            <a:r>
              <a:rPr lang="en-US" sz="4400" b="1" dirty="0">
                <a:solidFill>
                  <a:schemeClr val="bg1"/>
                </a:solidFill>
                <a:latin typeface="Candara" panose="020E0502030303020204" pitchFamily="34" charset="0"/>
                <a:cs typeface="Arial" panose="020B0604020202020204" pitchFamily="34" charset="0"/>
              </a:rPr>
              <a:t>Result: hotspot percentage of </a:t>
            </a:r>
            <a:r>
              <a:rPr lang="el-GR" sz="4400" b="1" dirty="0">
                <a:solidFill>
                  <a:schemeClr val="bg1"/>
                </a:solidFill>
                <a:latin typeface="Candara" panose="020E0502030303020204" pitchFamily="34" charset="0"/>
                <a:cs typeface="Arial" panose="020B0604020202020204" pitchFamily="34" charset="0"/>
              </a:rPr>
              <a:t>β-</a:t>
            </a:r>
            <a:r>
              <a:rPr lang="en-US" sz="4400" b="1" dirty="0">
                <a:solidFill>
                  <a:schemeClr val="bg1"/>
                </a:solidFill>
                <a:latin typeface="Candara" panose="020E0502030303020204" pitchFamily="34" charset="0"/>
                <a:cs typeface="Arial" panose="020B0604020202020204" pitchFamily="34" charset="0"/>
              </a:rPr>
              <a:t>glucosidase  </a:t>
            </a:r>
            <a:endParaRPr lang="en-US" sz="3600" b="1" baseline="30000" dirty="0">
              <a:solidFill>
                <a:schemeClr val="bg1"/>
              </a:solidFill>
              <a:latin typeface="Candara" panose="020E0502030303020204" pitchFamily="34" charset="0"/>
              <a:cs typeface="Arial" panose="020B0604020202020204" pitchFamily="34" charset="0"/>
            </a:endParaRPr>
          </a:p>
        </p:txBody>
      </p:sp>
      <p:graphicFrame>
        <p:nvGraphicFramePr>
          <p:cNvPr id="9" name="Chart 8">
            <a:extLst>
              <a:ext uri="{FF2B5EF4-FFF2-40B4-BE49-F238E27FC236}">
                <a16:creationId xmlns:a16="http://schemas.microsoft.com/office/drawing/2014/main" id="{FDED13B0-9D95-4148-AFE5-3BE508CE774D}"/>
              </a:ext>
            </a:extLst>
          </p:cNvPr>
          <p:cNvGraphicFramePr>
            <a:graphicFrameLocks/>
          </p:cNvGraphicFramePr>
          <p:nvPr>
            <p:extLst>
              <p:ext uri="{D42A27DB-BD31-4B8C-83A1-F6EECF244321}">
                <p14:modId xmlns:p14="http://schemas.microsoft.com/office/powerpoint/2010/main" val="3836948124"/>
              </p:ext>
            </p:extLst>
          </p:nvPr>
        </p:nvGraphicFramePr>
        <p:xfrm>
          <a:off x="6774515" y="972878"/>
          <a:ext cx="4114800" cy="3657600"/>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a:extLst>
              <a:ext uri="{FF2B5EF4-FFF2-40B4-BE49-F238E27FC236}">
                <a16:creationId xmlns:a16="http://schemas.microsoft.com/office/drawing/2014/main" id="{64111F88-3724-46B2-9DA6-427B9993F857}"/>
              </a:ext>
            </a:extLst>
          </p:cNvPr>
          <p:cNvPicPr>
            <a:picLocks noChangeAspect="1"/>
          </p:cNvPicPr>
          <p:nvPr/>
        </p:nvPicPr>
        <p:blipFill>
          <a:blip r:embed="rId4"/>
          <a:stretch>
            <a:fillRect/>
          </a:stretch>
        </p:blipFill>
        <p:spPr>
          <a:xfrm>
            <a:off x="467766" y="873759"/>
            <a:ext cx="5529169" cy="6035040"/>
          </a:xfrm>
          <a:prstGeom prst="rect">
            <a:avLst/>
          </a:prstGeom>
        </p:spPr>
      </p:pic>
      <p:sp>
        <p:nvSpPr>
          <p:cNvPr id="6" name="TextBox 5">
            <a:extLst>
              <a:ext uri="{FF2B5EF4-FFF2-40B4-BE49-F238E27FC236}">
                <a16:creationId xmlns:a16="http://schemas.microsoft.com/office/drawing/2014/main" id="{1C8EDF03-5FD4-440D-8F75-0FCB14FB65E6}"/>
              </a:ext>
            </a:extLst>
          </p:cNvPr>
          <p:cNvSpPr txBox="1"/>
          <p:nvPr/>
        </p:nvSpPr>
        <p:spPr>
          <a:xfrm>
            <a:off x="6018262" y="4760564"/>
            <a:ext cx="6085840" cy="1697068"/>
          </a:xfrm>
          <a:prstGeom prst="rect">
            <a:avLst/>
          </a:prstGeom>
          <a:solidFill>
            <a:schemeClr val="accent4"/>
          </a:solidFill>
        </p:spPr>
        <p:txBody>
          <a:bodyPr wrap="square">
            <a:spAutoFit/>
          </a:bodyPr>
          <a:lstStyle/>
          <a:p>
            <a:pPr>
              <a:lnSpc>
                <a:spcPct val="150000"/>
              </a:lnSpc>
            </a:pPr>
            <a:r>
              <a:rPr lang="en-US" sz="2400" b="1" dirty="0">
                <a:solidFill>
                  <a:schemeClr val="bg1"/>
                </a:solidFill>
                <a:latin typeface="Candara" panose="020E0502030303020204" pitchFamily="34" charset="0"/>
              </a:rPr>
              <a:t>Warming decreased hotspot of </a:t>
            </a:r>
            <a:r>
              <a:rPr lang="el-GR" sz="2400" b="1" dirty="0">
                <a:solidFill>
                  <a:schemeClr val="bg1"/>
                </a:solidFill>
                <a:latin typeface="Candara" panose="020E0502030303020204" pitchFamily="34" charset="0"/>
              </a:rPr>
              <a:t>β-</a:t>
            </a:r>
            <a:r>
              <a:rPr lang="en-US" sz="2400" b="1" dirty="0">
                <a:solidFill>
                  <a:schemeClr val="bg1"/>
                </a:solidFill>
                <a:latin typeface="Candara" panose="020E0502030303020204" pitchFamily="34" charset="0"/>
              </a:rPr>
              <a:t>glucosidase in optimum condition while did not change it in drought condition.</a:t>
            </a:r>
          </a:p>
        </p:txBody>
      </p:sp>
      <p:cxnSp>
        <p:nvCxnSpPr>
          <p:cNvPr id="7" name="Straight Arrow Connector 6">
            <a:extLst>
              <a:ext uri="{FF2B5EF4-FFF2-40B4-BE49-F238E27FC236}">
                <a16:creationId xmlns:a16="http://schemas.microsoft.com/office/drawing/2014/main" id="{9B935492-A596-49CC-B461-AB45898D077F}"/>
              </a:ext>
            </a:extLst>
          </p:cNvPr>
          <p:cNvCxnSpPr>
            <a:cxnSpLocks/>
          </p:cNvCxnSpPr>
          <p:nvPr/>
        </p:nvCxnSpPr>
        <p:spPr>
          <a:xfrm>
            <a:off x="9483898" y="1637055"/>
            <a:ext cx="817570" cy="80520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AEACC35-759E-49E9-82EC-1668CC43979C}"/>
              </a:ext>
            </a:extLst>
          </p:cNvPr>
          <p:cNvSpPr txBox="1"/>
          <p:nvPr/>
        </p:nvSpPr>
        <p:spPr>
          <a:xfrm>
            <a:off x="9777610" y="1670324"/>
            <a:ext cx="856525" cy="369332"/>
          </a:xfrm>
          <a:prstGeom prst="rect">
            <a:avLst/>
          </a:prstGeom>
          <a:noFill/>
        </p:spPr>
        <p:txBody>
          <a:bodyPr wrap="square" rtlCol="0">
            <a:spAutoFit/>
          </a:bodyPr>
          <a:lstStyle/>
          <a:p>
            <a:r>
              <a:rPr lang="en-US" dirty="0">
                <a:solidFill>
                  <a:srgbClr val="FF0000"/>
                </a:solidFill>
                <a:latin typeface="Candara" panose="020E0502030303020204" pitchFamily="34" charset="0"/>
              </a:rPr>
              <a:t>-28%</a:t>
            </a:r>
          </a:p>
        </p:txBody>
      </p:sp>
    </p:spTree>
    <p:extLst>
      <p:ext uri="{BB962C8B-B14F-4D97-AF65-F5344CB8AC3E}">
        <p14:creationId xmlns:p14="http://schemas.microsoft.com/office/powerpoint/2010/main" val="1261777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578775-A715-46B1-BC15-4D41F503F721}"/>
              </a:ext>
            </a:extLst>
          </p:cNvPr>
          <p:cNvSpPr>
            <a:spLocks noGrp="1"/>
          </p:cNvSpPr>
          <p:nvPr>
            <p:ph type="sldNum" sz="quarter" idx="12"/>
          </p:nvPr>
        </p:nvSpPr>
        <p:spPr/>
        <p:txBody>
          <a:bodyPr/>
          <a:lstStyle/>
          <a:p>
            <a:fld id="{5D7FC9FA-B696-4498-819E-33EE705647CF}" type="slidenum">
              <a:rPr lang="en-US" smtClean="0"/>
              <a:t>8</a:t>
            </a:fld>
            <a:endParaRPr lang="en-US"/>
          </a:p>
        </p:txBody>
      </p:sp>
      <p:sp>
        <p:nvSpPr>
          <p:cNvPr id="3" name="Subtitle 2">
            <a:extLst>
              <a:ext uri="{FF2B5EF4-FFF2-40B4-BE49-F238E27FC236}">
                <a16:creationId xmlns:a16="http://schemas.microsoft.com/office/drawing/2014/main" id="{5FCBC986-1FEF-485F-B0FD-AEE6ADDC6308}"/>
              </a:ext>
            </a:extLst>
          </p:cNvPr>
          <p:cNvSpPr txBox="1">
            <a:spLocks/>
          </p:cNvSpPr>
          <p:nvPr/>
        </p:nvSpPr>
        <p:spPr>
          <a:xfrm>
            <a:off x="0" y="1"/>
            <a:ext cx="12192000" cy="853440"/>
          </a:xfrm>
          <a:prstGeom prst="rect">
            <a:avLst/>
          </a:prstGeom>
          <a:solidFill>
            <a:schemeClr val="accent4"/>
          </a:solidFill>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nSpc>
                <a:spcPct val="100000"/>
              </a:lnSpc>
              <a:buNone/>
            </a:pPr>
            <a:r>
              <a:rPr lang="en-US" sz="4000" b="1" dirty="0">
                <a:solidFill>
                  <a:schemeClr val="bg1"/>
                </a:solidFill>
                <a:latin typeface="Candara" panose="020E0502030303020204" pitchFamily="34" charset="0"/>
                <a:cs typeface="Arial" panose="020B0604020202020204" pitchFamily="34" charset="0"/>
              </a:rPr>
              <a:t>  </a:t>
            </a:r>
            <a:r>
              <a:rPr lang="en-US" sz="4400" b="1" dirty="0">
                <a:solidFill>
                  <a:schemeClr val="bg1"/>
                </a:solidFill>
                <a:latin typeface="Candara" panose="020E0502030303020204" pitchFamily="34" charset="0"/>
                <a:cs typeface="Arial" panose="020B0604020202020204" pitchFamily="34" charset="0"/>
              </a:rPr>
              <a:t>Result: V</a:t>
            </a:r>
            <a:r>
              <a:rPr lang="en-US" sz="4400" b="1" baseline="-25000" dirty="0">
                <a:solidFill>
                  <a:schemeClr val="bg1"/>
                </a:solidFill>
                <a:latin typeface="Candara" panose="020E0502030303020204" pitchFamily="34" charset="0"/>
                <a:cs typeface="Arial" panose="020B0604020202020204" pitchFamily="34" charset="0"/>
              </a:rPr>
              <a:t>max</a:t>
            </a:r>
            <a:r>
              <a:rPr lang="en-US" sz="4400" b="1" dirty="0">
                <a:solidFill>
                  <a:schemeClr val="bg1"/>
                </a:solidFill>
                <a:latin typeface="Candara" panose="020E0502030303020204" pitchFamily="34" charset="0"/>
                <a:cs typeface="Arial" panose="020B0604020202020204" pitchFamily="34" charset="0"/>
              </a:rPr>
              <a:t> and K</a:t>
            </a:r>
            <a:r>
              <a:rPr lang="en-US" sz="4400" b="1" baseline="-25000" dirty="0">
                <a:solidFill>
                  <a:schemeClr val="bg1"/>
                </a:solidFill>
                <a:latin typeface="Candara" panose="020E0502030303020204" pitchFamily="34" charset="0"/>
                <a:cs typeface="Arial" panose="020B0604020202020204" pitchFamily="34" charset="0"/>
              </a:rPr>
              <a:t>m</a:t>
            </a:r>
            <a:r>
              <a:rPr lang="en-US" sz="4400" b="1" dirty="0">
                <a:solidFill>
                  <a:schemeClr val="bg1"/>
                </a:solidFill>
                <a:latin typeface="Candara" panose="020E0502030303020204" pitchFamily="34" charset="0"/>
                <a:cs typeface="Arial" panose="020B0604020202020204" pitchFamily="34" charset="0"/>
              </a:rPr>
              <a:t> of </a:t>
            </a:r>
            <a:r>
              <a:rPr lang="el-GR" sz="4400" b="1" dirty="0">
                <a:solidFill>
                  <a:schemeClr val="bg1"/>
                </a:solidFill>
                <a:latin typeface="Candara" panose="020E0502030303020204" pitchFamily="34" charset="0"/>
                <a:cs typeface="Arial" panose="020B0604020202020204" pitchFamily="34" charset="0"/>
              </a:rPr>
              <a:t>β-</a:t>
            </a:r>
            <a:r>
              <a:rPr lang="en-US" sz="4400" b="1" dirty="0">
                <a:solidFill>
                  <a:schemeClr val="bg1"/>
                </a:solidFill>
                <a:latin typeface="Candara" panose="020E0502030303020204" pitchFamily="34" charset="0"/>
                <a:cs typeface="Arial" panose="020B0604020202020204" pitchFamily="34" charset="0"/>
              </a:rPr>
              <a:t>glucosidase </a:t>
            </a:r>
            <a:endParaRPr lang="en-US" sz="3600" b="1" baseline="30000" dirty="0">
              <a:solidFill>
                <a:schemeClr val="bg1"/>
              </a:solidFill>
              <a:latin typeface="Candara" panose="020E0502030303020204" pitchFamily="34" charset="0"/>
              <a:cs typeface="Arial" panose="020B0604020202020204" pitchFamily="34" charset="0"/>
            </a:endParaRPr>
          </a:p>
        </p:txBody>
      </p:sp>
      <p:graphicFrame>
        <p:nvGraphicFramePr>
          <p:cNvPr id="4" name="Chart 3">
            <a:extLst>
              <a:ext uri="{FF2B5EF4-FFF2-40B4-BE49-F238E27FC236}">
                <a16:creationId xmlns:a16="http://schemas.microsoft.com/office/drawing/2014/main" id="{DC72ED3E-936F-469F-AF89-C67952D4F122}"/>
              </a:ext>
            </a:extLst>
          </p:cNvPr>
          <p:cNvGraphicFramePr>
            <a:graphicFrameLocks/>
          </p:cNvGraphicFramePr>
          <p:nvPr>
            <p:extLst>
              <p:ext uri="{D42A27DB-BD31-4B8C-83A1-F6EECF244321}">
                <p14:modId xmlns:p14="http://schemas.microsoft.com/office/powerpoint/2010/main" val="1802723590"/>
              </p:ext>
            </p:extLst>
          </p:nvPr>
        </p:nvGraphicFramePr>
        <p:xfrm>
          <a:off x="1174780" y="896664"/>
          <a:ext cx="4572000" cy="3657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80E123BA-D97D-4979-B5A0-8D1D5C9AEB80}"/>
              </a:ext>
            </a:extLst>
          </p:cNvPr>
          <p:cNvGraphicFramePr>
            <a:graphicFrameLocks/>
          </p:cNvGraphicFramePr>
          <p:nvPr>
            <p:extLst>
              <p:ext uri="{D42A27DB-BD31-4B8C-83A1-F6EECF244321}">
                <p14:modId xmlns:p14="http://schemas.microsoft.com/office/powerpoint/2010/main" val="104581660"/>
              </p:ext>
            </p:extLst>
          </p:nvPr>
        </p:nvGraphicFramePr>
        <p:xfrm>
          <a:off x="6455380" y="896664"/>
          <a:ext cx="4572000" cy="36576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715AFE54-0EEC-4DA3-8919-E98DB04F6D8E}"/>
              </a:ext>
            </a:extLst>
          </p:cNvPr>
          <p:cNvSpPr txBox="1"/>
          <p:nvPr/>
        </p:nvSpPr>
        <p:spPr>
          <a:xfrm>
            <a:off x="345441" y="4841844"/>
            <a:ext cx="5609458" cy="1697068"/>
          </a:xfrm>
          <a:prstGeom prst="rect">
            <a:avLst/>
          </a:prstGeom>
          <a:solidFill>
            <a:schemeClr val="accent4"/>
          </a:solidFill>
        </p:spPr>
        <p:txBody>
          <a:bodyPr wrap="square">
            <a:spAutoFit/>
          </a:bodyPr>
          <a:lstStyle/>
          <a:p>
            <a:pPr>
              <a:lnSpc>
                <a:spcPct val="150000"/>
              </a:lnSpc>
            </a:pPr>
            <a:r>
              <a:rPr lang="en-US" sz="2400" b="1" dirty="0">
                <a:solidFill>
                  <a:schemeClr val="bg1"/>
                </a:solidFill>
                <a:latin typeface="Candara" panose="020E0502030303020204" pitchFamily="34" charset="0"/>
              </a:rPr>
              <a:t>Warming increased V</a:t>
            </a:r>
            <a:r>
              <a:rPr lang="en-US" sz="2400" b="1" baseline="-25000" dirty="0">
                <a:solidFill>
                  <a:schemeClr val="bg1"/>
                </a:solidFill>
                <a:latin typeface="Candara" panose="020E0502030303020204" pitchFamily="34" charset="0"/>
              </a:rPr>
              <a:t>max</a:t>
            </a:r>
            <a:r>
              <a:rPr lang="en-US" sz="2400" b="1" dirty="0">
                <a:solidFill>
                  <a:schemeClr val="bg1"/>
                </a:solidFill>
                <a:latin typeface="Candara" panose="020E0502030303020204" pitchFamily="34" charset="0"/>
              </a:rPr>
              <a:t> of β-glucosidase  in optimum condition while decreased it in drought condition.</a:t>
            </a:r>
          </a:p>
        </p:txBody>
      </p:sp>
      <p:sp>
        <p:nvSpPr>
          <p:cNvPr id="7" name="TextBox 6">
            <a:extLst>
              <a:ext uri="{FF2B5EF4-FFF2-40B4-BE49-F238E27FC236}">
                <a16:creationId xmlns:a16="http://schemas.microsoft.com/office/drawing/2014/main" id="{517F183A-A6E7-424E-9CAD-FB95FED34BDF}"/>
              </a:ext>
            </a:extLst>
          </p:cNvPr>
          <p:cNvSpPr txBox="1"/>
          <p:nvPr/>
        </p:nvSpPr>
        <p:spPr>
          <a:xfrm>
            <a:off x="6237102" y="4841844"/>
            <a:ext cx="5609458" cy="1697068"/>
          </a:xfrm>
          <a:prstGeom prst="rect">
            <a:avLst/>
          </a:prstGeom>
          <a:solidFill>
            <a:schemeClr val="accent4"/>
          </a:solidFill>
        </p:spPr>
        <p:txBody>
          <a:bodyPr wrap="square">
            <a:spAutoFit/>
          </a:bodyPr>
          <a:lstStyle/>
          <a:p>
            <a:pPr>
              <a:lnSpc>
                <a:spcPct val="150000"/>
              </a:lnSpc>
            </a:pPr>
            <a:r>
              <a:rPr lang="en-US" sz="2400" b="1" dirty="0">
                <a:solidFill>
                  <a:schemeClr val="bg1"/>
                </a:solidFill>
                <a:latin typeface="Candara" panose="020E0502030303020204" pitchFamily="34" charset="0"/>
              </a:rPr>
              <a:t>Warming decreased K</a:t>
            </a:r>
            <a:r>
              <a:rPr lang="en-US" sz="2400" b="1" baseline="-25000" dirty="0">
                <a:solidFill>
                  <a:schemeClr val="bg1"/>
                </a:solidFill>
                <a:latin typeface="Candara" panose="020E0502030303020204" pitchFamily="34" charset="0"/>
              </a:rPr>
              <a:t>m</a:t>
            </a:r>
            <a:r>
              <a:rPr lang="en-US" sz="2400" b="1" dirty="0">
                <a:solidFill>
                  <a:schemeClr val="bg1"/>
                </a:solidFill>
                <a:latin typeface="Candara" panose="020E0502030303020204" pitchFamily="34" charset="0"/>
              </a:rPr>
              <a:t> of β-glucosidase  in drought conditions while did not change it in optimum condition.</a:t>
            </a:r>
          </a:p>
        </p:txBody>
      </p:sp>
    </p:spTree>
    <p:extLst>
      <p:ext uri="{BB962C8B-B14F-4D97-AF65-F5344CB8AC3E}">
        <p14:creationId xmlns:p14="http://schemas.microsoft.com/office/powerpoint/2010/main" val="2211687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CB37DC-4F4C-45CC-A138-8EF5FD1D8722}"/>
              </a:ext>
            </a:extLst>
          </p:cNvPr>
          <p:cNvSpPr>
            <a:spLocks noGrp="1"/>
          </p:cNvSpPr>
          <p:nvPr>
            <p:ph type="sldNum" sz="quarter" idx="12"/>
          </p:nvPr>
        </p:nvSpPr>
        <p:spPr/>
        <p:txBody>
          <a:bodyPr/>
          <a:lstStyle/>
          <a:p>
            <a:fld id="{5D7FC9FA-B696-4498-819E-33EE705647CF}" type="slidenum">
              <a:rPr lang="en-US" smtClean="0"/>
              <a:t>9</a:t>
            </a:fld>
            <a:endParaRPr lang="en-US"/>
          </a:p>
        </p:txBody>
      </p:sp>
      <p:sp>
        <p:nvSpPr>
          <p:cNvPr id="3" name="Subtitle 2">
            <a:extLst>
              <a:ext uri="{FF2B5EF4-FFF2-40B4-BE49-F238E27FC236}">
                <a16:creationId xmlns:a16="http://schemas.microsoft.com/office/drawing/2014/main" id="{057C7302-AB6F-46D0-8FDC-628DA5A63A71}"/>
              </a:ext>
            </a:extLst>
          </p:cNvPr>
          <p:cNvSpPr txBox="1">
            <a:spLocks/>
          </p:cNvSpPr>
          <p:nvPr/>
        </p:nvSpPr>
        <p:spPr>
          <a:xfrm>
            <a:off x="0" y="1"/>
            <a:ext cx="12192000" cy="853440"/>
          </a:xfrm>
          <a:prstGeom prst="rect">
            <a:avLst/>
          </a:prstGeom>
          <a:solidFill>
            <a:schemeClr val="accent4"/>
          </a:solidFill>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nSpc>
                <a:spcPct val="100000"/>
              </a:lnSpc>
              <a:buNone/>
            </a:pPr>
            <a:r>
              <a:rPr lang="en-US" sz="4000" b="1" dirty="0">
                <a:solidFill>
                  <a:schemeClr val="bg1"/>
                </a:solidFill>
                <a:latin typeface="Candara" panose="020E0502030303020204" pitchFamily="34" charset="0"/>
                <a:cs typeface="Arial" panose="020B0604020202020204" pitchFamily="34" charset="0"/>
              </a:rPr>
              <a:t>  </a:t>
            </a:r>
            <a:r>
              <a:rPr lang="en-US" sz="4400" b="1" dirty="0">
                <a:solidFill>
                  <a:schemeClr val="bg1"/>
                </a:solidFill>
                <a:latin typeface="Candara" panose="020E0502030303020204" pitchFamily="34" charset="0"/>
                <a:cs typeface="Arial" panose="020B0604020202020204" pitchFamily="34" charset="0"/>
              </a:rPr>
              <a:t>Highlights</a:t>
            </a:r>
            <a:endParaRPr lang="en-US" sz="3600" b="1" baseline="30000" dirty="0">
              <a:solidFill>
                <a:schemeClr val="bg1"/>
              </a:solidFill>
              <a:latin typeface="Candara" panose="020E0502030303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E7B6BA2-3A5C-4920-9A88-F8EEFC7CF18F}"/>
              </a:ext>
            </a:extLst>
          </p:cNvPr>
          <p:cNvSpPr txBox="1"/>
          <p:nvPr/>
        </p:nvSpPr>
        <p:spPr>
          <a:xfrm>
            <a:off x="680720" y="853441"/>
            <a:ext cx="11084560" cy="6343981"/>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2100" b="1" dirty="0">
                <a:latin typeface="Candara" panose="020E0502030303020204" pitchFamily="34" charset="0"/>
              </a:rPr>
              <a:t>Same pattern was observed for hotspots of </a:t>
            </a:r>
            <a:r>
              <a:rPr lang="el-GR" sz="2100" b="1" dirty="0">
                <a:latin typeface="Candara" panose="020E0502030303020204" pitchFamily="34" charset="0"/>
              </a:rPr>
              <a:t>β-</a:t>
            </a:r>
            <a:r>
              <a:rPr lang="en-US" sz="2100" b="1" dirty="0">
                <a:latin typeface="Candara" panose="020E0502030303020204" pitchFamily="34" charset="0"/>
              </a:rPr>
              <a:t>glucosidase and glucose release which confirms low molecular weight organic carbon and enzymes jointly release from wheat roots.</a:t>
            </a:r>
          </a:p>
          <a:p>
            <a:pPr marL="285750" indent="-285750">
              <a:lnSpc>
                <a:spcPct val="150000"/>
              </a:lnSpc>
              <a:buFont typeface="Wingdings" panose="05000000000000000000" pitchFamily="2" charset="2"/>
              <a:buChar char="ü"/>
            </a:pPr>
            <a:r>
              <a:rPr lang="en-US" sz="2100" b="1" dirty="0">
                <a:latin typeface="Candara" panose="020E0502030303020204" pitchFamily="34" charset="0"/>
              </a:rPr>
              <a:t>Drought decreased hotspots of </a:t>
            </a:r>
            <a:r>
              <a:rPr lang="el-GR" sz="2100" b="1" dirty="0">
                <a:latin typeface="Candara" panose="020E0502030303020204" pitchFamily="34" charset="0"/>
              </a:rPr>
              <a:t>β-</a:t>
            </a:r>
            <a:r>
              <a:rPr lang="en-US" sz="2100" b="1" dirty="0">
                <a:latin typeface="Candara" panose="020E0502030303020204" pitchFamily="34" charset="0"/>
              </a:rPr>
              <a:t>glucosidase and glucose release in both temperature.</a:t>
            </a:r>
          </a:p>
          <a:p>
            <a:pPr marL="285750" indent="-285750">
              <a:lnSpc>
                <a:spcPct val="150000"/>
              </a:lnSpc>
              <a:buFont typeface="Wingdings" panose="05000000000000000000" pitchFamily="2" charset="2"/>
              <a:buChar char="ü"/>
            </a:pPr>
            <a:r>
              <a:rPr lang="en-US" sz="2100" b="1" dirty="0">
                <a:latin typeface="Candara" panose="020E0502030303020204" pitchFamily="34" charset="0"/>
              </a:rPr>
              <a:t>Effects of warming on hotspots of </a:t>
            </a:r>
            <a:r>
              <a:rPr lang="el-GR" sz="2100" b="1" dirty="0">
                <a:latin typeface="Candara" panose="020E0502030303020204" pitchFamily="34" charset="0"/>
              </a:rPr>
              <a:t>β-</a:t>
            </a:r>
            <a:r>
              <a:rPr lang="en-US" sz="2100" b="1" dirty="0">
                <a:latin typeface="Candara" panose="020E0502030303020204" pitchFamily="34" charset="0"/>
              </a:rPr>
              <a:t>glucosidase, glucose release and enzyme kinetic parameters depended on soil moisture condition: </a:t>
            </a:r>
          </a:p>
          <a:p>
            <a:pPr marL="285750" indent="-285750">
              <a:lnSpc>
                <a:spcPct val="150000"/>
              </a:lnSpc>
              <a:buFont typeface="Wingdings" panose="05000000000000000000" pitchFamily="2" charset="2"/>
              <a:buChar char="ü"/>
            </a:pPr>
            <a:r>
              <a:rPr lang="en-US" sz="2100" b="1" dirty="0">
                <a:latin typeface="Candara" panose="020E0502030303020204" pitchFamily="34" charset="0"/>
              </a:rPr>
              <a:t>Warming decreased hotspots of </a:t>
            </a:r>
            <a:r>
              <a:rPr lang="el-GR" sz="2100" b="1" dirty="0">
                <a:latin typeface="Candara" panose="020E0502030303020204" pitchFamily="34" charset="0"/>
              </a:rPr>
              <a:t>β-</a:t>
            </a:r>
            <a:r>
              <a:rPr lang="en-US" sz="2100" b="1" dirty="0">
                <a:latin typeface="Candara" panose="020E0502030303020204" pitchFamily="34" charset="0"/>
              </a:rPr>
              <a:t>glucosidase and glucose release in optimum condition while did not change them in drought condition.</a:t>
            </a:r>
          </a:p>
          <a:p>
            <a:pPr marL="285750" indent="-285750">
              <a:lnSpc>
                <a:spcPct val="150000"/>
              </a:lnSpc>
              <a:buFont typeface="Wingdings" panose="05000000000000000000" pitchFamily="2" charset="2"/>
              <a:buChar char="ü"/>
            </a:pPr>
            <a:r>
              <a:rPr lang="en-US" sz="2100" b="1" dirty="0">
                <a:latin typeface="Candara" panose="020E0502030303020204" pitchFamily="34" charset="0"/>
              </a:rPr>
              <a:t>Warming in optimum condition (high labile carbon availability) increased enzyme production and did not change the affinity of enzyme for substrates. While warming in drought condition (low labile carbon availability) produced an enzyme pool with high affinity to substrate and decreased enzyme production. </a:t>
            </a:r>
          </a:p>
          <a:p>
            <a:pPr marL="285750" indent="-285750">
              <a:lnSpc>
                <a:spcPct val="150000"/>
              </a:lnSpc>
              <a:buFont typeface="Wingdings" panose="05000000000000000000" pitchFamily="2" charset="2"/>
              <a:buChar char="ü"/>
            </a:pPr>
            <a:endParaRPr lang="en-US" sz="2100" b="1" dirty="0">
              <a:latin typeface="Candara" panose="020E0502030303020204" pitchFamily="34" charset="0"/>
            </a:endParaRPr>
          </a:p>
        </p:txBody>
      </p:sp>
    </p:spTree>
    <p:extLst>
      <p:ext uri="{BB962C8B-B14F-4D97-AF65-F5344CB8AC3E}">
        <p14:creationId xmlns:p14="http://schemas.microsoft.com/office/powerpoint/2010/main" val="1123801342"/>
      </p:ext>
    </p:extLst>
  </p:cSld>
  <p:clrMapOvr>
    <a:masterClrMapping/>
  </p:clrMapOvr>
</p:sld>
</file>

<file path=ppt/theme/theme1.xml><?xml version="1.0" encoding="utf-8"?>
<a:theme xmlns:a="http://schemas.openxmlformats.org/drawingml/2006/main" name="Fra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Frame</Template>
  <TotalTime>1839</TotalTime>
  <Words>737</Words>
  <Application>Microsoft Office PowerPoint</Application>
  <PresentationFormat>Widescreen</PresentationFormat>
  <Paragraphs>90</Paragraphs>
  <Slides>10</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Calibri</vt:lpstr>
      <vt:lpstr>Cambria Math</vt:lpstr>
      <vt:lpstr>Candara</vt:lpstr>
      <vt:lpstr>Corbel</vt:lpstr>
      <vt:lpstr>Roboto</vt:lpstr>
      <vt:lpstr>Wingdings</vt:lpstr>
      <vt:lpstr>Wingdings 2</vt:lpstr>
      <vt:lpstr>Frame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sazgar</dc:creator>
  <cp:lastModifiedBy>sazgar</cp:lastModifiedBy>
  <cp:revision>28</cp:revision>
  <dcterms:created xsi:type="dcterms:W3CDTF">2022-04-29T08:32:17Z</dcterms:created>
  <dcterms:modified xsi:type="dcterms:W3CDTF">2022-05-02T18:14:33Z</dcterms:modified>
</cp:coreProperties>
</file>