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358" r:id="rId2"/>
    <p:sldId id="2397" r:id="rId3"/>
    <p:sldId id="2429" r:id="rId4"/>
    <p:sldId id="2441" r:id="rId5"/>
    <p:sldId id="2434" r:id="rId6"/>
    <p:sldId id="2442" r:id="rId7"/>
    <p:sldId id="2431" r:id="rId8"/>
    <p:sldId id="24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5226" autoAdjust="0"/>
  </p:normalViewPr>
  <p:slideViewPr>
    <p:cSldViewPr snapToGrid="0" snapToObjects="1">
      <p:cViewPr varScale="1">
        <p:scale>
          <a:sx n="80" d="100"/>
          <a:sy n="80" d="100"/>
        </p:scale>
        <p:origin x="6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hre086\AppData\Local\Microsoft\Excel\summary_data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E2-404E-B431-1CE6DE930822}"/>
              </c:ext>
            </c:extLst>
          </c:dPt>
          <c:dPt>
            <c:idx val="1"/>
            <c:bubble3D val="0"/>
            <c:spPr>
              <a:solidFill>
                <a:srgbClr val="17A16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E2-404E-B431-1CE6DE930822}"/>
              </c:ext>
            </c:extLst>
          </c:dPt>
          <c:val>
            <c:numRef>
              <c:f>Sheet1!$T$8:$T$9</c:f>
              <c:numCache>
                <c:formatCode>General</c:formatCode>
                <c:ptCount val="2"/>
                <c:pt idx="0">
                  <c:v>60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E2-404E-B431-1CE6DE930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37E7-D896-4DA7-A09B-39F1D80B0796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B596-3A15-4D43-8D99-D60495B2A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21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6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8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2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18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0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64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13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A582-0B04-2D46-BABD-9228CC7EC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2CB76-BE79-C340-A9DD-0732A9720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5517C-96C2-E84B-8A78-147E598EB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7256-5DB2-0740-8546-EA1DCEB7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3BFB-9D2C-CC41-9F27-B0F8E1E4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6D2D-D311-7C41-9946-7387C54E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F19E0-4A34-4E4E-BD4F-CC35F30D9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726F0-D6C7-8146-8EFA-2DD7AB3F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6309-26F2-014A-83C9-FDB8068A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05952-144C-3849-9E4F-4E6C7EE4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0BC6F-C5E5-444F-9C34-A260A8C97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BB523-41B0-A843-9794-B3C1B72BF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C8047-DC7B-6944-AD33-44C88B94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8360-860C-A941-B63F-002E5B7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6A0C4-BE98-8C4B-A731-36272732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8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7802-F9BD-C944-BE4E-4A7B8E1A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87282-D226-2549-8D6C-D8F45C1F3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7C042-72CD-7449-AFBA-2F6310C3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8B649-D7CD-8F48-A0E9-61AC9146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4A03A-E94A-C245-99B4-F5A67355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9EEB-6C53-6640-A97B-DEF4FE27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70B55-5BE1-AA45-80DA-A4587818B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95A12-29BD-AD4F-AB20-02F7A5D3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519E5-0246-EA4E-9516-1B2ED9F5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678C-01F0-D545-B579-F3D437BF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3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188B-4D8D-444F-8D81-C1D92627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C5AF-F467-BA4D-9CB1-3A2033114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A2A4D-9872-7A4F-985D-DDE79F990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D2C8-3FD1-5C49-BF72-086374A2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3582B-43D7-FD4F-993D-50AC0BE9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3064-5E29-AC4C-AC7A-1C11C60C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6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94D3-764A-EB45-A796-7E8EFAAF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3F14E-1BFB-234E-B964-30BE6D485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98704-FA60-9F4B-BC71-666C489ED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1BDCB-7166-BC46-9F51-8E5ED940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1C934-F1B9-CD44-820B-E848ED8E0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3F37D-A289-1947-BC34-CF415BAF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C9BD5-99E7-7049-97C3-B0183BEC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4821-763A-4645-A3A5-40C4A5A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2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0E22-BA32-DB46-BB2D-4DA7EE80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09B4C-286B-EB48-BC02-E302915D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C5A14-6EB4-FE41-9023-9B3E7CA5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39875-3DA6-B041-B9C9-5F01E6A0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56ACA-1D85-1C4D-87BE-B6DEA3F2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0E177-F287-F445-9DE2-D72C119D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5E1F-3167-4641-A869-FD41FDB2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F925-D6C4-444A-BCBF-D711810C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5DF0-B8F6-B641-BE15-F8F45B56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B5F2C-DB59-1944-A4A6-069A44ED6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FDE9F-14D9-8346-870C-D8C6E168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1A749-D716-3046-BC19-32FA13B5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5E554-7266-5E41-9595-A6E237B9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8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7156-EC2A-DF41-8EE3-0129F85B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3CB9A-945C-C748-A186-935DB22BF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44D81-4455-3148-9E9E-BD06B2B79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EA14A-1118-9740-98F1-39025872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040FF-BCF0-9E47-A146-6452CCF7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79DDE-5A82-5D4C-8C94-188D78FA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8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82E4D-3FE2-6A43-A57F-4EB9FF62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669A4-3F89-524D-9719-E74052D4A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7A740-BDC8-EA42-9D1D-EAC1F48A0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B932-0DD4-E449-8E37-0100C20C14C5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2273-6E0C-4D46-AA9A-F64CE8F8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4220D-9B60-B943-9C3A-A05E59473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12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5.jpe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15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11" Type="http://schemas.openxmlformats.org/officeDocument/2006/relationships/image" Target="../media/image19.jpe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5.jpe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BFA33D-39F9-4546-ABCB-13792EEB6B5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65" y="20979"/>
            <a:ext cx="3408000" cy="3216000"/>
          </a:xfrm>
          <a:prstGeom prst="rect">
            <a:avLst/>
          </a:prstGeom>
        </p:spPr>
      </p:pic>
      <p:pic>
        <p:nvPicPr>
          <p:cNvPr id="4" name="Picture 2" descr="Image result for ESA">
            <a:extLst>
              <a:ext uri="{FF2B5EF4-FFF2-40B4-BE49-F238E27FC236}">
                <a16:creationId xmlns:a16="http://schemas.microsoft.com/office/drawing/2014/main" id="{D4E4AB6E-5346-A547-B1F8-C6E5C228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4616" r="9083" b="12198"/>
          <a:stretch/>
        </p:blipFill>
        <p:spPr bwMode="auto">
          <a:xfrm>
            <a:off x="25331" y="243903"/>
            <a:ext cx="1727348" cy="7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2F4E0E20-1C67-8D42-BFFE-D4E6C979D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r="8365"/>
          <a:stretch/>
        </p:blipFill>
        <p:spPr>
          <a:xfrm>
            <a:off x="25331" y="1757114"/>
            <a:ext cx="6144683" cy="5011733"/>
          </a:xfrm>
          <a:prstGeom prst="rect">
            <a:avLst/>
          </a:prstGeom>
        </p:spPr>
      </p:pic>
      <p:pic>
        <p:nvPicPr>
          <p:cNvPr id="6" name="Picture 5" descr="A picture containing water mill, outdoor object&#10;&#10;Description automatically generated">
            <a:extLst>
              <a:ext uri="{FF2B5EF4-FFF2-40B4-BE49-F238E27FC236}">
                <a16:creationId xmlns:a16="http://schemas.microsoft.com/office/drawing/2014/main" id="{AC46EE19-13EA-644D-B9AE-A0A6066BA9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369" t="1273" r="9555" b="23661"/>
          <a:stretch/>
        </p:blipFill>
        <p:spPr>
          <a:xfrm rot="16200000">
            <a:off x="7417972" y="2082199"/>
            <a:ext cx="3524899" cy="59285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109F52-328F-DE41-9A18-F88B2E431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6" b="10687"/>
          <a:stretch/>
        </p:blipFill>
        <p:spPr bwMode="auto">
          <a:xfrm>
            <a:off x="1752679" y="66925"/>
            <a:ext cx="1326028" cy="991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ional Oceanic and Atmospheric Administration - Wikipedia">
            <a:extLst>
              <a:ext uri="{FF2B5EF4-FFF2-40B4-BE49-F238E27FC236}">
                <a16:creationId xmlns:a16="http://schemas.microsoft.com/office/drawing/2014/main" id="{B0286F65-F900-7040-914E-2F914E6F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8" y="136297"/>
            <a:ext cx="948148" cy="9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8EA3CFA-F6F6-F042-BD5A-481ECFAC6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 t="16" r="9164" b="-16"/>
          <a:stretch/>
        </p:blipFill>
        <p:spPr bwMode="auto">
          <a:xfrm>
            <a:off x="9686720" y="17775"/>
            <a:ext cx="2457952" cy="32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9A3EA82-B77E-1249-A8C1-524D7841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1" y="205147"/>
            <a:ext cx="2198520" cy="7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37EDBE-CB16-46BB-A1B3-540FC36168EA}"/>
              </a:ext>
            </a:extLst>
          </p:cNvPr>
          <p:cNvSpPr txBox="1"/>
          <p:nvPr/>
        </p:nvSpPr>
        <p:spPr>
          <a:xfrm>
            <a:off x="128943" y="3382916"/>
            <a:ext cx="598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Louise Schreyers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Thanh-Khiet Bui, Tim van Emmerik, Lauren Biermann, and Martine van der Ploeg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chemeClr val="bg1"/>
              </a:solidFill>
              <a:latin typeface="Roboto" panose="0200000000000000000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Roboto" panose="02000000000000000000"/>
              </a:rPr>
              <a:t>24 May 2022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06910" y="1897048"/>
            <a:ext cx="6231940" cy="12618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Stuck in vegetation: the role of hyacinths in macroplastic debris accumulation in tropical rivers</a:t>
            </a:r>
            <a:endParaRPr lang="nl-N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99459DC-9DDF-4F51-90C9-5F7A9036C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43" y="1004138"/>
            <a:ext cx="2963315" cy="7321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346CFA-7637-45E7-B6A7-DE91261BC3AC}"/>
              </a:ext>
            </a:extLst>
          </p:cNvPr>
          <p:cNvSpPr/>
          <p:nvPr/>
        </p:nvSpPr>
        <p:spPr>
          <a:xfrm>
            <a:off x="106910" y="5735832"/>
            <a:ext cx="237888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1C334D-8390-433A-ADF4-53D483D3B4E0}"/>
              </a:ext>
            </a:extLst>
          </p:cNvPr>
          <p:cNvSpPr txBox="1"/>
          <p:nvPr/>
        </p:nvSpPr>
        <p:spPr>
          <a:xfrm>
            <a:off x="90677" y="5853862"/>
            <a:ext cx="2988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Reach out at: 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Email: louise.schreyers@wur.nl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Twitter: @LouiseSchreyers</a:t>
            </a:r>
          </a:p>
        </p:txBody>
      </p:sp>
    </p:spTree>
    <p:extLst>
      <p:ext uri="{BB962C8B-B14F-4D97-AF65-F5344CB8AC3E}">
        <p14:creationId xmlns:p14="http://schemas.microsoft.com/office/powerpoint/2010/main" val="964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9"/>
    </mc:Choice>
    <mc:Fallback xmlns="">
      <p:transition spd="slow" advTm="67389"/>
    </mc:Fallback>
  </mc:AlternateContent>
  <p:extLst>
    <p:ext uri="{3A86A75C-4F4B-4683-9AE1-C65F6400EC91}">
      <p14:laserTraceLst xmlns:p14="http://schemas.microsoft.com/office/powerpoint/2010/main">
        <p14:tracePtLst>
          <p14:tracePt t="367" x="3252788" y="1914525"/>
          <p14:tracePt t="797" x="3244850" y="1914525"/>
          <p14:tracePt t="804" x="3228975" y="1914525"/>
          <p14:tracePt t="829" x="3221038" y="1914525"/>
          <p14:tracePt t="845" x="3213100" y="1914525"/>
          <p14:tracePt t="854" x="3205163" y="1914525"/>
          <p14:tracePt t="909" x="3213100" y="1906588"/>
          <p14:tracePt t="917" x="3236913" y="1906588"/>
          <p14:tracePt t="925" x="3252788" y="1906588"/>
          <p14:tracePt t="933" x="3260725" y="1898650"/>
          <p14:tracePt t="953" x="3276600" y="1890713"/>
          <p14:tracePt t="957" x="3284538" y="1881188"/>
          <p14:tracePt t="6757" x="3284538" y="1873250"/>
          <p14:tracePt t="6781" x="3276600" y="1873250"/>
          <p14:tracePt t="6813" x="3276600" y="1865313"/>
          <p14:tracePt t="6925" x="3284538" y="1865313"/>
          <p14:tracePt t="7069" x="3292475" y="1857375"/>
          <p14:tracePt t="7269" x="3292475" y="1849438"/>
          <p14:tracePt t="7277" x="3292475" y="1841500"/>
          <p14:tracePt t="7397" x="3292475" y="1833563"/>
          <p14:tracePt t="7413" x="3308350" y="1833563"/>
          <p14:tracePt t="7454" x="3317875" y="1833563"/>
          <p14:tracePt t="7461" x="3325813" y="1833563"/>
          <p14:tracePt t="7469" x="3341688" y="1833563"/>
          <p14:tracePt t="7477" x="3357563" y="1833563"/>
          <p14:tracePt t="7486" x="3365500" y="1833563"/>
          <p14:tracePt t="7492" x="3373438" y="1833563"/>
          <p14:tracePt t="7500" x="3389313" y="1833563"/>
          <p14:tracePt t="7508" x="3397250" y="1833563"/>
          <p14:tracePt t="7565" x="3405188" y="1833563"/>
          <p14:tracePt t="8389" x="3397250" y="1825625"/>
          <p14:tracePt t="8485" x="3397250" y="1817688"/>
          <p14:tracePt t="8517" x="3397250" y="1809750"/>
          <p14:tracePt t="8693" x="3397250" y="1801813"/>
          <p14:tracePt t="10485" x="3397250" y="1793875"/>
          <p14:tracePt t="10917" x="3405188" y="1793875"/>
          <p14:tracePt t="11389" x="3397250" y="1785938"/>
          <p14:tracePt t="11502" x="3389313" y="1770063"/>
          <p14:tracePt t="11901" x="3389313" y="1762125"/>
          <p14:tracePt t="12197" x="3389313" y="1754188"/>
          <p14:tracePt t="12445" x="3389313" y="1746250"/>
          <p14:tracePt t="12925" x="3381375" y="1746250"/>
          <p14:tracePt t="13117" x="3373438" y="1746250"/>
          <p14:tracePt t="13645" x="3381375" y="1746250"/>
          <p14:tracePt t="13669" x="3389313" y="1738313"/>
          <p14:tracePt t="14781" x="3381375" y="1738313"/>
          <p14:tracePt t="15141" x="3373438" y="1738313"/>
          <p14:tracePt t="15325" x="3365500" y="1738313"/>
          <p14:tracePt t="15549" x="3357563" y="1738313"/>
          <p14:tracePt t="15733" x="3357563" y="1730375"/>
          <p14:tracePt t="15974" x="3349625" y="1730375"/>
          <p14:tracePt t="16405" x="3341688" y="1730375"/>
          <p14:tracePt t="16422" x="3341688" y="1722438"/>
          <p14:tracePt t="17213" x="3349625" y="1722438"/>
          <p14:tracePt t="18852" x="3349625" y="1730375"/>
          <p14:tracePt t="19085" x="3341688" y="1730375"/>
          <p14:tracePt t="19421" x="3333750" y="1722438"/>
          <p14:tracePt t="19628" x="3333750" y="1714500"/>
          <p14:tracePt t="20101" x="3317875" y="1714500"/>
          <p14:tracePt t="20814" x="3317875" y="1706563"/>
          <p14:tracePt t="20949" x="3325813" y="1706563"/>
          <p14:tracePt t="21029" x="3333750" y="1706563"/>
          <p14:tracePt t="21078" x="3333750" y="1698625"/>
          <p14:tracePt t="22060" x="3341688" y="1690688"/>
          <p14:tracePt t="22828" x="3341688" y="1682750"/>
          <p14:tracePt t="23077" x="3341688" y="1674813"/>
          <p14:tracePt t="23149" x="3349625" y="1674813"/>
          <p14:tracePt t="23197" x="3357563" y="1674813"/>
          <p14:tracePt t="24725" x="3357563" y="1682750"/>
          <p14:tracePt t="24805" x="3365500" y="1690688"/>
          <p14:tracePt t="25173" x="3365500" y="1698625"/>
          <p14:tracePt t="25821" x="3365500" y="1706563"/>
          <p14:tracePt t="25893" x="3365500" y="1714500"/>
          <p14:tracePt t="26117" x="3365500" y="1722438"/>
          <p14:tracePt t="26805" x="3357563" y="1722438"/>
          <p14:tracePt t="27332" x="3365500" y="1722438"/>
          <p14:tracePt t="27356" x="3373438" y="1722438"/>
          <p14:tracePt t="27364" x="3381375" y="1722438"/>
          <p14:tracePt t="27380" x="3389313" y="1722438"/>
          <p14:tracePt t="27461" x="3397250" y="1714500"/>
          <p14:tracePt t="27549" x="3405188" y="1714500"/>
          <p14:tracePt t="27660" x="3413125" y="1714500"/>
          <p14:tracePt t="27677" x="3421063" y="1714500"/>
          <p14:tracePt t="27685" x="3429000" y="1714500"/>
          <p14:tracePt t="27700" x="3436938" y="1714500"/>
          <p14:tracePt t="27708" x="3444875" y="1714500"/>
          <p14:tracePt t="27821" x="3452813" y="1714500"/>
          <p14:tracePt t="27845" x="3460750" y="1714500"/>
          <p14:tracePt t="27860" x="3468688" y="1722438"/>
          <p14:tracePt t="27876" x="3476625" y="1722438"/>
          <p14:tracePt t="27885" x="3476625" y="1730375"/>
          <p14:tracePt t="27892" x="3484563" y="1730375"/>
          <p14:tracePt t="27901" x="3484563" y="1738313"/>
          <p14:tracePt t="27908" x="3500438" y="1746250"/>
          <p14:tracePt t="27916" x="3500438" y="1754188"/>
          <p14:tracePt t="27925" x="3508375" y="1754188"/>
          <p14:tracePt t="27933" x="3516313" y="1762125"/>
          <p14:tracePt t="27953" x="3548063" y="1793875"/>
          <p14:tracePt t="27956" x="3587750" y="1833563"/>
          <p14:tracePt t="27964" x="3627438" y="1873250"/>
          <p14:tracePt t="27973" x="3651250" y="1906588"/>
          <p14:tracePt t="27981" x="3692525" y="1962150"/>
          <p14:tracePt t="27990" x="3756025" y="2025650"/>
          <p14:tracePt t="27996" x="3827463" y="2089150"/>
          <p14:tracePt t="28004" x="3898900" y="2160588"/>
          <p14:tracePt t="28012" x="3986213" y="2208213"/>
          <p14:tracePt t="28021" x="4067175" y="2265363"/>
          <p14:tracePt t="28028" x="4162425" y="2320925"/>
          <p14:tracePt t="28037" x="4265613" y="2360613"/>
          <p14:tracePt t="28044" x="4337050" y="2392363"/>
          <p14:tracePt t="28053" x="4418013" y="2432050"/>
          <p14:tracePt t="28060" x="4473575" y="2447925"/>
          <p14:tracePt t="28069" x="4529138" y="2463800"/>
          <p14:tracePt t="28076" x="4584700" y="2479675"/>
          <p14:tracePt t="28085" x="4624388" y="2487613"/>
          <p14:tracePt t="28092" x="4679950" y="2503488"/>
          <p14:tracePt t="28100" x="4729163" y="2527300"/>
          <p14:tracePt t="28109" x="4792663" y="2566988"/>
          <p14:tracePt t="28116" x="4864100" y="2592388"/>
          <p14:tracePt t="28124" x="4927600" y="2616200"/>
          <p14:tracePt t="28132" x="4967288" y="2640013"/>
          <p14:tracePt t="28140" x="5022850" y="2671763"/>
          <p14:tracePt t="28148" x="5064125" y="2703513"/>
          <p14:tracePt t="28156" x="5111750" y="2743200"/>
          <p14:tracePt t="28164" x="5135563" y="2759075"/>
          <p14:tracePt t="28172" x="5159375" y="2774950"/>
          <p14:tracePt t="28877" x="5151438" y="2774950"/>
          <p14:tracePt t="28949" x="5143500" y="2774950"/>
          <p14:tracePt t="29061" x="5135563" y="2774950"/>
          <p14:tracePt t="29301" x="5135563" y="2767013"/>
          <p14:tracePt t="29309" x="5127625" y="2751138"/>
          <p14:tracePt t="29348" x="5119688" y="2743200"/>
          <p14:tracePt t="29405" x="5111750" y="2735263"/>
          <p14:tracePt t="30701" x="5111750" y="2743200"/>
          <p14:tracePt t="31117" x="5103813" y="2743200"/>
          <p14:tracePt t="32605" x="5111750" y="2743200"/>
          <p14:tracePt t="32949" x="5119688" y="2735263"/>
          <p14:tracePt t="32965" x="5127625" y="2727325"/>
          <p14:tracePt t="33325" x="5135563" y="2727325"/>
          <p14:tracePt t="33381" x="5143500" y="2727325"/>
          <p14:tracePt t="33452" x="5151438" y="2727325"/>
          <p14:tracePt t="33493" x="5151438" y="2735263"/>
          <p14:tracePt t="33533" x="5151438" y="2743200"/>
          <p14:tracePt t="33717" x="5151438" y="2759075"/>
          <p14:tracePt t="33725" x="5151438" y="2767013"/>
          <p14:tracePt t="33733" x="5143500" y="2767013"/>
          <p14:tracePt t="33741" x="5143500" y="2774950"/>
          <p14:tracePt t="33765" x="5135563" y="2774950"/>
          <p14:tracePt t="34629" x="5143500" y="2774950"/>
          <p14:tracePt t="35117" x="5151438" y="2774950"/>
          <p14:tracePt t="35157" x="5159375" y="2774950"/>
          <p14:tracePt t="35164" x="5167313" y="2774950"/>
          <p14:tracePt t="35180" x="5175250" y="2774950"/>
          <p14:tracePt t="35188" x="5175250" y="2767013"/>
          <p14:tracePt t="35196" x="5191125" y="2767013"/>
          <p14:tracePt t="35228" x="5199063" y="2767013"/>
          <p14:tracePt t="35277" x="5207000" y="2767013"/>
          <p14:tracePt t="35292" x="5214938" y="2767013"/>
          <p14:tracePt t="35300" x="5222875" y="2767013"/>
          <p14:tracePt t="35309" x="5238750" y="2774950"/>
          <p14:tracePt t="35325" x="5246688" y="2774950"/>
          <p14:tracePt t="35349" x="5254625" y="2782888"/>
          <p14:tracePt t="35469" x="5246688" y="2782888"/>
          <p14:tracePt t="35493" x="5238750" y="2782888"/>
          <p14:tracePt t="35509" x="5230813" y="2782888"/>
          <p14:tracePt t="35516" x="5222875" y="2782888"/>
          <p14:tracePt t="35532" x="5214938" y="2782888"/>
          <p14:tracePt t="36333" x="5222875" y="2782888"/>
          <p14:tracePt t="36348" x="5230813" y="2782888"/>
          <p14:tracePt t="36364" x="5238750" y="2782888"/>
          <p14:tracePt t="36388" x="5246688" y="2782888"/>
          <p14:tracePt t="36396" x="5262563" y="2782888"/>
          <p14:tracePt t="36404" x="5286375" y="2782888"/>
          <p14:tracePt t="36412" x="5310188" y="2790825"/>
          <p14:tracePt t="36421" x="5334000" y="2790825"/>
          <p14:tracePt t="36428" x="5357813" y="2790825"/>
          <p14:tracePt t="36437" x="5389563" y="2798763"/>
          <p14:tracePt t="36444" x="5430838" y="2806700"/>
          <p14:tracePt t="36453" x="5454650" y="2806700"/>
          <p14:tracePt t="36460" x="5470525" y="2814638"/>
          <p14:tracePt t="36469" x="5494338" y="2814638"/>
          <p14:tracePt t="36476" x="5502275" y="2814638"/>
          <p14:tracePt t="36485" x="5510213" y="2814638"/>
          <p14:tracePt t="36492" x="5518150" y="2814638"/>
          <p14:tracePt t="36508" x="5534025" y="2814638"/>
          <p14:tracePt t="36516" x="5549900" y="2814638"/>
          <p14:tracePt t="36524" x="5581650" y="2814638"/>
          <p14:tracePt t="36532" x="5613400" y="2814638"/>
          <p14:tracePt t="36540" x="5653088" y="2814638"/>
          <p14:tracePt t="36548" x="5708650" y="2814638"/>
          <p14:tracePt t="36557" x="5765800" y="2814638"/>
          <p14:tracePt t="36564" x="5845175" y="2814638"/>
          <p14:tracePt t="36572" x="5908675" y="2814638"/>
          <p14:tracePt t="36580" x="5988050" y="2814638"/>
          <p14:tracePt t="36589" x="6059488" y="2814638"/>
          <p14:tracePt t="36596" x="6124575" y="2814638"/>
          <p14:tracePt t="36604" x="6188075" y="2814638"/>
          <p14:tracePt t="36612" x="6251575" y="2814638"/>
          <p14:tracePt t="36621" x="6315075" y="2814638"/>
          <p14:tracePt t="36629" x="6378575" y="2814638"/>
          <p14:tracePt t="36637" x="6434138" y="2814638"/>
          <p14:tracePt t="36644" x="6475413" y="2814638"/>
          <p14:tracePt t="36653" x="6507163" y="2814638"/>
          <p14:tracePt t="36660" x="6530975" y="2814638"/>
          <p14:tracePt t="36669" x="6546850" y="2814638"/>
          <p14:tracePt t="36676" x="6562725" y="2814638"/>
          <p14:tracePt t="36700" x="6570663" y="2814638"/>
          <p14:tracePt t="36716" x="6578600" y="2814638"/>
          <p14:tracePt t="36740" x="6578600" y="2822575"/>
          <p14:tracePt t="36749" x="6578600" y="2830513"/>
          <p14:tracePt t="36757" x="6578600" y="2838450"/>
          <p14:tracePt t="36796" x="6578600" y="2846388"/>
          <p14:tracePt t="36805" x="6570663" y="2846388"/>
          <p14:tracePt t="36828" x="6562725" y="2854325"/>
          <p14:tracePt t="36837" x="6554788" y="2862263"/>
          <p14:tracePt t="36844" x="6530975" y="2870200"/>
          <p14:tracePt t="36853" x="6523038" y="2878138"/>
          <p14:tracePt t="36861" x="6491288" y="2886075"/>
          <p14:tracePt t="36869" x="6467475" y="2901950"/>
          <p14:tracePt t="36876" x="6451600" y="2909888"/>
          <p14:tracePt t="36885" x="6426200" y="2919413"/>
          <p14:tracePt t="36892" x="6410325" y="2935288"/>
          <p14:tracePt t="36902" x="6386513" y="2943225"/>
          <p14:tracePt t="36909" x="6362700" y="2967038"/>
          <p14:tracePt t="36917" x="6330950" y="2990850"/>
          <p14:tracePt t="36925" x="6299200" y="3022600"/>
          <p14:tracePt t="36934" x="6259513" y="3054350"/>
          <p14:tracePt t="36940" x="6211888" y="3094038"/>
          <p14:tracePt t="36953" x="6172200" y="3125788"/>
          <p14:tracePt t="36956" x="6132513" y="3165475"/>
          <p14:tracePt t="36964" x="6108700" y="3189288"/>
          <p14:tracePt t="36973" x="6075363" y="3221038"/>
          <p14:tracePt t="36980" x="6051550" y="3244850"/>
          <p14:tracePt t="36989" x="6035675" y="3286125"/>
          <p14:tracePt t="36997" x="6019800" y="3302000"/>
          <p14:tracePt t="37005" x="5988050" y="3341688"/>
          <p14:tracePt t="37012" x="5956300" y="3389313"/>
          <p14:tracePt t="37021" x="5916613" y="3436938"/>
          <p14:tracePt t="37029" x="5868988" y="3484563"/>
          <p14:tracePt t="37037" x="5829300" y="3508375"/>
          <p14:tracePt t="37044" x="5789613" y="3540125"/>
          <p14:tracePt t="37054" x="5740400" y="3548063"/>
          <p14:tracePt t="37060" x="5732463" y="3548063"/>
          <p14:tracePt t="37901" x="5732463" y="3556000"/>
          <p14:tracePt t="37908" x="5732463" y="3563938"/>
          <p14:tracePt t="37954" x="5740400" y="3571875"/>
          <p14:tracePt t="37990" x="5749925" y="3571875"/>
          <p14:tracePt t="38021" x="5757863" y="3571875"/>
          <p14:tracePt t="38053" x="5765800" y="3571875"/>
          <p14:tracePt t="38541" x="5757863" y="3571875"/>
          <p14:tracePt t="39101" x="5749925" y="3579813"/>
          <p14:tracePt t="39108" x="5749925" y="3587750"/>
          <p14:tracePt t="39125" x="5740400" y="3587750"/>
          <p14:tracePt t="39277" x="5740400" y="3595688"/>
          <p14:tracePt t="39340" x="5749925" y="3595688"/>
          <p14:tracePt t="39357" x="5765800" y="3605213"/>
          <p14:tracePt t="39373" x="5781675" y="3605213"/>
          <p14:tracePt t="39380" x="5813425" y="3621088"/>
          <p14:tracePt t="39389" x="5829300" y="3621088"/>
          <p14:tracePt t="39396" x="5845175" y="3621088"/>
          <p14:tracePt t="39404" x="5861050" y="3621088"/>
          <p14:tracePt t="39412" x="5876925" y="3629025"/>
          <p14:tracePt t="39421" x="5892800" y="3629025"/>
          <p14:tracePt t="39428" x="5900738" y="3629025"/>
          <p14:tracePt t="39453" x="5908675" y="3629025"/>
          <p14:tracePt t="39501" x="5916613" y="3636963"/>
          <p14:tracePt t="39573" x="5916613" y="3644900"/>
          <p14:tracePt t="39613" x="5908675" y="3644900"/>
          <p14:tracePt t="39621" x="5900738" y="3644900"/>
          <p14:tracePt t="39629" x="5892800" y="3644900"/>
          <p14:tracePt t="39637" x="5868988" y="3644900"/>
          <p14:tracePt t="39644" x="5845175" y="3644900"/>
          <p14:tracePt t="39653" x="5821363" y="3644900"/>
          <p14:tracePt t="39660" x="5813425" y="3644900"/>
          <p14:tracePt t="39813" x="5805488" y="3652838"/>
          <p14:tracePt t="40244" x="5821363" y="3644900"/>
          <p14:tracePt t="40253" x="5837238" y="3644900"/>
          <p14:tracePt t="40261" x="5845175" y="3629025"/>
          <p14:tracePt t="40276" x="5868988" y="3605213"/>
          <p14:tracePt t="40285" x="5876925" y="3595688"/>
          <p14:tracePt t="40292" x="5892800" y="3579813"/>
          <p14:tracePt t="40309" x="5916613" y="3563938"/>
          <p14:tracePt t="40316" x="5924550" y="3548063"/>
          <p14:tracePt t="40324" x="5940425" y="3540125"/>
          <p14:tracePt t="40332" x="5956300" y="3524250"/>
          <p14:tracePt t="40341" x="5980113" y="3516313"/>
          <p14:tracePt t="40348" x="6011863" y="3492500"/>
          <p14:tracePt t="40357" x="6051550" y="3460750"/>
          <p14:tracePt t="40364" x="6083300" y="3429000"/>
          <p14:tracePt t="40372" x="6116638" y="3413125"/>
          <p14:tracePt t="40381" x="6148388" y="3381375"/>
          <p14:tracePt t="40388" x="6172200" y="3365500"/>
          <p14:tracePt t="40396" x="6211888" y="3325813"/>
          <p14:tracePt t="40404" x="6251575" y="3286125"/>
          <p14:tracePt t="40412" x="6275388" y="3252788"/>
          <p14:tracePt t="40421" x="6299200" y="3236913"/>
          <p14:tracePt t="40428" x="6330950" y="3197225"/>
          <p14:tracePt t="40437" x="6370638" y="3157538"/>
          <p14:tracePt t="40444" x="6394450" y="3101975"/>
          <p14:tracePt t="40453" x="6434138" y="3046413"/>
          <p14:tracePt t="40460" x="6467475" y="2998788"/>
          <p14:tracePt t="40470" x="6483350" y="2959100"/>
          <p14:tracePt t="40476" x="6507163" y="2909888"/>
          <p14:tracePt t="40485" x="6538913" y="2854325"/>
          <p14:tracePt t="40492" x="6546850" y="2830513"/>
          <p14:tracePt t="40500" x="6562725" y="2806700"/>
          <p14:tracePt t="40509" x="6570663" y="2782888"/>
          <p14:tracePt t="40516" x="6586538" y="2767013"/>
          <p14:tracePt t="40524" x="6594475" y="2759075"/>
          <p14:tracePt t="40532" x="6610350" y="2743200"/>
          <p14:tracePt t="40556" x="6610350" y="2735263"/>
          <p14:tracePt t="40572" x="6618288" y="2727325"/>
          <p14:tracePt t="40581" x="6626225" y="2711450"/>
          <p14:tracePt t="40589" x="6626225" y="2695575"/>
          <p14:tracePt t="40596" x="6626225" y="2687638"/>
          <p14:tracePt t="40604" x="6657975" y="2671763"/>
          <p14:tracePt t="40612" x="6713538" y="2640013"/>
          <p14:tracePt t="40620" x="6769100" y="2600325"/>
          <p14:tracePt t="40628" x="6810375" y="2559050"/>
          <p14:tracePt t="40637" x="6826250" y="2543175"/>
          <p14:tracePt t="40644" x="6834188" y="2543175"/>
          <p14:tracePt t="40669" x="6842125" y="2535238"/>
          <p14:tracePt t="40676" x="6842125" y="2527300"/>
          <p14:tracePt t="40685" x="6842125" y="2519363"/>
          <p14:tracePt t="40692" x="6842125" y="2511425"/>
          <p14:tracePt t="40716" x="6842125" y="2503488"/>
          <p14:tracePt t="40724" x="6842125" y="2487613"/>
          <p14:tracePt t="40732" x="6858000" y="2479675"/>
          <p14:tracePt t="40740" x="6889750" y="2463800"/>
          <p14:tracePt t="40748" x="6889750" y="2455863"/>
          <p14:tracePt t="40757" x="6905625" y="2455863"/>
          <p14:tracePt t="40764" x="6929438" y="2439988"/>
          <p14:tracePt t="40772" x="6961188" y="2432050"/>
          <p14:tracePt t="40780" x="6992938" y="2416175"/>
          <p14:tracePt t="40788" x="7040563" y="2392363"/>
          <p14:tracePt t="40796" x="7104063" y="2376488"/>
          <p14:tracePt t="40804" x="7177088" y="2352675"/>
          <p14:tracePt t="40812" x="7240588" y="2312988"/>
          <p14:tracePt t="40820" x="7312025" y="2273300"/>
          <p14:tracePt t="40828" x="7391400" y="2249488"/>
          <p14:tracePt t="40837" x="7462838" y="2200275"/>
          <p14:tracePt t="40844" x="7535863" y="2176463"/>
          <p14:tracePt t="40853" x="7591425" y="2152650"/>
          <p14:tracePt t="40860" x="7639050" y="2136775"/>
          <p14:tracePt t="40869" x="7686675" y="2112963"/>
          <p14:tracePt t="40876" x="7718425" y="2097088"/>
          <p14:tracePt t="40885" x="7766050" y="2089150"/>
          <p14:tracePt t="40892" x="7805738" y="2081213"/>
          <p14:tracePt t="40901" x="7870825" y="2065338"/>
          <p14:tracePt t="40908" x="7910513" y="2049463"/>
          <p14:tracePt t="40917" x="7981950" y="2033588"/>
          <p14:tracePt t="40924" x="8045450" y="2009775"/>
          <p14:tracePt t="40933" x="8124825" y="1985963"/>
          <p14:tracePt t="40940" x="8205788" y="1962150"/>
          <p14:tracePt t="40948" x="8285163" y="1938338"/>
          <p14:tracePt t="40956" x="8332788" y="1906588"/>
          <p14:tracePt t="40964" x="8388350" y="1873250"/>
          <p14:tracePt t="40973" x="8428038" y="1841500"/>
          <p14:tracePt t="40980" x="8459788" y="1809750"/>
          <p14:tracePt t="40988" x="8475663" y="1801813"/>
          <p14:tracePt t="40996" x="8483600" y="1785938"/>
          <p14:tracePt t="41004" x="8491538" y="1778000"/>
          <p14:tracePt t="41012" x="8491538" y="1770063"/>
          <p14:tracePt t="41020" x="8491538" y="1762125"/>
          <p14:tracePt t="41028" x="8491538" y="1754188"/>
          <p14:tracePt t="41037" x="8491538" y="1746250"/>
          <p14:tracePt t="41044" x="8491538" y="1738313"/>
          <p14:tracePt t="41053" x="8491538" y="1722438"/>
          <p14:tracePt t="41060" x="8491538" y="1706563"/>
          <p14:tracePt t="41076" x="8491538" y="1698625"/>
          <p14:tracePt t="41085" x="8483600" y="1682750"/>
          <p14:tracePt t="41100" x="8483600" y="1674813"/>
          <p14:tracePt t="41108" x="8475663" y="1666875"/>
          <p14:tracePt t="41116" x="8467725" y="1666875"/>
          <p14:tracePt t="41132" x="8467725" y="1658938"/>
          <p14:tracePt t="41140" x="8467725" y="1643063"/>
          <p14:tracePt t="41156" x="8459788" y="1627188"/>
          <p14:tracePt t="41164" x="8459788" y="1611313"/>
          <p14:tracePt t="41172" x="8459788" y="1603375"/>
          <p14:tracePt t="41180" x="8451850" y="1587500"/>
          <p14:tracePt t="41188" x="8451850" y="1571625"/>
          <p14:tracePt t="41196" x="8451850" y="1555750"/>
          <p14:tracePt t="41205" x="8435975" y="1530350"/>
          <p14:tracePt t="41212" x="8428038" y="1522413"/>
          <p14:tracePt t="41220" x="8420100" y="1498600"/>
          <p14:tracePt t="41228" x="8404225" y="1482725"/>
          <p14:tracePt t="41237" x="8388350" y="1458913"/>
          <p14:tracePt t="41245" x="8372475" y="1443038"/>
          <p14:tracePt t="41253" x="8356600" y="1443038"/>
          <p14:tracePt t="41261" x="8332788" y="1443038"/>
          <p14:tracePt t="41269" x="8316913" y="1435100"/>
          <p14:tracePt t="41276" x="8293100" y="1427163"/>
          <p14:tracePt t="41285" x="8277225" y="1427163"/>
          <p14:tracePt t="41292" x="8245475" y="1427163"/>
          <p14:tracePt t="41300" x="8189913" y="1419225"/>
          <p14:tracePt t="41308" x="8124825" y="1419225"/>
          <p14:tracePt t="41316" x="8085138" y="1419225"/>
          <p14:tracePt t="41325" x="8037513" y="1419225"/>
          <p14:tracePt t="41332" x="8021638" y="1419225"/>
          <p14:tracePt t="41340" x="8013700" y="1419225"/>
          <p14:tracePt t="41348" x="8005763" y="1419225"/>
          <p14:tracePt t="41356" x="7997825" y="1427163"/>
          <p14:tracePt t="41492" x="8005763" y="1435100"/>
          <p14:tracePt t="41500" x="8013700" y="1435100"/>
          <p14:tracePt t="41508" x="8021638" y="1443038"/>
          <p14:tracePt t="41636" x="8021638" y="1458913"/>
          <p14:tracePt t="41644" x="8021638" y="1466850"/>
          <p14:tracePt t="41660" x="8021638" y="1474788"/>
          <p14:tracePt t="41669" x="8021638" y="1490663"/>
          <p14:tracePt t="41676" x="8021638" y="1498600"/>
          <p14:tracePt t="41685" x="8021638" y="1514475"/>
          <p14:tracePt t="41692" x="8021638" y="1522413"/>
          <p14:tracePt t="41700" x="8021638" y="1538288"/>
          <p14:tracePt t="41708" x="8005763" y="1555750"/>
          <p14:tracePt t="41716" x="7997825" y="1571625"/>
          <p14:tracePt t="41724" x="7981950" y="1611313"/>
          <p14:tracePt t="41732" x="7966075" y="1643063"/>
          <p14:tracePt t="41740" x="7942263" y="1682750"/>
          <p14:tracePt t="41748" x="7894638" y="1714500"/>
          <p14:tracePt t="41756" x="7878763" y="1714500"/>
          <p14:tracePt t="42469" x="7870825" y="1714500"/>
          <p14:tracePt t="42485" x="7862888" y="1714500"/>
          <p14:tracePt t="42501" x="7854950" y="1714500"/>
          <p14:tracePt t="42516" x="7847013" y="1714500"/>
          <p14:tracePt t="42525" x="7847013" y="1722438"/>
          <p14:tracePt t="42532" x="7839075" y="1722438"/>
          <p14:tracePt t="42541" x="7829550" y="1738313"/>
          <p14:tracePt t="42548" x="7821613" y="1754188"/>
          <p14:tracePt t="42557" x="7805738" y="1801813"/>
          <p14:tracePt t="42565" x="7805738" y="1865313"/>
          <p14:tracePt t="42573" x="7797800" y="1930400"/>
          <p14:tracePt t="42581" x="7789863" y="2033588"/>
          <p14:tracePt t="42589" x="7789863" y="2152650"/>
          <p14:tracePt t="42596" x="7789863" y="2265363"/>
          <p14:tracePt t="42604" x="7789863" y="2424113"/>
          <p14:tracePt t="42612" x="7789863" y="2663825"/>
          <p14:tracePt t="42621" x="7821613" y="2982913"/>
          <p14:tracePt t="42628" x="7854950" y="3309938"/>
          <p14:tracePt t="42637" x="7870825" y="3660775"/>
          <p14:tracePt t="42644" x="7942263" y="4019550"/>
          <p14:tracePt t="42653" x="8013700" y="4281488"/>
          <p14:tracePt t="42661" x="8101013" y="4584700"/>
          <p14:tracePt t="42669" x="8180388" y="4824413"/>
          <p14:tracePt t="42676" x="8237538" y="5024438"/>
          <p14:tracePt t="42685" x="8316913" y="5167313"/>
          <p14:tracePt t="42693" x="8372475" y="5254625"/>
          <p14:tracePt t="42700" x="8412163" y="5319713"/>
          <p14:tracePt t="42708" x="8443913" y="5343525"/>
          <p14:tracePt t="42716" x="8459788" y="5367338"/>
          <p14:tracePt t="42724" x="8475663" y="5367338"/>
          <p14:tracePt t="42764" x="8475663" y="5359400"/>
          <p14:tracePt t="42773" x="8475663" y="5335588"/>
          <p14:tracePt t="42780" x="8475663" y="5310188"/>
          <p14:tracePt t="42788" x="8475663" y="5294313"/>
          <p14:tracePt t="42797" x="8475663" y="5270500"/>
          <p14:tracePt t="42804" x="8475663" y="5254625"/>
          <p14:tracePt t="42812" x="8475663" y="5230813"/>
          <p14:tracePt t="42821" x="8475663" y="5214938"/>
          <p14:tracePt t="42828" x="8475663" y="5199063"/>
          <p14:tracePt t="42837" x="8475663" y="5183188"/>
          <p14:tracePt t="42844" x="8475663" y="5167313"/>
          <p14:tracePt t="42854" x="8475663" y="5151438"/>
          <p14:tracePt t="42860" x="8475663" y="5127625"/>
          <p14:tracePt t="42870" x="8467725" y="5111750"/>
          <p14:tracePt t="42877" x="8459788" y="5095875"/>
          <p14:tracePt t="42885" x="8435975" y="5064125"/>
          <p14:tracePt t="42892" x="8404225" y="5016500"/>
          <p14:tracePt t="42901" x="8372475" y="4967288"/>
          <p14:tracePt t="42909" x="8348663" y="4919663"/>
          <p14:tracePt t="42917" x="8308975" y="4848225"/>
          <p14:tracePt t="42925" x="8261350" y="4737100"/>
          <p14:tracePt t="42932" x="8197850" y="4560888"/>
          <p14:tracePt t="42953" x="8061325" y="4019550"/>
          <p14:tracePt t="42956" x="7974013" y="3716338"/>
          <p14:tracePt t="42964" x="7886700" y="3413125"/>
          <p14:tracePt t="42972" x="7854950" y="3205163"/>
          <p14:tracePt t="42980" x="7797800" y="2974975"/>
          <p14:tracePt t="42990" x="7781925" y="2846388"/>
          <p14:tracePt t="42996" x="7781925" y="2679700"/>
          <p14:tracePt t="43005" x="7781925" y="2479675"/>
          <p14:tracePt t="43012" x="7781925" y="2376488"/>
          <p14:tracePt t="43021" x="7789863" y="2297113"/>
          <p14:tracePt t="43028" x="7797800" y="2200275"/>
          <p14:tracePt t="43037" x="7805738" y="2144713"/>
          <p14:tracePt t="43045" x="7805738" y="2120900"/>
          <p14:tracePt t="43053" x="7805738" y="2105025"/>
          <p14:tracePt t="43061" x="7805738" y="2089150"/>
          <p14:tracePt t="43069" x="7805738" y="2081213"/>
          <p14:tracePt t="43077" x="7789863" y="2081213"/>
          <p14:tracePt t="43093" x="7781925" y="2081213"/>
          <p14:tracePt t="43108" x="7773988" y="2081213"/>
          <p14:tracePt t="43117" x="7766050" y="2089150"/>
          <p14:tracePt t="43124" x="7758113" y="2105025"/>
          <p14:tracePt t="43132" x="7750175" y="2128838"/>
          <p14:tracePt t="43140" x="7734300" y="2168525"/>
          <p14:tracePt t="43149" x="7734300" y="2184400"/>
          <p14:tracePt t="43156" x="7734300" y="2208213"/>
          <p14:tracePt t="43164" x="7734300" y="2216150"/>
          <p14:tracePt t="43221" x="7734300" y="2224088"/>
          <p14:tracePt t="43229" x="7734300" y="2241550"/>
          <p14:tracePt t="43237" x="7734300" y="2265363"/>
          <p14:tracePt t="43245" x="7750175" y="2281238"/>
          <p14:tracePt t="43253" x="7766050" y="2312988"/>
          <p14:tracePt t="43261" x="7773988" y="2360613"/>
          <p14:tracePt t="43269" x="7781925" y="2392363"/>
          <p14:tracePt t="43277" x="7797800" y="2447925"/>
          <p14:tracePt t="43285" x="7813675" y="2495550"/>
          <p14:tracePt t="43292" x="7821613" y="2559050"/>
          <p14:tracePt t="43300" x="7821613" y="2632075"/>
          <p14:tracePt t="43309" x="7821613" y="2687638"/>
          <p14:tracePt t="43317" x="7821613" y="2743200"/>
          <p14:tracePt t="43324" x="7813675" y="2846388"/>
          <p14:tracePt t="43332" x="7781925" y="2959100"/>
          <p14:tracePt t="43340" x="7766050" y="3094038"/>
          <p14:tracePt t="43348" x="7758113" y="3228975"/>
          <p14:tracePt t="43356" x="7734300" y="3389313"/>
          <p14:tracePt t="43364" x="7710488" y="3532188"/>
          <p14:tracePt t="43372" x="7710488" y="3684588"/>
          <p14:tracePt t="43380" x="7710488" y="3819525"/>
          <p14:tracePt t="43388" x="7710488" y="3922713"/>
          <p14:tracePt t="43396" x="7710488" y="4011613"/>
          <p14:tracePt t="43404" x="7710488" y="4083050"/>
          <p14:tracePt t="43412" x="7710488" y="4114800"/>
          <p14:tracePt t="43420" x="7710488" y="4162425"/>
          <p14:tracePt t="43428" x="7710488" y="4186238"/>
          <p14:tracePt t="43437" x="7718425" y="4210050"/>
          <p14:tracePt t="43444" x="7726363" y="4225925"/>
          <p14:tracePt t="43453" x="7726363" y="4233863"/>
          <p14:tracePt t="43476" x="7734300" y="4233863"/>
          <p14:tracePt t="43485" x="7734300" y="4225925"/>
          <p14:tracePt t="43492" x="7734300" y="4217988"/>
          <p14:tracePt t="43500" x="7734300" y="4194175"/>
          <p14:tracePt t="43508" x="7734300" y="4170363"/>
          <p14:tracePt t="43516" x="7734300" y="4146550"/>
          <p14:tracePt t="43524" x="7734300" y="4130675"/>
          <p14:tracePt t="43532" x="7734300" y="4098925"/>
          <p14:tracePt t="43541" x="7734300" y="4051300"/>
          <p14:tracePt t="43548" x="7750175" y="3979863"/>
          <p14:tracePt t="43556" x="7758113" y="3906838"/>
          <p14:tracePt t="43564" x="7766050" y="3827463"/>
          <p14:tracePt t="43572" x="7781925" y="3763963"/>
          <p14:tracePt t="43581" x="7789863" y="3668713"/>
          <p14:tracePt t="43588" x="7805738" y="3563938"/>
          <p14:tracePt t="43596" x="7805738" y="3452813"/>
          <p14:tracePt t="43605" x="7805738" y="3349625"/>
          <p14:tracePt t="43612" x="7805738" y="3221038"/>
          <p14:tracePt t="43621" x="7805738" y="3094038"/>
          <p14:tracePt t="43628" x="7797800" y="3006725"/>
          <p14:tracePt t="43637" x="7797800" y="2909888"/>
          <p14:tracePt t="43644" x="7797800" y="2830513"/>
          <p14:tracePt t="43653" x="7797800" y="2751138"/>
          <p14:tracePt t="43660" x="7797800" y="2663825"/>
          <p14:tracePt t="43669" x="7797800" y="2600325"/>
          <p14:tracePt t="43676" x="7797800" y="2559050"/>
          <p14:tracePt t="43685" x="7797800" y="2535238"/>
          <p14:tracePt t="43692" x="7789863" y="2519363"/>
          <p14:tracePt t="43724" x="7781925" y="2511425"/>
          <p14:tracePt t="43748" x="7781925" y="2527300"/>
          <p14:tracePt t="43756" x="7781925" y="2551113"/>
          <p14:tracePt t="43764" x="7781925" y="2584450"/>
          <p14:tracePt t="43772" x="7781925" y="2600325"/>
          <p14:tracePt t="43780" x="7781925" y="2624138"/>
          <p14:tracePt t="43788" x="7781925" y="2647950"/>
          <p14:tracePt t="43796" x="7781925" y="2671763"/>
          <p14:tracePt t="43805" x="7773988" y="2703513"/>
          <p14:tracePt t="43813" x="7766050" y="2735263"/>
          <p14:tracePt t="43820" x="7726363" y="2806700"/>
          <p14:tracePt t="43828" x="7710488" y="2878138"/>
          <p14:tracePt t="43837" x="7702550" y="2974975"/>
          <p14:tracePt t="43844" x="7694613" y="3109913"/>
          <p14:tracePt t="43853" x="7694613" y="3309938"/>
          <p14:tracePt t="43860" x="7694613" y="3524250"/>
          <p14:tracePt t="43869" x="7694613" y="3740150"/>
          <p14:tracePt t="43876" x="7694613" y="3938588"/>
          <p14:tracePt t="43886" x="7694613" y="4067175"/>
          <p14:tracePt t="43892" x="7694613" y="4202113"/>
          <p14:tracePt t="43901" x="7694613" y="4314825"/>
          <p14:tracePt t="43908" x="7694613" y="4410075"/>
          <p14:tracePt t="43916" x="7694613" y="4497388"/>
          <p14:tracePt t="43925" x="7694613" y="4592638"/>
          <p14:tracePt t="43933" x="7694613" y="4673600"/>
          <p14:tracePt t="43940" x="7694613" y="4721225"/>
          <p14:tracePt t="43953" x="7694613" y="4752975"/>
          <p14:tracePt t="43956" x="7694613" y="4776788"/>
          <p14:tracePt t="43989" x="7694613" y="4760913"/>
          <p14:tracePt t="43996" x="7694613" y="4713288"/>
          <p14:tracePt t="44005" x="7694613" y="4633913"/>
          <p14:tracePt t="44012" x="7694613" y="4529138"/>
          <p14:tracePt t="44020" x="7694613" y="4425950"/>
          <p14:tracePt t="44028" x="7694613" y="4330700"/>
          <p14:tracePt t="44037" x="7694613" y="4233863"/>
          <p14:tracePt t="44044" x="7694613" y="4138613"/>
          <p14:tracePt t="44053" x="7710488" y="4019550"/>
          <p14:tracePt t="44060" x="7734300" y="3914775"/>
          <p14:tracePt t="44069" x="7750175" y="3763963"/>
          <p14:tracePt t="44076" x="7773988" y="3621088"/>
          <p14:tracePt t="44085" x="7813675" y="3468688"/>
          <p14:tracePt t="44092" x="7829550" y="3357563"/>
          <p14:tracePt t="44101" x="7854950" y="3221038"/>
          <p14:tracePt t="44108" x="7870825" y="3125788"/>
          <p14:tracePt t="44116" x="7870825" y="3030538"/>
          <p14:tracePt t="44124" x="7870825" y="2951163"/>
          <p14:tracePt t="44132" x="7870825" y="2886075"/>
          <p14:tracePt t="44141" x="7862888" y="2846388"/>
          <p14:tracePt t="44148" x="7847013" y="2814638"/>
          <p14:tracePt t="44156" x="7839075" y="2798763"/>
          <p14:tracePt t="44164" x="7829550" y="2798763"/>
          <p14:tracePt t="44222" x="7829550" y="2838450"/>
          <p14:tracePt t="44229" x="7821613" y="2870200"/>
          <p14:tracePt t="44237" x="7821613" y="2901950"/>
          <p14:tracePt t="44245" x="7813675" y="2959100"/>
          <p14:tracePt t="44254" x="7805738" y="3006725"/>
          <p14:tracePt t="44261" x="7805738" y="3046413"/>
          <p14:tracePt t="44269" x="7797800" y="3078163"/>
          <p14:tracePt t="44277" x="7789863" y="3117850"/>
          <p14:tracePt t="44285" x="7781925" y="3157538"/>
          <p14:tracePt t="44292" x="7773988" y="3181350"/>
          <p14:tracePt t="44300" x="7766050" y="3221038"/>
          <p14:tracePt t="44308" x="7750175" y="3278188"/>
          <p14:tracePt t="44316" x="7726363" y="3365500"/>
          <p14:tracePt t="44324" x="7726363" y="3476625"/>
          <p14:tracePt t="44332" x="7718425" y="3644900"/>
          <p14:tracePt t="44341" x="7718425" y="3883025"/>
          <p14:tracePt t="44348" x="7718425" y="4098925"/>
          <p14:tracePt t="44356" x="7718425" y="4291013"/>
          <p14:tracePt t="44364" x="7718425" y="4425950"/>
          <p14:tracePt t="44373" x="7718425" y="4545013"/>
          <p14:tracePt t="44380" x="7718425" y="4649788"/>
          <p14:tracePt t="44388" x="7750175" y="4760913"/>
          <p14:tracePt t="44396" x="7773988" y="4856163"/>
          <p14:tracePt t="44404" x="7805738" y="4911725"/>
          <p14:tracePt t="44412" x="7821613" y="4935538"/>
          <p14:tracePt t="44420" x="7839075" y="4967288"/>
          <p14:tracePt t="44470" x="7829550" y="4943475"/>
          <p14:tracePt t="44476" x="7813675" y="4935538"/>
          <p14:tracePt t="44485" x="7805738" y="4919663"/>
          <p14:tracePt t="44492" x="7789863" y="4887913"/>
          <p14:tracePt t="44501" x="7781925" y="4879975"/>
          <p14:tracePt t="44508" x="7781925" y="4872038"/>
          <p14:tracePt t="44516" x="7781925" y="4856163"/>
          <p14:tracePt t="44525" x="7781925" y="4848225"/>
          <p14:tracePt t="44533" x="7781925" y="4840288"/>
          <p14:tracePt t="44541" x="7781925" y="4832350"/>
          <p14:tracePt t="45093" x="7789863" y="4832350"/>
          <p14:tracePt t="45230" x="7781925" y="4832350"/>
          <p14:tracePt t="45237" x="7773988" y="4832350"/>
          <p14:tracePt t="45244" x="7742238" y="4832350"/>
          <p14:tracePt t="45253" x="7718425" y="4832350"/>
          <p14:tracePt t="45260" x="7678738" y="4832350"/>
          <p14:tracePt t="45269" x="7646988" y="4832350"/>
          <p14:tracePt t="45277" x="7607300" y="4832350"/>
          <p14:tracePt t="45286" x="7551738" y="4824413"/>
          <p14:tracePt t="45293" x="7496175" y="4808538"/>
          <p14:tracePt t="45301" x="7446963" y="4800600"/>
          <p14:tracePt t="45309" x="7407275" y="4800600"/>
          <p14:tracePt t="45316" x="7351713" y="4792663"/>
          <p14:tracePt t="45324" x="7272338" y="4776788"/>
          <p14:tracePt t="45332" x="7200900" y="4768850"/>
          <p14:tracePt t="45340" x="7112000" y="4768850"/>
          <p14:tracePt t="45348" x="7008813" y="4768850"/>
          <p14:tracePt t="45356" x="6905625" y="4768850"/>
          <p14:tracePt t="45364" x="6802438" y="4768850"/>
          <p14:tracePt t="45372" x="6721475" y="4768850"/>
          <p14:tracePt t="45380" x="6657975" y="4768850"/>
          <p14:tracePt t="45389" x="6594475" y="4768850"/>
          <p14:tracePt t="45396" x="6546850" y="4768850"/>
          <p14:tracePt t="45404" x="6483350" y="4768850"/>
          <p14:tracePt t="45412" x="6434138" y="4768850"/>
          <p14:tracePt t="45421" x="6378575" y="4768850"/>
          <p14:tracePt t="45428" x="6354763" y="4768850"/>
          <p14:tracePt t="45437" x="6315075" y="4760913"/>
          <p14:tracePt t="45444" x="6267450" y="4745038"/>
          <p14:tracePt t="45453" x="6219825" y="4737100"/>
          <p14:tracePt t="45460" x="6164263" y="4729163"/>
          <p14:tracePt t="45469" x="6124575" y="4721225"/>
          <p14:tracePt t="45476" x="6100763" y="4721225"/>
          <p14:tracePt t="45485" x="6059488" y="4713288"/>
          <p14:tracePt t="45492" x="5995988" y="4705350"/>
          <p14:tracePt t="45500" x="5932488" y="4697413"/>
          <p14:tracePt t="45508" x="5876925" y="4697413"/>
          <p14:tracePt t="45516" x="5821363" y="4697413"/>
          <p14:tracePt t="45525" x="5805488" y="4697413"/>
          <p14:tracePt t="45532" x="5781675" y="4697413"/>
          <p14:tracePt t="45540" x="5765800" y="4697413"/>
          <p14:tracePt t="45548" x="5749925" y="4697413"/>
          <p14:tracePt t="45557" x="5740400" y="4705350"/>
          <p14:tracePt t="45564" x="5732463" y="4705350"/>
          <p14:tracePt t="45572" x="5724525" y="4713288"/>
          <p14:tracePt t="45885" x="5716588" y="4713288"/>
          <p14:tracePt t="45909" x="5708650" y="4713288"/>
          <p14:tracePt t="45924" x="5700713" y="4713288"/>
          <p14:tracePt t="45933" x="5676900" y="4713288"/>
          <p14:tracePt t="45941" x="5653088" y="4705350"/>
          <p14:tracePt t="45953" x="5629275" y="4689475"/>
          <p14:tracePt t="45957" x="5605463" y="4689475"/>
          <p14:tracePt t="45964" x="5581650" y="4681538"/>
          <p14:tracePt t="45973" x="5565775" y="4665663"/>
          <p14:tracePt t="45981" x="5549900" y="4665663"/>
          <p14:tracePt t="45989" x="5526088" y="4649788"/>
          <p14:tracePt t="45996" x="5494338" y="4641850"/>
          <p14:tracePt t="46004" x="5470525" y="4633913"/>
          <p14:tracePt t="46013" x="5454650" y="4633913"/>
          <p14:tracePt t="46021" x="5438775" y="4633913"/>
          <p14:tracePt t="46028" x="5422900" y="4633913"/>
          <p14:tracePt t="46037" x="5414963" y="4633913"/>
          <p14:tracePt t="46044" x="5397500" y="4633913"/>
          <p14:tracePt t="46060" x="5389563" y="4633913"/>
          <p14:tracePt t="46069" x="5365750" y="4633913"/>
          <p14:tracePt t="46101" x="5365750" y="4641850"/>
          <p14:tracePt t="46149" x="5365750" y="4649788"/>
          <p14:tracePt t="46205" x="5357813" y="4649788"/>
          <p14:tracePt t="46237" x="5357813" y="4657725"/>
          <p14:tracePt t="46244" x="5357813" y="4665663"/>
          <p14:tracePt t="46269" x="5365750" y="4665663"/>
          <p14:tracePt t="46308" x="5373688" y="4665663"/>
          <p14:tracePt t="46325" x="5373688" y="4673600"/>
          <p14:tracePt t="46549" x="5373688" y="4665663"/>
          <p14:tracePt t="46557" x="5373688" y="4657725"/>
          <p14:tracePt t="46725" x="5381625" y="4657725"/>
          <p14:tracePt t="46749" x="5389563" y="4657725"/>
          <p14:tracePt t="46829" x="5397500" y="4657725"/>
          <p14:tracePt t="48068" x="5389563" y="4657725"/>
          <p14:tracePt t="48253" x="5389563" y="4649788"/>
          <p14:tracePt t="48277" x="5397500" y="4649788"/>
          <p14:tracePt t="48333" x="5407025" y="4649788"/>
          <p14:tracePt t="48909" x="5414963" y="4649788"/>
          <p14:tracePt t="49101" x="5407025" y="4641850"/>
          <p14:tracePt t="49149" x="5397500" y="4641850"/>
          <p14:tracePt t="49164" x="5389563" y="4641850"/>
          <p14:tracePt t="49188" x="5381625" y="4641850"/>
          <p14:tracePt t="49204" x="5373688" y="4633913"/>
          <p14:tracePt t="49245" x="5357813" y="4624388"/>
          <p14:tracePt t="49293" x="5357813" y="4616450"/>
          <p14:tracePt t="49332" x="5349875" y="4616450"/>
          <p14:tracePt t="50085" x="5349875" y="4608513"/>
          <p14:tracePt t="50117" x="5349875" y="4600575"/>
          <p14:tracePt t="50533" x="5349875" y="4592638"/>
          <p14:tracePt t="50548" x="5357813" y="4592638"/>
          <p14:tracePt t="50709" x="5365750" y="4592638"/>
          <p14:tracePt t="50749" x="5373688" y="4592638"/>
          <p14:tracePt t="50756" x="5373688" y="4584700"/>
          <p14:tracePt t="50772" x="5381625" y="4584700"/>
          <p14:tracePt t="50796" x="5381625" y="4576763"/>
          <p14:tracePt t="50812" x="5381625" y="4568825"/>
          <p14:tracePt t="51180" x="5389563" y="4568825"/>
          <p14:tracePt t="51188" x="5407025" y="4560888"/>
          <p14:tracePt t="51204" x="5422900" y="4560888"/>
          <p14:tracePt t="51212" x="5438775" y="4560888"/>
          <p14:tracePt t="51220" x="5454650" y="4552950"/>
          <p14:tracePt t="51229" x="5470525" y="4545013"/>
          <p14:tracePt t="51237" x="5502275" y="4529138"/>
          <p14:tracePt t="51244" x="5557838" y="4529138"/>
          <p14:tracePt t="51253" x="5653088" y="4513263"/>
          <p14:tracePt t="51260" x="5740400" y="4505325"/>
          <p14:tracePt t="51269" x="5845175" y="4497388"/>
          <p14:tracePt t="51276" x="5964238" y="4481513"/>
          <p14:tracePt t="51286" x="6116638" y="4449763"/>
          <p14:tracePt t="51292" x="6323013" y="4410075"/>
          <p14:tracePt t="51300" x="6499225" y="4410075"/>
          <p14:tracePt t="51308" x="6665913" y="4378325"/>
          <p14:tracePt t="51316" x="6834188" y="4354513"/>
          <p14:tracePt t="51324" x="6992938" y="4330700"/>
          <p14:tracePt t="51332" x="7145338" y="4298950"/>
          <p14:tracePt t="51340" x="7248525" y="4273550"/>
          <p14:tracePt t="51348" x="7343775" y="4249738"/>
          <p14:tracePt t="51356" x="7431088" y="4241800"/>
          <p14:tracePt t="51364" x="7512050" y="4210050"/>
          <p14:tracePt t="51372" x="7567613" y="4194175"/>
          <p14:tracePt t="51380" x="7623175" y="4178300"/>
          <p14:tracePt t="51388" x="7662863" y="4170363"/>
          <p14:tracePt t="51396" x="7702550" y="4162425"/>
          <p14:tracePt t="51404" x="7726363" y="4138613"/>
          <p14:tracePt t="51412" x="7742238" y="4130675"/>
          <p14:tracePt t="51421" x="7766050" y="4130675"/>
          <p14:tracePt t="51428" x="7773988" y="4114800"/>
          <p14:tracePt t="51444" x="7781925" y="4114800"/>
          <p14:tracePt t="51454" x="7781925" y="4106863"/>
          <p14:tracePt t="51477" x="7781925" y="4098925"/>
          <p14:tracePt t="51492" x="7781925" y="4090988"/>
          <p14:tracePt t="51717" x="7781925" y="4083050"/>
          <p14:tracePt t="51741" x="7766050" y="4083050"/>
          <p14:tracePt t="51748" x="7750175" y="4083050"/>
          <p14:tracePt t="52325" x="7750175" y="4075113"/>
          <p14:tracePt t="52365" x="7742238" y="4075113"/>
          <p14:tracePt t="52501" x="7742238" y="4067175"/>
          <p14:tracePt t="52525" x="7742238" y="4059238"/>
          <p14:tracePt t="52557" x="7742238" y="4051300"/>
          <p14:tracePt t="52573" x="7758113" y="4051300"/>
          <p14:tracePt t="52580" x="7758113" y="4043363"/>
          <p14:tracePt t="52589" x="7766050" y="4035425"/>
          <p14:tracePt t="52596" x="7781925" y="4035425"/>
          <p14:tracePt t="52604" x="7789863" y="4035425"/>
          <p14:tracePt t="52613" x="7805738" y="4027488"/>
          <p14:tracePt t="52621" x="7829550" y="4019550"/>
          <p14:tracePt t="52628" x="7870825" y="4003675"/>
          <p14:tracePt t="52637" x="7894638" y="4003675"/>
          <p14:tracePt t="52644" x="7926388" y="3995738"/>
          <p14:tracePt t="52653" x="7974013" y="3987800"/>
          <p14:tracePt t="52660" x="8013700" y="3971925"/>
          <p14:tracePt t="52669" x="8061325" y="3948113"/>
          <p14:tracePt t="52677" x="8108950" y="3930650"/>
          <p14:tracePt t="52686" x="8156575" y="3922713"/>
          <p14:tracePt t="52692" x="8197850" y="3914775"/>
          <p14:tracePt t="52701" x="8245475" y="3906838"/>
          <p14:tracePt t="52709" x="8301038" y="3898900"/>
          <p14:tracePt t="52716" x="8356600" y="3890963"/>
          <p14:tracePt t="52724" x="8420100" y="3883025"/>
          <p14:tracePt t="52732" x="8483600" y="3875088"/>
          <p14:tracePt t="52740" x="8572500" y="3867150"/>
          <p14:tracePt t="52748" x="8651875" y="3859213"/>
          <p14:tracePt t="52756" x="8747125" y="3859213"/>
          <p14:tracePt t="52764" x="8842375" y="3851275"/>
          <p14:tracePt t="52772" x="8955088" y="3835400"/>
          <p14:tracePt t="52780" x="9058275" y="3827463"/>
          <p14:tracePt t="52788" x="9209088" y="3811588"/>
          <p14:tracePt t="52796" x="9369425" y="3803650"/>
          <p14:tracePt t="52804" x="9575800" y="3763963"/>
          <p14:tracePt t="52812" x="9791700" y="3700463"/>
          <p14:tracePt t="52820" x="10031413" y="3636963"/>
          <p14:tracePt t="52828" x="10245725" y="3571875"/>
          <p14:tracePt t="52837" x="10461625" y="3508375"/>
          <p14:tracePt t="52844" x="10701338" y="3444875"/>
          <p14:tracePt t="52853" x="10899775" y="3381375"/>
          <p14:tracePt t="52860" x="11107738" y="3341688"/>
          <p14:tracePt t="52869" x="11242675" y="3302000"/>
          <p14:tracePt t="52876" x="11379200" y="3262313"/>
          <p14:tracePt t="52885" x="11482388" y="3236913"/>
          <p14:tracePt t="52892" x="11553825" y="3205163"/>
          <p14:tracePt t="52900" x="11609388" y="3173413"/>
          <p14:tracePt t="52909" x="11633200" y="3165475"/>
          <p14:tracePt t="52917" x="11649075" y="3157538"/>
          <p14:tracePt t="52924" x="11657013" y="3157538"/>
          <p14:tracePt t="52936" x="11657013" y="3149600"/>
          <p14:tracePt t="52940" x="11657013" y="3141663"/>
          <p14:tracePt t="52949" x="11664950" y="3133725"/>
          <p14:tracePt t="52956" x="11674475" y="3125788"/>
          <p14:tracePt t="52974" x="11690350" y="3117850"/>
          <p14:tracePt t="52980" x="11690350" y="3109913"/>
          <p14:tracePt t="52996" x="11698288" y="3109913"/>
          <p14:tracePt t="53005" x="11698288" y="3094038"/>
          <p14:tracePt t="53012" x="11674475" y="3078163"/>
          <p14:tracePt t="53021" x="11657013" y="3078163"/>
          <p14:tracePt t="53028" x="11625263" y="3070225"/>
          <p14:tracePt t="53037" x="11569700" y="3062288"/>
          <p14:tracePt t="53044" x="11537950" y="3062288"/>
          <p14:tracePt t="53053" x="11506200" y="3062288"/>
          <p14:tracePt t="53061" x="11490325" y="3062288"/>
          <p14:tracePt t="53069" x="11474450" y="3062288"/>
          <p14:tracePt t="53116" x="11458575" y="3062288"/>
          <p14:tracePt t="53124" x="11450638" y="3062288"/>
          <p14:tracePt t="53132" x="11434763" y="3062288"/>
          <p14:tracePt t="53140" x="11410950" y="3062288"/>
          <p14:tracePt t="53997" x="11395075" y="3062288"/>
          <p14:tracePt t="54005" x="11395075" y="3070225"/>
          <p14:tracePt t="54013" x="11387138" y="3078163"/>
          <p14:tracePt t="54021" x="11379200" y="3094038"/>
          <p14:tracePt t="54029" x="11379200" y="3101975"/>
          <p14:tracePt t="54044" x="11371263" y="3101975"/>
          <p14:tracePt t="54053" x="11363325" y="3101975"/>
          <p14:tracePt t="54092" x="11363325" y="3086100"/>
          <p14:tracePt t="54101" x="11355388" y="3086100"/>
          <p14:tracePt t="54140" x="11355388" y="3078163"/>
          <p14:tracePt t="54189" x="11355388" y="3086100"/>
          <p14:tracePt t="54196" x="11347450" y="3101975"/>
          <p14:tracePt t="54204" x="11347450" y="3109913"/>
          <p14:tracePt t="54212" x="11347450" y="3117850"/>
          <p14:tracePt t="54220" x="11347450" y="3133725"/>
          <p14:tracePt t="54228" x="11339513" y="3141663"/>
          <p14:tracePt t="54244" x="11339513" y="3149600"/>
          <p14:tracePt t="54309" x="11339513" y="3141663"/>
          <p14:tracePt t="54316" x="11331575" y="3141663"/>
          <p14:tracePt t="54324" x="11331575" y="3133725"/>
          <p14:tracePt t="54405" x="11331575" y="3125788"/>
          <p14:tracePt t="54421" x="11314113" y="3125788"/>
          <p14:tracePt t="54428" x="11306175" y="3125788"/>
          <p14:tracePt t="54437" x="11298238" y="3133725"/>
          <p14:tracePt t="54444" x="11298238" y="3141663"/>
          <p14:tracePt t="55317" x="11290300" y="3141663"/>
          <p14:tracePt t="55332" x="11282363" y="3149600"/>
          <p14:tracePt t="55429" x="11274425" y="3149600"/>
          <p14:tracePt t="55454" x="11250613" y="3157538"/>
          <p14:tracePt t="55460" x="11234738" y="3165475"/>
          <p14:tracePt t="55485" x="11218863" y="3165475"/>
          <p14:tracePt t="55492" x="11210925" y="3165475"/>
          <p14:tracePt t="55500" x="11195050" y="3165475"/>
          <p14:tracePt t="55508" x="11187113" y="3173413"/>
          <p14:tracePt t="55516" x="11171238" y="3181350"/>
          <p14:tracePt t="55532" x="11163300" y="3181350"/>
          <p14:tracePt t="55541" x="11155363" y="3181350"/>
          <p14:tracePt t="55556" x="11147425" y="3181350"/>
          <p14:tracePt t="55580" x="11139488" y="3189288"/>
          <p14:tracePt t="55605" x="11131550" y="3189288"/>
          <p14:tracePt t="55701" x="11115675" y="3205163"/>
          <p14:tracePt t="56652" x="11115675" y="3197225"/>
          <p14:tracePt t="56685" x="11107738" y="3189288"/>
          <p14:tracePt t="56829" x="11099800" y="3189288"/>
          <p14:tracePt t="56860" x="11091863" y="3189288"/>
          <p14:tracePt t="56877" x="11075988" y="3189288"/>
          <p14:tracePt t="56886" x="11075988" y="3181350"/>
          <p14:tracePt t="56916" x="11068050" y="3181350"/>
          <p14:tracePt t="57044" x="11068050" y="3189288"/>
          <p14:tracePt t="57101" x="11068050" y="3197225"/>
          <p14:tracePt t="57116" x="11060113" y="3197225"/>
          <p14:tracePt t="57132" x="11044238" y="3197225"/>
          <p14:tracePt t="57637" x="11036300" y="3205163"/>
          <p14:tracePt t="57644" x="11028363" y="3205163"/>
          <p14:tracePt t="58461" x="11020425" y="3205163"/>
          <p14:tracePt t="58533" x="11012488" y="3205163"/>
          <p14:tracePt t="59101" x="11004550" y="3205163"/>
          <p14:tracePt t="59125" x="10996613" y="3197225"/>
          <p14:tracePt t="59333" x="11004550" y="3197225"/>
          <p14:tracePt t="59341" x="11012488" y="3197225"/>
          <p14:tracePt t="59973" x="11012488" y="3205163"/>
          <p14:tracePt t="60133" x="11012488" y="3213100"/>
          <p14:tracePt t="60148" x="11012488" y="3221038"/>
          <p14:tracePt t="60285" x="11012488" y="3228975"/>
          <p14:tracePt t="60725" x="11020425" y="3228975"/>
          <p14:tracePt t="61181" x="11012488" y="3228975"/>
          <p14:tracePt t="61221" x="11004550" y="3228975"/>
          <p14:tracePt t="61549" x="11004550" y="3221038"/>
          <p14:tracePt t="61901" x="11004550" y="3213100"/>
          <p14:tracePt t="62061" x="10996613" y="3213100"/>
          <p14:tracePt t="62093" x="10988675" y="3213100"/>
          <p14:tracePt t="62164" x="10980738" y="3213100"/>
          <p14:tracePt t="62229" x="10971213" y="3213100"/>
          <p14:tracePt t="62525" x="10963275" y="3213100"/>
          <p14:tracePt t="62717" x="10955338" y="3213100"/>
          <p14:tracePt t="62749" x="10947400" y="3213100"/>
          <p14:tracePt t="63004" x="10939463" y="3213100"/>
          <p14:tracePt t="63253" x="10931525" y="3213100"/>
          <p14:tracePt t="64237" x="10923588" y="3213100"/>
          <p14:tracePt t="64989" x="10915650" y="3213100"/>
          <p14:tracePt t="65885" x="10907713" y="3213100"/>
          <p14:tracePt t="66573" x="10931525" y="3213100"/>
          <p14:tracePt t="66580" x="10963275" y="3221038"/>
          <p14:tracePt t="66588" x="10996613" y="3228975"/>
          <p14:tracePt t="66596" x="11060113" y="3236913"/>
          <p14:tracePt t="66605" x="11171238" y="3236913"/>
          <p14:tracePt t="66612" x="11282363" y="3236913"/>
          <p14:tracePt t="66621" x="11458575" y="3236913"/>
          <p14:tracePt t="66628" x="11722100" y="3252788"/>
          <p14:tracePt t="66637" x="11928475" y="3262313"/>
          <p14:tracePt t="66645" x="12104688" y="32623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102467"/>
            <a:ext cx="10124643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Main take-away messages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14912-EFBE-4FFA-A67A-00422C0D8F34}"/>
              </a:ext>
            </a:extLst>
          </p:cNvPr>
          <p:cNvSpPr txBox="1"/>
          <p:nvPr/>
        </p:nvSpPr>
        <p:spPr>
          <a:xfrm>
            <a:off x="322521" y="1983193"/>
            <a:ext cx="11338341" cy="14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1. Water hyacinth accumulate and carry the majority of macroplastic items in the Saigon river, Vietnam </a:t>
            </a: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>
              <a:lnSpc>
                <a:spcPts val="1800"/>
              </a:lnSpc>
            </a:pPr>
            <a:endParaRPr lang="en-GB" sz="1050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GB" sz="1050" dirty="0">
              <a:latin typeface="Verdana" pitchFamily="34" charset="0"/>
            </a:endParaRP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endParaRPr lang="en-GB" sz="1050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GB" sz="1050" dirty="0">
              <a:latin typeface="Verdana" pitchFamily="34" charset="0"/>
            </a:endParaRP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endParaRPr lang="en-GB" sz="1400" dirty="0" err="1"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95E86-6825-4B2C-BDAD-AEF7C6E3F143}"/>
              </a:ext>
            </a:extLst>
          </p:cNvPr>
          <p:cNvSpPr txBox="1"/>
          <p:nvPr/>
        </p:nvSpPr>
        <p:spPr>
          <a:xfrm>
            <a:off x="322522" y="3435996"/>
            <a:ext cx="1125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2. Proof-of-concept to estimate plastic density at river surface by using hyacinth coverage as a proxy</a:t>
            </a:r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8EBE8-029D-4E69-9B75-0A682F58B1BD}"/>
              </a:ext>
            </a:extLst>
          </p:cNvPr>
          <p:cNvSpPr txBox="1"/>
          <p:nvPr/>
        </p:nvSpPr>
        <p:spPr>
          <a:xfrm>
            <a:off x="322522" y="5237319"/>
            <a:ext cx="1159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3. Next steps: spatial and temporal variability in plastic densities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A32BCF-F41C-4893-9266-1ED77E30D4D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4" name="Picture 2" descr="Image result for ESA">
              <a:extLst>
                <a:ext uri="{FF2B5EF4-FFF2-40B4-BE49-F238E27FC236}">
                  <a16:creationId xmlns:a16="http://schemas.microsoft.com/office/drawing/2014/main" id="{D4E4AB6E-5346-A547-B1F8-C6E5C22814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F109F52-328F-DE41-9A18-F88B2E431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69A3EA82-B77E-1249-A8C1-524D78418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212CF4B-A4EB-443A-9537-78BA810B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74C26B-A273-4104-BD20-985EDA5D53B8}"/>
              </a:ext>
            </a:extLst>
          </p:cNvPr>
          <p:cNvSpPr txBox="1"/>
          <p:nvPr/>
        </p:nvSpPr>
        <p:spPr>
          <a:xfrm>
            <a:off x="4883423" y="2513770"/>
            <a:ext cx="377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Roboto" panose="02000000000000000000"/>
                <a:cs typeface="Arial" panose="020B0604020202020204" pitchFamily="34" charset="0"/>
              </a:rPr>
              <a:t>~ </a:t>
            </a:r>
            <a:r>
              <a:rPr lang="en-GB" sz="2400" dirty="0">
                <a:solidFill>
                  <a:srgbClr val="002060"/>
                </a:solidFill>
                <a:latin typeface="Roboto" panose="02000000000000000000"/>
              </a:rPr>
              <a:t>60%</a:t>
            </a:r>
            <a:r>
              <a:rPr lang="en-GB" sz="1600" dirty="0">
                <a:solidFill>
                  <a:srgbClr val="002060"/>
                </a:solidFill>
                <a:latin typeface="Roboto" panose="02000000000000000000"/>
              </a:rPr>
              <a:t> of plastic are transported within hyacinths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1B3DEE-2664-4EE8-98BB-126243CB003B}"/>
              </a:ext>
            </a:extLst>
          </p:cNvPr>
          <p:cNvSpPr txBox="1"/>
          <p:nvPr/>
        </p:nvSpPr>
        <p:spPr>
          <a:xfrm>
            <a:off x="4987144" y="5833198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Roboto" panose="02000000000000000000"/>
              </a:rPr>
              <a:t>How to account for spatiotemporal variability in plastic densities in hyacinths? 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21E51B2-D42B-4253-B7A5-987059331D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589328"/>
              </p:ext>
            </p:extLst>
          </p:nvPr>
        </p:nvGraphicFramePr>
        <p:xfrm>
          <a:off x="3405332" y="2360365"/>
          <a:ext cx="1505485" cy="109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6" name="Graphic 45" descr="Database">
            <a:extLst>
              <a:ext uri="{FF2B5EF4-FFF2-40B4-BE49-F238E27FC236}">
                <a16:creationId xmlns:a16="http://schemas.microsoft.com/office/drawing/2014/main" id="{8952AD6E-A4FA-4E4A-83A3-BB00E89C6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2710" y="5933467"/>
            <a:ext cx="730728" cy="730728"/>
          </a:xfrm>
          <a:prstGeom prst="rect">
            <a:avLst/>
          </a:prstGeom>
        </p:spPr>
      </p:pic>
      <p:pic>
        <p:nvPicPr>
          <p:cNvPr id="9" name="Graphic 8" descr="Satellite with solid fill">
            <a:extLst>
              <a:ext uri="{FF2B5EF4-FFF2-40B4-BE49-F238E27FC236}">
                <a16:creationId xmlns:a16="http://schemas.microsoft.com/office/drawing/2014/main" id="{F27000B8-74B5-4325-B9E3-FE7940D5C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00874" y="406956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20C5A1-DDB7-4433-8605-BA19F716B4C0}"/>
              </a:ext>
            </a:extLst>
          </p:cNvPr>
          <p:cNvSpPr txBox="1"/>
          <p:nvPr/>
        </p:nvSpPr>
        <p:spPr>
          <a:xfrm>
            <a:off x="4940142" y="4069565"/>
            <a:ext cx="377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Roboto" panose="02000000000000000000"/>
              </a:rPr>
              <a:t>Combining satellite and field-based observations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7"/>
    </mc:Choice>
    <mc:Fallback xmlns="">
      <p:transition spd="slow" advTm="108437"/>
    </mc:Fallback>
  </mc:AlternateContent>
  <p:extLst>
    <p:ext uri="{3A86A75C-4F4B-4683-9AE1-C65F6400EC91}">
      <p14:laserTraceLst xmlns:p14="http://schemas.microsoft.com/office/powerpoint/2010/main">
        <p14:tracePtLst>
          <p14:tracePt t="34103" x="11609388" y="3252788"/>
          <p14:tracePt t="34111" x="11234738" y="3228975"/>
          <p14:tracePt t="34119" x="10971213" y="3228975"/>
          <p14:tracePt t="34127" x="10701338" y="3244850"/>
          <p14:tracePt t="34135" x="10533063" y="3244850"/>
          <p14:tracePt t="34143" x="10334625" y="3244850"/>
          <p14:tracePt t="34151" x="10245725" y="3262313"/>
          <p14:tracePt t="34159" x="10213975" y="3270250"/>
          <p14:tracePt t="34167" x="10190163" y="3278188"/>
          <p14:tracePt t="34175" x="10182225" y="3278188"/>
          <p14:tracePt t="34215" x="10174288" y="3278188"/>
          <p14:tracePt t="34223" x="10166350" y="3286125"/>
          <p14:tracePt t="34230" x="10158413" y="3286125"/>
          <p14:tracePt t="34248" x="10142538" y="3294063"/>
          <p14:tracePt t="34327" x="10150475" y="3294063"/>
          <p14:tracePt t="34343" x="10158413" y="3294063"/>
          <p14:tracePt t="34383" x="10166350" y="3294063"/>
          <p14:tracePt t="34415" x="10174288" y="3294063"/>
          <p14:tracePt t="34430" x="10174288" y="3286125"/>
          <p14:tracePt t="34439" x="10182225" y="3286125"/>
          <p14:tracePt t="35359" x="10190163" y="3286125"/>
          <p14:tracePt t="35495" x="10190163" y="3278188"/>
          <p14:tracePt t="35639" x="10190163" y="3262313"/>
          <p14:tracePt t="35719" x="10190163" y="3252788"/>
          <p14:tracePt t="35766" x="10182225" y="3252788"/>
          <p14:tracePt t="35814" x="10174288" y="3252788"/>
          <p14:tracePt t="36135" x="10166350" y="3252788"/>
          <p14:tracePt t="36863" x="10158413" y="3252788"/>
          <p14:tracePt t="36950" x="10150475" y="3252788"/>
          <p14:tracePt t="37303" x="10142538" y="3252788"/>
          <p14:tracePt t="37375" x="10142538" y="3244850"/>
          <p14:tracePt t="38119" x="10142538" y="3252788"/>
          <p14:tracePt t="38711" x="10150475" y="3262313"/>
          <p14:tracePt t="38767" x="10150475" y="3270250"/>
          <p14:tracePt t="39046" x="10150475" y="3278188"/>
          <p14:tracePt t="40071" x="10142538" y="3278188"/>
          <p14:tracePt t="40759" x="10134600" y="3278188"/>
          <p14:tracePt t="40886" x="10134600" y="3270250"/>
          <p14:tracePt t="40894" x="10134600" y="3262313"/>
          <p14:tracePt t="41191" x="10134600" y="3252788"/>
          <p14:tracePt t="41919" x="10134600" y="3244850"/>
          <p14:tracePt t="41935" x="10134600" y="3236913"/>
          <p14:tracePt t="41942" x="10142538" y="3228975"/>
          <p14:tracePt t="41991" x="10150475" y="3228975"/>
          <p14:tracePt t="42063" x="10142538" y="3228975"/>
          <p14:tracePt t="42119" x="10134600" y="3228975"/>
          <p14:tracePt t="42639" x="10134600" y="3236913"/>
          <p14:tracePt t="42647" x="10142538" y="3236913"/>
          <p14:tracePt t="42655" x="10150475" y="3236913"/>
          <p14:tracePt t="43231" x="10158413" y="3236913"/>
          <p14:tracePt t="43239" x="10166350" y="3236913"/>
          <p14:tracePt t="43247" x="10174288" y="3236913"/>
          <p14:tracePt t="43255" x="10190163" y="3236913"/>
          <p14:tracePt t="43263" x="10198100" y="3236913"/>
          <p14:tracePt t="43279" x="10213975" y="3236913"/>
          <p14:tracePt t="43287" x="10237788" y="3236913"/>
          <p14:tracePt t="43295" x="10261600" y="3236913"/>
          <p14:tracePt t="43303" x="10287000" y="3236913"/>
          <p14:tracePt t="43311" x="10310813" y="3244850"/>
          <p14:tracePt t="43319" x="10334625" y="3252788"/>
          <p14:tracePt t="43327" x="10358438" y="3252788"/>
          <p14:tracePt t="43334" x="10374313" y="3252788"/>
          <p14:tracePt t="43343" x="10398125" y="3252788"/>
          <p14:tracePt t="43351" x="10437813" y="3252788"/>
          <p14:tracePt t="43358" x="10485438" y="3252788"/>
          <p14:tracePt t="43367" x="10548938" y="3252788"/>
          <p14:tracePt t="43375" x="10620375" y="3252788"/>
          <p14:tracePt t="43383" x="10677525" y="3252788"/>
          <p14:tracePt t="43391" x="10772775" y="3262313"/>
          <p14:tracePt t="43399" x="10844213" y="3270250"/>
          <p14:tracePt t="43407" x="10931525" y="3278188"/>
          <p14:tracePt t="43416" x="11052175" y="3278188"/>
          <p14:tracePt t="43422" x="11147425" y="3278188"/>
          <p14:tracePt t="43431" x="11274425" y="3278188"/>
          <p14:tracePt t="43439" x="11387138" y="3278188"/>
          <p14:tracePt t="43449" x="11506200" y="3278188"/>
          <p14:tracePt t="43455" x="11617325" y="3278188"/>
          <p14:tracePt t="43463" x="11706225" y="3278188"/>
          <p14:tracePt t="43471" x="11793538" y="3278188"/>
          <p14:tracePt t="43480" x="11864975" y="3278188"/>
          <p14:tracePt t="43487" x="11936413" y="3278188"/>
          <p14:tracePt t="43495" x="11999913" y="3278188"/>
          <p14:tracePt t="43503" x="12072938" y="3294063"/>
          <p14:tracePt t="43511" x="12120563" y="3294063"/>
          <p14:tracePt t="43519" x="12168188" y="3294063"/>
          <p14:tracePt t="47111" x="11968163" y="3436938"/>
          <p14:tracePt t="47120" x="11809413" y="3436938"/>
          <p14:tracePt t="47127" x="11641138" y="3436938"/>
          <p14:tracePt t="47135" x="11506200" y="3436938"/>
          <p14:tracePt t="47143" x="11355388" y="3436938"/>
          <p14:tracePt t="47151" x="11202988" y="3436938"/>
          <p14:tracePt t="47159" x="11083925" y="3436938"/>
          <p14:tracePt t="47167" x="11004550" y="3436938"/>
          <p14:tracePt t="47175" x="10947400" y="3436938"/>
          <p14:tracePt t="47183" x="10899775" y="3436938"/>
          <p14:tracePt t="47191" x="10868025" y="3429000"/>
          <p14:tracePt t="47199" x="10852150" y="3421063"/>
          <p14:tracePt t="47207" x="10836275" y="3421063"/>
          <p14:tracePt t="47215" x="10812463" y="3421063"/>
          <p14:tracePt t="47233" x="10788650" y="3421063"/>
          <p14:tracePt t="47239" x="10764838" y="3421063"/>
          <p14:tracePt t="47249" x="10741025" y="3421063"/>
          <p14:tracePt t="47255" x="10725150" y="3421063"/>
          <p14:tracePt t="47263" x="10701338" y="3421063"/>
          <p14:tracePt t="47271" x="10677525" y="3421063"/>
          <p14:tracePt t="47279" x="10661650" y="3421063"/>
          <p14:tracePt t="47287" x="10653713" y="3421063"/>
          <p14:tracePt t="47295" x="10645775" y="3421063"/>
          <p14:tracePt t="47415" x="10645775" y="3413125"/>
          <p14:tracePt t="47502" x="10645775" y="3405188"/>
          <p14:tracePt t="47543" x="10645775" y="3397250"/>
          <p14:tracePt t="47551" x="10645775" y="3389313"/>
          <p14:tracePt t="47567" x="10645775" y="3381375"/>
          <p14:tracePt t="47575" x="10645775" y="3373438"/>
          <p14:tracePt t="47703" x="10653713" y="3365500"/>
          <p14:tracePt t="47727" x="10653713" y="3357563"/>
          <p14:tracePt t="47743" x="10653713" y="3349625"/>
          <p14:tracePt t="47767" x="10653713" y="3341688"/>
          <p14:tracePt t="47775" x="10661650" y="3341688"/>
          <p14:tracePt t="47791" x="10661650" y="3333750"/>
          <p14:tracePt t="47815" x="10669588" y="3333750"/>
          <p14:tracePt t="47847" x="10669588" y="3325813"/>
          <p14:tracePt t="47871" x="10669588" y="3317875"/>
          <p14:tracePt t="47895" x="10669588" y="3309938"/>
          <p14:tracePt t="47903" x="10669588" y="3302000"/>
          <p14:tracePt t="47967" x="10669588" y="3294063"/>
          <p14:tracePt t="48183" x="10669588" y="3286125"/>
          <p14:tracePt t="48335" x="10669588" y="3278188"/>
          <p14:tracePt t="48343" x="10669588" y="3270250"/>
          <p14:tracePt t="48375" x="10669588" y="3262313"/>
          <p14:tracePt t="48415" x="10669588" y="3252788"/>
          <p14:tracePt t="48439" x="10669588" y="3244850"/>
          <p14:tracePt t="48447" x="10669588" y="3236913"/>
          <p14:tracePt t="48455" x="10677525" y="3236913"/>
          <p14:tracePt t="48463" x="10677525" y="3228975"/>
          <p14:tracePt t="48471" x="10677525" y="3221038"/>
          <p14:tracePt t="48479" x="10677525" y="3213100"/>
          <p14:tracePt t="48487" x="10677525" y="3205163"/>
          <p14:tracePt t="48511" x="10685463" y="3197225"/>
          <p14:tracePt t="48526" x="10685463" y="3189288"/>
          <p14:tracePt t="48534" x="10685463" y="3181350"/>
          <p14:tracePt t="48879" x="10693400" y="3181350"/>
          <p14:tracePt t="49494" x="10701338" y="3181350"/>
          <p14:tracePt t="52559" x="10709275" y="3181350"/>
          <p14:tracePt t="52647" x="10717213" y="3181350"/>
          <p14:tracePt t="52695" x="10717213" y="3189288"/>
          <p14:tracePt t="53471" x="10725150" y="3189288"/>
          <p14:tracePt t="53479" x="10733088" y="3189288"/>
          <p14:tracePt t="53510" x="10741025" y="3181350"/>
          <p14:tracePt t="53607" x="10741025" y="3173413"/>
          <p14:tracePt t="53647" x="10733088" y="3165475"/>
          <p14:tracePt t="53663" x="10725150" y="3165475"/>
          <p14:tracePt t="53679" x="10725150" y="3157538"/>
          <p14:tracePt t="53775" x="10725150" y="3149600"/>
          <p14:tracePt t="54119" x="10717213" y="3149600"/>
          <p14:tracePt t="54135" x="10717213" y="3157538"/>
          <p14:tracePt t="54143" x="10701338" y="3157538"/>
          <p14:tracePt t="54159" x="10693400" y="3165475"/>
          <p14:tracePt t="54175" x="10685463" y="3165475"/>
          <p14:tracePt t="54607" x="10685463" y="3173413"/>
          <p14:tracePt t="54615" x="10693400" y="3173413"/>
          <p14:tracePt t="54623" x="10701338" y="3173413"/>
          <p14:tracePt t="54647" x="10709275" y="3173413"/>
          <p14:tracePt t="54919" x="10717213" y="3173413"/>
          <p14:tracePt t="54927" x="10741025" y="3181350"/>
          <p14:tracePt t="54935" x="10748963" y="3181350"/>
          <p14:tracePt t="54943" x="10780713" y="3189288"/>
          <p14:tracePt t="54951" x="10804525" y="3197225"/>
          <p14:tracePt t="54959" x="10836275" y="3205163"/>
          <p14:tracePt t="54967" x="10883900" y="3213100"/>
          <p14:tracePt t="54975" x="10931525" y="3213100"/>
          <p14:tracePt t="54984" x="10963275" y="3213100"/>
          <p14:tracePt t="54991" x="11036300" y="3228975"/>
          <p14:tracePt t="54999" x="11099800" y="3236913"/>
          <p14:tracePt t="55007" x="11187113" y="3244850"/>
          <p14:tracePt t="55015" x="11290300" y="3252788"/>
          <p14:tracePt t="55023" x="11371263" y="3262313"/>
          <p14:tracePt t="55031" x="11442700" y="3270250"/>
          <p14:tracePt t="55039" x="11506200" y="3270250"/>
          <p14:tracePt t="55050" x="11553825" y="3270250"/>
          <p14:tracePt t="55055" x="11585575" y="3270250"/>
          <p14:tracePt t="55063" x="11601450" y="3270250"/>
          <p14:tracePt t="55071" x="11609388" y="3270250"/>
          <p14:tracePt t="55119" x="11617325" y="3270250"/>
          <p14:tracePt t="55127" x="11633200" y="3270250"/>
          <p14:tracePt t="55135" x="11641138" y="3270250"/>
          <p14:tracePt t="55143" x="11664950" y="3270250"/>
          <p14:tracePt t="55151" x="11682413" y="3270250"/>
          <p14:tracePt t="55159" x="11698288" y="3270250"/>
          <p14:tracePt t="55166" x="11714163" y="3270250"/>
          <p14:tracePt t="55200" x="11722100" y="3270250"/>
          <p14:tracePt t="55223" x="11722100" y="3262313"/>
          <p14:tracePt t="55231" x="11722100" y="3252788"/>
          <p14:tracePt t="55239" x="11706225" y="3244850"/>
          <p14:tracePt t="55263" x="11698288" y="3244850"/>
          <p14:tracePt t="55279" x="11690350" y="3244850"/>
          <p14:tracePt t="55295" x="11682413" y="3244850"/>
          <p14:tracePt t="55303" x="11674475" y="3244850"/>
          <p14:tracePt t="55311" x="11664950" y="3244850"/>
          <p14:tracePt t="55319" x="11657013" y="3244850"/>
          <p14:tracePt t="55326" x="11649075" y="3236913"/>
          <p14:tracePt t="55343" x="11641138" y="3236913"/>
          <p14:tracePt t="55471" x="11625263" y="3236913"/>
          <p14:tracePt t="55487" x="11617325" y="3236913"/>
          <p14:tracePt t="55503" x="11609388" y="3236913"/>
          <p14:tracePt t="56503" x="11601450" y="3236913"/>
          <p14:tracePt t="56895" x="11593513" y="3236913"/>
          <p14:tracePt t="56927" x="11585575" y="3236913"/>
          <p14:tracePt t="57079" x="11569700" y="3236913"/>
          <p14:tracePt t="57159" x="11561763" y="3236913"/>
          <p14:tracePt t="57375" x="11553825" y="3236913"/>
          <p14:tracePt t="57391" x="11545888" y="3236913"/>
          <p14:tracePt t="57423" x="11537950" y="3236913"/>
          <p14:tracePt t="58271" x="11530013" y="3236913"/>
          <p14:tracePt t="58303" x="11530013" y="3228975"/>
          <p14:tracePt t="58615" x="11522075" y="3228975"/>
          <p14:tracePt t="58623" x="11514138" y="3228975"/>
          <p14:tracePt t="58847" x="11522075" y="3228975"/>
          <p14:tracePt t="58951" x="11514138" y="3228975"/>
          <p14:tracePt t="58959" x="11506200" y="3228975"/>
          <p14:tracePt t="58967" x="11490325" y="3228975"/>
          <p14:tracePt t="59391" x="11506200" y="3236913"/>
          <p14:tracePt t="59400" x="11545888" y="3244850"/>
          <p14:tracePt t="59407" x="11569700" y="3252788"/>
          <p14:tracePt t="59415" x="11601450" y="3252788"/>
          <p14:tracePt t="59422" x="11657013" y="3270250"/>
          <p14:tracePt t="59432" x="11690350" y="3270250"/>
          <p14:tracePt t="59439" x="11722100" y="3270250"/>
          <p14:tracePt t="59448" x="11761788" y="3270250"/>
          <p14:tracePt t="59454" x="11817350" y="3270250"/>
          <p14:tracePt t="59463" x="11880850" y="3270250"/>
          <p14:tracePt t="59471" x="11936413" y="3270250"/>
          <p14:tracePt t="59479" x="11991975" y="3270250"/>
          <p14:tracePt t="59487" x="12057063" y="3270250"/>
          <p14:tracePt t="59496" x="12104688" y="3270250"/>
          <p14:tracePt t="59503" x="12152313" y="3270250"/>
          <p14:tracePt t="60735" x="12120563" y="3436938"/>
          <p14:tracePt t="60743" x="12072938" y="3436938"/>
          <p14:tracePt t="60751" x="12033250" y="3436938"/>
          <p14:tracePt t="60759" x="11999913" y="3436938"/>
          <p14:tracePt t="60767" x="11968163" y="3436938"/>
          <p14:tracePt t="60775" x="11912600" y="3429000"/>
          <p14:tracePt t="60783" x="11849100" y="3429000"/>
          <p14:tracePt t="60790" x="11777663" y="3421063"/>
          <p14:tracePt t="60799" x="11698288" y="3413125"/>
          <p14:tracePt t="60807" x="11617325" y="3405188"/>
          <p14:tracePt t="60816" x="11498263" y="3405188"/>
          <p14:tracePt t="60823" x="11363325" y="3389313"/>
          <p14:tracePt t="60832" x="11187113" y="3373438"/>
          <p14:tracePt t="60838" x="11012488" y="3373438"/>
          <p14:tracePt t="60848" x="10836275" y="3373438"/>
          <p14:tracePt t="60855" x="10685463" y="3373438"/>
          <p14:tracePt t="60863" x="10548938" y="3373438"/>
          <p14:tracePt t="60871" x="10453688" y="3373438"/>
          <p14:tracePt t="60882" x="10374313" y="3373438"/>
          <p14:tracePt t="60886" x="10326688" y="3373438"/>
          <p14:tracePt t="60894" x="10294938" y="3373438"/>
          <p14:tracePt t="60903" x="10269538" y="3373438"/>
          <p14:tracePt t="60911" x="10253663" y="3373438"/>
          <p14:tracePt t="60919" x="10237788" y="3373438"/>
          <p14:tracePt t="60927" x="10221913" y="3373438"/>
          <p14:tracePt t="60935" x="10213975" y="3373438"/>
          <p14:tracePt t="61879" x="10206038" y="3373438"/>
          <p14:tracePt t="61895" x="10198100" y="3373438"/>
          <p14:tracePt t="61919" x="10190163" y="3373438"/>
          <p14:tracePt t="61943" x="10182225" y="3373438"/>
          <p14:tracePt t="64367" x="10182225" y="3365500"/>
          <p14:tracePt t="65303" x="10190163" y="3357563"/>
          <p14:tracePt t="65375" x="10198100" y="3357563"/>
          <p14:tracePt t="65711" x="10206038" y="3349625"/>
          <p14:tracePt t="65895" x="10198100" y="3341688"/>
          <p14:tracePt t="66375" x="10198100" y="3333750"/>
          <p14:tracePt t="66727" x="10190163" y="3325813"/>
          <p14:tracePt t="66735" x="10190163" y="3317875"/>
          <p14:tracePt t="66959" x="10190163" y="3309938"/>
          <p14:tracePt t="67087" x="10190163" y="3317875"/>
          <p14:tracePt t="69095" x="10182225" y="3317875"/>
          <p14:tracePt t="69119" x="10174288" y="3317875"/>
          <p14:tracePt t="69175" x="10166350" y="3317875"/>
          <p14:tracePt t="69343" x="10174288" y="3309938"/>
          <p14:tracePt t="69496" x="10174288" y="3302000"/>
          <p14:tracePt t="69567" x="10174288" y="3294063"/>
          <p14:tracePt t="69783" x="10166350" y="3294063"/>
          <p14:tracePt t="69839" x="10158413" y="3309938"/>
          <p14:tracePt t="70007" x="10150475" y="3309938"/>
          <p14:tracePt t="70239" x="10150475" y="3302000"/>
          <p14:tracePt t="70247" x="10142538" y="3302000"/>
          <p14:tracePt t="70262" x="10142538" y="3294063"/>
          <p14:tracePt t="70327" x="10134600" y="3278188"/>
          <p14:tracePt t="70559" x="10134600" y="3270250"/>
          <p14:tracePt t="70663" x="10126663" y="3270250"/>
          <p14:tracePt t="71031" x="10134600" y="3270250"/>
          <p14:tracePt t="71255" x="10142538" y="3262313"/>
          <p14:tracePt t="71463" x="10134600" y="3252788"/>
          <p14:tracePt t="71582" x="10142538" y="3244850"/>
          <p14:tracePt t="71591" x="10158413" y="3244850"/>
          <p14:tracePt t="71599" x="10174288" y="3244850"/>
          <p14:tracePt t="71608" x="10190163" y="3244850"/>
          <p14:tracePt t="71616" x="10198100" y="3244850"/>
          <p14:tracePt t="71623" x="10213975" y="3244850"/>
          <p14:tracePt t="71632" x="10237788" y="3244850"/>
          <p14:tracePt t="71639" x="10269538" y="3244850"/>
          <p14:tracePt t="71649" x="10294938" y="3244850"/>
          <p14:tracePt t="71654" x="10334625" y="3244850"/>
          <p14:tracePt t="71663" x="10414000" y="3244850"/>
          <p14:tracePt t="71670" x="10485438" y="3244850"/>
          <p14:tracePt t="71678" x="10556875" y="3244850"/>
          <p14:tracePt t="71687" x="10637838" y="3244850"/>
          <p14:tracePt t="71695" x="10717213" y="3244850"/>
          <p14:tracePt t="71703" x="10804525" y="3244850"/>
          <p14:tracePt t="71711" x="10868025" y="3244850"/>
          <p14:tracePt t="71719" x="10947400" y="3244850"/>
          <p14:tracePt t="71727" x="11036300" y="3244850"/>
          <p14:tracePt t="71735" x="11107738" y="3244850"/>
          <p14:tracePt t="71743" x="11163300" y="3244850"/>
          <p14:tracePt t="71751" x="11218863" y="3244850"/>
          <p14:tracePt t="71759" x="11290300" y="3244850"/>
          <p14:tracePt t="71767" x="11371263" y="3244850"/>
          <p14:tracePt t="71775" x="11442700" y="3244850"/>
          <p14:tracePt t="71783" x="11522075" y="3244850"/>
          <p14:tracePt t="71791" x="11609388" y="3244850"/>
          <p14:tracePt t="71800" x="11714163" y="3244850"/>
          <p14:tracePt t="71807" x="11825288" y="3244850"/>
          <p14:tracePt t="71815" x="11912600" y="3244850"/>
          <p14:tracePt t="71823" x="11999913" y="3244850"/>
          <p14:tracePt t="71831" x="12065000" y="3270250"/>
          <p14:tracePt t="71839" x="12120563" y="3278188"/>
          <p14:tracePt t="71848" x="12176125" y="3286125"/>
          <p14:tracePt t="73975" x="11809413" y="3294063"/>
          <p14:tracePt t="73983" x="11577638" y="3270250"/>
          <p14:tracePt t="73991" x="11387138" y="3270250"/>
          <p14:tracePt t="73999" x="11163300" y="3270250"/>
          <p14:tracePt t="74007" x="10947400" y="3270250"/>
          <p14:tracePt t="74016" x="10772775" y="3270250"/>
          <p14:tracePt t="74023" x="10556875" y="3270250"/>
          <p14:tracePt t="74032" x="10453688" y="3270250"/>
          <p14:tracePt t="74039" x="10318750" y="3244850"/>
          <p14:tracePt t="74049" x="10261600" y="3228975"/>
          <p14:tracePt t="74055" x="10206038" y="3228975"/>
          <p14:tracePt t="74063" x="10174288" y="3228975"/>
          <p14:tracePt t="74071" x="10166350" y="3228975"/>
          <p14:tracePt t="74079" x="10150475" y="3228975"/>
          <p14:tracePt t="74102" x="10142538" y="3228975"/>
          <p14:tracePt t="74119" x="10134600" y="3228975"/>
          <p14:tracePt t="74127" x="10126663" y="3228975"/>
          <p14:tracePt t="74143" x="10126663" y="3236913"/>
          <p14:tracePt t="74647" x="10134600" y="3236913"/>
          <p14:tracePt t="74663" x="10134600" y="3228975"/>
          <p14:tracePt t="74695" x="10142538" y="3228975"/>
          <p14:tracePt t="74759" x="10142538" y="3221038"/>
          <p14:tracePt t="76039" x="10134600" y="3221038"/>
          <p14:tracePt t="76063" x="10126663" y="3213100"/>
          <p14:tracePt t="76070" x="10134600" y="3213100"/>
          <p14:tracePt t="76079" x="10142538" y="3205163"/>
          <p14:tracePt t="76087" x="10158413" y="3189288"/>
          <p14:tracePt t="76095" x="10174288" y="3173413"/>
          <p14:tracePt t="76111" x="10182225" y="3165475"/>
          <p14:tracePt t="76119" x="10190163" y="3165475"/>
          <p14:tracePt t="76127" x="10198100" y="3157538"/>
          <p14:tracePt t="76135" x="10198100" y="3149600"/>
          <p14:tracePt t="76143" x="10198100" y="3141663"/>
          <p14:tracePt t="77007" x="10190163" y="3141663"/>
          <p14:tracePt t="77031" x="10190163" y="3133725"/>
          <p14:tracePt t="77079" x="10182225" y="3125788"/>
          <p14:tracePt t="77095" x="10174288" y="3125788"/>
          <p14:tracePt t="77359" x="10182225" y="3125788"/>
          <p14:tracePt t="77391" x="10190163" y="3125788"/>
          <p14:tracePt t="77400" x="10198100" y="3125788"/>
          <p14:tracePt t="77423" x="10206038" y="3117850"/>
          <p14:tracePt t="77463" x="10213975" y="3109913"/>
          <p14:tracePt t="77511" x="10213975" y="3101975"/>
          <p14:tracePt t="77575" x="10213975" y="3094038"/>
          <p14:tracePt t="77664" x="10213975" y="3086100"/>
          <p14:tracePt t="77703" x="10206038" y="3086100"/>
          <p14:tracePt t="77759" x="10198100" y="3086100"/>
          <p14:tracePt t="77783" x="10190163" y="3086100"/>
          <p14:tracePt t="78079" x="10198100" y="3094038"/>
          <p14:tracePt t="78143" x="10198100" y="3101975"/>
          <p14:tracePt t="78703" x="10190163" y="3109913"/>
          <p14:tracePt t="78711" x="10182225" y="3109913"/>
          <p14:tracePt t="78727" x="10166350" y="3109913"/>
          <p14:tracePt t="78783" x="10166350" y="3117850"/>
          <p14:tracePt t="78799" x="10158413" y="3125788"/>
          <p14:tracePt t="78815" x="10158413" y="3133725"/>
          <p14:tracePt t="78822" x="10150475" y="3133725"/>
          <p14:tracePt t="78847" x="10142538" y="3133725"/>
          <p14:tracePt t="78855" x="10142538" y="3141663"/>
          <p14:tracePt t="78943" x="10142538" y="3133725"/>
          <p14:tracePt t="78975" x="10142538" y="3125788"/>
          <p14:tracePt t="79023" x="10150475" y="3125788"/>
          <p14:tracePt t="79030" x="10158413" y="3125788"/>
          <p14:tracePt t="79175" x="10150475" y="3125788"/>
          <p14:tracePt t="79199" x="10142538" y="3125788"/>
          <p14:tracePt t="79215" x="10134600" y="3125788"/>
          <p14:tracePt t="79263" x="10126663" y="3125788"/>
          <p14:tracePt t="79327" x="10118725" y="3125788"/>
          <p14:tracePt t="79503" x="10110788" y="3125788"/>
          <p14:tracePt t="79535" x="10110788" y="3117850"/>
          <p14:tracePt t="79583" x="10118725" y="3117850"/>
          <p14:tracePt t="79751" x="10118725" y="3125788"/>
          <p14:tracePt t="79887" x="10110788" y="3125788"/>
          <p14:tracePt t="80023" x="10110788" y="3109913"/>
          <p14:tracePt t="80063" x="10110788" y="3101975"/>
          <p14:tracePt t="80071" x="10118725" y="3094038"/>
          <p14:tracePt t="80143" x="10126663" y="3086100"/>
          <p14:tracePt t="80207" x="10134600" y="3086100"/>
          <p14:tracePt t="80264" x="10142538" y="3086100"/>
          <p14:tracePt t="80327" x="10150475" y="3086100"/>
          <p14:tracePt t="80535" x="10150475" y="3094038"/>
          <p14:tracePt t="80559" x="10134600" y="3094038"/>
          <p14:tracePt t="80567" x="10134600" y="3101975"/>
          <p14:tracePt t="80583" x="10134600" y="3109913"/>
          <p14:tracePt t="81151" x="10142538" y="3117850"/>
          <p14:tracePt t="81159" x="10150475" y="3125788"/>
          <p14:tracePt t="81231" x="10158413" y="3125788"/>
          <p14:tracePt t="81351" x="10150475" y="3125788"/>
          <p14:tracePt t="81367" x="10142538" y="3125788"/>
          <p14:tracePt t="81431" x="10134600" y="3125788"/>
          <p14:tracePt t="81455" x="10126663" y="3125788"/>
          <p14:tracePt t="81471" x="10118725" y="3117850"/>
          <p14:tracePt t="81583" x="10110788" y="3109913"/>
          <p14:tracePt t="81695" x="10102850" y="3101975"/>
          <p14:tracePt t="81727" x="10094913" y="3101975"/>
          <p14:tracePt t="82287" x="10094913" y="3094038"/>
          <p14:tracePt t="82695" x="10094913" y="3101975"/>
          <p14:tracePt t="83567" x="10102850" y="3101975"/>
          <p14:tracePt t="83815" x="10102850" y="3109913"/>
          <p14:tracePt t="83863" x="10094913" y="3109913"/>
          <p14:tracePt t="83887" x="10086975" y="3109913"/>
          <p14:tracePt t="83935" x="10079038" y="3109913"/>
          <p14:tracePt t="85512" x="10071100" y="3101975"/>
          <p14:tracePt t="86039" x="10071100" y="3094038"/>
          <p14:tracePt t="86055" x="10071100" y="3086100"/>
          <p14:tracePt t="86095" x="10079038" y="3078163"/>
          <p14:tracePt t="86135" x="10086975" y="3070225"/>
          <p14:tracePt t="86151" x="10094913" y="3062288"/>
          <p14:tracePt t="86207" x="10094913" y="3070225"/>
          <p14:tracePt t="86215" x="10086975" y="3070225"/>
          <p14:tracePt t="86222" x="10079038" y="3070225"/>
          <p14:tracePt t="86239" x="10071100" y="3070225"/>
          <p14:tracePt t="86263" x="10063163" y="3062288"/>
          <p14:tracePt t="86271" x="10055225" y="3054350"/>
          <p14:tracePt t="86286" x="10055225" y="3038475"/>
          <p14:tracePt t="86295" x="10055225" y="3030538"/>
          <p14:tracePt t="86319" x="10047288" y="3022600"/>
          <p14:tracePt t="86391" x="10047288" y="3030538"/>
          <p14:tracePt t="86447" x="10047288" y="3038475"/>
          <p14:tracePt t="86512" x="10055225" y="3038475"/>
          <p14:tracePt t="86519" x="10063163" y="3038475"/>
          <p14:tracePt t="87319" x="10071100" y="3038475"/>
          <p14:tracePt t="87327" x="10086975" y="3038475"/>
          <p14:tracePt t="87335" x="10094913" y="3038475"/>
          <p14:tracePt t="87343" x="10110788" y="3038475"/>
          <p14:tracePt t="87351" x="10126663" y="3038475"/>
          <p14:tracePt t="87358" x="10142538" y="3038475"/>
          <p14:tracePt t="87366" x="10150475" y="3038475"/>
          <p14:tracePt t="87374" x="10158413" y="3038475"/>
          <p14:tracePt t="87383" x="10174288" y="3038475"/>
          <p14:tracePt t="87391" x="10206038" y="3046413"/>
          <p14:tracePt t="87400" x="10294938" y="3062288"/>
          <p14:tracePt t="87407" x="10406063" y="3078163"/>
          <p14:tracePt t="87416" x="10485438" y="3086100"/>
          <p14:tracePt t="87423" x="10629900" y="3117850"/>
          <p14:tracePt t="87432" x="10796588" y="3117850"/>
          <p14:tracePt t="87438" x="10883900" y="3117850"/>
          <p14:tracePt t="87448" x="10939463" y="3125788"/>
          <p14:tracePt t="87455" x="11004550" y="3125788"/>
          <p14:tracePt t="87463" x="11036300" y="3133725"/>
          <p14:tracePt t="87470" x="11052175" y="3133725"/>
          <p14:tracePt t="87480" x="11068050" y="3133725"/>
          <p14:tracePt t="87487" x="11068050" y="3141663"/>
          <p14:tracePt t="87518" x="11068050" y="3149600"/>
          <p14:tracePt t="87526" x="11060113" y="3149600"/>
          <p14:tracePt t="87607" x="11068050" y="3149600"/>
          <p14:tracePt t="87615" x="11091863" y="3157538"/>
          <p14:tracePt t="87623" x="11139488" y="3165475"/>
          <p14:tracePt t="87631" x="11202988" y="3173413"/>
          <p14:tracePt t="87639" x="11274425" y="3181350"/>
          <p14:tracePt t="87647" x="11363325" y="3197225"/>
          <p14:tracePt t="87654" x="11450638" y="3205163"/>
          <p14:tracePt t="87663" x="11553825" y="3221038"/>
          <p14:tracePt t="87671" x="11649075" y="3221038"/>
          <p14:tracePt t="87679" x="11737975" y="3228975"/>
          <p14:tracePt t="87687" x="11825288" y="3244850"/>
          <p14:tracePt t="87695" x="11912600" y="3252788"/>
          <p14:tracePt t="87703" x="12007850" y="3286125"/>
          <p14:tracePt t="87711" x="12104688" y="3317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092764"/>
            <a:ext cx="11693819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Hyacinths as a proxy for floating macroplastic densities in rivers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9347E-04B2-4BD8-80F1-B62F284DA394}"/>
              </a:ext>
            </a:extLst>
          </p:cNvPr>
          <p:cNvSpPr txBox="1"/>
          <p:nvPr/>
        </p:nvSpPr>
        <p:spPr>
          <a:xfrm>
            <a:off x="7706977" y="1949551"/>
            <a:ext cx="4181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Floating patches of water hyacinths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cover large portions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 of the Saigon river and other rivers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Patches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accumulate debris 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including macroplastic items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They drift and move at the water surface: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pathway for plastic transport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Their presence is linked to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poor water quality levels 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(eutrophication). They can grow very quickly (double size in a few days)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The link between their coverage in rivers and hydrological cycle is unclear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Hyacinth invasion are common in most tropical freshwater systems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CA08C-42F0-4308-A460-F0FC5CE7402B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3" name="Picture 2" descr="Image result for ESA">
              <a:extLst>
                <a:ext uri="{FF2B5EF4-FFF2-40B4-BE49-F238E27FC236}">
                  <a16:creationId xmlns:a16="http://schemas.microsoft.com/office/drawing/2014/main" id="{2A3E7E3A-58FF-4E2A-B768-937C95F96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9C77887-FBC1-4EA7-8744-D541767E2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58CCE94-D8DF-4813-992E-0DE00DFC1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2FA935-585B-4A62-B4AE-E1EE45CD8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4" name="VID-20220517-WA0011">
            <a:hlinkClick r:id="" action="ppaction://media"/>
            <a:extLst>
              <a:ext uri="{FF2B5EF4-FFF2-40B4-BE49-F238E27FC236}">
                <a16:creationId xmlns:a16="http://schemas.microsoft.com/office/drawing/2014/main" id="{4C846F38-252F-4951-919A-DD3C2C8758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482" y="2246630"/>
            <a:ext cx="2472394" cy="4367467"/>
          </a:xfrm>
          <a:prstGeom prst="rect">
            <a:avLst/>
          </a:prstGeom>
        </p:spPr>
      </p:pic>
      <p:pic>
        <p:nvPicPr>
          <p:cNvPr id="6" name="Picture 5" descr="A body of water with plants growing in it&#10;&#10;Description automatically generated with low confidence">
            <a:extLst>
              <a:ext uri="{FF2B5EF4-FFF2-40B4-BE49-F238E27FC236}">
                <a16:creationId xmlns:a16="http://schemas.microsoft.com/office/drawing/2014/main" id="{4FF97943-71BB-40A8-9B26-B815D4713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923" y="2706116"/>
            <a:ext cx="3934628" cy="295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3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73"/>
    </mc:Choice>
    <mc:Fallback xmlns="">
      <p:transition spd="slow" advTm="7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6" objId="2"/>
        <p14:stopEvt time="7107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092764"/>
            <a:ext cx="10124643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Indirect sensing of floating plastic in rivers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A9347E-04B2-4BD8-80F1-B62F284DA394}"/>
                  </a:ext>
                </a:extLst>
              </p:cNvPr>
              <p:cNvSpPr txBox="1"/>
              <p:nvPr/>
            </p:nvSpPr>
            <p:spPr>
              <a:xfrm>
                <a:off x="25331" y="2163442"/>
                <a:ext cx="3763951" cy="2390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000" dirty="0">
                          <a:solidFill>
                            <a:schemeClr val="tx2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GB" sz="4000" baseline="-25000" dirty="0">
                          <a:solidFill>
                            <a:schemeClr val="tx2"/>
                          </a:solidFill>
                        </a:rPr>
                        <m:t>p</m:t>
                      </m:r>
                      <m:r>
                        <a:rPr lang="en-US" sz="4000" i="1" baseline="-250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baseline="-2500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4000" i="1" baseline="-250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l-GR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en-US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4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den>
                          </m:f>
                        </m:num>
                        <m:den>
                          <m:r>
                            <a:rPr lang="en-US" sz="4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i="1" baseline="-25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b="0" baseline="-25000" dirty="0">
                  <a:solidFill>
                    <a:schemeClr val="tx2"/>
                  </a:solidFill>
                  <a:latin typeface="Roboto" panose="0200000000000000000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aseline="-25000" dirty="0">
                  <a:solidFill>
                    <a:schemeClr val="tx2"/>
                  </a:solidFill>
                  <a:latin typeface="Roboto" panose="02000000000000000000"/>
                </a:endParaRPr>
              </a:p>
              <a:p>
                <a:endParaRPr lang="en-GB" dirty="0">
                  <a:solidFill>
                    <a:schemeClr val="tx2"/>
                  </a:solidFill>
                  <a:latin typeface="Roboto" panose="0200000000000000000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solidFill>
                    <a:schemeClr val="tx2"/>
                  </a:solidFill>
                  <a:latin typeface="Roboto" panose="0200000000000000000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A9347E-04B2-4BD8-80F1-B62F284DA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1" y="2163442"/>
                <a:ext cx="3763951" cy="2390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CA08C-42F0-4308-A460-F0FC5CE7402B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3" name="Picture 2" descr="Image result for ESA">
              <a:extLst>
                <a:ext uri="{FF2B5EF4-FFF2-40B4-BE49-F238E27FC236}">
                  <a16:creationId xmlns:a16="http://schemas.microsoft.com/office/drawing/2014/main" id="{2A3E7E3A-58FF-4E2A-B768-937C95F96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9C77887-FBC1-4EA7-8744-D541767E2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58CCE94-D8DF-4813-992E-0DE00DFC1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2FA935-585B-4A62-B4AE-E1EE45CD8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CE0A97-1A21-4F67-9205-D15A8BE21322}"/>
                  </a:ext>
                </a:extLst>
              </p:cNvPr>
              <p:cNvSpPr txBox="1"/>
              <p:nvPr/>
            </p:nvSpPr>
            <p:spPr>
              <a:xfrm>
                <a:off x="390144" y="4284079"/>
                <a:ext cx="53766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20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GB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River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surface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plastic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density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items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endParaRPr lang="en-US" sz="1200" i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200" i="1" baseline="-25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covered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hyacinths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r>
                  <a:rPr lang="el-GR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ρ</a:t>
                </a: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plastic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within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hyacinths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: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ratio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entrapped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over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total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floating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items in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river</a:t>
                </a:r>
                <a:endParaRPr lang="nl-NL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200" i="1" baseline="-25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200" baseline="-25000" dirty="0">
                    <a:solidFill>
                      <a:schemeClr val="tx2">
                        <a:lumMod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iver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surface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considered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GB" sz="1200" dirty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CE0A97-1A21-4F67-9205-D15A8BE21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" y="4284079"/>
                <a:ext cx="5376672" cy="1200329"/>
              </a:xfrm>
              <a:prstGeom prst="rect">
                <a:avLst/>
              </a:prstGeom>
              <a:blipFill>
                <a:blip r:embed="rId9"/>
                <a:stretch>
                  <a:fillRect b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DE91EF-8EE8-4039-9074-20D44BF583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36527" r="36483" b="22542"/>
          <a:stretch/>
        </p:blipFill>
        <p:spPr>
          <a:xfrm>
            <a:off x="6899990" y="3615977"/>
            <a:ext cx="4657344" cy="3120399"/>
          </a:xfrm>
          <a:prstGeom prst="rect">
            <a:avLst/>
          </a:prstGeom>
        </p:spPr>
      </p:pic>
      <p:pic>
        <p:nvPicPr>
          <p:cNvPr id="22" name="Picture 21" descr="A picture containing outdoor, grass, brittle star&#10;&#10;Description automatically generated">
            <a:extLst>
              <a:ext uri="{FF2B5EF4-FFF2-40B4-BE49-F238E27FC236}">
                <a16:creationId xmlns:a16="http://schemas.microsoft.com/office/drawing/2014/main" id="{A6A10CCD-03C2-4EAE-8079-7EDF72396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t="-1" r="31141" b="39305"/>
          <a:stretch/>
        </p:blipFill>
        <p:spPr>
          <a:xfrm>
            <a:off x="6899990" y="1726336"/>
            <a:ext cx="4657344" cy="254328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339A41-8E99-4C64-96E0-7795BF066F0A}"/>
              </a:ext>
            </a:extLst>
          </p:cNvPr>
          <p:cNvCxnSpPr>
            <a:cxnSpLocks/>
          </p:cNvCxnSpPr>
          <p:nvPr/>
        </p:nvCxnSpPr>
        <p:spPr>
          <a:xfrm flipH="1">
            <a:off x="9076479" y="2448188"/>
            <a:ext cx="858637" cy="640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8211F4-DAE3-4787-AD31-6AB0BCAB4AFC}"/>
              </a:ext>
            </a:extLst>
          </p:cNvPr>
          <p:cNvSpPr txBox="1"/>
          <p:nvPr/>
        </p:nvSpPr>
        <p:spPr>
          <a:xfrm>
            <a:off x="9421425" y="2092285"/>
            <a:ext cx="1967776" cy="3508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2"/>
                </a:solidFill>
                <a:latin typeface="Roboto" panose="02000000000000000000"/>
                <a:cs typeface="Arial" panose="020B0604020202020204" pitchFamily="34" charset="0"/>
              </a:rPr>
              <a:t>Water hyacinths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C4552-1DF2-43B3-AAE9-6ADEF9E366B9}"/>
              </a:ext>
            </a:extLst>
          </p:cNvPr>
          <p:cNvSpPr txBox="1"/>
          <p:nvPr/>
        </p:nvSpPr>
        <p:spPr>
          <a:xfrm>
            <a:off x="390144" y="5834634"/>
            <a:ext cx="537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large-scale detection of hyacinth with field-based estimates of plastic density within hyacinths </a:t>
            </a:r>
            <a:endParaRPr lang="nl-NL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9F971FA-3AE6-41E4-A27F-2E72B0814418}"/>
                  </a:ext>
                </a:extLst>
              </p:cNvPr>
              <p:cNvSpPr/>
              <p:nvPr/>
            </p:nvSpPr>
            <p:spPr>
              <a:xfrm>
                <a:off x="4584157" y="3136613"/>
                <a:ext cx="764088" cy="6681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800" i="1" baseline="-25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800" i="1" baseline="-250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baseline="-2500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baseline="-25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9F971FA-3AE6-41E4-A27F-2E72B0814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157" y="3136613"/>
                <a:ext cx="764088" cy="6681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FFDC1B-A149-400B-8123-3FE4638132FD}"/>
                  </a:ext>
                </a:extLst>
              </p:cNvPr>
              <p:cNvSpPr txBox="1"/>
              <p:nvPr/>
            </p:nvSpPr>
            <p:spPr>
              <a:xfrm>
                <a:off x="4620953" y="4013463"/>
                <a:ext cx="690496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ρ</m:t>
                      </m:r>
                      <m:r>
                        <a:rPr lang="en-US" b="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FFDC1B-A149-400B-8123-3FE463813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53" y="4013463"/>
                <a:ext cx="690496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E00A7D-F39F-4501-95D8-880A2ABD30B8}"/>
              </a:ext>
            </a:extLst>
          </p:cNvPr>
          <p:cNvCxnSpPr>
            <a:cxnSpLocks/>
          </p:cNvCxnSpPr>
          <p:nvPr/>
        </p:nvCxnSpPr>
        <p:spPr>
          <a:xfrm flipV="1">
            <a:off x="5445905" y="2647951"/>
            <a:ext cx="1354945" cy="7810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F937A6-BF6E-4D44-89BE-76B706EB72B2}"/>
              </a:ext>
            </a:extLst>
          </p:cNvPr>
          <p:cNvCxnSpPr>
            <a:cxnSpLocks/>
          </p:cNvCxnSpPr>
          <p:nvPr/>
        </p:nvCxnSpPr>
        <p:spPr>
          <a:xfrm>
            <a:off x="5474957" y="4226249"/>
            <a:ext cx="1354945" cy="611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4861715-9441-4E10-A38E-25A0CFB8B053}"/>
              </a:ext>
            </a:extLst>
          </p:cNvPr>
          <p:cNvSpPr txBox="1"/>
          <p:nvPr/>
        </p:nvSpPr>
        <p:spPr>
          <a:xfrm>
            <a:off x="6968005" y="1895864"/>
            <a:ext cx="17621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Satellite remote sensing</a:t>
            </a:r>
            <a:endParaRPr lang="nl-NL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C66BE3-43C6-4390-8F79-31E499E08312}"/>
              </a:ext>
            </a:extLst>
          </p:cNvPr>
          <p:cNvSpPr txBox="1"/>
          <p:nvPr/>
        </p:nvSpPr>
        <p:spPr>
          <a:xfrm>
            <a:off x="6968005" y="4354790"/>
            <a:ext cx="17621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UAV imagery and other field-based methods</a:t>
            </a:r>
            <a:endParaRPr lang="nl-NL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2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73"/>
    </mc:Choice>
    <mc:Fallback xmlns="">
      <p:transition spd="slow" advTm="71073"/>
    </mc:Fallback>
  </mc:AlternateContent>
  <p:extLst>
    <p:ext uri="{E180D4A7-C9FB-4DFB-919C-405C955672EB}">
      <p14:showEvtLst xmlns:p14="http://schemas.microsoft.com/office/powerpoint/2010/main">
        <p14:playEvt time="2006" objId="2"/>
        <p14:stopEvt time="710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077048"/>
            <a:ext cx="11222403" cy="8461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Detection of hyacinth coverage with freely available satellite images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6A368-CCFF-49F1-B01A-E438A2700DD0}"/>
              </a:ext>
            </a:extLst>
          </p:cNvPr>
          <p:cNvSpPr txBox="1"/>
          <p:nvPr/>
        </p:nvSpPr>
        <p:spPr>
          <a:xfrm>
            <a:off x="270437" y="5027386"/>
            <a:ext cx="10761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Use of both Sentinel-1 and 2 satellite 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Freely accessible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Combined, high revisit time (approximately 4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Spatial resolution can reach 10 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Swath widths of 250-290 km: enable to cover entire river 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Long-term archives: from 2015 onwards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2"/>
              </a:solidFill>
              <a:latin typeface="Roboto" panose="0200000000000000000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A3488A-28B7-46EA-90EC-677BC6A33062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29" name="Picture 2" descr="Image result for ESA">
              <a:extLst>
                <a:ext uri="{FF2B5EF4-FFF2-40B4-BE49-F238E27FC236}">
                  <a16:creationId xmlns:a16="http://schemas.microsoft.com/office/drawing/2014/main" id="{0C4DE572-994C-4506-9B98-11DD2F262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3BA5715-4537-4168-B26E-6AB97562E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6E708E93-F4A4-4621-A178-FE7F8F75C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8BF7F01-0FBB-4E44-870C-BBD10A53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6B8EED-806C-40C1-BD7B-49438225B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8"/>
          <a:stretch/>
        </p:blipFill>
        <p:spPr>
          <a:xfrm>
            <a:off x="634732" y="2913188"/>
            <a:ext cx="1852894" cy="1882303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9E28AF1E-8633-4578-868B-8194DC588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0128" y="2809170"/>
            <a:ext cx="2811363" cy="2136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42DC74-0E16-4577-9B48-8BE33555D821}"/>
                  </a:ext>
                </a:extLst>
              </p:cNvPr>
              <p:cNvSpPr txBox="1"/>
              <p:nvPr/>
            </p:nvSpPr>
            <p:spPr>
              <a:xfrm>
                <a:off x="6908042" y="4055642"/>
                <a:ext cx="2811363" cy="794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dirty="0" smtClean="0">
                          <a:solidFill>
                            <a:schemeClr val="tx2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GB" sz="1800" baseline="-25000" dirty="0" smtClean="0">
                          <a:solidFill>
                            <a:schemeClr val="tx2"/>
                          </a:solidFill>
                        </a:rPr>
                        <m:t>p</m:t>
                      </m:r>
                      <m:r>
                        <a:rPr lang="en-US" sz="1800" i="1" baseline="-250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baseline="-2500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800" i="1" baseline="-25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den>
                          </m:f>
                        </m:num>
                        <m:den>
                          <m:r>
                            <a:rPr lang="en-US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i="1" baseline="-25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42DC74-0E16-4577-9B48-8BE33555D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042" y="4055642"/>
                <a:ext cx="2811363" cy="794000"/>
              </a:xfrm>
              <a:prstGeom prst="rect">
                <a:avLst/>
              </a:prstGeom>
              <a:blipFill>
                <a:blip r:embed="rId10"/>
                <a:stretch>
                  <a:fillRect b="-53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73CA65A-FCDD-4199-ACD9-D9A7E6C6A7EC}"/>
              </a:ext>
            </a:extLst>
          </p:cNvPr>
          <p:cNvSpPr/>
          <p:nvPr/>
        </p:nvSpPr>
        <p:spPr>
          <a:xfrm>
            <a:off x="8094517" y="4055642"/>
            <a:ext cx="438411" cy="47381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511DD-7961-48DF-8363-E05E269CF61E}"/>
              </a:ext>
            </a:extLst>
          </p:cNvPr>
          <p:cNvSpPr txBox="1"/>
          <p:nvPr/>
        </p:nvSpPr>
        <p:spPr>
          <a:xfrm>
            <a:off x="447675" y="2590620"/>
            <a:ext cx="263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Algorithm/mask detection</a:t>
            </a:r>
            <a:endParaRPr lang="nl-NL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DFDDBD-9245-4AB3-9448-DE4ADF9C5048}"/>
              </a:ext>
            </a:extLst>
          </p:cNvPr>
          <p:cNvSpPr txBox="1"/>
          <p:nvPr/>
        </p:nvSpPr>
        <p:spPr>
          <a:xfrm>
            <a:off x="4709549" y="2566410"/>
            <a:ext cx="263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Coverage estimates</a:t>
            </a:r>
            <a:endParaRPr lang="nl-NL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445C6D5-10F5-4D50-912D-2405A9A11DED}"/>
              </a:ext>
            </a:extLst>
          </p:cNvPr>
          <p:cNvSpPr/>
          <p:nvPr/>
        </p:nvSpPr>
        <p:spPr>
          <a:xfrm rot="16200000">
            <a:off x="3137782" y="3009111"/>
            <a:ext cx="382190" cy="1495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0CF8F4-A40F-48BA-A219-7897BACB6E14}"/>
                  </a:ext>
                </a:extLst>
              </p:cNvPr>
              <p:cNvSpPr txBox="1"/>
              <p:nvPr/>
            </p:nvSpPr>
            <p:spPr>
              <a:xfrm>
                <a:off x="6847739" y="5251954"/>
                <a:ext cx="36957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20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GB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River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surface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plastic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density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items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endParaRPr lang="en-US" sz="1200" i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200" i="1" baseline="-25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covered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hyacinths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r>
                  <a:rPr lang="el-GR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ρ</a:t>
                </a: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plastic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within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hyacinths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: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ratio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entrapped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over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total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floating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items in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river</a:t>
                </a:r>
                <a:endParaRPr lang="nl-NL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200" i="1" baseline="-25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200" baseline="-25000" dirty="0">
                    <a:solidFill>
                      <a:schemeClr val="tx2">
                        <a:lumMod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iver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surface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considered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GB" sz="1200" dirty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0CF8F4-A40F-48BA-A219-7897BACB6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739" y="5251954"/>
                <a:ext cx="3695700" cy="1384995"/>
              </a:xfrm>
              <a:prstGeom prst="rect">
                <a:avLst/>
              </a:prstGeom>
              <a:blipFill>
                <a:blip r:embed="rId11"/>
                <a:stretch>
                  <a:fillRect b="-8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58E3441-E159-4D8C-9FDE-F853A80882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0581" y="2395128"/>
            <a:ext cx="4457064" cy="1358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5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02"/>
    </mc:Choice>
    <mc:Fallback xmlns="">
      <p:transition spd="slow" advTm="929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077048"/>
            <a:ext cx="11222403" cy="8461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Plastic density estimates using UAV images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6A368-CCFF-49F1-B01A-E438A2700DD0}"/>
              </a:ext>
            </a:extLst>
          </p:cNvPr>
          <p:cNvSpPr txBox="1"/>
          <p:nvPr/>
        </p:nvSpPr>
        <p:spPr>
          <a:xfrm>
            <a:off x="4157576" y="1812291"/>
            <a:ext cx="7679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Use of UAV images is an effective method to detect floating macroplastic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Use of pixel-based approach with RGB images is easy to implement but difficult to generalize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Works well if most floating macroplastic are of a distinct colour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Challenges: glint (false positives), full automation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Monitoring is time-consuming and only covers a small portion of the river </a:t>
            </a:r>
            <a:endParaRPr lang="en-GB" sz="1600" dirty="0"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/>
                </a:solidFill>
                <a:latin typeface="Roboto" panose="02000000000000000000"/>
              </a:rPr>
              <a:t>Object-detection with ML requires large amounts of manually labelled training data</a:t>
            </a:r>
          </a:p>
          <a:p>
            <a:endParaRPr lang="en-GB" sz="1600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2"/>
              </a:solidFill>
              <a:latin typeface="Roboto" panose="0200000000000000000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A3488A-28B7-46EA-90EC-677BC6A33062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29" name="Picture 2" descr="Image result for ESA">
              <a:extLst>
                <a:ext uri="{FF2B5EF4-FFF2-40B4-BE49-F238E27FC236}">
                  <a16:creationId xmlns:a16="http://schemas.microsoft.com/office/drawing/2014/main" id="{0C4DE572-994C-4506-9B98-11DD2F262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3BA5715-4537-4168-B26E-6AB97562E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6E708E93-F4A4-4621-A178-FE7F8F75C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8BF7F01-0FBB-4E44-870C-BBD10A53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42DC74-0E16-4577-9B48-8BE33555D821}"/>
                  </a:ext>
                </a:extLst>
              </p:cNvPr>
              <p:cNvSpPr txBox="1"/>
              <p:nvPr/>
            </p:nvSpPr>
            <p:spPr>
              <a:xfrm>
                <a:off x="3997793" y="5421963"/>
                <a:ext cx="2811363" cy="794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dirty="0" smtClean="0">
                          <a:solidFill>
                            <a:schemeClr val="tx2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GB" sz="1800" baseline="-25000" dirty="0" smtClean="0">
                          <a:solidFill>
                            <a:schemeClr val="tx2"/>
                          </a:solidFill>
                        </a:rPr>
                        <m:t>p</m:t>
                      </m:r>
                      <m:r>
                        <a:rPr lang="en-US" sz="1800" i="1" baseline="-250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baseline="-2500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800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den>
                          </m:f>
                        </m:num>
                        <m:den>
                          <m:r>
                            <a:rPr lang="en-US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i="1" baseline="-25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42DC74-0E16-4577-9B48-8BE33555D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793" y="5421963"/>
                <a:ext cx="2811363" cy="794000"/>
              </a:xfrm>
              <a:prstGeom prst="rect">
                <a:avLst/>
              </a:prstGeom>
              <a:blipFill>
                <a:blip r:embed="rId8"/>
                <a:stretch>
                  <a:fillRect b="-53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73CA65A-FCDD-4199-ACD9-D9A7E6C6A7EC}"/>
              </a:ext>
            </a:extLst>
          </p:cNvPr>
          <p:cNvSpPr/>
          <p:nvPr/>
        </p:nvSpPr>
        <p:spPr>
          <a:xfrm>
            <a:off x="5629302" y="5411612"/>
            <a:ext cx="438411" cy="47381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4AB078-18E8-465A-B0BC-F820F49491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2" t="26236" r="48448" b="18869"/>
          <a:stretch/>
        </p:blipFill>
        <p:spPr>
          <a:xfrm>
            <a:off x="354797" y="1790676"/>
            <a:ext cx="3642996" cy="4807253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48921AD-B686-46B4-9A4A-D5D5A5EBD4B9}"/>
              </a:ext>
            </a:extLst>
          </p:cNvPr>
          <p:cNvSpPr/>
          <p:nvPr/>
        </p:nvSpPr>
        <p:spPr>
          <a:xfrm>
            <a:off x="5410096" y="5648519"/>
            <a:ext cx="438411" cy="47381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039EE2-BD89-476D-A4F6-CA184AE020DE}"/>
                  </a:ext>
                </a:extLst>
              </p:cNvPr>
              <p:cNvSpPr txBox="1"/>
              <p:nvPr/>
            </p:nvSpPr>
            <p:spPr>
              <a:xfrm>
                <a:off x="6545321" y="5180787"/>
                <a:ext cx="53766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20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GB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River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surface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plastic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density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items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endParaRPr lang="en-US" sz="1200" i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200" i="1" baseline="-25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covered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hyacinths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[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sz="1200" baseline="300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r>
                  <a:rPr lang="el-GR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ρ</a:t>
                </a: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plastic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density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within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nl-NL" sz="12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hyacinths</a:t>
                </a:r>
                <a:r>
                  <a:rPr lang="nl-NL" sz="12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: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ratio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entrapped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over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total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floating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items in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nl-NL" sz="12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1200" dirty="0" err="1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river</a:t>
                </a:r>
                <a:endParaRPr lang="nl-NL" sz="12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200" i="1" baseline="-25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200" baseline="-25000" dirty="0">
                    <a:solidFill>
                      <a:schemeClr val="tx2">
                        <a:lumMod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aseline="-250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iver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surface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nl-NL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considered</m:t>
                    </m:r>
                    <m:r>
                      <m:rPr>
                        <m:nor/>
                      </m:rP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GB" sz="1200" dirty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039EE2-BD89-476D-A4F6-CA184AE02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321" y="5180787"/>
                <a:ext cx="5376672" cy="1200329"/>
              </a:xfrm>
              <a:prstGeom prst="rect">
                <a:avLst/>
              </a:prstGeom>
              <a:blipFill>
                <a:blip r:embed="rId10"/>
                <a:stretch>
                  <a:fillRect l="-113" b="-101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738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02"/>
    </mc:Choice>
    <mc:Fallback>
      <p:transition spd="slow" advTm="9290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092764"/>
            <a:ext cx="10124643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Next 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62A7B9-9ED9-4655-848D-FEA4294FF681}"/>
                  </a:ext>
                </a:extLst>
              </p:cNvPr>
              <p:cNvSpPr txBox="1"/>
              <p:nvPr/>
            </p:nvSpPr>
            <p:spPr>
              <a:xfrm>
                <a:off x="195014" y="1988183"/>
                <a:ext cx="7729786" cy="4565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Spatial variability in plastic densities within hyacinths (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ρ</a:t>
                </a: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l-GR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GB" sz="1200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l1 </a:t>
                </a:r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1.9 x 10</a:t>
                </a:r>
                <a:r>
                  <a:rPr lang="en-GB" sz="1200" baseline="30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l-GR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GB" sz="1200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l2 :  </a:t>
                </a:r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2.1 </a:t>
                </a:r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10</a:t>
                </a:r>
                <a:r>
                  <a:rPr lang="en-GB" sz="1200" baseline="30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GB" sz="1200" b="1" baseline="30000" dirty="0">
                  <a:solidFill>
                    <a:schemeClr val="tx2"/>
                  </a:solidFill>
                  <a:latin typeface="Roboto" panose="0200000000000000000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b="1" baseline="30000" dirty="0">
                  <a:solidFill>
                    <a:schemeClr val="tx2"/>
                  </a:solidFill>
                  <a:latin typeface="Roboto" panose="0200000000000000000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Temporal variability in in plastic densities within hyacinths (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ρ</a:t>
                </a: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) </a:t>
                </a: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62A7B9-9ED9-4655-848D-FEA4294FF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14" y="1988183"/>
                <a:ext cx="7729786" cy="4565352"/>
              </a:xfrm>
              <a:prstGeom prst="rect">
                <a:avLst/>
              </a:prstGeom>
              <a:blipFill>
                <a:blip r:embed="rId4"/>
                <a:stretch>
                  <a:fillRect l="-315" t="-40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08B6ECB-FD44-4DA8-B265-B8FA4A81404F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24" name="Picture 2" descr="Image result for ESA">
              <a:extLst>
                <a:ext uri="{FF2B5EF4-FFF2-40B4-BE49-F238E27FC236}">
                  <a16:creationId xmlns:a16="http://schemas.microsoft.com/office/drawing/2014/main" id="{D772065E-804D-4F56-A61A-3D7DB902C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8EA899CD-E819-4E55-B36E-A2D12EFEF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B46D0AD-04F4-493B-9740-E80D99977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932FCE9-41B9-4D8A-89FA-1C9DC38F0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12" name="Graphic 11" descr="Route (Two Pins With A Path) outline">
            <a:extLst>
              <a:ext uri="{FF2B5EF4-FFF2-40B4-BE49-F238E27FC236}">
                <a16:creationId xmlns:a16="http://schemas.microsoft.com/office/drawing/2014/main" id="{3FA3506B-3808-4DFB-BA20-EE4D8810D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22" y="2516987"/>
            <a:ext cx="1210257" cy="1210257"/>
          </a:xfrm>
          <a:prstGeom prst="rect">
            <a:avLst/>
          </a:prstGeom>
        </p:spPr>
      </p:pic>
      <p:pic>
        <p:nvPicPr>
          <p:cNvPr id="4" name="Graphic 3" descr="Hockey Stick Curve Graph outline">
            <a:extLst>
              <a:ext uri="{FF2B5EF4-FFF2-40B4-BE49-F238E27FC236}">
                <a16:creationId xmlns:a16="http://schemas.microsoft.com/office/drawing/2014/main" id="{05FCC11F-5514-42A9-BC26-27B13E4F1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2198" y="4919633"/>
            <a:ext cx="1210257" cy="12102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6F2BF-D628-4DC5-B791-0E006DA825E0}"/>
                  </a:ext>
                </a:extLst>
              </p:cNvPr>
              <p:cNvSpPr txBox="1"/>
              <p:nvPr/>
            </p:nvSpPr>
            <p:spPr>
              <a:xfrm>
                <a:off x="3078707" y="5086350"/>
                <a:ext cx="21786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200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1.1 x 10</a:t>
                </a:r>
                <a:r>
                  <a:rPr lang="en-GB" sz="1200" baseline="30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GB" sz="1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l-GR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200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4.3 x 10</a:t>
                </a:r>
                <a:r>
                  <a:rPr lang="en-GB" sz="1200" baseline="300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items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1200" baseline="30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m:rPr>
                        <m:nor/>
                      </m:rPr>
                      <a:rPr lang="en-US" sz="12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1200" baseline="30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6F2BF-D628-4DC5-B791-0E006DA82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707" y="5086350"/>
                <a:ext cx="2178628" cy="461665"/>
              </a:xfrm>
              <a:prstGeom prst="rect">
                <a:avLst/>
              </a:prstGeom>
              <a:blipFill>
                <a:blip r:embed="rId13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24D5283-1337-4518-9B0A-54652BA107FC}"/>
              </a:ext>
            </a:extLst>
          </p:cNvPr>
          <p:cNvGrpSpPr/>
          <p:nvPr/>
        </p:nvGrpSpPr>
        <p:grpSpPr>
          <a:xfrm>
            <a:off x="7545937" y="1758681"/>
            <a:ext cx="3773169" cy="4661352"/>
            <a:chOff x="7145887" y="1450523"/>
            <a:chExt cx="4173220" cy="4969510"/>
          </a:xfrm>
        </p:grpSpPr>
        <p:pic>
          <p:nvPicPr>
            <p:cNvPr id="21" name="Picture 20" descr="Map&#10;&#10;Description automatically generated">
              <a:extLst>
                <a:ext uri="{FF2B5EF4-FFF2-40B4-BE49-F238E27FC236}">
                  <a16:creationId xmlns:a16="http://schemas.microsoft.com/office/drawing/2014/main" id="{00E88C6C-7881-4C55-81A4-F81D21E6A51F}"/>
                </a:ext>
              </a:extLst>
            </p:cNvPr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17"/>
            <a:stretch/>
          </p:blipFill>
          <p:spPr bwMode="auto">
            <a:xfrm>
              <a:off x="7145887" y="1450523"/>
              <a:ext cx="4173220" cy="49695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AD187C-35F0-4270-96FB-31216D27750B}"/>
                </a:ext>
              </a:extLst>
            </p:cNvPr>
            <p:cNvSpPr txBox="1"/>
            <p:nvPr/>
          </p:nvSpPr>
          <p:spPr>
            <a:xfrm>
              <a:off x="7272086" y="4418064"/>
              <a:ext cx="1499432" cy="262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l2: downstream site</a:t>
              </a:r>
              <a:endParaRPr lang="nl-N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1155AB-D473-43CA-A878-882F89133EEB}"/>
                </a:ext>
              </a:extLst>
            </p:cNvPr>
            <p:cNvSpPr txBox="1"/>
            <p:nvPr/>
          </p:nvSpPr>
          <p:spPr>
            <a:xfrm>
              <a:off x="8703552" y="3170332"/>
              <a:ext cx="130278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l1: upstream site</a:t>
              </a:r>
              <a:endParaRPr lang="nl-NL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 descr="Map&#10;&#10;Description automatically generated">
              <a:extLst>
                <a:ext uri="{FF2B5EF4-FFF2-40B4-BE49-F238E27FC236}">
                  <a16:creationId xmlns:a16="http://schemas.microsoft.com/office/drawing/2014/main" id="{39CF8592-1FF9-4DC8-87CB-9EF884D166B7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2" t="3663" r="2884" b="29409"/>
            <a:stretch/>
          </p:blipFill>
          <p:spPr>
            <a:xfrm>
              <a:off x="7272086" y="1718062"/>
              <a:ext cx="1524238" cy="159245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268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9"/>
    </mc:Choice>
    <mc:Fallback xmlns="">
      <p:transition spd="slow" advTm="363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1955A-809F-409B-9DFA-9FEBD5C4B8D7}"/>
              </a:ext>
            </a:extLst>
          </p:cNvPr>
          <p:cNvSpPr txBox="1"/>
          <p:nvPr/>
        </p:nvSpPr>
        <p:spPr>
          <a:xfrm>
            <a:off x="4358206" y="3059359"/>
            <a:ext cx="6988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Roboto" panose="02000000000000000000"/>
              </a:rPr>
              <a:t>Thank you!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E1414E-6177-496C-ADDE-BEB383A0F97D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0" name="Picture 2" descr="Image result for ESA">
              <a:extLst>
                <a:ext uri="{FF2B5EF4-FFF2-40B4-BE49-F238E27FC236}">
                  <a16:creationId xmlns:a16="http://schemas.microsoft.com/office/drawing/2014/main" id="{EA4FC090-3541-4AF4-B50B-37ACEF4C2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4B1E58B-E986-4C02-AFB9-7D2CBC19F0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C80CE18-A8C8-4971-9815-A2935A0E9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58D675F-A272-4914-80E7-03A667CB5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16DA452-9B4B-4912-AE1E-1FB1F423B8D6}"/>
              </a:ext>
            </a:extLst>
          </p:cNvPr>
          <p:cNvSpPr/>
          <p:nvPr/>
        </p:nvSpPr>
        <p:spPr>
          <a:xfrm>
            <a:off x="106910" y="5735832"/>
            <a:ext cx="237888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9B3AE-7768-49B7-9A46-A881D21271DE}"/>
              </a:ext>
            </a:extLst>
          </p:cNvPr>
          <p:cNvSpPr txBox="1"/>
          <p:nvPr/>
        </p:nvSpPr>
        <p:spPr>
          <a:xfrm>
            <a:off x="90677" y="5853862"/>
            <a:ext cx="2988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Reach out at: 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Email: louise.schreyers@wur.nl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Twitter: @LouiseSchreyers</a:t>
            </a:r>
          </a:p>
        </p:txBody>
      </p:sp>
    </p:spTree>
    <p:extLst>
      <p:ext uri="{BB962C8B-B14F-4D97-AF65-F5344CB8AC3E}">
        <p14:creationId xmlns:p14="http://schemas.microsoft.com/office/powerpoint/2010/main" val="36434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1"/>
    </mc:Choice>
    <mc:Fallback xmlns="">
      <p:transition spd="slow" advTm="6771"/>
    </mc:Fallback>
  </mc:AlternateContent>
  <p:extLst>
    <p:ext uri="{3A86A75C-4F4B-4683-9AE1-C65F6400EC91}">
      <p14:laserTraceLst xmlns:p14="http://schemas.microsoft.com/office/powerpoint/2010/main">
        <p14:tracePtLst>
          <p14:tracePt t="5278" x="6570663" y="4410075"/>
          <p14:tracePt t="5286" x="6515100" y="4370388"/>
          <p14:tracePt t="5293" x="6394450" y="4298950"/>
          <p14:tracePt t="5303" x="6211888" y="4210050"/>
          <p14:tracePt t="5310" x="6003925" y="4122738"/>
          <p14:tracePt t="5318" x="5805488" y="4051300"/>
          <p14:tracePt t="5326" x="5621338" y="3979863"/>
          <p14:tracePt t="5335" x="5365750" y="3922713"/>
          <p14:tracePt t="5342" x="5222875" y="3890963"/>
          <p14:tracePt t="5350" x="5080000" y="3867150"/>
          <p14:tracePt t="5358" x="4991100" y="3851275"/>
          <p14:tracePt t="5366" x="4919663" y="3851275"/>
          <p14:tracePt t="5374" x="4840288" y="3843338"/>
          <p14:tracePt t="5381" x="4776788" y="3819525"/>
          <p14:tracePt t="5390" x="4721225" y="3795713"/>
          <p14:tracePt t="5397" x="4656138" y="3756025"/>
          <p14:tracePt t="5405" x="4600575" y="3684588"/>
          <p14:tracePt t="5414" x="4529138" y="3563938"/>
          <p14:tracePt t="5422" x="4473575" y="3429000"/>
          <p14:tracePt t="5430" x="4425950" y="3236913"/>
          <p14:tracePt t="5438" x="4370388" y="3109913"/>
          <p14:tracePt t="5445" x="4313238" y="2974975"/>
          <p14:tracePt t="5453" x="4289425" y="2870200"/>
          <p14:tracePt t="5461" x="4257675" y="2759075"/>
          <p14:tracePt t="5470" x="4210050" y="2632075"/>
          <p14:tracePt t="5478" x="4186238" y="2543175"/>
          <p14:tracePt t="5486" x="4178300" y="2487613"/>
          <p14:tracePt t="5494" x="4154488" y="2424113"/>
          <p14:tracePt t="5503" x="4122738" y="2360613"/>
          <p14:tracePt t="5509" x="4098925" y="2297113"/>
          <p14:tracePt t="5518" x="4067175" y="2241550"/>
          <p14:tracePt t="5525" x="4035425" y="2176463"/>
          <p14:tracePt t="5534" x="3994150" y="2097088"/>
          <p14:tracePt t="5542" x="3946525" y="2017713"/>
          <p14:tracePt t="5550" x="3890963" y="1938338"/>
          <p14:tracePt t="5558" x="3843338" y="1865313"/>
          <p14:tracePt t="5566" x="3787775" y="1785938"/>
          <p14:tracePt t="5574" x="3740150" y="1730375"/>
          <p14:tracePt t="5582" x="3700463" y="1674813"/>
          <p14:tracePt t="5590" x="3651250" y="1603375"/>
          <p14:tracePt t="5598" x="3603625" y="1522413"/>
          <p14:tracePt t="5605" x="3571875" y="1482725"/>
          <p14:tracePt t="5614" x="3508375" y="1427163"/>
          <p14:tracePt t="5622" x="3460750" y="1363663"/>
          <p14:tracePt t="5629" x="3381375" y="1284288"/>
          <p14:tracePt t="5637" x="3333750" y="1236663"/>
          <p14:tracePt t="5645" x="3260725" y="1163638"/>
          <p14:tracePt t="5654" x="3181350" y="1092200"/>
          <p14:tracePt t="5661" x="3101975" y="1036638"/>
          <p14:tracePt t="5669" x="3030538" y="973138"/>
          <p14:tracePt t="5677" x="2941638" y="909638"/>
          <p14:tracePt t="5685" x="2854325" y="844550"/>
          <p14:tracePt t="5693" x="2774950" y="781050"/>
          <p14:tracePt t="5702" x="2671763" y="725488"/>
          <p14:tracePt t="5710" x="2543175" y="654050"/>
          <p14:tracePt t="5718" x="2400300" y="574675"/>
          <p14:tracePt t="5726" x="2232025" y="477838"/>
          <p14:tracePt t="5734" x="2081213" y="390525"/>
          <p14:tracePt t="5741" x="1954213" y="311150"/>
          <p14:tracePt t="5750" x="1801813" y="223838"/>
          <p14:tracePt t="5758" x="1658938" y="142875"/>
          <p14:tracePt t="5766" x="1546225" y="71438"/>
          <p14:tracePt t="5774" x="1419225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2|25.7|14.5|13.1|2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9765</TotalTime>
  <Words>683</Words>
  <Application>Microsoft Office PowerPoint</Application>
  <PresentationFormat>Widescreen</PresentationFormat>
  <Paragraphs>107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Roboto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Biermann</dc:creator>
  <cp:lastModifiedBy>Schreyers, Louise</cp:lastModifiedBy>
  <cp:revision>64</cp:revision>
  <dcterms:created xsi:type="dcterms:W3CDTF">2021-11-30T14:17:05Z</dcterms:created>
  <dcterms:modified xsi:type="dcterms:W3CDTF">2022-05-23T10:35:05Z</dcterms:modified>
</cp:coreProperties>
</file>