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67" r:id="rId3"/>
    <p:sldId id="257" r:id="rId4"/>
    <p:sldId id="258" r:id="rId5"/>
    <p:sldId id="259" r:id="rId6"/>
    <p:sldId id="268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Lato" panose="020F0502020204030203" pitchFamily="3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D658D2-6F85-4F38-A1FC-DA7036274254}">
  <a:tblStyle styleId="{FAD658D2-6F85-4F38-A1FC-DA70362742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/>
    <p:restoredTop sz="94677"/>
  </p:normalViewPr>
  <p:slideViewPr>
    <p:cSldViewPr snapToGrid="0">
      <p:cViewPr>
        <p:scale>
          <a:sx n="156" d="100"/>
          <a:sy n="156" d="100"/>
        </p:scale>
        <p:origin x="720" y="4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54c44ca2e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54c44ca2e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254c44ca2e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254c44ca2e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, including graph methods leveraging </a:t>
            </a:r>
            <a:r>
              <a:rPr lang="en-CA" dirty="0" err="1"/>
              <a:t>spatio</a:t>
            </a:r>
            <a:r>
              <a:rPr lang="en-CA" dirty="0"/>
              <a:t>-temporal information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54c44ca2e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254c44ca2e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f4032cea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f4032cea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700" b="1">
                <a:solidFill>
                  <a:schemeClr val="dk1"/>
                </a:solidFill>
              </a:rPr>
              <a:t>Subset of 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900" b="1">
                <a:solidFill>
                  <a:srgbClr val="595959"/>
                </a:solidFill>
              </a:rPr>
              <a:t>Subset of 40 gauge stations</a:t>
            </a:r>
            <a:endParaRPr sz="900" b="1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1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900" b="1">
                <a:solidFill>
                  <a:srgbClr val="595959"/>
                </a:solidFill>
              </a:rPr>
              <a:t>Models:</a:t>
            </a:r>
            <a:endParaRPr sz="900" b="1">
              <a:solidFill>
                <a:srgbClr val="595959"/>
              </a:solidFill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-CA" sz="900">
                <a:solidFill>
                  <a:srgbClr val="595959"/>
                </a:solidFill>
              </a:rPr>
              <a:t>Neural Net </a:t>
            </a:r>
            <a:endParaRPr sz="900">
              <a:solidFill>
                <a:srgbClr val="595959"/>
              </a:solidFill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-CA" sz="900">
                <a:solidFill>
                  <a:srgbClr val="595959"/>
                </a:solidFill>
              </a:rPr>
              <a:t>LSTM</a:t>
            </a:r>
            <a:endParaRPr sz="900">
              <a:solidFill>
                <a:srgbClr val="595959"/>
              </a:solidFill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-CA" sz="900">
                <a:solidFill>
                  <a:srgbClr val="595959"/>
                </a:solidFill>
              </a:rPr>
              <a:t>CNN</a:t>
            </a:r>
            <a:endParaRPr sz="900">
              <a:solidFill>
                <a:srgbClr val="595959"/>
              </a:solidFill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-CA" sz="900">
                <a:solidFill>
                  <a:srgbClr val="595959"/>
                </a:solidFill>
              </a:rPr>
              <a:t>Graph Conv Network</a:t>
            </a:r>
            <a:endParaRPr sz="9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900" b="1">
                <a:solidFill>
                  <a:srgbClr val="595959"/>
                </a:solidFill>
              </a:rPr>
              <a:t>Trained across all stations (no pretraining)</a:t>
            </a:r>
            <a:endParaRPr sz="900" b="1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900" b="1">
                <a:solidFill>
                  <a:srgbClr val="595959"/>
                </a:solidFill>
              </a:rPr>
              <a:t>Gauge cross-validation:</a:t>
            </a:r>
            <a:endParaRPr sz="900" b="1">
              <a:solidFill>
                <a:srgbClr val="595959"/>
              </a:solidFill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-CA" sz="900">
                <a:solidFill>
                  <a:srgbClr val="595959"/>
                </a:solidFill>
              </a:rPr>
              <a:t>k=10 cross validation</a:t>
            </a:r>
            <a:endParaRPr sz="900">
              <a:solidFill>
                <a:srgbClr val="595959"/>
              </a:solidFill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-CA" sz="900">
                <a:solidFill>
                  <a:srgbClr val="595959"/>
                </a:solidFill>
              </a:rPr>
              <a:t>Exclude entire stations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00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82fe8575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82fe8575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54c44ca2e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254c44ca2e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Lukas:  Flow accumulating the information?  Make it sparse.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Jia paper only used the closest upstream gauge.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Sequentially predicting catchments, from upstream to downstream.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Weight influence in runoff, except for aggregation where total volume.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CA"/>
              <a:t>Predict runoff on all catchments; then convert to volume and aggregate downstream as weighted sum. (weighted in GCN by area).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34999" lvl="0" indent="-1534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ato"/>
              <a:buChar char="●"/>
            </a:pPr>
            <a:r>
              <a:rPr lang="en-CA" sz="10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239 unique from_nodes, from 264 starting gauges; maybe from clipping? (missing Doubs catchment?)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54c44ca2e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54c44ca2e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100"/>
            </a:lvl1pPr>
            <a:lvl2pPr lvl="1">
              <a:buNone/>
              <a:defRPr sz="100"/>
            </a:lvl2pPr>
            <a:lvl3pPr lvl="2">
              <a:buNone/>
              <a:defRPr sz="100"/>
            </a:lvl3pPr>
            <a:lvl4pPr lvl="3">
              <a:buNone/>
              <a:defRPr sz="100"/>
            </a:lvl4pPr>
            <a:lvl5pPr lvl="4">
              <a:buNone/>
              <a:defRPr sz="100"/>
            </a:lvl5pPr>
            <a:lvl6pPr lvl="5">
              <a:buNone/>
              <a:defRPr sz="100"/>
            </a:lvl6pPr>
            <a:lvl7pPr lvl="6">
              <a:buNone/>
              <a:defRPr sz="100"/>
            </a:lvl7pPr>
            <a:lvl8pPr lvl="7">
              <a:buNone/>
              <a:defRPr sz="100"/>
            </a:lvl8pPr>
            <a:lvl9pPr lvl="8">
              <a:buNone/>
              <a:defRPr sz="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279400" algn="ctr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79400" algn="ctr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algn="ctr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algn="ctr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algn="ctr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algn="ctr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algn="ctr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algn="ctr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1pPr>
            <a:lvl2pPr marL="914400" lvl="1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○"/>
              <a:defRPr sz="800">
                <a:solidFill>
                  <a:schemeClr val="dk2"/>
                </a:solidFill>
              </a:defRPr>
            </a:lvl2pPr>
            <a:lvl3pPr marL="1371600" lvl="2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■"/>
              <a:defRPr sz="800">
                <a:solidFill>
                  <a:schemeClr val="dk2"/>
                </a:solidFill>
              </a:defRPr>
            </a:lvl3pPr>
            <a:lvl4pPr marL="1828800" lvl="3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  <a:defRPr sz="800">
                <a:solidFill>
                  <a:schemeClr val="dk2"/>
                </a:solidFill>
              </a:defRPr>
            </a:lvl4pPr>
            <a:lvl5pPr marL="2286000" lvl="4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○"/>
              <a:defRPr sz="800">
                <a:solidFill>
                  <a:schemeClr val="dk2"/>
                </a:solidFill>
              </a:defRPr>
            </a:lvl5pPr>
            <a:lvl6pPr marL="2743200" lvl="5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■"/>
              <a:defRPr sz="800">
                <a:solidFill>
                  <a:schemeClr val="dk2"/>
                </a:solidFill>
              </a:defRPr>
            </a:lvl6pPr>
            <a:lvl7pPr marL="3200400" lvl="6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  <a:defRPr sz="800">
                <a:solidFill>
                  <a:schemeClr val="dk2"/>
                </a:solidFill>
              </a:defRPr>
            </a:lvl7pPr>
            <a:lvl8pPr marL="3657600" lvl="7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○"/>
              <a:defRPr sz="800">
                <a:solidFill>
                  <a:schemeClr val="dk2"/>
                </a:solidFill>
              </a:defRPr>
            </a:lvl8pPr>
            <a:lvl9pPr marL="4114800" lvl="8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■"/>
              <a:defRPr sz="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400">
                <a:solidFill>
                  <a:schemeClr val="dk2"/>
                </a:solidFill>
              </a:defRPr>
            </a:lvl1pPr>
            <a:lvl2pPr lvl="1" algn="r">
              <a:buNone/>
              <a:defRPr sz="400">
                <a:solidFill>
                  <a:schemeClr val="dk2"/>
                </a:solidFill>
              </a:defRPr>
            </a:lvl2pPr>
            <a:lvl3pPr lvl="2" algn="r">
              <a:buNone/>
              <a:defRPr sz="400">
                <a:solidFill>
                  <a:schemeClr val="dk2"/>
                </a:solidFill>
              </a:defRPr>
            </a:lvl3pPr>
            <a:lvl4pPr lvl="3" algn="r">
              <a:buNone/>
              <a:defRPr sz="400">
                <a:solidFill>
                  <a:schemeClr val="dk2"/>
                </a:solidFill>
              </a:defRPr>
            </a:lvl4pPr>
            <a:lvl5pPr lvl="4" algn="r">
              <a:buNone/>
              <a:defRPr sz="400">
                <a:solidFill>
                  <a:schemeClr val="dk2"/>
                </a:solidFill>
              </a:defRPr>
            </a:lvl5pPr>
            <a:lvl6pPr lvl="5" algn="r">
              <a:buNone/>
              <a:defRPr sz="400">
                <a:solidFill>
                  <a:schemeClr val="dk2"/>
                </a:solidFill>
              </a:defRPr>
            </a:lvl6pPr>
            <a:lvl7pPr lvl="6" algn="r">
              <a:buNone/>
              <a:defRPr sz="400">
                <a:solidFill>
                  <a:schemeClr val="dk2"/>
                </a:solidFill>
              </a:defRPr>
            </a:lvl7pPr>
            <a:lvl8pPr lvl="7" algn="r">
              <a:buNone/>
              <a:defRPr sz="400">
                <a:solidFill>
                  <a:schemeClr val="dk2"/>
                </a:solidFill>
              </a:defRPr>
            </a:lvl8pPr>
            <a:lvl9pPr lvl="8" algn="r">
              <a:buNone/>
              <a:defRPr sz="4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874928" y="1256252"/>
            <a:ext cx="7705736" cy="30300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CA" sz="2400" b="1" dirty="0"/>
              <a:t>Machine learning-derived predictions of river flow across Switzerland</a:t>
            </a:r>
            <a:endParaRPr sz="2400" b="1" dirty="0"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CA" sz="1300" b="1" dirty="0"/>
              <a:t>Etienne Fluet-Chouinard</a:t>
            </a:r>
            <a:r>
              <a:rPr lang="en-CA" sz="1300" b="1" baseline="30000" dirty="0"/>
              <a:t>1</a:t>
            </a:r>
            <a:r>
              <a:rPr lang="en-CA" sz="1300" b="1" dirty="0"/>
              <a:t>, </a:t>
            </a:r>
            <a:r>
              <a:rPr lang="en-CA" sz="1200" b="1" i="1" dirty="0"/>
              <a:t>Postdoctoral researcher</a:t>
            </a:r>
            <a:br>
              <a:rPr lang="en-CA" sz="1300" dirty="0"/>
            </a:br>
            <a:br>
              <a:rPr lang="en-CA" sz="1300" dirty="0"/>
            </a:br>
            <a:br>
              <a:rPr lang="en-CA" sz="1300" dirty="0"/>
            </a:br>
            <a:r>
              <a:rPr lang="en-CA" sz="1300" dirty="0"/>
              <a:t>William Aeberhard</a:t>
            </a:r>
            <a:r>
              <a:rPr lang="en-CA" sz="1300" baseline="30000" dirty="0"/>
              <a:t>2</a:t>
            </a:r>
            <a:r>
              <a:rPr lang="en-CA" sz="1300" dirty="0"/>
              <a:t>, </a:t>
            </a:r>
            <a:r>
              <a:rPr lang="en-CA" sz="1300" dirty="0" err="1"/>
              <a:t>Eniko</a:t>
            </a:r>
            <a:r>
              <a:rPr lang="en-CA" sz="1300" dirty="0"/>
              <a:t> Szekely</a:t>
            </a:r>
            <a:r>
              <a:rPr lang="en-CA" sz="1300" baseline="30000" dirty="0"/>
              <a:t>2</a:t>
            </a:r>
            <a:r>
              <a:rPr lang="en-CA" sz="1300" dirty="0"/>
              <a:t>, Massimiliano Zappa</a:t>
            </a:r>
            <a:r>
              <a:rPr lang="en-CA" sz="1300" baseline="30000" dirty="0"/>
              <a:t>3</a:t>
            </a:r>
            <a:r>
              <a:rPr lang="en-CA" sz="1300" dirty="0"/>
              <a:t>, Sonia I. Seneviratne</a:t>
            </a:r>
            <a:r>
              <a:rPr lang="en-CA" sz="1300" baseline="30000" dirty="0"/>
              <a:t>1</a:t>
            </a:r>
            <a:r>
              <a:rPr lang="en-CA" sz="1300" dirty="0"/>
              <a:t>, Lukas Gudmundsson</a:t>
            </a:r>
            <a:r>
              <a:rPr lang="en-CA" sz="1300" baseline="30000" dirty="0"/>
              <a:t>1</a:t>
            </a:r>
            <a:endParaRPr sz="1300" dirty="0"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00" dirty="0"/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CA" sz="1050" i="1" baseline="30000" dirty="0"/>
              <a:t>1</a:t>
            </a:r>
            <a:r>
              <a:rPr lang="en-CA" sz="1050" i="1" dirty="0"/>
              <a:t> ETH Zurich, </a:t>
            </a:r>
            <a:r>
              <a:rPr lang="en-CA" sz="1050" i="1" baseline="30000" dirty="0"/>
              <a:t>2</a:t>
            </a:r>
            <a:r>
              <a:rPr lang="en-CA" sz="1050" i="1" dirty="0"/>
              <a:t> Swiss Data Science Center, </a:t>
            </a:r>
            <a:r>
              <a:rPr lang="en-CA" sz="1050" i="1" baseline="30000" dirty="0"/>
              <a:t>3</a:t>
            </a:r>
            <a:r>
              <a:rPr lang="en-CA" sz="1050" i="1" dirty="0"/>
              <a:t> </a:t>
            </a:r>
            <a:r>
              <a:rPr lang="en-US" sz="1050" i="1" dirty="0"/>
              <a:t>Swiss Federal Institute for Forest, Snow and Landscape Research (</a:t>
            </a:r>
            <a:r>
              <a:rPr lang="en-CA" sz="1050" i="1" dirty="0"/>
              <a:t>WSL)</a:t>
            </a:r>
            <a:endParaRPr sz="1050" i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1E0C71-B580-C118-F1BB-F650719FBD15}"/>
              </a:ext>
            </a:extLst>
          </p:cNvPr>
          <p:cNvCxnSpPr/>
          <p:nvPr/>
        </p:nvCxnSpPr>
        <p:spPr>
          <a:xfrm>
            <a:off x="620486" y="2351314"/>
            <a:ext cx="80173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E2A806-EE2B-C590-2909-FBF6439EFB2E}"/>
              </a:ext>
            </a:extLst>
          </p:cNvPr>
          <p:cNvCxnSpPr/>
          <p:nvPr/>
        </p:nvCxnSpPr>
        <p:spPr>
          <a:xfrm>
            <a:off x="620486" y="3785507"/>
            <a:ext cx="80173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28A26A-151B-3B99-7930-B1D7A0B54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FD0898A-D1E7-4685-DE00-8004A5FC6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11" y="3496840"/>
            <a:ext cx="177835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Global data-driven runoff predictions at coarse scales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(G-RUN;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Ghiggi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2019)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630F4C-0676-9D72-C75C-209F1641B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/>
          <a:stretch/>
        </p:blipFill>
        <p:spPr bwMode="auto">
          <a:xfrm>
            <a:off x="65031" y="1711211"/>
            <a:ext cx="3146398" cy="13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rstanding LSTM Networks -- colah's blog">
            <a:extLst>
              <a:ext uri="{FF2B5EF4-FFF2-40B4-BE49-F238E27FC236}">
                <a16:creationId xmlns:a16="http://schemas.microsoft.com/office/drawing/2014/main" id="{1732D320-1338-732E-1F4B-558B63FF2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9656" r="3728" b="9827"/>
          <a:stretch/>
        </p:blipFill>
        <p:spPr bwMode="auto">
          <a:xfrm>
            <a:off x="3685070" y="1502229"/>
            <a:ext cx="2225873" cy="15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C7F3C0-3A54-FF92-6923-5A1C39DFC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3634" y="3419896"/>
            <a:ext cx="18651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Management need for drought monitoring &amp; warning across Switzerland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(Brunner et al. 2019)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877E0D-4E5A-64F6-C024-7E4AAA40F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b="51324"/>
          <a:stretch/>
        </p:blipFill>
        <p:spPr bwMode="auto">
          <a:xfrm>
            <a:off x="6384584" y="1711035"/>
            <a:ext cx="2636952" cy="137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5559C2-B51B-EF3D-2E16-4785A61AC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699" y="3498073"/>
            <a:ext cx="18111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Growing </a:t>
            </a: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application of LSTM for rainfall-runoff prediction on CAMELS databases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(e.g. </a:t>
            </a:r>
            <a:r>
              <a:rPr lang="en-US" alt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Kratzert</a:t>
            </a: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 et al. 2018)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59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CA" sz="1620" b="1"/>
              <a:t>Objectives:</a:t>
            </a:r>
            <a:endParaRPr sz="1620" b="1"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699150" y="1320084"/>
            <a:ext cx="7710064" cy="21660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1000"/>
              </a:spcBef>
              <a:spcAft>
                <a:spcPts val="0"/>
              </a:spcAft>
              <a:buSzPts val="1000"/>
              <a:buChar char="●"/>
            </a:pPr>
            <a:r>
              <a:rPr lang="en-CA" dirty="0"/>
              <a:t>Develop machine learning model predicting daily runoff (mm/day) trained on ~260 river gauges in Switzerland over 1980-2020  </a:t>
            </a:r>
          </a:p>
          <a:p>
            <a:pPr indent="-292100">
              <a:spcBef>
                <a:spcPts val="1000"/>
              </a:spcBef>
              <a:buSzPts val="1000"/>
            </a:pPr>
            <a:r>
              <a:rPr lang="en-CA" dirty="0"/>
              <a:t>Generalize predictions at new locations in space </a:t>
            </a:r>
            <a:endParaRPr lang="en-CA" b="1" dirty="0"/>
          </a:p>
          <a:p>
            <a:pPr lvl="1" indent="-292100">
              <a:spcBef>
                <a:spcPts val="1000"/>
              </a:spcBef>
              <a:buSzPts val="1000"/>
            </a:pPr>
            <a:r>
              <a:rPr lang="en-CA" sz="1000" i="1" dirty="0"/>
              <a:t>Single model over all gauges, or regional models (ex. glacial vs lowland models)</a:t>
            </a:r>
            <a:endParaRPr sz="1000" i="1" dirty="0"/>
          </a:p>
          <a:p>
            <a:pPr marL="457200" lvl="0" indent="-292100" algn="l" rtl="0">
              <a:spcBef>
                <a:spcPts val="1200"/>
              </a:spcBef>
              <a:spcAft>
                <a:spcPts val="0"/>
              </a:spcAft>
              <a:buSzPts val="1000"/>
              <a:buChar char="●"/>
            </a:pPr>
            <a:r>
              <a:rPr lang="en-CA" dirty="0"/>
              <a:t>Compare learning and extrapolation performance of difference model architectures</a:t>
            </a:r>
            <a:endParaRPr dirty="0"/>
          </a:p>
          <a:p>
            <a:pPr marL="457200" lvl="0" indent="-292100" algn="l" rtl="0">
              <a:spcBef>
                <a:spcPts val="1000"/>
              </a:spcBef>
              <a:spcAft>
                <a:spcPts val="0"/>
              </a:spcAft>
              <a:buSzPts val="1000"/>
              <a:buChar char="●"/>
            </a:pPr>
            <a:r>
              <a:rPr lang="en-CA" dirty="0"/>
              <a:t>Benchmark against process-based model of WSL federal agency, particularly for drought monitoring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348956" y="230100"/>
            <a:ext cx="8305187" cy="46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en-CA" sz="1600" b="1" dirty="0">
                <a:solidFill>
                  <a:schemeClr val="dk1"/>
                </a:solidFill>
              </a:rPr>
              <a:t>Data</a:t>
            </a:r>
            <a:endParaRPr sz="1000" b="1" dirty="0"/>
          </a:p>
          <a:p>
            <a:pPr marL="0" lvl="0" indent="0">
              <a:lnSpc>
                <a:spcPct val="95000"/>
              </a:lnSpc>
              <a:spcBef>
                <a:spcPts val="1200"/>
              </a:spcBef>
              <a:buSzPts val="688"/>
              <a:buNone/>
            </a:pPr>
            <a:r>
              <a:rPr lang="en-CA" sz="900" b="1" dirty="0"/>
              <a:t>No CAMELS database exists for Switzerland yet! 	 </a:t>
            </a:r>
            <a:r>
              <a:rPr lang="en-CA" sz="900" dirty="0"/>
              <a:t>(but soon! see CAMEL-CH </a:t>
            </a:r>
            <a:r>
              <a:rPr lang="en-US" sz="900" dirty="0"/>
              <a:t>EGU22-9859 presentation by Marvin Hoge)</a:t>
            </a:r>
            <a:endParaRPr sz="900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-CA" sz="900" b="1" dirty="0"/>
              <a:t>Streamflow gauge database:</a:t>
            </a:r>
            <a:endParaRPr sz="900" b="1" dirty="0"/>
          </a:p>
          <a:p>
            <a:pPr marL="457200" lvl="0" indent="-282575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262 gauge locations (federal &amp; canton level)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3.5 million daily measurements between 1980-2020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Headwater and large flow-through rivers</a:t>
            </a:r>
            <a:endParaRPr sz="900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-CA" sz="900" b="1" dirty="0"/>
              <a:t>Daily predictors:</a:t>
            </a:r>
            <a:endParaRPr sz="900" b="1" dirty="0"/>
          </a:p>
          <a:p>
            <a:pPr marL="457200" lvl="0" indent="-282575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Precipitation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Min. temperature (°C)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Max. temperature (°C)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Total radiation (W m</a:t>
            </a:r>
            <a:r>
              <a:rPr lang="en-CA" sz="900" baseline="30000" dirty="0"/>
              <a:t>-2</a:t>
            </a:r>
            <a:r>
              <a:rPr lang="en-CA" sz="900" dirty="0"/>
              <a:t>)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Sunshine duration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Water pressure (</a:t>
            </a:r>
            <a:r>
              <a:rPr lang="en-CA" sz="900" dirty="0" err="1"/>
              <a:t>hPa</a:t>
            </a:r>
            <a:r>
              <a:rPr lang="en-CA" sz="900" dirty="0"/>
              <a:t>)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Snowpack storage (mm)</a:t>
            </a:r>
            <a:endParaRPr sz="900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-CA" sz="900" b="1" dirty="0"/>
              <a:t>Static predictors:</a:t>
            </a:r>
            <a:endParaRPr sz="900" b="1" dirty="0"/>
          </a:p>
          <a:p>
            <a:pPr marL="457200" lvl="0" indent="-282575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Slope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Soil depth (m)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Soil hydraulic conductivity (m s</a:t>
            </a:r>
            <a:r>
              <a:rPr lang="en-CA" sz="900" baseline="30000" dirty="0"/>
              <a:t>-1</a:t>
            </a:r>
            <a:r>
              <a:rPr lang="en-CA" sz="900" dirty="0"/>
              <a:t>)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Available field capacity (%)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Sorted land use</a:t>
            </a:r>
            <a:endParaRPr sz="900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-CA" sz="900" b="1" dirty="0"/>
              <a:t>Lead windows (52 per predictor variables):</a:t>
            </a:r>
            <a:endParaRPr sz="900" b="1" dirty="0"/>
          </a:p>
          <a:p>
            <a:pPr marL="457200" lvl="0" indent="-282575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Daily average for 30 previous days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Weekly average for 5 to 20 previous weeks</a:t>
            </a:r>
            <a:endParaRPr sz="900" dirty="0"/>
          </a:p>
          <a:p>
            <a:pPr marL="457200" lvl="0" indent="-2825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-CA" sz="900" dirty="0"/>
              <a:t>Monthly average for 7 to 12 previous months</a:t>
            </a:r>
            <a:endParaRPr sz="900" dirty="0"/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l="16031" t="5821" r="5301" b="7284"/>
          <a:stretch/>
        </p:blipFill>
        <p:spPr>
          <a:xfrm>
            <a:off x="4514850" y="1477735"/>
            <a:ext cx="4508794" cy="31269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29D51D-F9B4-379E-EEC6-58DB48C3A004}"/>
              </a:ext>
            </a:extLst>
          </p:cNvPr>
          <p:cNvSpPr/>
          <p:nvPr/>
        </p:nvSpPr>
        <p:spPr>
          <a:xfrm>
            <a:off x="6507238" y="4659484"/>
            <a:ext cx="228780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i="1" dirty="0"/>
              <a:t>Gauge locations and basin outlines</a:t>
            </a:r>
            <a:endParaRPr lang="en-US" sz="1050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03536" y="414095"/>
            <a:ext cx="294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700" b="1" dirty="0"/>
              <a:t>Methods &amp; Experiments</a:t>
            </a:r>
            <a:endParaRPr dirty="0"/>
          </a:p>
        </p:txBody>
      </p:sp>
      <p:graphicFrame>
        <p:nvGraphicFramePr>
          <p:cNvPr id="72" name="Google Shape;72;p16"/>
          <p:cNvGraphicFramePr/>
          <p:nvPr>
            <p:extLst>
              <p:ext uri="{D42A27DB-BD31-4B8C-83A1-F6EECF244321}">
                <p14:modId xmlns:p14="http://schemas.microsoft.com/office/powerpoint/2010/main" val="1618354247"/>
              </p:ext>
            </p:extLst>
          </p:nvPr>
        </p:nvGraphicFramePr>
        <p:xfrm>
          <a:off x="375557" y="1063161"/>
          <a:ext cx="4514849" cy="3931770"/>
        </p:xfrm>
        <a:graphic>
          <a:graphicData uri="http://schemas.openxmlformats.org/drawingml/2006/table">
            <a:tbl>
              <a:tblPr>
                <a:noFill/>
                <a:tableStyleId>{FAD658D2-6F85-4F38-A1FC-DA7036274254}</a:tableStyleId>
              </a:tblPr>
              <a:tblGrid>
                <a:gridCol w="292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4670">
                  <a:extLst>
                    <a:ext uri="{9D8B030D-6E8A-4147-A177-3AD203B41FA5}">
                      <a16:colId xmlns:a16="http://schemas.microsoft.com/office/drawing/2014/main" val="1070016159"/>
                    </a:ext>
                  </a:extLst>
                </a:gridCol>
              </a:tblGrid>
              <a:tr h="32476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1" dirty="0"/>
                    </a:p>
                  </a:txBody>
                  <a:tcPr marL="91425" marR="91425" marT="91425" marB="9142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900" b="1" dirty="0"/>
                        <a:t>Model structure</a:t>
                      </a:r>
                      <a:endParaRPr sz="900" b="1" dirty="0"/>
                    </a:p>
                  </a:txBody>
                  <a:tcPr marL="91425" marR="91425" marT="91425" marB="9142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dirty="0"/>
                        <a:t>Split type</a:t>
                      </a:r>
                      <a:endParaRPr sz="900" b="1" dirty="0"/>
                    </a:p>
                  </a:txBody>
                  <a:tcPr marL="91425" marR="91425" marT="91425" marB="9142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dirty="0"/>
                        <a:t>Train/</a:t>
                      </a:r>
                      <a:r>
                        <a:rPr lang="en-US" sz="900" b="1" dirty="0" err="1"/>
                        <a:t>val</a:t>
                      </a:r>
                      <a:endParaRPr sz="900" b="1" dirty="0"/>
                    </a:p>
                  </a:txBody>
                  <a:tcPr marL="91425" marR="91425" marT="91425" marB="9142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dirty="0"/>
                        <a:t>Hyperparameters</a:t>
                      </a:r>
                      <a:endParaRPr sz="900" b="1" dirty="0"/>
                    </a:p>
                  </a:txBody>
                  <a:tcPr marL="91425" marR="91425" marT="91425" marB="9142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8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900" b="1" dirty="0"/>
                        <a:t>1a</a:t>
                      </a:r>
                      <a:endParaRPr sz="900" b="1" dirty="0"/>
                    </a:p>
                  </a:txBody>
                  <a:tcPr marL="91425" marR="91425" marT="91425" marB="9142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900" b="1" dirty="0" err="1"/>
                        <a:t>NNet</a:t>
                      </a:r>
                      <a:endParaRPr sz="9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900" dirty="0"/>
                        <a:t>Time split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>
                          <a:solidFill>
                            <a:schemeClr val="dk1"/>
                          </a:solidFill>
                        </a:rPr>
                        <a:t>Train: &lt; 2000-01-01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>
                          <a:solidFill>
                            <a:schemeClr val="dk1"/>
                          </a:solidFill>
                        </a:rPr>
                        <a:t>Test: &gt; 2000-01-01</a:t>
                      </a:r>
                      <a:endParaRPr lang="en-CA" sz="9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 err="1"/>
                        <a:t>N</a:t>
                      </a:r>
                      <a:r>
                        <a:rPr lang="en-CA" sz="900" baseline="-25000" dirty="0" err="1"/>
                        <a:t>gauge</a:t>
                      </a:r>
                      <a:r>
                        <a:rPr lang="en-CA" sz="900" dirty="0"/>
                        <a:t>=30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Units=512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Layers=2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Dropout=0.2 (L2)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Epochs=100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8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900" b="1" dirty="0"/>
                        <a:t>1b</a:t>
                      </a:r>
                      <a:endParaRPr sz="900" b="1" dirty="0"/>
                    </a:p>
                  </a:txBody>
                  <a:tcPr marL="91425" marR="91425" marT="91425" marB="9142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900" b="1" dirty="0"/>
                        <a:t>LSTM</a:t>
                      </a:r>
                      <a:endParaRPr sz="9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900" dirty="0"/>
                        <a:t>Time split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>
                          <a:solidFill>
                            <a:schemeClr val="dk1"/>
                          </a:solidFill>
                        </a:rPr>
                        <a:t>Train: &lt; 2000-01-01</a:t>
                      </a:r>
                      <a:endParaRPr sz="9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>
                          <a:solidFill>
                            <a:schemeClr val="dk1"/>
                          </a:solidFill>
                        </a:rPr>
                        <a:t>Test: &gt; 2000-01-01</a:t>
                      </a:r>
                      <a:endParaRPr sz="9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 err="1"/>
                        <a:t>N</a:t>
                      </a:r>
                      <a:r>
                        <a:rPr lang="en-CA" sz="900" baseline="-25000" dirty="0" err="1"/>
                        <a:t>gauge</a:t>
                      </a:r>
                      <a:r>
                        <a:rPr lang="en-CA" sz="900" dirty="0"/>
                        <a:t>=30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Units=512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Layers=2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Dropout=0.2 (L2)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Epochs=100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70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900" b="1" dirty="0"/>
                        <a:t>2a</a:t>
                      </a:r>
                      <a:endParaRPr sz="900" b="1" dirty="0"/>
                    </a:p>
                  </a:txBody>
                  <a:tcPr marL="91425" marR="91425" marT="91425" marB="9142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900" b="1" dirty="0" err="1"/>
                        <a:t>NNet</a:t>
                      </a:r>
                      <a:endParaRPr sz="9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900" dirty="0"/>
                        <a:t>Gauge split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900" dirty="0"/>
                        <a:t>Leave-gauge out (k=5)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 err="1"/>
                        <a:t>N</a:t>
                      </a:r>
                      <a:r>
                        <a:rPr lang="en-CA" sz="900" baseline="-25000" dirty="0" err="1"/>
                        <a:t>gauge</a:t>
                      </a:r>
                      <a:r>
                        <a:rPr lang="en-CA" sz="900" dirty="0"/>
                        <a:t>=30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Units=512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Layers=2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Dropout=0.2 (L2)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Epochs=100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1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900" b="1" dirty="0"/>
                        <a:t>2b</a:t>
                      </a:r>
                      <a:endParaRPr sz="900" b="1" dirty="0"/>
                    </a:p>
                  </a:txBody>
                  <a:tcPr marL="91425" marR="91425" marT="91425" marB="9142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900" b="1" dirty="0"/>
                        <a:t>LSTM</a:t>
                      </a:r>
                      <a:endParaRPr sz="9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>
                          <a:solidFill>
                            <a:schemeClr val="dk1"/>
                          </a:solidFill>
                        </a:rPr>
                        <a:t>Gauge split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CA" sz="900" dirty="0">
                          <a:solidFill>
                            <a:schemeClr val="dk1"/>
                          </a:solidFill>
                        </a:rPr>
                        <a:t>Leave-gauge out (k=5)</a:t>
                      </a:r>
                      <a:endParaRPr lang="en-CA" sz="9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 err="1"/>
                        <a:t>N</a:t>
                      </a:r>
                      <a:r>
                        <a:rPr lang="en-CA" sz="900" baseline="-25000" dirty="0" err="1"/>
                        <a:t>gauge</a:t>
                      </a:r>
                      <a:r>
                        <a:rPr lang="en-CA" sz="900" dirty="0"/>
                        <a:t>=30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Units=512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Layers=2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Dropout=0.2 (L2)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CA" sz="900" dirty="0"/>
                        <a:t>Epochs=100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BF47C91-7C10-FE3C-BEB6-E1FF912D1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583"/>
          <a:stretch/>
        </p:blipFill>
        <p:spPr>
          <a:xfrm>
            <a:off x="5674225" y="1003123"/>
            <a:ext cx="2898275" cy="2692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EA7149-9907-C484-9540-D3CD78C13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14" t="26480" b="24703"/>
          <a:stretch/>
        </p:blipFill>
        <p:spPr>
          <a:xfrm>
            <a:off x="6670222" y="3695750"/>
            <a:ext cx="1421965" cy="13144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81;p17">
            <a:extLst>
              <a:ext uri="{FF2B5EF4-FFF2-40B4-BE49-F238E27FC236}">
                <a16:creationId xmlns:a16="http://schemas.microsoft.com/office/drawing/2014/main" id="{7826E74B-E314-F5DB-7AAD-559A7372A0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 rot="16200000">
            <a:off x="-211832" y="1404116"/>
            <a:ext cx="1130356" cy="37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dirty="0">
                <a:solidFill>
                  <a:schemeClr val="dk1"/>
                </a:solidFill>
              </a:rPr>
              <a:t>Time split</a:t>
            </a:r>
            <a:endParaRPr sz="1050" dirty="0"/>
          </a:p>
        </p:txBody>
      </p:sp>
      <p:sp>
        <p:nvSpPr>
          <p:cNvPr id="25" name="Google Shape;81;p17">
            <a:extLst>
              <a:ext uri="{FF2B5EF4-FFF2-40B4-BE49-F238E27FC236}">
                <a16:creationId xmlns:a16="http://schemas.microsoft.com/office/drawing/2014/main" id="{81EBA5AB-6BE6-6F90-A2CD-547D04876F20}"/>
              </a:ext>
            </a:extLst>
          </p:cNvPr>
          <p:cNvSpPr txBox="1">
            <a:spLocks/>
          </p:cNvSpPr>
          <p:nvPr/>
        </p:nvSpPr>
        <p:spPr>
          <a:xfrm rot="16200000">
            <a:off x="-211830" y="3749570"/>
            <a:ext cx="1130356" cy="37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○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■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●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○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■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●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○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■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CA" sz="1100" dirty="0">
                <a:solidFill>
                  <a:schemeClr val="dk1"/>
                </a:solidFill>
              </a:rPr>
              <a:t>Gauge split</a:t>
            </a:r>
          </a:p>
        </p:txBody>
      </p:sp>
      <p:sp>
        <p:nvSpPr>
          <p:cNvPr id="32" name="Google Shape;71;p16">
            <a:extLst>
              <a:ext uri="{FF2B5EF4-FFF2-40B4-BE49-F238E27FC236}">
                <a16:creationId xmlns:a16="http://schemas.microsoft.com/office/drawing/2014/main" id="{92C09DAC-47A2-A174-4247-76C7BB5696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345" y="247216"/>
            <a:ext cx="46023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700" b="1" dirty="0"/>
              <a:t>Methods &amp; Experiments (</a:t>
            </a:r>
            <a:r>
              <a:rPr lang="en-CA" sz="1700" b="1" dirty="0" err="1"/>
              <a:t>n</a:t>
            </a:r>
            <a:r>
              <a:rPr lang="en-CA" sz="1700" b="1" baseline="-25000" dirty="0" err="1"/>
              <a:t>gauges</a:t>
            </a:r>
            <a:r>
              <a:rPr lang="en-CA" sz="1700" b="1" dirty="0"/>
              <a:t>=30)</a:t>
            </a:r>
            <a:endParaRPr dirty="0"/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2BD9AC2A-73A5-3AFC-3289-7B014A5C5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633" y="3147016"/>
            <a:ext cx="2254602" cy="1876625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0834233D-97E6-54E5-64C8-316F97216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838" y="3147017"/>
            <a:ext cx="2254600" cy="1876624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1981F7CF-53F2-69F8-5C87-892BE1360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7275" y="3147016"/>
            <a:ext cx="2254601" cy="1876625"/>
          </a:xfrm>
          <a:prstGeom prst="rect">
            <a:avLst/>
          </a:prstGeom>
        </p:spPr>
      </p:pic>
      <p:pic>
        <p:nvPicPr>
          <p:cNvPr id="36" name="Picture 35" descr="Chart, histogram&#10;&#10;Description automatically generated">
            <a:extLst>
              <a:ext uri="{FF2B5EF4-FFF2-40B4-BE49-F238E27FC236}">
                <a16:creationId xmlns:a16="http://schemas.microsoft.com/office/drawing/2014/main" id="{C6952CB8-8E63-D42C-AA89-DAD1CD0BC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234" y="851042"/>
            <a:ext cx="2445655" cy="2035649"/>
          </a:xfrm>
          <a:prstGeom prst="rect">
            <a:avLst/>
          </a:prstGeom>
        </p:spPr>
      </p:pic>
      <p:pic>
        <p:nvPicPr>
          <p:cNvPr id="38" name="Picture 37" descr="Chart, histogram&#10;&#10;Description automatically generated">
            <a:extLst>
              <a:ext uri="{FF2B5EF4-FFF2-40B4-BE49-F238E27FC236}">
                <a16:creationId xmlns:a16="http://schemas.microsoft.com/office/drawing/2014/main" id="{95189E0F-5778-5254-738B-4F083D26C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0632" y="864060"/>
            <a:ext cx="2445655" cy="2035649"/>
          </a:xfrm>
          <a:prstGeom prst="rect">
            <a:avLst/>
          </a:prstGeom>
        </p:spPr>
      </p:pic>
      <p:pic>
        <p:nvPicPr>
          <p:cNvPr id="40" name="Picture 39" descr="Chart&#10;&#10;Description automatically generated with medium confidence">
            <a:extLst>
              <a:ext uri="{FF2B5EF4-FFF2-40B4-BE49-F238E27FC236}">
                <a16:creationId xmlns:a16="http://schemas.microsoft.com/office/drawing/2014/main" id="{A87ECD90-DB12-8964-C7BC-982DDE8C74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837" y="805229"/>
            <a:ext cx="2445655" cy="203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4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311700" y="297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 b="1" dirty="0"/>
              <a:t>Extrapolation demonstration across 307 management units</a:t>
            </a:r>
            <a:endParaRPr sz="1700" b="1" dirty="0"/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5637" y="3089098"/>
            <a:ext cx="4169902" cy="2084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639" y="1055013"/>
            <a:ext cx="4169902" cy="2084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463" y="1055010"/>
            <a:ext cx="4169902" cy="2084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562314-5A14-02D6-BDB0-720E06E30531}"/>
              </a:ext>
            </a:extLst>
          </p:cNvPr>
          <p:cNvGrpSpPr/>
          <p:nvPr/>
        </p:nvGrpSpPr>
        <p:grpSpPr>
          <a:xfrm>
            <a:off x="494121" y="2039565"/>
            <a:ext cx="3099826" cy="3033860"/>
            <a:chOff x="1629899" y="2015072"/>
            <a:chExt cx="3099826" cy="3033860"/>
          </a:xfrm>
        </p:grpSpPr>
        <p:pic>
          <p:nvPicPr>
            <p:cNvPr id="101" name="Google Shape;101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29975" y="2015072"/>
              <a:ext cx="3099750" cy="3033860"/>
            </a:xfrm>
            <a:prstGeom prst="rect">
              <a:avLst/>
            </a:prstGeom>
            <a:noFill/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02" name="Google Shape;102;p20"/>
            <p:cNvSpPr txBox="1"/>
            <p:nvPr/>
          </p:nvSpPr>
          <p:spPr>
            <a:xfrm>
              <a:off x="1629899" y="2183397"/>
              <a:ext cx="1195984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800" b="1" dirty="0"/>
                <a:t>Rhône river</a:t>
              </a:r>
              <a:endParaRPr sz="800" b="1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800" dirty="0"/>
                <a:t>Most downstream gauge:CH-0108</a:t>
              </a:r>
              <a:endParaRPr sz="800" dirty="0"/>
            </a:p>
          </p:txBody>
        </p:sp>
        <p:sp>
          <p:nvSpPr>
            <p:cNvPr id="103" name="Google Shape;103;p20"/>
            <p:cNvSpPr txBox="1"/>
            <p:nvPr/>
          </p:nvSpPr>
          <p:spPr>
            <a:xfrm>
              <a:off x="3453972" y="3048893"/>
              <a:ext cx="1263721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800" b="1"/>
                <a:t>Rhine &amp; Aare rivers</a:t>
              </a:r>
              <a:endParaRPr sz="8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800"/>
                <a:t>Most downstream gauge: CH-0146</a:t>
              </a:r>
              <a:endParaRPr sz="800"/>
            </a:p>
          </p:txBody>
        </p:sp>
        <p:sp>
          <p:nvSpPr>
            <p:cNvPr id="104" name="Google Shape;104;p20"/>
            <p:cNvSpPr txBox="1"/>
            <p:nvPr/>
          </p:nvSpPr>
          <p:spPr>
            <a:xfrm>
              <a:off x="1708938" y="3765333"/>
              <a:ext cx="1013462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800" b="1" dirty="0"/>
                <a:t>Inn river</a:t>
              </a:r>
              <a:endParaRPr sz="800" b="1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800" dirty="0"/>
                <a:t>Most downstream gauge: CH-0289</a:t>
              </a:r>
              <a:endParaRPr sz="800" dirty="0"/>
            </a:p>
          </p:txBody>
        </p:sp>
      </p:grpSp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32925" y="192150"/>
            <a:ext cx="7688700" cy="4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CA" sz="1618" b="1"/>
              <a:t>Network topology of gauge network across Switzerland</a:t>
            </a:r>
            <a:endParaRPr sz="1618" b="1"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4755462" y="941501"/>
            <a:ext cx="4213337" cy="3590072"/>
          </a:xfrm>
          <a:prstGeom prst="rect">
            <a:avLst/>
          </a:prstGeom>
          <a:noFill/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000"/>
              <a:buNone/>
            </a:pPr>
            <a:r>
              <a:rPr lang="en-CA" sz="1000" b="1" dirty="0"/>
              <a:t>River network summary:</a:t>
            </a:r>
          </a:p>
          <a:p>
            <a:pPr marL="134999" lvl="0" indent="-153499" algn="l" rtl="0">
              <a:spcBef>
                <a:spcPts val="1000"/>
              </a:spcBef>
              <a:spcAft>
                <a:spcPts val="0"/>
              </a:spcAft>
              <a:buSzPts val="1000"/>
              <a:buChar char="●"/>
            </a:pPr>
            <a:r>
              <a:rPr lang="en-CA" sz="1000" dirty="0"/>
              <a:t>1043 connections between gauges (includes direct &amp; indirect paths)</a:t>
            </a:r>
            <a:endParaRPr sz="1000" dirty="0"/>
          </a:p>
          <a:p>
            <a:pPr marL="134999" lvl="0" indent="-153499" algn="l" rtl="0">
              <a:spcBef>
                <a:spcPts val="1200"/>
              </a:spcBef>
              <a:spcAft>
                <a:spcPts val="0"/>
              </a:spcAft>
              <a:buSzPts val="1000"/>
              <a:buChar char="●"/>
            </a:pPr>
            <a:r>
              <a:rPr lang="en-CA" sz="1000" dirty="0"/>
              <a:t>81 gauges with at least one upstream gauges </a:t>
            </a:r>
            <a:endParaRPr sz="1000" dirty="0"/>
          </a:p>
          <a:p>
            <a:pPr marL="134999" lvl="0" indent="-153499" algn="l" rtl="0">
              <a:spcBef>
                <a:spcPts val="1000"/>
              </a:spcBef>
              <a:spcAft>
                <a:spcPts val="0"/>
              </a:spcAft>
              <a:buSzPts val="1000"/>
              <a:buChar char="●"/>
            </a:pPr>
            <a:r>
              <a:rPr lang="en-CA" sz="1000" dirty="0"/>
              <a:t>239 unique </a:t>
            </a:r>
            <a:r>
              <a:rPr lang="en-CA" sz="1000" dirty="0" err="1"/>
              <a:t>from_nodes</a:t>
            </a:r>
            <a:r>
              <a:rPr lang="en-CA" sz="1000" dirty="0"/>
              <a:t>, from 264 starting gauges</a:t>
            </a:r>
          </a:p>
          <a:p>
            <a:pPr marL="134999" lvl="0" indent="-153499" algn="l" rtl="0">
              <a:spcBef>
                <a:spcPts val="1000"/>
              </a:spcBef>
              <a:spcAft>
                <a:spcPts val="0"/>
              </a:spcAft>
              <a:buSzPts val="1000"/>
              <a:buChar char="●"/>
            </a:pPr>
            <a:endParaRPr lang="en-CA" sz="1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000"/>
              <a:buNone/>
            </a:pPr>
            <a:endParaRPr lang="en-CA" sz="1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000"/>
              <a:buNone/>
            </a:pPr>
            <a:r>
              <a:rPr lang="en-CA" sz="1000" b="1" dirty="0"/>
              <a:t>Graph-Convolutional-LSTM architecture to predict at new locations:</a:t>
            </a:r>
          </a:p>
          <a:p>
            <a:pPr marL="592199" lvl="1" indent="-153499">
              <a:spcBef>
                <a:spcPts val="1000"/>
              </a:spcBef>
              <a:buSzPts val="1000"/>
              <a:buChar char="●"/>
            </a:pPr>
            <a:r>
              <a:rPr lang="en-CA" sz="1050" dirty="0"/>
              <a:t>2 layers: Convolutional layer, then LSTM layer</a:t>
            </a:r>
          </a:p>
          <a:p>
            <a:pPr marL="592199" lvl="1" indent="-153499">
              <a:spcBef>
                <a:spcPts val="1000"/>
              </a:spcBef>
              <a:buSzPts val="1000"/>
              <a:buChar char="●"/>
            </a:pPr>
            <a:r>
              <a:rPr lang="en-CA" sz="1050" dirty="0"/>
              <a:t>Along river distance as measure of neighborhood</a:t>
            </a:r>
            <a:endParaRPr sz="1050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9D9B24C-C614-FCB5-2D85-C75AE503B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82" t="3439" r="3453" b="7043"/>
          <a:stretch/>
        </p:blipFill>
        <p:spPr>
          <a:xfrm>
            <a:off x="1514612" y="949665"/>
            <a:ext cx="2873927" cy="19908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CA" sz="1720" b="1"/>
              <a:t>Conclusions / summary:</a:t>
            </a:r>
            <a:endParaRPr sz="1720" b="1"/>
          </a:p>
        </p:txBody>
      </p:sp>
      <p:sp>
        <p:nvSpPr>
          <p:cNvPr id="112" name="Google Shape;112;p21"/>
          <p:cNvSpPr txBox="1"/>
          <p:nvPr/>
        </p:nvSpPr>
        <p:spPr>
          <a:xfrm>
            <a:off x="1526722" y="1419142"/>
            <a:ext cx="6400800" cy="230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0480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rgbClr val="666666"/>
              </a:buClr>
              <a:buSzPts val="1200"/>
              <a:buFont typeface="Arial"/>
              <a:buChar char="●"/>
            </a:pPr>
            <a:r>
              <a:rPr lang="en-CA" sz="1200" dirty="0">
                <a:solidFill>
                  <a:srgbClr val="666666"/>
                </a:solidFill>
              </a:rPr>
              <a:t>First predictions from LSTM achieve comparable performance to process-based model (PREVAH)</a:t>
            </a:r>
          </a:p>
          <a:p>
            <a:pPr marL="457200" indent="-30480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rgbClr val="666666"/>
              </a:buClr>
              <a:buSzPts val="1200"/>
              <a:buFont typeface="Arial"/>
              <a:buChar char="●"/>
            </a:pPr>
            <a:r>
              <a:rPr lang="en-CA" sz="1200" dirty="0">
                <a:solidFill>
                  <a:srgbClr val="666666"/>
                </a:solidFill>
              </a:rPr>
              <a:t>Deep learning methods have potential to predict streamflow across larger management units across Switzerland</a:t>
            </a:r>
          </a:p>
          <a:p>
            <a:pPr marL="457200" indent="-30480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rgbClr val="666666"/>
              </a:buClr>
              <a:buSzPts val="1200"/>
              <a:buFont typeface="Arial"/>
              <a:buChar char="●"/>
            </a:pPr>
            <a:r>
              <a:rPr lang="en-CA" sz="1200" dirty="0">
                <a:solidFill>
                  <a:srgbClr val="666666"/>
                </a:solidFill>
              </a:rPr>
              <a:t>DL predictions at ungauged basins is challenging, even for LSTM, and may require graph-based approaches</a:t>
            </a:r>
            <a:endParaRPr lang="en-CA" sz="1100" dirty="0">
              <a:solidFill>
                <a:srgbClr val="666666"/>
              </a:solidFill>
            </a:endParaRPr>
          </a:p>
        </p:txBody>
      </p:sp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2227675" y="4495025"/>
            <a:ext cx="44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CA" sz="1820"/>
              <a:t>The End.  Thank you!</a:t>
            </a:r>
            <a:endParaRPr sz="182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2793</TotalTime>
  <Words>734</Words>
  <Application>Microsoft Macintosh PowerPoint</Application>
  <PresentationFormat>On-screen Show (16:9)</PresentationFormat>
  <Paragraphs>133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Lato</vt:lpstr>
      <vt:lpstr>Arial</vt:lpstr>
      <vt:lpstr>Simple Light</vt:lpstr>
      <vt:lpstr>Machine learning-derived predictions of river flow across Switzerland  Etienne Fluet-Chouinard1, Postdoctoral researcher   William Aeberhard2, Eniko Szekely2, Massimiliano Zappa3, Sonia I. Seneviratne1, Lukas Gudmundsson1  1 ETH Zurich, 2 Swiss Data Science Center, 3 Swiss Federal Institute for Forest, Snow and Landscape Research (WSL)</vt:lpstr>
      <vt:lpstr>Background</vt:lpstr>
      <vt:lpstr>Objectives:</vt:lpstr>
      <vt:lpstr>PowerPoint Presentation</vt:lpstr>
      <vt:lpstr>Methods &amp; Experiments</vt:lpstr>
      <vt:lpstr>Methods &amp; Experiments (ngauges=30)</vt:lpstr>
      <vt:lpstr>Extrapolation demonstration across 307 management units</vt:lpstr>
      <vt:lpstr>Network topology of gauge network across Switzerland</vt:lpstr>
      <vt:lpstr>Conclusions / summary: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learning-derived predictions of river flow across Switzerland  Etienne Fluet-Chouinard1, William Aeberhard2, Eniko Szekely2, Massimiliano Zappa3, Sonia I. Seneviratne1, Lukas Gudmundsson1  1 ETH Zurich, 2 Swiss Data Science Center, 3 WSL</dc:title>
  <cp:lastModifiedBy>Etienne Fluet-Chouinard</cp:lastModifiedBy>
  <cp:revision>9</cp:revision>
  <dcterms:modified xsi:type="dcterms:W3CDTF">2022-05-24T08:46:45Z</dcterms:modified>
</cp:coreProperties>
</file>