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11" r:id="rId1"/>
    <p:sldMasterId id="2147483703" r:id="rId2"/>
    <p:sldMasterId id="2147483695" r:id="rId3"/>
    <p:sldMasterId id="2147483726" r:id="rId4"/>
    <p:sldMasterId id="2147483740" r:id="rId5"/>
  </p:sldMasterIdLst>
  <p:notesMasterIdLst>
    <p:notesMasterId r:id="rId17"/>
  </p:notesMasterIdLst>
  <p:sldIdLst>
    <p:sldId id="692" r:id="rId6"/>
    <p:sldId id="774" r:id="rId7"/>
    <p:sldId id="867" r:id="rId8"/>
    <p:sldId id="868" r:id="rId9"/>
    <p:sldId id="866" r:id="rId10"/>
    <p:sldId id="870" r:id="rId11"/>
    <p:sldId id="879" r:id="rId12"/>
    <p:sldId id="876" r:id="rId13"/>
    <p:sldId id="878" r:id="rId14"/>
    <p:sldId id="882" r:id="rId15"/>
    <p:sldId id="871" r:id="rId16"/>
  </p:sldIdLst>
  <p:sldSz cx="17340263" cy="9753600"/>
  <p:notesSz cx="13004800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9B4"/>
    <a:srgbClr val="004B83"/>
    <a:srgbClr val="FF0066"/>
    <a:srgbClr val="95BBD8"/>
    <a:srgbClr val="FF5050"/>
    <a:srgbClr val="FF9999"/>
    <a:srgbClr val="3E3B79"/>
    <a:srgbClr val="A01471"/>
    <a:srgbClr val="E6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44" autoAdjust="0"/>
    <p:restoredTop sz="82580" autoAdjust="0"/>
  </p:normalViewPr>
  <p:slideViewPr>
    <p:cSldViewPr>
      <p:cViewPr varScale="1">
        <p:scale>
          <a:sx n="39" d="100"/>
          <a:sy n="39" d="100"/>
        </p:scale>
        <p:origin x="776" y="48"/>
      </p:cViewPr>
      <p:guideLst>
        <p:guide orient="horz" pos="288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10553-51EB-4B0B-8D71-366AB485C16B}" type="datetimeFigureOut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6638" y="1219200"/>
            <a:ext cx="58515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5E398-4C78-45C7-8588-736E92A2F7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24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34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-</a:t>
            </a:r>
            <a:r>
              <a:rPr lang="fr-FR" dirty="0" err="1" smtClean="0"/>
              <a:t>interest</a:t>
            </a:r>
            <a:r>
              <a:rPr lang="fr-FR" dirty="0" smtClean="0"/>
              <a:t> for : </a:t>
            </a:r>
            <a:r>
              <a:rPr lang="fr-FR" dirty="0" err="1" smtClean="0"/>
              <a:t>events</a:t>
            </a:r>
            <a:r>
              <a:rPr lang="en-AE" dirty="0" smtClean="0"/>
              <a:t>…</a:t>
            </a:r>
          </a:p>
          <a:p>
            <a:r>
              <a:rPr lang="en-AE" dirty="0" smtClean="0"/>
              <a:t>-There are currently some concentration</a:t>
            </a:r>
            <a:r>
              <a:rPr lang="en-AE" baseline="0" dirty="0" smtClean="0"/>
              <a:t> products available on aeris </a:t>
            </a:r>
          </a:p>
          <a:p>
            <a:r>
              <a:rPr lang="en-AE" baseline="0" dirty="0" smtClean="0"/>
              <a:t>-huge volume of data</a:t>
            </a:r>
          </a:p>
          <a:p>
            <a:r>
              <a:rPr lang="en-AE" baseline="0" dirty="0" smtClean="0"/>
              <a:t>- </a:t>
            </a:r>
            <a:r>
              <a:rPr lang="en-US" baseline="0" dirty="0" smtClean="0"/>
              <a:t>H</a:t>
            </a:r>
            <a:r>
              <a:rPr lang="en-AE" baseline="0" dirty="0" smtClean="0"/>
              <a:t>ow to use…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43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- This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made by </a:t>
            </a:r>
            <a:r>
              <a:rPr lang="fr-FR" baseline="0" dirty="0" err="1" smtClean="0"/>
              <a:t>firstly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create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database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statistical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amount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spectra</a:t>
            </a:r>
            <a:r>
              <a:rPr lang="fr-FR" baseline="0" dirty="0" smtClean="0"/>
              <a:t>. It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important to select as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conditions as possible to </a:t>
            </a:r>
            <a:r>
              <a:rPr lang="fr-FR" baseline="0" dirty="0" err="1" smtClean="0"/>
              <a:t>depict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regular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atmospheric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variability</a:t>
            </a:r>
            <a:endParaRPr lang="fr-FR" baseline="0" dirty="0" smtClean="0"/>
          </a:p>
          <a:p>
            <a:r>
              <a:rPr lang="fr-FR" baseline="0" dirty="0" smtClean="0"/>
              <a:t>- Not 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details</a:t>
            </a:r>
            <a:r>
              <a:rPr lang="fr-FR" baseline="0" dirty="0" smtClean="0"/>
              <a:t> :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create</a:t>
            </a:r>
            <a:r>
              <a:rPr lang="fr-FR" baseline="0" dirty="0" smtClean="0"/>
              <a:t> a base of </a:t>
            </a:r>
            <a:r>
              <a:rPr lang="fr-FR" baseline="0" dirty="0" err="1" smtClean="0"/>
              <a:t>eigenvectors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database</a:t>
            </a:r>
            <a:r>
              <a:rPr lang="fr-FR" baseline="0" dirty="0" smtClean="0"/>
              <a:t> and use the first 150 in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.</a:t>
            </a:r>
          </a:p>
          <a:p>
            <a:r>
              <a:rPr lang="fr-FR" dirty="0" smtClean="0"/>
              <a:t>- </a:t>
            </a:r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baseline="0" dirty="0" err="1" smtClean="0"/>
              <a:t>project</a:t>
            </a:r>
            <a:r>
              <a:rPr lang="fr-FR" baseline="0" dirty="0" smtClean="0"/>
              <a:t> </a:t>
            </a:r>
            <a:r>
              <a:rPr lang="fr-FR" baseline="0" dirty="0" smtClean="0"/>
              <a:t>IASI </a:t>
            </a:r>
            <a:r>
              <a:rPr lang="fr-FR" baseline="0" dirty="0" err="1" smtClean="0"/>
              <a:t>spectra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eigenvectors</a:t>
            </a:r>
            <a:r>
              <a:rPr lang="fr-FR" baseline="0" dirty="0" smtClean="0"/>
              <a:t>, to </a:t>
            </a:r>
            <a:r>
              <a:rPr lang="fr-FR" baseline="0" dirty="0" err="1" smtClean="0"/>
              <a:t>calculate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reconstructed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spectra</a:t>
            </a:r>
            <a:r>
              <a:rPr lang="fr-FR" baseline="0" dirty="0" smtClean="0"/>
              <a:t> and by </a:t>
            </a:r>
            <a:r>
              <a:rPr lang="fr-FR" baseline="0" dirty="0" err="1" smtClean="0"/>
              <a:t>calculated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difference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raw</a:t>
            </a:r>
            <a:r>
              <a:rPr lang="fr-FR" baseline="0" dirty="0" smtClean="0"/>
              <a:t> and the </a:t>
            </a:r>
            <a:r>
              <a:rPr lang="fr-FR" baseline="0" dirty="0" err="1" smtClean="0"/>
              <a:t>reconstructed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spectra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residu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- For </a:t>
            </a:r>
            <a:r>
              <a:rPr lang="fr-FR" baseline="0" dirty="0" err="1" smtClean="0"/>
              <a:t>evaluating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correlation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spectra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calcule </a:t>
            </a:r>
            <a:r>
              <a:rPr lang="fr-FR" baseline="0" dirty="0" smtClean="0"/>
              <a:t>a reconstruction score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equation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specific</a:t>
            </a:r>
            <a:r>
              <a:rPr lang="fr-FR" baseline="0" dirty="0" smtClean="0"/>
              <a:t> spectral bands </a:t>
            </a:r>
            <a:r>
              <a:rPr lang="fr-FR" baseline="0" dirty="0" smtClean="0"/>
              <a:t>(</a:t>
            </a:r>
            <a:r>
              <a:rPr lang="fr-FR" baseline="0" dirty="0" err="1" smtClean="0"/>
              <a:t>called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indicators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supposed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associated</a:t>
            </a:r>
            <a:r>
              <a:rPr lang="fr-FR" baseline="0" dirty="0" smtClean="0"/>
              <a:t> to a </a:t>
            </a:r>
            <a:r>
              <a:rPr lang="fr-FR" baseline="0" dirty="0" err="1" smtClean="0"/>
              <a:t>specific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molecule</a:t>
            </a:r>
            <a:r>
              <a:rPr lang="fr-FR" baseline="0" dirty="0" smtClean="0"/>
              <a:t> </a:t>
            </a:r>
            <a:r>
              <a:rPr lang="fr-FR" baseline="0" dirty="0" smtClean="0"/>
              <a:t>absorption signature.</a:t>
            </a:r>
            <a:endParaRPr lang="fr-FR" baseline="0" dirty="0" smtClean="0"/>
          </a:p>
          <a:p>
            <a:endParaRPr lang="fr-F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102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PCA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 questions :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possible to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non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species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possible to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indicators</a:t>
            </a:r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observe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anomalies are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propose a new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mostly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interference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false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detection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false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characterization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an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PCA extrema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on the granule.</a:t>
            </a:r>
            <a:endParaRPr lang="fr-F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888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Beaucoup potentiels outliers</a:t>
            </a:r>
            <a:r>
              <a:rPr lang="fr-FR" baseline="0" dirty="0" smtClean="0"/>
              <a:t>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582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Separation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studies</a:t>
            </a:r>
            <a:r>
              <a:rPr lang="fr-FR" baseline="0" dirty="0" smtClean="0"/>
              <a:t> for positive and </a:t>
            </a:r>
            <a:r>
              <a:rPr lang="fr-FR" baseline="0" dirty="0" err="1" smtClean="0"/>
              <a:t>negative</a:t>
            </a:r>
            <a:r>
              <a:rPr lang="fr-FR" baseline="0" dirty="0" smtClean="0"/>
              <a:t> extrema</a:t>
            </a: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004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Je vous </a:t>
            </a:r>
            <a:r>
              <a:rPr lang="fr-FR" baseline="0" dirty="0" err="1"/>
              <a:t>presente</a:t>
            </a:r>
            <a:r>
              <a:rPr lang="fr-FR" baseline="0" dirty="0"/>
              <a:t> 3 exemples de </a:t>
            </a:r>
            <a:r>
              <a:rPr lang="fr-FR" baseline="0" dirty="0" err="1"/>
              <a:t>resultats</a:t>
            </a: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170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Beaucoup potentiels outliers</a:t>
            </a:r>
            <a:r>
              <a:rPr lang="fr-FR" baseline="0" dirty="0" smtClean="0"/>
              <a:t>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612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192213" y="9040813"/>
            <a:ext cx="3902075" cy="519112"/>
          </a:xfrm>
          <a:prstGeom prst="rect">
            <a:avLst/>
          </a:prstGeom>
        </p:spPr>
        <p:txBody>
          <a:bodyPr/>
          <a:lstStyle/>
          <a:p>
            <a:fld id="{312DC878-98F7-4C30-8318-B6D694450C6B}" type="datetime1">
              <a:rPr lang="fr-FR" smtClean="0"/>
              <a:t>20/05/2022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743575" y="9040813"/>
            <a:ext cx="5853113" cy="5191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2245975" y="9040813"/>
            <a:ext cx="3902075" cy="519112"/>
          </a:xfrm>
          <a:prstGeom prst="rect">
            <a:avLst/>
          </a:prstGeom>
        </p:spPr>
        <p:txBody>
          <a:bodyPr/>
          <a:lstStyle/>
          <a:p>
            <a:fld id="{1AD79720-B218-4D5B-978D-6E4908E1A7BA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object 2"/>
          <p:cNvSpPr/>
          <p:nvPr userDrawn="1"/>
        </p:nvSpPr>
        <p:spPr>
          <a:xfrm>
            <a:off x="-92869" y="2479057"/>
            <a:ext cx="17525999" cy="7426943"/>
          </a:xfrm>
          <a:custGeom>
            <a:avLst/>
            <a:gdLst/>
            <a:ahLst/>
            <a:cxnLst/>
            <a:rect l="l" t="t" r="r" b="b"/>
            <a:pathLst>
              <a:path w="13004800" h="7274559">
                <a:moveTo>
                  <a:pt x="6494240" y="0"/>
                </a:moveTo>
                <a:lnTo>
                  <a:pt x="6394443" y="244"/>
                </a:lnTo>
                <a:lnTo>
                  <a:pt x="6295176" y="977"/>
                </a:lnTo>
                <a:lnTo>
                  <a:pt x="6196436" y="2197"/>
                </a:lnTo>
                <a:lnTo>
                  <a:pt x="6098225" y="3901"/>
                </a:lnTo>
                <a:lnTo>
                  <a:pt x="6000541" y="6088"/>
                </a:lnTo>
                <a:lnTo>
                  <a:pt x="5903385" y="8756"/>
                </a:lnTo>
                <a:lnTo>
                  <a:pt x="5806756" y="11903"/>
                </a:lnTo>
                <a:lnTo>
                  <a:pt x="5710655" y="15526"/>
                </a:lnTo>
                <a:lnTo>
                  <a:pt x="5615079" y="19625"/>
                </a:lnTo>
                <a:lnTo>
                  <a:pt x="5520030" y="24198"/>
                </a:lnTo>
                <a:lnTo>
                  <a:pt x="5425508" y="29241"/>
                </a:lnTo>
                <a:lnTo>
                  <a:pt x="5238039" y="40735"/>
                </a:lnTo>
                <a:lnTo>
                  <a:pt x="4960775" y="61466"/>
                </a:lnTo>
                <a:lnTo>
                  <a:pt x="4688230" y="86337"/>
                </a:lnTo>
                <a:lnTo>
                  <a:pt x="4420396" y="115300"/>
                </a:lnTo>
                <a:lnTo>
                  <a:pt x="4157266" y="148302"/>
                </a:lnTo>
                <a:lnTo>
                  <a:pt x="3898833" y="185294"/>
                </a:lnTo>
                <a:lnTo>
                  <a:pt x="3645087" y="226224"/>
                </a:lnTo>
                <a:lnTo>
                  <a:pt x="3396022" y="271042"/>
                </a:lnTo>
                <a:lnTo>
                  <a:pt x="3151630" y="319698"/>
                </a:lnTo>
                <a:lnTo>
                  <a:pt x="2911904" y="372139"/>
                </a:lnTo>
                <a:lnTo>
                  <a:pt x="2754674" y="409179"/>
                </a:lnTo>
                <a:lnTo>
                  <a:pt x="2599511" y="447864"/>
                </a:lnTo>
                <a:lnTo>
                  <a:pt x="2446414" y="488179"/>
                </a:lnTo>
                <a:lnTo>
                  <a:pt x="2295380" y="530110"/>
                </a:lnTo>
                <a:lnTo>
                  <a:pt x="2146407" y="573640"/>
                </a:lnTo>
                <a:lnTo>
                  <a:pt x="1999493" y="618756"/>
                </a:lnTo>
                <a:lnTo>
                  <a:pt x="1854634" y="665442"/>
                </a:lnTo>
                <a:lnTo>
                  <a:pt x="1711830" y="713683"/>
                </a:lnTo>
                <a:lnTo>
                  <a:pt x="1571077" y="763464"/>
                </a:lnTo>
                <a:lnTo>
                  <a:pt x="1432373" y="814770"/>
                </a:lnTo>
                <a:lnTo>
                  <a:pt x="1295717" y="867587"/>
                </a:lnTo>
                <a:lnTo>
                  <a:pt x="1161105" y="921898"/>
                </a:lnTo>
                <a:lnTo>
                  <a:pt x="1028536" y="977689"/>
                </a:lnTo>
                <a:lnTo>
                  <a:pt x="898006" y="1034945"/>
                </a:lnTo>
                <a:lnTo>
                  <a:pt x="769515" y="1093651"/>
                </a:lnTo>
                <a:lnTo>
                  <a:pt x="643059" y="1153792"/>
                </a:lnTo>
                <a:lnTo>
                  <a:pt x="518637" y="1215353"/>
                </a:lnTo>
                <a:lnTo>
                  <a:pt x="396246" y="1278318"/>
                </a:lnTo>
                <a:lnTo>
                  <a:pt x="335811" y="1310323"/>
                </a:lnTo>
                <a:lnTo>
                  <a:pt x="275883" y="1342673"/>
                </a:lnTo>
                <a:lnTo>
                  <a:pt x="216462" y="1375368"/>
                </a:lnTo>
                <a:lnTo>
                  <a:pt x="157547" y="1408403"/>
                </a:lnTo>
                <a:lnTo>
                  <a:pt x="99138" y="1441779"/>
                </a:lnTo>
                <a:lnTo>
                  <a:pt x="41235" y="1475493"/>
                </a:lnTo>
                <a:lnTo>
                  <a:pt x="0" y="1499955"/>
                </a:lnTo>
                <a:lnTo>
                  <a:pt x="0" y="7274542"/>
                </a:lnTo>
                <a:lnTo>
                  <a:pt x="13004800" y="7274542"/>
                </a:lnTo>
                <a:lnTo>
                  <a:pt x="13004800" y="1509638"/>
                </a:lnTo>
                <a:lnTo>
                  <a:pt x="12947245" y="1475493"/>
                </a:lnTo>
                <a:lnTo>
                  <a:pt x="12889342" y="1441779"/>
                </a:lnTo>
                <a:lnTo>
                  <a:pt x="12830933" y="1408403"/>
                </a:lnTo>
                <a:lnTo>
                  <a:pt x="12772018" y="1375368"/>
                </a:lnTo>
                <a:lnTo>
                  <a:pt x="12712597" y="1342673"/>
                </a:lnTo>
                <a:lnTo>
                  <a:pt x="12652669" y="1310323"/>
                </a:lnTo>
                <a:lnTo>
                  <a:pt x="12592234" y="1278318"/>
                </a:lnTo>
                <a:lnTo>
                  <a:pt x="12469843" y="1215353"/>
                </a:lnTo>
                <a:lnTo>
                  <a:pt x="12345420" y="1153792"/>
                </a:lnTo>
                <a:lnTo>
                  <a:pt x="12218965" y="1093651"/>
                </a:lnTo>
                <a:lnTo>
                  <a:pt x="12090473" y="1034945"/>
                </a:lnTo>
                <a:lnTo>
                  <a:pt x="11959944" y="977689"/>
                </a:lnTo>
                <a:lnTo>
                  <a:pt x="11827375" y="921898"/>
                </a:lnTo>
                <a:lnTo>
                  <a:pt x="11692763" y="867587"/>
                </a:lnTo>
                <a:lnTo>
                  <a:pt x="11556107" y="814770"/>
                </a:lnTo>
                <a:lnTo>
                  <a:pt x="11417403" y="763464"/>
                </a:lnTo>
                <a:lnTo>
                  <a:pt x="11276650" y="713683"/>
                </a:lnTo>
                <a:lnTo>
                  <a:pt x="11133846" y="665442"/>
                </a:lnTo>
                <a:lnTo>
                  <a:pt x="10988987" y="618756"/>
                </a:lnTo>
                <a:lnTo>
                  <a:pt x="10842073" y="573640"/>
                </a:lnTo>
                <a:lnTo>
                  <a:pt x="10693099" y="530110"/>
                </a:lnTo>
                <a:lnTo>
                  <a:pt x="10542066" y="488179"/>
                </a:lnTo>
                <a:lnTo>
                  <a:pt x="10388969" y="447864"/>
                </a:lnTo>
                <a:lnTo>
                  <a:pt x="10233806" y="409179"/>
                </a:lnTo>
                <a:lnTo>
                  <a:pt x="10076576" y="372139"/>
                </a:lnTo>
                <a:lnTo>
                  <a:pt x="9836849" y="319698"/>
                </a:lnTo>
                <a:lnTo>
                  <a:pt x="9592457" y="271042"/>
                </a:lnTo>
                <a:lnTo>
                  <a:pt x="9343393" y="226224"/>
                </a:lnTo>
                <a:lnTo>
                  <a:pt x="9089647" y="185294"/>
                </a:lnTo>
                <a:lnTo>
                  <a:pt x="8831213" y="148302"/>
                </a:lnTo>
                <a:lnTo>
                  <a:pt x="8568084" y="115300"/>
                </a:lnTo>
                <a:lnTo>
                  <a:pt x="8300250" y="86337"/>
                </a:lnTo>
                <a:lnTo>
                  <a:pt x="8027705" y="61466"/>
                </a:lnTo>
                <a:lnTo>
                  <a:pt x="7750441" y="40735"/>
                </a:lnTo>
                <a:lnTo>
                  <a:pt x="7468449" y="24198"/>
                </a:lnTo>
                <a:lnTo>
                  <a:pt x="7181723" y="11903"/>
                </a:lnTo>
                <a:lnTo>
                  <a:pt x="6890255" y="3901"/>
                </a:lnTo>
                <a:lnTo>
                  <a:pt x="6494240" y="0"/>
                </a:lnTo>
                <a:close/>
              </a:path>
            </a:pathLst>
          </a:custGeom>
          <a:solidFill>
            <a:srgbClr val="E7ECF4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Espace réservé du texte 30"/>
          <p:cNvSpPr>
            <a:spLocks noGrp="1"/>
          </p:cNvSpPr>
          <p:nvPr>
            <p:ph type="body" sz="quarter" idx="13" hasCustomPrompt="1"/>
          </p:nvPr>
        </p:nvSpPr>
        <p:spPr>
          <a:xfrm>
            <a:off x="3221831" y="3734813"/>
            <a:ext cx="10896600" cy="304698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8000" baseline="0">
                <a:solidFill>
                  <a:schemeClr val="tx2"/>
                </a:solidFill>
                <a:latin typeface="Bloxhall" panose="02000000000000000000" pitchFamily="2" charset="0"/>
              </a:defRPr>
            </a:lvl1pPr>
          </a:lstStyle>
          <a:p>
            <a:pPr lvl="0"/>
            <a:r>
              <a:rPr lang="fr-FR" dirty="0"/>
              <a:t>Cliquez pour modifier le titre</a:t>
            </a:r>
          </a:p>
        </p:txBody>
      </p:sp>
      <p:sp>
        <p:nvSpPr>
          <p:cNvPr id="21" name="Espace réservé du texte 32"/>
          <p:cNvSpPr>
            <a:spLocks noGrp="1"/>
          </p:cNvSpPr>
          <p:nvPr>
            <p:ph type="body" sz="quarter" idx="14" hasCustomPrompt="1"/>
          </p:nvPr>
        </p:nvSpPr>
        <p:spPr>
          <a:xfrm>
            <a:off x="3221831" y="7009681"/>
            <a:ext cx="10896600" cy="99131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3200" cap="all" baseline="0">
                <a:solidFill>
                  <a:schemeClr val="tx2"/>
                </a:solidFill>
                <a:latin typeface="Myriad Pro Light SemiExt" panose="020B040503040302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22" name="Espace réservé du texte 2"/>
          <p:cNvSpPr>
            <a:spLocks noGrp="1"/>
          </p:cNvSpPr>
          <p:nvPr>
            <p:ph type="body" sz="quarter" idx="15" hasCustomPrompt="1"/>
          </p:nvPr>
        </p:nvSpPr>
        <p:spPr>
          <a:xfrm>
            <a:off x="3221831" y="8534401"/>
            <a:ext cx="10896600" cy="685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lnSpc>
                <a:spcPct val="50000"/>
              </a:lnSpc>
              <a:buNone/>
              <a:defRPr sz="18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69" y="143640"/>
            <a:ext cx="3414124" cy="2137868"/>
          </a:xfrm>
          <a:prstGeom prst="rect">
            <a:avLst/>
          </a:prstGeom>
        </p:spPr>
      </p:pic>
      <p:grpSp>
        <p:nvGrpSpPr>
          <p:cNvPr id="28" name="Groupe 27"/>
          <p:cNvGrpSpPr/>
          <p:nvPr userDrawn="1"/>
        </p:nvGrpSpPr>
        <p:grpSpPr>
          <a:xfrm>
            <a:off x="14689931" y="485926"/>
            <a:ext cx="2184811" cy="1952474"/>
            <a:chOff x="12708731" y="181126"/>
            <a:chExt cx="2184811" cy="1952474"/>
          </a:xfrm>
        </p:grpSpPr>
        <p:sp>
          <p:nvSpPr>
            <p:cNvPr id="18" name="object 6"/>
            <p:cNvSpPr/>
            <p:nvPr userDrawn="1"/>
          </p:nvSpPr>
          <p:spPr>
            <a:xfrm>
              <a:off x="12708731" y="1584137"/>
              <a:ext cx="1363577" cy="5494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fr-FR" dirty="0"/>
                <a:t> </a:t>
              </a:r>
              <a:endParaRPr dirty="0"/>
            </a:p>
          </p:txBody>
        </p:sp>
        <p:pic>
          <p:nvPicPr>
            <p:cNvPr id="24" name="Image 23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23"/>
            <a:stretch/>
          </p:blipFill>
          <p:spPr>
            <a:xfrm>
              <a:off x="14308931" y="1636894"/>
              <a:ext cx="584611" cy="480257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8731" y="181126"/>
              <a:ext cx="2184811" cy="1003229"/>
            </a:xfrm>
            <a:prstGeom prst="rect">
              <a:avLst/>
            </a:prstGeom>
          </p:spPr>
        </p:pic>
      </p:grpSp>
      <p:grpSp>
        <p:nvGrpSpPr>
          <p:cNvPr id="27" name="Groupe 26"/>
          <p:cNvGrpSpPr/>
          <p:nvPr userDrawn="1"/>
        </p:nvGrpSpPr>
        <p:grpSpPr>
          <a:xfrm>
            <a:off x="440531" y="485926"/>
            <a:ext cx="2438400" cy="1800074"/>
            <a:chOff x="2269331" y="181126"/>
            <a:chExt cx="2438400" cy="1800074"/>
          </a:xfrm>
        </p:grpSpPr>
        <p:sp>
          <p:nvSpPr>
            <p:cNvPr id="17" name="object 5"/>
            <p:cNvSpPr/>
            <p:nvPr userDrawn="1"/>
          </p:nvSpPr>
          <p:spPr>
            <a:xfrm>
              <a:off x="2269331" y="181126"/>
              <a:ext cx="762000" cy="7200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/>
            <p:cNvSpPr/>
            <p:nvPr userDrawn="1"/>
          </p:nvSpPr>
          <p:spPr>
            <a:xfrm>
              <a:off x="2269331" y="1261208"/>
              <a:ext cx="1428163" cy="7199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Image 25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908" y="269843"/>
              <a:ext cx="1458823" cy="54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66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92213" y="2597150"/>
            <a:ext cx="7400925" cy="61880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45538" y="2597150"/>
            <a:ext cx="7402512" cy="61880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CADE0-007D-4ED6-81E9-9391B6562E14}" type="datetime1">
              <a:rPr lang="fr-FR" smtClean="0"/>
              <a:t>20/05/2022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AB73-2785-4F21-AC41-9BEEFFE137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51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800" y="519113"/>
            <a:ext cx="14955838" cy="188595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3800" y="2390775"/>
            <a:ext cx="7335838" cy="1171575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93800" y="3562350"/>
            <a:ext cx="7335838" cy="5240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778875" y="2390775"/>
            <a:ext cx="7370763" cy="1171575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778875" y="3562350"/>
            <a:ext cx="7370763" cy="5240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FFFE-F2C7-4337-95B3-EB756AF7B80D}" type="datetime1">
              <a:rPr lang="fr-FR" smtClean="0"/>
              <a:t>20/05/2022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AB73-2785-4F21-AC41-9BEEFFE137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138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A42A-1FBB-4D8B-94C8-C7928E93641A}" type="datetime1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AB73-2785-4F21-AC41-9BEEFFE137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377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730F-E1C8-4E89-AA6D-18C2D9EC7821}" type="datetime1">
              <a:rPr lang="fr-FR" smtClean="0"/>
              <a:t>20/05/2022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AB73-2785-4F21-AC41-9BEEFFE137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199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D2F0-03F0-45FE-8CE3-1711BDB1FE34}" type="datetime1">
              <a:rPr lang="fr-FR" smtClean="0"/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93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92213" y="2597150"/>
            <a:ext cx="7400925" cy="61880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45538" y="2597150"/>
            <a:ext cx="7402512" cy="61880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D443-AF14-482F-AE64-99CC617B454D}" type="datetime1">
              <a:rPr lang="fr-FR" smtClean="0"/>
              <a:t>20/05/2022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74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800" y="519113"/>
            <a:ext cx="14955838" cy="188595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3800" y="2390775"/>
            <a:ext cx="7335838" cy="1171575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93800" y="3562350"/>
            <a:ext cx="7335838" cy="524033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778875" y="2390775"/>
            <a:ext cx="7370763" cy="1171575"/>
          </a:xfrm>
        </p:spPr>
        <p:txBody>
          <a:bodyPr anchor="b">
            <a:normAutofit/>
          </a:bodyPr>
          <a:lstStyle>
            <a:lvl1pPr marL="0" indent="0">
              <a:buNone/>
              <a:defRPr lang="fr-FR" sz="3200" b="1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778875" y="3562350"/>
            <a:ext cx="7370763" cy="5240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C4F11-F699-40BA-B8FD-EBE036DC761C}" type="datetime1">
              <a:rPr lang="fr-FR" smtClean="0"/>
              <a:t>20/05/2022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634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D6D1-1DA5-44D3-BE2A-B33A7167995E}" type="datetime1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70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9F63-F35B-4058-8A84-B594B048ECCE}" type="datetime1">
              <a:rPr lang="fr-FR" smtClean="0"/>
              <a:t>20/05/2022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889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DF835-D88B-40FA-9743-C70D8B614F7E}" type="datetime1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object 8"/>
          <p:cNvSpPr/>
          <p:nvPr userDrawn="1"/>
        </p:nvSpPr>
        <p:spPr>
          <a:xfrm>
            <a:off x="8670131" y="6869389"/>
            <a:ext cx="0" cy="720000"/>
          </a:xfrm>
          <a:custGeom>
            <a:avLst/>
            <a:gdLst/>
            <a:ahLst/>
            <a:cxnLst/>
            <a:rect l="l" t="t" r="r" b="b"/>
            <a:pathLst>
              <a:path h="1242695">
                <a:moveTo>
                  <a:pt x="0" y="0"/>
                </a:moveTo>
                <a:lnTo>
                  <a:pt x="0" y="1242161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3434738" y="7589389"/>
            <a:ext cx="10470786" cy="124981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9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6150131" y="1829389"/>
            <a:ext cx="5040000" cy="5040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96264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 -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192213" y="9040813"/>
            <a:ext cx="3902075" cy="519112"/>
          </a:xfrm>
          <a:prstGeom prst="rect">
            <a:avLst/>
          </a:prstGeom>
        </p:spPr>
        <p:txBody>
          <a:bodyPr/>
          <a:lstStyle/>
          <a:p>
            <a:fld id="{0AD7CDF3-D7AE-4673-B054-75EF0979E72B}" type="datetime1">
              <a:rPr lang="fr-FR" smtClean="0"/>
              <a:t>20/05/2022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743575" y="9040813"/>
            <a:ext cx="5853113" cy="5191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2245975" y="9040813"/>
            <a:ext cx="3902075" cy="519112"/>
          </a:xfrm>
          <a:prstGeom prst="rect">
            <a:avLst/>
          </a:prstGeom>
        </p:spPr>
        <p:txBody>
          <a:bodyPr/>
          <a:lstStyle/>
          <a:p>
            <a:fld id="{1AD79720-B218-4D5B-978D-6E4908E1A7BA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object 2"/>
          <p:cNvSpPr/>
          <p:nvPr userDrawn="1"/>
        </p:nvSpPr>
        <p:spPr>
          <a:xfrm>
            <a:off x="-92869" y="2479057"/>
            <a:ext cx="17525999" cy="7426943"/>
          </a:xfrm>
          <a:custGeom>
            <a:avLst/>
            <a:gdLst/>
            <a:ahLst/>
            <a:cxnLst/>
            <a:rect l="l" t="t" r="r" b="b"/>
            <a:pathLst>
              <a:path w="13004800" h="7274559">
                <a:moveTo>
                  <a:pt x="6494240" y="0"/>
                </a:moveTo>
                <a:lnTo>
                  <a:pt x="6394443" y="244"/>
                </a:lnTo>
                <a:lnTo>
                  <a:pt x="6295176" y="977"/>
                </a:lnTo>
                <a:lnTo>
                  <a:pt x="6196436" y="2197"/>
                </a:lnTo>
                <a:lnTo>
                  <a:pt x="6098225" y="3901"/>
                </a:lnTo>
                <a:lnTo>
                  <a:pt x="6000541" y="6088"/>
                </a:lnTo>
                <a:lnTo>
                  <a:pt x="5903385" y="8756"/>
                </a:lnTo>
                <a:lnTo>
                  <a:pt x="5806756" y="11903"/>
                </a:lnTo>
                <a:lnTo>
                  <a:pt x="5710655" y="15526"/>
                </a:lnTo>
                <a:lnTo>
                  <a:pt x="5615079" y="19625"/>
                </a:lnTo>
                <a:lnTo>
                  <a:pt x="5520030" y="24198"/>
                </a:lnTo>
                <a:lnTo>
                  <a:pt x="5425508" y="29241"/>
                </a:lnTo>
                <a:lnTo>
                  <a:pt x="5238039" y="40735"/>
                </a:lnTo>
                <a:lnTo>
                  <a:pt x="4960775" y="61466"/>
                </a:lnTo>
                <a:lnTo>
                  <a:pt x="4688230" y="86337"/>
                </a:lnTo>
                <a:lnTo>
                  <a:pt x="4420396" y="115300"/>
                </a:lnTo>
                <a:lnTo>
                  <a:pt x="4157266" y="148302"/>
                </a:lnTo>
                <a:lnTo>
                  <a:pt x="3898833" y="185294"/>
                </a:lnTo>
                <a:lnTo>
                  <a:pt x="3645087" y="226224"/>
                </a:lnTo>
                <a:lnTo>
                  <a:pt x="3396022" y="271042"/>
                </a:lnTo>
                <a:lnTo>
                  <a:pt x="3151630" y="319698"/>
                </a:lnTo>
                <a:lnTo>
                  <a:pt x="2911904" y="372139"/>
                </a:lnTo>
                <a:lnTo>
                  <a:pt x="2754674" y="409179"/>
                </a:lnTo>
                <a:lnTo>
                  <a:pt x="2599511" y="447864"/>
                </a:lnTo>
                <a:lnTo>
                  <a:pt x="2446414" y="488179"/>
                </a:lnTo>
                <a:lnTo>
                  <a:pt x="2295380" y="530110"/>
                </a:lnTo>
                <a:lnTo>
                  <a:pt x="2146407" y="573640"/>
                </a:lnTo>
                <a:lnTo>
                  <a:pt x="1999493" y="618756"/>
                </a:lnTo>
                <a:lnTo>
                  <a:pt x="1854634" y="665442"/>
                </a:lnTo>
                <a:lnTo>
                  <a:pt x="1711830" y="713683"/>
                </a:lnTo>
                <a:lnTo>
                  <a:pt x="1571077" y="763464"/>
                </a:lnTo>
                <a:lnTo>
                  <a:pt x="1432373" y="814770"/>
                </a:lnTo>
                <a:lnTo>
                  <a:pt x="1295717" y="867587"/>
                </a:lnTo>
                <a:lnTo>
                  <a:pt x="1161105" y="921898"/>
                </a:lnTo>
                <a:lnTo>
                  <a:pt x="1028536" y="977689"/>
                </a:lnTo>
                <a:lnTo>
                  <a:pt x="898006" y="1034945"/>
                </a:lnTo>
                <a:lnTo>
                  <a:pt x="769515" y="1093651"/>
                </a:lnTo>
                <a:lnTo>
                  <a:pt x="643059" y="1153792"/>
                </a:lnTo>
                <a:lnTo>
                  <a:pt x="518637" y="1215353"/>
                </a:lnTo>
                <a:lnTo>
                  <a:pt x="396246" y="1278318"/>
                </a:lnTo>
                <a:lnTo>
                  <a:pt x="335811" y="1310323"/>
                </a:lnTo>
                <a:lnTo>
                  <a:pt x="275883" y="1342673"/>
                </a:lnTo>
                <a:lnTo>
                  <a:pt x="216462" y="1375368"/>
                </a:lnTo>
                <a:lnTo>
                  <a:pt x="157547" y="1408403"/>
                </a:lnTo>
                <a:lnTo>
                  <a:pt x="99138" y="1441779"/>
                </a:lnTo>
                <a:lnTo>
                  <a:pt x="41235" y="1475493"/>
                </a:lnTo>
                <a:lnTo>
                  <a:pt x="0" y="1499955"/>
                </a:lnTo>
                <a:lnTo>
                  <a:pt x="0" y="7274542"/>
                </a:lnTo>
                <a:lnTo>
                  <a:pt x="13004800" y="7274542"/>
                </a:lnTo>
                <a:lnTo>
                  <a:pt x="13004800" y="1509638"/>
                </a:lnTo>
                <a:lnTo>
                  <a:pt x="12947245" y="1475493"/>
                </a:lnTo>
                <a:lnTo>
                  <a:pt x="12889342" y="1441779"/>
                </a:lnTo>
                <a:lnTo>
                  <a:pt x="12830933" y="1408403"/>
                </a:lnTo>
                <a:lnTo>
                  <a:pt x="12772018" y="1375368"/>
                </a:lnTo>
                <a:lnTo>
                  <a:pt x="12712597" y="1342673"/>
                </a:lnTo>
                <a:lnTo>
                  <a:pt x="12652669" y="1310323"/>
                </a:lnTo>
                <a:lnTo>
                  <a:pt x="12592234" y="1278318"/>
                </a:lnTo>
                <a:lnTo>
                  <a:pt x="12469843" y="1215353"/>
                </a:lnTo>
                <a:lnTo>
                  <a:pt x="12345420" y="1153792"/>
                </a:lnTo>
                <a:lnTo>
                  <a:pt x="12218965" y="1093651"/>
                </a:lnTo>
                <a:lnTo>
                  <a:pt x="12090473" y="1034945"/>
                </a:lnTo>
                <a:lnTo>
                  <a:pt x="11959944" y="977689"/>
                </a:lnTo>
                <a:lnTo>
                  <a:pt x="11827375" y="921898"/>
                </a:lnTo>
                <a:lnTo>
                  <a:pt x="11692763" y="867587"/>
                </a:lnTo>
                <a:lnTo>
                  <a:pt x="11556107" y="814770"/>
                </a:lnTo>
                <a:lnTo>
                  <a:pt x="11417403" y="763464"/>
                </a:lnTo>
                <a:lnTo>
                  <a:pt x="11276650" y="713683"/>
                </a:lnTo>
                <a:lnTo>
                  <a:pt x="11133846" y="665442"/>
                </a:lnTo>
                <a:lnTo>
                  <a:pt x="10988987" y="618756"/>
                </a:lnTo>
                <a:lnTo>
                  <a:pt x="10842073" y="573640"/>
                </a:lnTo>
                <a:lnTo>
                  <a:pt x="10693099" y="530110"/>
                </a:lnTo>
                <a:lnTo>
                  <a:pt x="10542066" y="488179"/>
                </a:lnTo>
                <a:lnTo>
                  <a:pt x="10388969" y="447864"/>
                </a:lnTo>
                <a:lnTo>
                  <a:pt x="10233806" y="409179"/>
                </a:lnTo>
                <a:lnTo>
                  <a:pt x="10076576" y="372139"/>
                </a:lnTo>
                <a:lnTo>
                  <a:pt x="9836849" y="319698"/>
                </a:lnTo>
                <a:lnTo>
                  <a:pt x="9592457" y="271042"/>
                </a:lnTo>
                <a:lnTo>
                  <a:pt x="9343393" y="226224"/>
                </a:lnTo>
                <a:lnTo>
                  <a:pt x="9089647" y="185294"/>
                </a:lnTo>
                <a:lnTo>
                  <a:pt x="8831213" y="148302"/>
                </a:lnTo>
                <a:lnTo>
                  <a:pt x="8568084" y="115300"/>
                </a:lnTo>
                <a:lnTo>
                  <a:pt x="8300250" y="86337"/>
                </a:lnTo>
                <a:lnTo>
                  <a:pt x="8027705" y="61466"/>
                </a:lnTo>
                <a:lnTo>
                  <a:pt x="7750441" y="40735"/>
                </a:lnTo>
                <a:lnTo>
                  <a:pt x="7468449" y="24198"/>
                </a:lnTo>
                <a:lnTo>
                  <a:pt x="7181723" y="11903"/>
                </a:lnTo>
                <a:lnTo>
                  <a:pt x="6890255" y="3901"/>
                </a:lnTo>
                <a:lnTo>
                  <a:pt x="6494240" y="0"/>
                </a:lnTo>
                <a:close/>
              </a:path>
            </a:pathLst>
          </a:custGeom>
          <a:solidFill>
            <a:srgbClr val="E7ECF4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Espace réservé du texte 30"/>
          <p:cNvSpPr>
            <a:spLocks noGrp="1"/>
          </p:cNvSpPr>
          <p:nvPr>
            <p:ph type="body" sz="quarter" idx="13" hasCustomPrompt="1"/>
          </p:nvPr>
        </p:nvSpPr>
        <p:spPr>
          <a:xfrm>
            <a:off x="3221831" y="3734813"/>
            <a:ext cx="10896600" cy="304698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8000" baseline="0">
                <a:solidFill>
                  <a:schemeClr val="tx2"/>
                </a:solidFill>
                <a:latin typeface="Bloxhall" panose="02000000000000000000" pitchFamily="2" charset="0"/>
              </a:defRPr>
            </a:lvl1pPr>
          </a:lstStyle>
          <a:p>
            <a:pPr lvl="0"/>
            <a:r>
              <a:rPr lang="fr-FR" dirty="0"/>
              <a:t>Cliquez pour modifier le titre</a:t>
            </a:r>
          </a:p>
        </p:txBody>
      </p:sp>
      <p:sp>
        <p:nvSpPr>
          <p:cNvPr id="21" name="Espace réservé du texte 32"/>
          <p:cNvSpPr>
            <a:spLocks noGrp="1"/>
          </p:cNvSpPr>
          <p:nvPr>
            <p:ph type="body" sz="quarter" idx="14" hasCustomPrompt="1"/>
          </p:nvPr>
        </p:nvSpPr>
        <p:spPr>
          <a:xfrm>
            <a:off x="3221831" y="7009681"/>
            <a:ext cx="10896600" cy="99131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3200" cap="all" baseline="0">
                <a:solidFill>
                  <a:schemeClr val="tx2"/>
                </a:solidFill>
                <a:latin typeface="Myriad Pro Light SemiExt" panose="020B0405030403020204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sp>
        <p:nvSpPr>
          <p:cNvPr id="22" name="Espace réservé du texte 2"/>
          <p:cNvSpPr>
            <a:spLocks noGrp="1"/>
          </p:cNvSpPr>
          <p:nvPr>
            <p:ph type="body" sz="quarter" idx="15" hasCustomPrompt="1"/>
          </p:nvPr>
        </p:nvSpPr>
        <p:spPr>
          <a:xfrm>
            <a:off x="3221831" y="8534401"/>
            <a:ext cx="10896600" cy="685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lnSpc>
                <a:spcPct val="50000"/>
              </a:lnSpc>
              <a:buNone/>
              <a:defRPr sz="18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69" y="143640"/>
            <a:ext cx="3414124" cy="21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08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81DB-301D-4FBB-AD72-37F3D304031C}" type="datetime1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bk object 17"/>
          <p:cNvSpPr/>
          <p:nvPr userDrawn="1"/>
        </p:nvSpPr>
        <p:spPr>
          <a:xfrm>
            <a:off x="5668343" y="2902014"/>
            <a:ext cx="5997575" cy="3943350"/>
          </a:xfrm>
          <a:custGeom>
            <a:avLst/>
            <a:gdLst/>
            <a:ahLst/>
            <a:cxnLst/>
            <a:rect l="l" t="t" r="r" b="b"/>
            <a:pathLst>
              <a:path w="5997575" h="3943350">
                <a:moveTo>
                  <a:pt x="0" y="3943222"/>
                </a:moveTo>
                <a:lnTo>
                  <a:pt x="5997194" y="0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k object 18"/>
          <p:cNvSpPr/>
          <p:nvPr userDrawn="1"/>
        </p:nvSpPr>
        <p:spPr>
          <a:xfrm>
            <a:off x="5671344" y="2902011"/>
            <a:ext cx="5997575" cy="3943350"/>
          </a:xfrm>
          <a:custGeom>
            <a:avLst/>
            <a:gdLst/>
            <a:ahLst/>
            <a:cxnLst/>
            <a:rect l="l" t="t" r="r" b="b"/>
            <a:pathLst>
              <a:path w="5997575" h="3943350">
                <a:moveTo>
                  <a:pt x="0" y="0"/>
                </a:moveTo>
                <a:lnTo>
                  <a:pt x="5997194" y="3943223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1192213" y="5773835"/>
            <a:ext cx="4274330" cy="21430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2" name="Espace réservé du texte 27"/>
          <p:cNvSpPr>
            <a:spLocks noGrp="1"/>
          </p:cNvSpPr>
          <p:nvPr>
            <p:ph type="body" sz="quarter" idx="14" hasCustomPrompt="1"/>
          </p:nvPr>
        </p:nvSpPr>
        <p:spPr>
          <a:xfrm>
            <a:off x="1192213" y="1830485"/>
            <a:ext cx="4194132" cy="21430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3" name="Espace réservé du texte 27"/>
          <p:cNvSpPr>
            <a:spLocks noGrp="1"/>
          </p:cNvSpPr>
          <p:nvPr>
            <p:ph type="body" sz="quarter" idx="15" hasCustomPrompt="1"/>
          </p:nvPr>
        </p:nvSpPr>
        <p:spPr>
          <a:xfrm>
            <a:off x="11947541" y="5773835"/>
            <a:ext cx="4200508" cy="21430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4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11867342" y="1830485"/>
            <a:ext cx="4280707" cy="21430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6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6147130" y="2353686"/>
            <a:ext cx="5040000" cy="504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1719914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m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05A8-4A5A-4706-8636-45999A169B98}" type="datetime1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object 13"/>
          <p:cNvSpPr/>
          <p:nvPr userDrawn="1"/>
        </p:nvSpPr>
        <p:spPr>
          <a:xfrm>
            <a:off x="5733131" y="6991985"/>
            <a:ext cx="0" cy="628015"/>
          </a:xfrm>
          <a:custGeom>
            <a:avLst/>
            <a:gdLst/>
            <a:ahLst/>
            <a:cxnLst/>
            <a:rect l="l" t="t" r="r" b="b"/>
            <a:pathLst>
              <a:path h="628015">
                <a:moveTo>
                  <a:pt x="0" y="0"/>
                </a:moveTo>
                <a:lnTo>
                  <a:pt x="0" y="627506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/>
          <p:cNvSpPr/>
          <p:nvPr userDrawn="1"/>
        </p:nvSpPr>
        <p:spPr>
          <a:xfrm>
            <a:off x="11607131" y="6991985"/>
            <a:ext cx="0" cy="628015"/>
          </a:xfrm>
          <a:custGeom>
            <a:avLst/>
            <a:gdLst/>
            <a:ahLst/>
            <a:cxnLst/>
            <a:rect l="l" t="t" r="r" b="b"/>
            <a:pathLst>
              <a:path h="628015">
                <a:moveTo>
                  <a:pt x="0" y="0"/>
                </a:moveTo>
                <a:lnTo>
                  <a:pt x="0" y="627506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3393132" y="7696200"/>
            <a:ext cx="4679999" cy="70312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9" name="Espace réservé du texte 27"/>
          <p:cNvSpPr>
            <a:spLocks noGrp="1"/>
          </p:cNvSpPr>
          <p:nvPr>
            <p:ph type="body" sz="quarter" idx="14" hasCustomPrompt="1"/>
          </p:nvPr>
        </p:nvSpPr>
        <p:spPr>
          <a:xfrm>
            <a:off x="9267131" y="7696200"/>
            <a:ext cx="4680000" cy="70312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3213131" y="1951985"/>
            <a:ext cx="5040000" cy="5040000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9087131" y="1951985"/>
            <a:ext cx="5040000" cy="504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2201382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t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9974-09C8-4787-A9F6-0D0F17687C02}" type="datetime1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object 6"/>
          <p:cNvSpPr/>
          <p:nvPr userDrawn="1"/>
        </p:nvSpPr>
        <p:spPr>
          <a:xfrm>
            <a:off x="4698933" y="5068800"/>
            <a:ext cx="0" cy="1105256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3871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/>
          <p:cNvSpPr/>
          <p:nvPr userDrawn="1"/>
        </p:nvSpPr>
        <p:spPr>
          <a:xfrm>
            <a:off x="8658782" y="5068800"/>
            <a:ext cx="0" cy="1105256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3871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/>
          <p:nvPr userDrawn="1"/>
        </p:nvSpPr>
        <p:spPr>
          <a:xfrm>
            <a:off x="12618631" y="5068800"/>
            <a:ext cx="0" cy="1105256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3871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3031331" y="6222783"/>
            <a:ext cx="3335204" cy="20384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22" name="Espace réservé du texte 27"/>
          <p:cNvSpPr>
            <a:spLocks noGrp="1"/>
          </p:cNvSpPr>
          <p:nvPr>
            <p:ph type="body" sz="quarter" idx="15" hasCustomPrompt="1"/>
          </p:nvPr>
        </p:nvSpPr>
        <p:spPr>
          <a:xfrm>
            <a:off x="6991180" y="6222783"/>
            <a:ext cx="3335204" cy="20384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23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10951029" y="6222783"/>
            <a:ext cx="3335204" cy="203843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6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3078933" y="1828800"/>
            <a:ext cx="3240000" cy="3240000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7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7038781" y="1828800"/>
            <a:ext cx="3240000" cy="324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8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11000871" y="1828800"/>
            <a:ext cx="3240000" cy="3240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3085502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7393-DE05-420A-88EE-356B12B21439}" type="datetime1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object 8"/>
          <p:cNvSpPr/>
          <p:nvPr userDrawn="1"/>
        </p:nvSpPr>
        <p:spPr>
          <a:xfrm>
            <a:off x="2764114" y="4956714"/>
            <a:ext cx="0" cy="1008000"/>
          </a:xfrm>
          <a:custGeom>
            <a:avLst/>
            <a:gdLst/>
            <a:ahLst/>
            <a:cxnLst/>
            <a:rect l="l" t="t" r="r" b="b"/>
            <a:pathLst>
              <a:path h="956310">
                <a:moveTo>
                  <a:pt x="0" y="0"/>
                </a:moveTo>
                <a:lnTo>
                  <a:pt x="0" y="956030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9"/>
          <p:cNvSpPr/>
          <p:nvPr userDrawn="1"/>
        </p:nvSpPr>
        <p:spPr>
          <a:xfrm>
            <a:off x="7374731" y="4341731"/>
            <a:ext cx="0" cy="1000760"/>
          </a:xfrm>
          <a:custGeom>
            <a:avLst/>
            <a:gdLst/>
            <a:ahLst/>
            <a:cxnLst/>
            <a:rect l="l" t="t" r="r" b="b"/>
            <a:pathLst>
              <a:path h="1000760">
                <a:moveTo>
                  <a:pt x="0" y="0"/>
                </a:moveTo>
                <a:lnTo>
                  <a:pt x="0" y="1000213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4"/>
          <p:cNvSpPr/>
          <p:nvPr userDrawn="1"/>
        </p:nvSpPr>
        <p:spPr>
          <a:xfrm flipV="1">
            <a:off x="3773245" y="6944711"/>
            <a:ext cx="1970330" cy="77799"/>
          </a:xfrm>
          <a:custGeom>
            <a:avLst/>
            <a:gdLst/>
            <a:ahLst/>
            <a:cxnLst/>
            <a:rect l="l" t="t" r="r" b="b"/>
            <a:pathLst>
              <a:path w="956310">
                <a:moveTo>
                  <a:pt x="956030" y="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63086" y="5513818"/>
            <a:ext cx="10184963" cy="286818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Cliquez pour ajouter un texte</a:t>
            </a:r>
          </a:p>
        </p:txBody>
      </p:sp>
      <p:sp>
        <p:nvSpPr>
          <p:cNvPr id="29" name="object 14"/>
          <p:cNvSpPr/>
          <p:nvPr userDrawn="1"/>
        </p:nvSpPr>
        <p:spPr>
          <a:xfrm flipV="1">
            <a:off x="4348053" y="3278500"/>
            <a:ext cx="2035947" cy="86409"/>
          </a:xfrm>
          <a:custGeom>
            <a:avLst/>
            <a:gdLst/>
            <a:ahLst/>
            <a:cxnLst/>
            <a:rect l="l" t="t" r="r" b="b"/>
            <a:pathLst>
              <a:path w="956310">
                <a:moveTo>
                  <a:pt x="956030" y="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1774114" y="5999783"/>
            <a:ext cx="1980000" cy="198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1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1180053" y="1764710"/>
            <a:ext cx="3168000" cy="3168000"/>
          </a:xfrm>
          <a:prstGeom prst="ellipse">
            <a:avLst/>
          </a:prstGeom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2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6384000" y="2358710"/>
            <a:ext cx="1980000" cy="1980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3131478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m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FF37-E111-4CA4-A2B1-0EA79825C391}" type="datetime1">
              <a:rPr lang="fr-FR" smtClean="0"/>
              <a:t>20/05/2022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object 6"/>
          <p:cNvSpPr/>
          <p:nvPr userDrawn="1"/>
        </p:nvSpPr>
        <p:spPr>
          <a:xfrm>
            <a:off x="6190741" y="2501898"/>
            <a:ext cx="5032090" cy="5032092"/>
          </a:xfrm>
          <a:custGeom>
            <a:avLst/>
            <a:gdLst/>
            <a:ahLst/>
            <a:cxnLst/>
            <a:rect l="l" t="t" r="r" b="b"/>
            <a:pathLst>
              <a:path w="4090034" h="4090034">
                <a:moveTo>
                  <a:pt x="4089603" y="2044801"/>
                </a:moveTo>
                <a:lnTo>
                  <a:pt x="2044801" y="0"/>
                </a:lnTo>
                <a:lnTo>
                  <a:pt x="0" y="2044801"/>
                </a:lnTo>
                <a:lnTo>
                  <a:pt x="2044801" y="4089603"/>
                </a:lnTo>
                <a:lnTo>
                  <a:pt x="4089603" y="2044801"/>
                </a:lnTo>
                <a:close/>
              </a:path>
            </a:pathLst>
          </a:custGeom>
          <a:ln w="571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1192214" y="5389245"/>
            <a:ext cx="4578192" cy="253555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8" name="Espace réservé du texte 27"/>
          <p:cNvSpPr>
            <a:spLocks noGrp="1"/>
          </p:cNvSpPr>
          <p:nvPr>
            <p:ph type="body" sz="quarter" idx="15" hasCustomPrompt="1"/>
          </p:nvPr>
        </p:nvSpPr>
        <p:spPr>
          <a:xfrm>
            <a:off x="1192213" y="2112645"/>
            <a:ext cx="4579427" cy="253555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9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11641931" y="5389245"/>
            <a:ext cx="4506118" cy="253555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20" name="Espace réservé du texte 27"/>
          <p:cNvSpPr>
            <a:spLocks noGrp="1"/>
          </p:cNvSpPr>
          <p:nvPr>
            <p:ph type="body" sz="quarter" idx="17" hasCustomPrompt="1"/>
          </p:nvPr>
        </p:nvSpPr>
        <p:spPr>
          <a:xfrm>
            <a:off x="11641931" y="2112645"/>
            <a:ext cx="4506118" cy="253555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tx2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21" name="Espace réservé du texte 27"/>
          <p:cNvSpPr>
            <a:spLocks noGrp="1"/>
          </p:cNvSpPr>
          <p:nvPr>
            <p:ph type="body" sz="quarter" idx="21" hasCustomPrompt="1"/>
          </p:nvPr>
        </p:nvSpPr>
        <p:spPr>
          <a:xfrm>
            <a:off x="6957751" y="4517042"/>
            <a:ext cx="3498070" cy="100180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000" baseline="0">
                <a:solidFill>
                  <a:schemeClr val="tx2"/>
                </a:solidFill>
                <a:latin typeface="Myriad Pro Black Cond" panose="020B0806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32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6189506" y="2390422"/>
            <a:ext cx="1980000" cy="198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3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9240339" y="2390422"/>
            <a:ext cx="1980000" cy="1980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4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6189506" y="5667022"/>
            <a:ext cx="1980000" cy="1980000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35" name="Espace réservé du contenu 7"/>
          <p:cNvSpPr>
            <a:spLocks noGrp="1"/>
          </p:cNvSpPr>
          <p:nvPr>
            <p:ph sz="quarter" idx="29" hasCustomPrompt="1"/>
          </p:nvPr>
        </p:nvSpPr>
        <p:spPr>
          <a:xfrm>
            <a:off x="9240339" y="5667022"/>
            <a:ext cx="1980000" cy="1980000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</p:spTree>
    <p:extLst>
      <p:ext uri="{BB962C8B-B14F-4D97-AF65-F5344CB8AC3E}">
        <p14:creationId xmlns:p14="http://schemas.microsoft.com/office/powerpoint/2010/main" val="4275687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ch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C18FD-D384-473D-BCBB-012993A65453}" type="slidenum">
              <a:rPr lang="fr-FR" smtClean="0"/>
              <a:t>‹N°›</a:t>
            </a:fld>
            <a:endParaRPr lang="fr-FR"/>
          </a:p>
        </p:txBody>
      </p:sp>
      <p:cxnSp>
        <p:nvCxnSpPr>
          <p:cNvPr id="32" name="Connecteur droit 31"/>
          <p:cNvCxnSpPr/>
          <p:nvPr userDrawn="1"/>
        </p:nvCxnSpPr>
        <p:spPr>
          <a:xfrm>
            <a:off x="8774620" y="1867779"/>
            <a:ext cx="630100" cy="30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 userDrawn="1"/>
        </p:nvCxnSpPr>
        <p:spPr>
          <a:xfrm flipH="1">
            <a:off x="0" y="1868079"/>
            <a:ext cx="5960084" cy="302769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 userDrawn="1"/>
        </p:nvCxnSpPr>
        <p:spPr>
          <a:xfrm flipH="1">
            <a:off x="0" y="4896069"/>
            <a:ext cx="5959784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 userDrawn="1"/>
        </p:nvCxnSpPr>
        <p:spPr>
          <a:xfrm flipH="1" flipV="1">
            <a:off x="0" y="4896069"/>
            <a:ext cx="5960084" cy="3027691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pour une image  19"/>
          <p:cNvSpPr>
            <a:spLocks noGrp="1"/>
          </p:cNvSpPr>
          <p:nvPr>
            <p:ph type="pic" sz="quarter" idx="10"/>
          </p:nvPr>
        </p:nvSpPr>
        <p:spPr>
          <a:xfrm>
            <a:off x="-480705" y="-614164"/>
            <a:ext cx="5382905" cy="11040864"/>
          </a:xfrm>
          <a:custGeom>
            <a:avLst/>
            <a:gdLst>
              <a:gd name="connsiteX0" fmla="*/ 0 w 10729238"/>
              <a:gd name="connsiteY0" fmla="*/ 0 h 11036299"/>
              <a:gd name="connsiteX1" fmla="*/ 5364619 w 10729238"/>
              <a:gd name="connsiteY1" fmla="*/ 0 h 11036299"/>
              <a:gd name="connsiteX2" fmla="*/ 10729238 w 10729238"/>
              <a:gd name="connsiteY2" fmla="*/ 5518150 h 11036299"/>
              <a:gd name="connsiteX3" fmla="*/ 5364619 w 10729238"/>
              <a:gd name="connsiteY3" fmla="*/ 11036300 h 11036299"/>
              <a:gd name="connsiteX4" fmla="*/ 0 w 10729238"/>
              <a:gd name="connsiteY4" fmla="*/ 11036299 h 11036299"/>
              <a:gd name="connsiteX5" fmla="*/ 0 w 10729238"/>
              <a:gd name="connsiteY5" fmla="*/ 0 h 11036299"/>
              <a:gd name="connsiteX0" fmla="*/ 5359400 w 10729238"/>
              <a:gd name="connsiteY0" fmla="*/ 12700 h 11036300"/>
              <a:gd name="connsiteX1" fmla="*/ 5364619 w 10729238"/>
              <a:gd name="connsiteY1" fmla="*/ 0 h 11036300"/>
              <a:gd name="connsiteX2" fmla="*/ 10729238 w 10729238"/>
              <a:gd name="connsiteY2" fmla="*/ 5518150 h 11036300"/>
              <a:gd name="connsiteX3" fmla="*/ 5364619 w 10729238"/>
              <a:gd name="connsiteY3" fmla="*/ 11036300 h 11036300"/>
              <a:gd name="connsiteX4" fmla="*/ 0 w 10729238"/>
              <a:gd name="connsiteY4" fmla="*/ 11036299 h 11036300"/>
              <a:gd name="connsiteX5" fmla="*/ 5359400 w 10729238"/>
              <a:gd name="connsiteY5" fmla="*/ 12700 h 11036300"/>
              <a:gd name="connsiteX0" fmla="*/ 511594 w 5881432"/>
              <a:gd name="connsiteY0" fmla="*/ 12700 h 11048999"/>
              <a:gd name="connsiteX1" fmla="*/ 516813 w 5881432"/>
              <a:gd name="connsiteY1" fmla="*/ 0 h 11048999"/>
              <a:gd name="connsiteX2" fmla="*/ 5881432 w 5881432"/>
              <a:gd name="connsiteY2" fmla="*/ 5518150 h 11048999"/>
              <a:gd name="connsiteX3" fmla="*/ 516813 w 5881432"/>
              <a:gd name="connsiteY3" fmla="*/ 11036300 h 11048999"/>
              <a:gd name="connsiteX4" fmla="*/ 562394 w 5881432"/>
              <a:gd name="connsiteY4" fmla="*/ 11048999 h 11048999"/>
              <a:gd name="connsiteX5" fmla="*/ 511594 w 5881432"/>
              <a:gd name="connsiteY5" fmla="*/ 12700 h 11048999"/>
              <a:gd name="connsiteX0" fmla="*/ 511594 w 5881432"/>
              <a:gd name="connsiteY0" fmla="*/ 0 h 11074399"/>
              <a:gd name="connsiteX1" fmla="*/ 516813 w 5881432"/>
              <a:gd name="connsiteY1" fmla="*/ 25400 h 11074399"/>
              <a:gd name="connsiteX2" fmla="*/ 5881432 w 5881432"/>
              <a:gd name="connsiteY2" fmla="*/ 5543550 h 11074399"/>
              <a:gd name="connsiteX3" fmla="*/ 516813 w 5881432"/>
              <a:gd name="connsiteY3" fmla="*/ 11061700 h 11074399"/>
              <a:gd name="connsiteX4" fmla="*/ 562394 w 5881432"/>
              <a:gd name="connsiteY4" fmla="*/ 11074399 h 11074399"/>
              <a:gd name="connsiteX5" fmla="*/ 511594 w 5881432"/>
              <a:gd name="connsiteY5" fmla="*/ 0 h 11074399"/>
              <a:gd name="connsiteX0" fmla="*/ 725178 w 6095016"/>
              <a:gd name="connsiteY0" fmla="*/ 0 h 11074399"/>
              <a:gd name="connsiteX1" fmla="*/ 730397 w 6095016"/>
              <a:gd name="connsiteY1" fmla="*/ 25400 h 11074399"/>
              <a:gd name="connsiteX2" fmla="*/ 6095016 w 6095016"/>
              <a:gd name="connsiteY2" fmla="*/ 5543550 h 11074399"/>
              <a:gd name="connsiteX3" fmla="*/ 730397 w 6095016"/>
              <a:gd name="connsiteY3" fmla="*/ 11061700 h 11074399"/>
              <a:gd name="connsiteX4" fmla="*/ 775978 w 6095016"/>
              <a:gd name="connsiteY4" fmla="*/ 11074399 h 11074399"/>
              <a:gd name="connsiteX5" fmla="*/ 725178 w 6095016"/>
              <a:gd name="connsiteY5" fmla="*/ 0 h 11074399"/>
              <a:gd name="connsiteX0" fmla="*/ 735051 w 6092189"/>
              <a:gd name="connsiteY0" fmla="*/ 635000 h 11048999"/>
              <a:gd name="connsiteX1" fmla="*/ 727570 w 6092189"/>
              <a:gd name="connsiteY1" fmla="*/ 0 h 11048999"/>
              <a:gd name="connsiteX2" fmla="*/ 6092189 w 6092189"/>
              <a:gd name="connsiteY2" fmla="*/ 5518150 h 11048999"/>
              <a:gd name="connsiteX3" fmla="*/ 727570 w 6092189"/>
              <a:gd name="connsiteY3" fmla="*/ 11036300 h 11048999"/>
              <a:gd name="connsiteX4" fmla="*/ 773151 w 6092189"/>
              <a:gd name="connsiteY4" fmla="*/ 11048999 h 11048999"/>
              <a:gd name="connsiteX5" fmla="*/ 735051 w 6092189"/>
              <a:gd name="connsiteY5" fmla="*/ 635000 h 11048999"/>
              <a:gd name="connsiteX0" fmla="*/ 7481 w 5364619"/>
              <a:gd name="connsiteY0" fmla="*/ 635701 h 11049700"/>
              <a:gd name="connsiteX1" fmla="*/ 0 w 5364619"/>
              <a:gd name="connsiteY1" fmla="*/ 701 h 11049700"/>
              <a:gd name="connsiteX2" fmla="*/ 5364619 w 5364619"/>
              <a:gd name="connsiteY2" fmla="*/ 5518851 h 11049700"/>
              <a:gd name="connsiteX3" fmla="*/ 0 w 5364619"/>
              <a:gd name="connsiteY3" fmla="*/ 11037001 h 11049700"/>
              <a:gd name="connsiteX4" fmla="*/ 45581 w 5364619"/>
              <a:gd name="connsiteY4" fmla="*/ 11049700 h 11049700"/>
              <a:gd name="connsiteX5" fmla="*/ 7481 w 5364619"/>
              <a:gd name="connsiteY5" fmla="*/ 635701 h 11049700"/>
              <a:gd name="connsiteX0" fmla="*/ 7481 w 5364619"/>
              <a:gd name="connsiteY0" fmla="*/ 639564 h 11053563"/>
              <a:gd name="connsiteX1" fmla="*/ 0 w 5364619"/>
              <a:gd name="connsiteY1" fmla="*/ 4564 h 11053563"/>
              <a:gd name="connsiteX2" fmla="*/ 5364619 w 5364619"/>
              <a:gd name="connsiteY2" fmla="*/ 5522714 h 11053563"/>
              <a:gd name="connsiteX3" fmla="*/ 0 w 5364619"/>
              <a:gd name="connsiteY3" fmla="*/ 11040864 h 11053563"/>
              <a:gd name="connsiteX4" fmla="*/ 45581 w 5364619"/>
              <a:gd name="connsiteY4" fmla="*/ 11053563 h 11053563"/>
              <a:gd name="connsiteX5" fmla="*/ 7481 w 5364619"/>
              <a:gd name="connsiteY5" fmla="*/ 639564 h 11053563"/>
              <a:gd name="connsiteX0" fmla="*/ 7481 w 5364619"/>
              <a:gd name="connsiteY0" fmla="*/ 639564 h 11040864"/>
              <a:gd name="connsiteX1" fmla="*/ 0 w 5364619"/>
              <a:gd name="connsiteY1" fmla="*/ 4564 h 11040864"/>
              <a:gd name="connsiteX2" fmla="*/ 5364619 w 5364619"/>
              <a:gd name="connsiteY2" fmla="*/ 5522714 h 11040864"/>
              <a:gd name="connsiteX3" fmla="*/ 0 w 5364619"/>
              <a:gd name="connsiteY3" fmla="*/ 11040864 h 11040864"/>
              <a:gd name="connsiteX4" fmla="*/ 20181 w 5364619"/>
              <a:gd name="connsiteY4" fmla="*/ 9097763 h 11040864"/>
              <a:gd name="connsiteX5" fmla="*/ 7481 w 5364619"/>
              <a:gd name="connsiteY5" fmla="*/ 639564 h 11040864"/>
              <a:gd name="connsiteX0" fmla="*/ 25767 w 5382905"/>
              <a:gd name="connsiteY0" fmla="*/ 639564 h 11040864"/>
              <a:gd name="connsiteX1" fmla="*/ 18286 w 5382905"/>
              <a:gd name="connsiteY1" fmla="*/ 4564 h 11040864"/>
              <a:gd name="connsiteX2" fmla="*/ 5382905 w 5382905"/>
              <a:gd name="connsiteY2" fmla="*/ 5522714 h 11040864"/>
              <a:gd name="connsiteX3" fmla="*/ 18286 w 5382905"/>
              <a:gd name="connsiteY3" fmla="*/ 11040864 h 11040864"/>
              <a:gd name="connsiteX4" fmla="*/ 367 w 5382905"/>
              <a:gd name="connsiteY4" fmla="*/ 9275563 h 11040864"/>
              <a:gd name="connsiteX5" fmla="*/ 25767 w 5382905"/>
              <a:gd name="connsiteY5" fmla="*/ 639564 h 110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2905" h="11040864">
                <a:moveTo>
                  <a:pt x="25767" y="639564"/>
                </a:moveTo>
                <a:cubicBezTo>
                  <a:pt x="23273" y="42664"/>
                  <a:pt x="20780" y="-20836"/>
                  <a:pt x="18286" y="4564"/>
                </a:cubicBezTo>
                <a:cubicBezTo>
                  <a:pt x="2981083" y="4564"/>
                  <a:pt x="5382905" y="2475124"/>
                  <a:pt x="5382905" y="5522714"/>
                </a:cubicBezTo>
                <a:cubicBezTo>
                  <a:pt x="5382905" y="8570304"/>
                  <a:pt x="2981083" y="11040864"/>
                  <a:pt x="18286" y="11040864"/>
                </a:cubicBezTo>
                <a:lnTo>
                  <a:pt x="367" y="9275563"/>
                </a:lnTo>
                <a:cubicBezTo>
                  <a:pt x="-3866" y="6456163"/>
                  <a:pt x="30000" y="3458964"/>
                  <a:pt x="25767" y="6395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cxnSp>
        <p:nvCxnSpPr>
          <p:cNvPr id="40" name="Connecteur droit 39"/>
          <p:cNvCxnSpPr/>
          <p:nvPr userDrawn="1"/>
        </p:nvCxnSpPr>
        <p:spPr>
          <a:xfrm>
            <a:off x="12229123" y="1867929"/>
            <a:ext cx="6301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7"/>
          <p:cNvSpPr>
            <a:spLocks noGrp="1"/>
          </p:cNvSpPr>
          <p:nvPr>
            <p:ph sz="quarter" idx="23" hasCustomPrompt="1"/>
          </p:nvPr>
        </p:nvSpPr>
        <p:spPr>
          <a:xfrm>
            <a:off x="5955520" y="463929"/>
            <a:ext cx="2808000" cy="2808000"/>
          </a:xfrm>
          <a:prstGeom prst="ellipse">
            <a:avLst/>
          </a:prstGeom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47" name="Espace réservé du contenu 7"/>
          <p:cNvSpPr>
            <a:spLocks noGrp="1"/>
          </p:cNvSpPr>
          <p:nvPr>
            <p:ph sz="quarter" idx="24" hasCustomPrompt="1"/>
          </p:nvPr>
        </p:nvSpPr>
        <p:spPr>
          <a:xfrm>
            <a:off x="9415520" y="463929"/>
            <a:ext cx="2808000" cy="2808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48" name="Espace réservé du contenu 7"/>
          <p:cNvSpPr>
            <a:spLocks noGrp="1"/>
          </p:cNvSpPr>
          <p:nvPr>
            <p:ph sz="quarter" idx="25" hasCustomPrompt="1"/>
          </p:nvPr>
        </p:nvSpPr>
        <p:spPr>
          <a:xfrm>
            <a:off x="12875520" y="463929"/>
            <a:ext cx="2808000" cy="2808000"/>
          </a:xfrm>
          <a:prstGeom prst="ellipse">
            <a:avLst/>
          </a:prstGeom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cxnSp>
        <p:nvCxnSpPr>
          <p:cNvPr id="49" name="Connecteur droit 48"/>
          <p:cNvCxnSpPr/>
          <p:nvPr userDrawn="1"/>
        </p:nvCxnSpPr>
        <p:spPr>
          <a:xfrm>
            <a:off x="8774620" y="4895619"/>
            <a:ext cx="630100" cy="30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 userDrawn="1"/>
        </p:nvCxnSpPr>
        <p:spPr>
          <a:xfrm>
            <a:off x="12229123" y="4895769"/>
            <a:ext cx="6301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5955520" y="3491769"/>
            <a:ext cx="2808000" cy="2808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52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9415520" y="3491769"/>
            <a:ext cx="2808000" cy="2808000"/>
          </a:xfrm>
          <a:prstGeom prst="ellipse">
            <a:avLst/>
          </a:prstGeom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53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12875520" y="3491769"/>
            <a:ext cx="2808000" cy="2808000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cxnSp>
        <p:nvCxnSpPr>
          <p:cNvPr id="54" name="Connecteur droit 53"/>
          <p:cNvCxnSpPr/>
          <p:nvPr userDrawn="1"/>
        </p:nvCxnSpPr>
        <p:spPr>
          <a:xfrm>
            <a:off x="8774620" y="7923159"/>
            <a:ext cx="630100" cy="30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 userDrawn="1"/>
        </p:nvCxnSpPr>
        <p:spPr>
          <a:xfrm>
            <a:off x="12229123" y="7923309"/>
            <a:ext cx="6301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space réservé du contenu 7"/>
          <p:cNvSpPr>
            <a:spLocks noGrp="1"/>
          </p:cNvSpPr>
          <p:nvPr>
            <p:ph sz="quarter" idx="29" hasCustomPrompt="1"/>
          </p:nvPr>
        </p:nvSpPr>
        <p:spPr>
          <a:xfrm>
            <a:off x="5955520" y="6519309"/>
            <a:ext cx="2808000" cy="2808000"/>
          </a:xfrm>
          <a:prstGeom prst="ellipse">
            <a:avLst/>
          </a:prstGeom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57" name="Espace réservé du contenu 7"/>
          <p:cNvSpPr>
            <a:spLocks noGrp="1"/>
          </p:cNvSpPr>
          <p:nvPr>
            <p:ph sz="quarter" idx="30" hasCustomPrompt="1"/>
          </p:nvPr>
        </p:nvSpPr>
        <p:spPr>
          <a:xfrm>
            <a:off x="9415520" y="6519309"/>
            <a:ext cx="2808000" cy="2808000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58" name="Espace réservé du contenu 7"/>
          <p:cNvSpPr>
            <a:spLocks noGrp="1"/>
          </p:cNvSpPr>
          <p:nvPr>
            <p:ph sz="quarter" idx="31" hasCustomPrompt="1"/>
          </p:nvPr>
        </p:nvSpPr>
        <p:spPr>
          <a:xfrm>
            <a:off x="12875520" y="6519309"/>
            <a:ext cx="2808000" cy="2808000"/>
          </a:xfrm>
          <a:prstGeom prst="ellipse">
            <a:avLst/>
          </a:prstGeom>
          <a:ln w="57150"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4011684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7D6E0-27D4-4E8D-919A-0551930CEA07}" type="datetime1">
              <a:rPr lang="fr-FR" smtClean="0"/>
              <a:t>20/05/2022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object 8"/>
          <p:cNvSpPr/>
          <p:nvPr userDrawn="1"/>
        </p:nvSpPr>
        <p:spPr>
          <a:xfrm>
            <a:off x="8670131" y="6869389"/>
            <a:ext cx="0" cy="720000"/>
          </a:xfrm>
          <a:custGeom>
            <a:avLst/>
            <a:gdLst/>
            <a:ahLst/>
            <a:cxnLst/>
            <a:rect l="l" t="t" r="r" b="b"/>
            <a:pathLst>
              <a:path h="1242695">
                <a:moveTo>
                  <a:pt x="0" y="0"/>
                </a:moveTo>
                <a:lnTo>
                  <a:pt x="0" y="1242161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3434738" y="7589389"/>
            <a:ext cx="10470786" cy="124981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6150131" y="1829389"/>
            <a:ext cx="5040000" cy="5040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12816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5969-72CF-40FF-ACAE-B4353201C84B}" type="datetime1">
              <a:rPr lang="fr-FR" smtClean="0"/>
              <a:t>20/05/2022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bk object 17"/>
          <p:cNvSpPr/>
          <p:nvPr userDrawn="1"/>
        </p:nvSpPr>
        <p:spPr>
          <a:xfrm>
            <a:off x="5668343" y="2902014"/>
            <a:ext cx="5997575" cy="3943350"/>
          </a:xfrm>
          <a:custGeom>
            <a:avLst/>
            <a:gdLst/>
            <a:ahLst/>
            <a:cxnLst/>
            <a:rect l="l" t="t" r="r" b="b"/>
            <a:pathLst>
              <a:path w="5997575" h="3943350">
                <a:moveTo>
                  <a:pt x="0" y="3943222"/>
                </a:moveTo>
                <a:lnTo>
                  <a:pt x="5997194" y="0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k object 18"/>
          <p:cNvSpPr/>
          <p:nvPr userDrawn="1"/>
        </p:nvSpPr>
        <p:spPr>
          <a:xfrm>
            <a:off x="5671344" y="2902011"/>
            <a:ext cx="5997575" cy="3943350"/>
          </a:xfrm>
          <a:custGeom>
            <a:avLst/>
            <a:gdLst/>
            <a:ahLst/>
            <a:cxnLst/>
            <a:rect l="l" t="t" r="r" b="b"/>
            <a:pathLst>
              <a:path w="5997575" h="3943350">
                <a:moveTo>
                  <a:pt x="0" y="0"/>
                </a:moveTo>
                <a:lnTo>
                  <a:pt x="5997194" y="3943223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1192213" y="5773835"/>
            <a:ext cx="4274330" cy="2143051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4" hasCustomPrompt="1"/>
          </p:nvPr>
        </p:nvSpPr>
        <p:spPr>
          <a:xfrm>
            <a:off x="1192213" y="1830485"/>
            <a:ext cx="4194132" cy="2143051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0" name="Espace réservé du texte 27"/>
          <p:cNvSpPr>
            <a:spLocks noGrp="1"/>
          </p:cNvSpPr>
          <p:nvPr>
            <p:ph type="body" sz="quarter" idx="15" hasCustomPrompt="1"/>
          </p:nvPr>
        </p:nvSpPr>
        <p:spPr>
          <a:xfrm>
            <a:off x="11947541" y="5773835"/>
            <a:ext cx="4200508" cy="2143051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1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11867342" y="1830485"/>
            <a:ext cx="4280707" cy="2143051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6147130" y="2353686"/>
            <a:ext cx="5040000" cy="504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77164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m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F91A9-92AD-45A6-BDAB-5470C927364D}" type="datetime1">
              <a:rPr lang="fr-FR" smtClean="0"/>
              <a:t>20/05/2022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object 13"/>
          <p:cNvSpPr/>
          <p:nvPr userDrawn="1"/>
        </p:nvSpPr>
        <p:spPr>
          <a:xfrm>
            <a:off x="5733131" y="6991985"/>
            <a:ext cx="0" cy="628015"/>
          </a:xfrm>
          <a:custGeom>
            <a:avLst/>
            <a:gdLst/>
            <a:ahLst/>
            <a:cxnLst/>
            <a:rect l="l" t="t" r="r" b="b"/>
            <a:pathLst>
              <a:path h="628015">
                <a:moveTo>
                  <a:pt x="0" y="0"/>
                </a:moveTo>
                <a:lnTo>
                  <a:pt x="0" y="627506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4"/>
          <p:cNvSpPr/>
          <p:nvPr userDrawn="1"/>
        </p:nvSpPr>
        <p:spPr>
          <a:xfrm>
            <a:off x="11607131" y="6991985"/>
            <a:ext cx="0" cy="628015"/>
          </a:xfrm>
          <a:custGeom>
            <a:avLst/>
            <a:gdLst/>
            <a:ahLst/>
            <a:cxnLst/>
            <a:rect l="l" t="t" r="r" b="b"/>
            <a:pathLst>
              <a:path h="628015">
                <a:moveTo>
                  <a:pt x="0" y="0"/>
                </a:moveTo>
                <a:lnTo>
                  <a:pt x="0" y="627506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3393132" y="7696200"/>
            <a:ext cx="4679999" cy="703124"/>
          </a:xfrm>
          <a:prstGeom prst="rect">
            <a:avLst/>
          </a:prstGeom>
          <a:noFill/>
          <a:ln>
            <a:noFill/>
          </a:ln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4" hasCustomPrompt="1"/>
          </p:nvPr>
        </p:nvSpPr>
        <p:spPr>
          <a:xfrm>
            <a:off x="9267131" y="7696200"/>
            <a:ext cx="4680000" cy="703124"/>
          </a:xfrm>
          <a:prstGeom prst="rect">
            <a:avLst/>
          </a:prstGeom>
          <a:noFill/>
          <a:ln>
            <a:noFill/>
          </a:ln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0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3213131" y="1951985"/>
            <a:ext cx="5040000" cy="504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9087131" y="1951985"/>
            <a:ext cx="5040000" cy="5040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08706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t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E0D07-A5EF-4ABC-AAF9-4C66DC586962}" type="datetime1">
              <a:rPr lang="fr-FR" smtClean="0"/>
              <a:t>20/05/2022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object 6"/>
          <p:cNvSpPr/>
          <p:nvPr userDrawn="1"/>
        </p:nvSpPr>
        <p:spPr>
          <a:xfrm>
            <a:off x="4698933" y="5068800"/>
            <a:ext cx="0" cy="1105256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3871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 userDrawn="1"/>
        </p:nvSpPr>
        <p:spPr>
          <a:xfrm>
            <a:off x="8658782" y="5068800"/>
            <a:ext cx="0" cy="1105256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3871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/>
          <p:cNvSpPr/>
          <p:nvPr userDrawn="1"/>
        </p:nvSpPr>
        <p:spPr>
          <a:xfrm>
            <a:off x="12618631" y="5068800"/>
            <a:ext cx="0" cy="1105256"/>
          </a:xfrm>
          <a:custGeom>
            <a:avLst/>
            <a:gdLst/>
            <a:ahLst/>
            <a:cxnLst/>
            <a:rect l="l" t="t" r="r" b="b"/>
            <a:pathLst>
              <a:path h="954404">
                <a:moveTo>
                  <a:pt x="0" y="0"/>
                </a:moveTo>
                <a:lnTo>
                  <a:pt x="0" y="953871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3031331" y="6222783"/>
            <a:ext cx="3335204" cy="2038439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0" name="Espace réservé du texte 27"/>
          <p:cNvSpPr>
            <a:spLocks noGrp="1"/>
          </p:cNvSpPr>
          <p:nvPr>
            <p:ph type="body" sz="quarter" idx="15" hasCustomPrompt="1"/>
          </p:nvPr>
        </p:nvSpPr>
        <p:spPr>
          <a:xfrm>
            <a:off x="6991180" y="6222783"/>
            <a:ext cx="3335204" cy="2038439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1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10951029" y="6222783"/>
            <a:ext cx="3335204" cy="2038439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3078933" y="1828800"/>
            <a:ext cx="3240000" cy="324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7038781" y="1828800"/>
            <a:ext cx="3240000" cy="3240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11000871" y="1828800"/>
            <a:ext cx="3240000" cy="3240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4261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 userDrawn="1"/>
        </p:nvSpPr>
        <p:spPr>
          <a:xfrm>
            <a:off x="50738" y="-1295401"/>
            <a:ext cx="17238787" cy="13182601"/>
          </a:xfrm>
          <a:custGeom>
            <a:avLst/>
            <a:gdLst/>
            <a:ahLst/>
            <a:cxnLst/>
            <a:rect l="l" t="t" r="r" b="b"/>
            <a:pathLst>
              <a:path w="12954000" h="9753600">
                <a:moveTo>
                  <a:pt x="10739520" y="0"/>
                </a:moveTo>
                <a:lnTo>
                  <a:pt x="2214479" y="0"/>
                </a:lnTo>
                <a:lnTo>
                  <a:pt x="2186818" y="25400"/>
                </a:lnTo>
                <a:lnTo>
                  <a:pt x="2112818" y="101600"/>
                </a:lnTo>
                <a:lnTo>
                  <a:pt x="2076205" y="127000"/>
                </a:lnTo>
                <a:lnTo>
                  <a:pt x="2003759" y="203200"/>
                </a:lnTo>
                <a:lnTo>
                  <a:pt x="1967931" y="228600"/>
                </a:lnTo>
                <a:lnTo>
                  <a:pt x="1932367" y="266700"/>
                </a:lnTo>
                <a:lnTo>
                  <a:pt x="1862041" y="342900"/>
                </a:lnTo>
                <a:lnTo>
                  <a:pt x="1827282" y="368300"/>
                </a:lnTo>
                <a:lnTo>
                  <a:pt x="1792795" y="406400"/>
                </a:lnTo>
                <a:lnTo>
                  <a:pt x="1724642" y="482600"/>
                </a:lnTo>
                <a:lnTo>
                  <a:pt x="1657596" y="558800"/>
                </a:lnTo>
                <a:lnTo>
                  <a:pt x="1591669" y="635000"/>
                </a:lnTo>
                <a:lnTo>
                  <a:pt x="1559130" y="673100"/>
                </a:lnTo>
                <a:lnTo>
                  <a:pt x="1526876" y="711200"/>
                </a:lnTo>
                <a:lnTo>
                  <a:pt x="1494908" y="749300"/>
                </a:lnTo>
                <a:lnTo>
                  <a:pt x="1463229" y="787400"/>
                </a:lnTo>
                <a:lnTo>
                  <a:pt x="1431839" y="825500"/>
                </a:lnTo>
                <a:lnTo>
                  <a:pt x="1400742" y="863600"/>
                </a:lnTo>
                <a:lnTo>
                  <a:pt x="1369937" y="901700"/>
                </a:lnTo>
                <a:lnTo>
                  <a:pt x="1339428" y="939800"/>
                </a:lnTo>
                <a:lnTo>
                  <a:pt x="1309215" y="977900"/>
                </a:lnTo>
                <a:lnTo>
                  <a:pt x="1279300" y="1016000"/>
                </a:lnTo>
                <a:lnTo>
                  <a:pt x="1249686" y="1054100"/>
                </a:lnTo>
                <a:lnTo>
                  <a:pt x="1220373" y="1092200"/>
                </a:lnTo>
                <a:lnTo>
                  <a:pt x="1191363" y="1143000"/>
                </a:lnTo>
                <a:lnTo>
                  <a:pt x="1162658" y="1181100"/>
                </a:lnTo>
                <a:lnTo>
                  <a:pt x="1134260" y="1219200"/>
                </a:lnTo>
                <a:lnTo>
                  <a:pt x="1106170" y="1257300"/>
                </a:lnTo>
                <a:lnTo>
                  <a:pt x="1078390" y="1308100"/>
                </a:lnTo>
                <a:lnTo>
                  <a:pt x="1050922" y="1346200"/>
                </a:lnTo>
                <a:lnTo>
                  <a:pt x="1023767" y="1384300"/>
                </a:lnTo>
                <a:lnTo>
                  <a:pt x="996927" y="1435100"/>
                </a:lnTo>
                <a:lnTo>
                  <a:pt x="970404" y="1473200"/>
                </a:lnTo>
                <a:lnTo>
                  <a:pt x="944199" y="1511300"/>
                </a:lnTo>
                <a:lnTo>
                  <a:pt x="918313" y="1562100"/>
                </a:lnTo>
                <a:lnTo>
                  <a:pt x="892750" y="1600200"/>
                </a:lnTo>
                <a:lnTo>
                  <a:pt x="867510" y="1638300"/>
                </a:lnTo>
                <a:lnTo>
                  <a:pt x="842594" y="1689100"/>
                </a:lnTo>
                <a:lnTo>
                  <a:pt x="818006" y="1727200"/>
                </a:lnTo>
                <a:lnTo>
                  <a:pt x="793746" y="1778000"/>
                </a:lnTo>
                <a:lnTo>
                  <a:pt x="769815" y="1816100"/>
                </a:lnTo>
                <a:lnTo>
                  <a:pt x="746216" y="1866900"/>
                </a:lnTo>
                <a:lnTo>
                  <a:pt x="722951" y="1905000"/>
                </a:lnTo>
                <a:lnTo>
                  <a:pt x="700021" y="1955800"/>
                </a:lnTo>
                <a:lnTo>
                  <a:pt x="677427" y="1993900"/>
                </a:lnTo>
                <a:lnTo>
                  <a:pt x="655171" y="2044700"/>
                </a:lnTo>
                <a:lnTo>
                  <a:pt x="633256" y="2082800"/>
                </a:lnTo>
                <a:lnTo>
                  <a:pt x="611682" y="2133600"/>
                </a:lnTo>
                <a:lnTo>
                  <a:pt x="590451" y="2171700"/>
                </a:lnTo>
                <a:lnTo>
                  <a:pt x="569565" y="2222500"/>
                </a:lnTo>
                <a:lnTo>
                  <a:pt x="549026" y="2273300"/>
                </a:lnTo>
                <a:lnTo>
                  <a:pt x="528835" y="2311400"/>
                </a:lnTo>
                <a:lnTo>
                  <a:pt x="508995" y="2362200"/>
                </a:lnTo>
                <a:lnTo>
                  <a:pt x="489506" y="2413000"/>
                </a:lnTo>
                <a:lnTo>
                  <a:pt x="470370" y="2451100"/>
                </a:lnTo>
                <a:lnTo>
                  <a:pt x="451589" y="2501900"/>
                </a:lnTo>
                <a:lnTo>
                  <a:pt x="433164" y="2552700"/>
                </a:lnTo>
                <a:lnTo>
                  <a:pt x="415099" y="2590800"/>
                </a:lnTo>
                <a:lnTo>
                  <a:pt x="397393" y="2641600"/>
                </a:lnTo>
                <a:lnTo>
                  <a:pt x="380048" y="2692400"/>
                </a:lnTo>
                <a:lnTo>
                  <a:pt x="363067" y="2743200"/>
                </a:lnTo>
                <a:lnTo>
                  <a:pt x="346451" y="2794000"/>
                </a:lnTo>
                <a:lnTo>
                  <a:pt x="330202" y="2832100"/>
                </a:lnTo>
                <a:lnTo>
                  <a:pt x="314320" y="2882900"/>
                </a:lnTo>
                <a:lnTo>
                  <a:pt x="298809" y="2933700"/>
                </a:lnTo>
                <a:lnTo>
                  <a:pt x="283670" y="2984500"/>
                </a:lnTo>
                <a:lnTo>
                  <a:pt x="268903" y="3035300"/>
                </a:lnTo>
                <a:lnTo>
                  <a:pt x="254512" y="3073400"/>
                </a:lnTo>
                <a:lnTo>
                  <a:pt x="240497" y="3124200"/>
                </a:lnTo>
                <a:lnTo>
                  <a:pt x="226861" y="3175000"/>
                </a:lnTo>
                <a:lnTo>
                  <a:pt x="213605" y="3225800"/>
                </a:lnTo>
                <a:lnTo>
                  <a:pt x="200730" y="3276600"/>
                </a:lnTo>
                <a:lnTo>
                  <a:pt x="188239" y="3327400"/>
                </a:lnTo>
                <a:lnTo>
                  <a:pt x="176132" y="3378200"/>
                </a:lnTo>
                <a:lnTo>
                  <a:pt x="164412" y="3429000"/>
                </a:lnTo>
                <a:lnTo>
                  <a:pt x="153081" y="3479800"/>
                </a:lnTo>
                <a:lnTo>
                  <a:pt x="142139" y="3530600"/>
                </a:lnTo>
                <a:lnTo>
                  <a:pt x="131589" y="3581400"/>
                </a:lnTo>
                <a:lnTo>
                  <a:pt x="121433" y="3632200"/>
                </a:lnTo>
                <a:lnTo>
                  <a:pt x="111671" y="3683000"/>
                </a:lnTo>
                <a:lnTo>
                  <a:pt x="102306" y="3733800"/>
                </a:lnTo>
                <a:lnTo>
                  <a:pt x="93339" y="3784600"/>
                </a:lnTo>
                <a:lnTo>
                  <a:pt x="84773" y="3835400"/>
                </a:lnTo>
                <a:lnTo>
                  <a:pt x="76607" y="3886200"/>
                </a:lnTo>
                <a:lnTo>
                  <a:pt x="68846" y="3937000"/>
                </a:lnTo>
                <a:lnTo>
                  <a:pt x="61489" y="3987800"/>
                </a:lnTo>
                <a:lnTo>
                  <a:pt x="54539" y="4038600"/>
                </a:lnTo>
                <a:lnTo>
                  <a:pt x="47997" y="4089400"/>
                </a:lnTo>
                <a:lnTo>
                  <a:pt x="41865" y="4140200"/>
                </a:lnTo>
                <a:lnTo>
                  <a:pt x="36145" y="4191000"/>
                </a:lnTo>
                <a:lnTo>
                  <a:pt x="30838" y="4241800"/>
                </a:lnTo>
                <a:lnTo>
                  <a:pt x="25946" y="4305300"/>
                </a:lnTo>
                <a:lnTo>
                  <a:pt x="21471" y="4356100"/>
                </a:lnTo>
                <a:lnTo>
                  <a:pt x="17414" y="4406900"/>
                </a:lnTo>
                <a:lnTo>
                  <a:pt x="13777" y="4457700"/>
                </a:lnTo>
                <a:lnTo>
                  <a:pt x="10561" y="4508500"/>
                </a:lnTo>
                <a:lnTo>
                  <a:pt x="7769" y="4559300"/>
                </a:lnTo>
                <a:lnTo>
                  <a:pt x="5402" y="4610100"/>
                </a:lnTo>
                <a:lnTo>
                  <a:pt x="3462" y="4673600"/>
                </a:lnTo>
                <a:lnTo>
                  <a:pt x="1949" y="4724400"/>
                </a:lnTo>
                <a:lnTo>
                  <a:pt x="867" y="4775200"/>
                </a:lnTo>
                <a:lnTo>
                  <a:pt x="217" y="4826000"/>
                </a:lnTo>
                <a:lnTo>
                  <a:pt x="0" y="4889500"/>
                </a:lnTo>
                <a:lnTo>
                  <a:pt x="217" y="4940300"/>
                </a:lnTo>
                <a:lnTo>
                  <a:pt x="867" y="4991100"/>
                </a:lnTo>
                <a:lnTo>
                  <a:pt x="1949" y="5041900"/>
                </a:lnTo>
                <a:lnTo>
                  <a:pt x="3462" y="5092700"/>
                </a:lnTo>
                <a:lnTo>
                  <a:pt x="5402" y="5156200"/>
                </a:lnTo>
                <a:lnTo>
                  <a:pt x="7769" y="5207000"/>
                </a:lnTo>
                <a:lnTo>
                  <a:pt x="10561" y="5257800"/>
                </a:lnTo>
                <a:lnTo>
                  <a:pt x="13777" y="5308600"/>
                </a:lnTo>
                <a:lnTo>
                  <a:pt x="17414" y="5359400"/>
                </a:lnTo>
                <a:lnTo>
                  <a:pt x="21471" y="5410200"/>
                </a:lnTo>
                <a:lnTo>
                  <a:pt x="25946" y="5461000"/>
                </a:lnTo>
                <a:lnTo>
                  <a:pt x="30838" y="5524500"/>
                </a:lnTo>
                <a:lnTo>
                  <a:pt x="36145" y="5575300"/>
                </a:lnTo>
                <a:lnTo>
                  <a:pt x="41865" y="5626100"/>
                </a:lnTo>
                <a:lnTo>
                  <a:pt x="47997" y="5676900"/>
                </a:lnTo>
                <a:lnTo>
                  <a:pt x="54539" y="5727700"/>
                </a:lnTo>
                <a:lnTo>
                  <a:pt x="61489" y="5778500"/>
                </a:lnTo>
                <a:lnTo>
                  <a:pt x="68846" y="5829300"/>
                </a:lnTo>
                <a:lnTo>
                  <a:pt x="76607" y="5880100"/>
                </a:lnTo>
                <a:lnTo>
                  <a:pt x="84773" y="5930900"/>
                </a:lnTo>
                <a:lnTo>
                  <a:pt x="93339" y="5981700"/>
                </a:lnTo>
                <a:lnTo>
                  <a:pt x="102306" y="6032500"/>
                </a:lnTo>
                <a:lnTo>
                  <a:pt x="111671" y="6083300"/>
                </a:lnTo>
                <a:lnTo>
                  <a:pt x="121433" y="6134100"/>
                </a:lnTo>
                <a:lnTo>
                  <a:pt x="131589" y="6184900"/>
                </a:lnTo>
                <a:lnTo>
                  <a:pt x="142139" y="6235700"/>
                </a:lnTo>
                <a:lnTo>
                  <a:pt x="153081" y="6286500"/>
                </a:lnTo>
                <a:lnTo>
                  <a:pt x="164412" y="6337300"/>
                </a:lnTo>
                <a:lnTo>
                  <a:pt x="176132" y="6388100"/>
                </a:lnTo>
                <a:lnTo>
                  <a:pt x="188239" y="6438900"/>
                </a:lnTo>
                <a:lnTo>
                  <a:pt x="200730" y="6489700"/>
                </a:lnTo>
                <a:lnTo>
                  <a:pt x="213605" y="6540500"/>
                </a:lnTo>
                <a:lnTo>
                  <a:pt x="226861" y="6591300"/>
                </a:lnTo>
                <a:lnTo>
                  <a:pt x="240497" y="6642100"/>
                </a:lnTo>
                <a:lnTo>
                  <a:pt x="254512" y="6692900"/>
                </a:lnTo>
                <a:lnTo>
                  <a:pt x="268903" y="6731000"/>
                </a:lnTo>
                <a:lnTo>
                  <a:pt x="283670" y="6781800"/>
                </a:lnTo>
                <a:lnTo>
                  <a:pt x="298809" y="6832600"/>
                </a:lnTo>
                <a:lnTo>
                  <a:pt x="314320" y="6883400"/>
                </a:lnTo>
                <a:lnTo>
                  <a:pt x="330202" y="6934200"/>
                </a:lnTo>
                <a:lnTo>
                  <a:pt x="346451" y="6972300"/>
                </a:lnTo>
                <a:lnTo>
                  <a:pt x="363067" y="7023100"/>
                </a:lnTo>
                <a:lnTo>
                  <a:pt x="380048" y="7073900"/>
                </a:lnTo>
                <a:lnTo>
                  <a:pt x="397393" y="7124700"/>
                </a:lnTo>
                <a:lnTo>
                  <a:pt x="415099" y="7175500"/>
                </a:lnTo>
                <a:lnTo>
                  <a:pt x="433164" y="7213600"/>
                </a:lnTo>
                <a:lnTo>
                  <a:pt x="451589" y="7264400"/>
                </a:lnTo>
                <a:lnTo>
                  <a:pt x="470370" y="7315200"/>
                </a:lnTo>
                <a:lnTo>
                  <a:pt x="489506" y="7353300"/>
                </a:lnTo>
                <a:lnTo>
                  <a:pt x="508995" y="7404100"/>
                </a:lnTo>
                <a:lnTo>
                  <a:pt x="528835" y="7454900"/>
                </a:lnTo>
                <a:lnTo>
                  <a:pt x="549026" y="7493000"/>
                </a:lnTo>
                <a:lnTo>
                  <a:pt x="569565" y="7543800"/>
                </a:lnTo>
                <a:lnTo>
                  <a:pt x="590451" y="7594600"/>
                </a:lnTo>
                <a:lnTo>
                  <a:pt x="611682" y="7632700"/>
                </a:lnTo>
                <a:lnTo>
                  <a:pt x="633256" y="7683500"/>
                </a:lnTo>
                <a:lnTo>
                  <a:pt x="655171" y="7721600"/>
                </a:lnTo>
                <a:lnTo>
                  <a:pt x="677427" y="7772400"/>
                </a:lnTo>
                <a:lnTo>
                  <a:pt x="700021" y="7810500"/>
                </a:lnTo>
                <a:lnTo>
                  <a:pt x="722951" y="7861300"/>
                </a:lnTo>
                <a:lnTo>
                  <a:pt x="746216" y="7899400"/>
                </a:lnTo>
                <a:lnTo>
                  <a:pt x="769815" y="7950200"/>
                </a:lnTo>
                <a:lnTo>
                  <a:pt x="793746" y="7988300"/>
                </a:lnTo>
                <a:lnTo>
                  <a:pt x="818006" y="8039100"/>
                </a:lnTo>
                <a:lnTo>
                  <a:pt x="842594" y="8077200"/>
                </a:lnTo>
                <a:lnTo>
                  <a:pt x="867510" y="8128000"/>
                </a:lnTo>
                <a:lnTo>
                  <a:pt x="892750" y="8166100"/>
                </a:lnTo>
                <a:lnTo>
                  <a:pt x="918313" y="8204200"/>
                </a:lnTo>
                <a:lnTo>
                  <a:pt x="944199" y="8255000"/>
                </a:lnTo>
                <a:lnTo>
                  <a:pt x="970404" y="8293100"/>
                </a:lnTo>
                <a:lnTo>
                  <a:pt x="996927" y="8331200"/>
                </a:lnTo>
                <a:lnTo>
                  <a:pt x="1023767" y="8382000"/>
                </a:lnTo>
                <a:lnTo>
                  <a:pt x="1050922" y="8420100"/>
                </a:lnTo>
                <a:lnTo>
                  <a:pt x="1078390" y="8458200"/>
                </a:lnTo>
                <a:lnTo>
                  <a:pt x="1106170" y="8509000"/>
                </a:lnTo>
                <a:lnTo>
                  <a:pt x="1134260" y="8547100"/>
                </a:lnTo>
                <a:lnTo>
                  <a:pt x="1162658" y="8585200"/>
                </a:lnTo>
                <a:lnTo>
                  <a:pt x="1191363" y="8623300"/>
                </a:lnTo>
                <a:lnTo>
                  <a:pt x="1220373" y="8674100"/>
                </a:lnTo>
                <a:lnTo>
                  <a:pt x="1249686" y="8712200"/>
                </a:lnTo>
                <a:lnTo>
                  <a:pt x="1279300" y="8750300"/>
                </a:lnTo>
                <a:lnTo>
                  <a:pt x="1309215" y="8788400"/>
                </a:lnTo>
                <a:lnTo>
                  <a:pt x="1339428" y="8826500"/>
                </a:lnTo>
                <a:lnTo>
                  <a:pt x="1369937" y="8864600"/>
                </a:lnTo>
                <a:lnTo>
                  <a:pt x="1400742" y="8902700"/>
                </a:lnTo>
                <a:lnTo>
                  <a:pt x="1431839" y="8940800"/>
                </a:lnTo>
                <a:lnTo>
                  <a:pt x="1463229" y="8978900"/>
                </a:lnTo>
                <a:lnTo>
                  <a:pt x="1494908" y="9017000"/>
                </a:lnTo>
                <a:lnTo>
                  <a:pt x="1526876" y="9055100"/>
                </a:lnTo>
                <a:lnTo>
                  <a:pt x="1559130" y="9093200"/>
                </a:lnTo>
                <a:lnTo>
                  <a:pt x="1591669" y="9131300"/>
                </a:lnTo>
                <a:lnTo>
                  <a:pt x="1624492" y="9169400"/>
                </a:lnTo>
                <a:lnTo>
                  <a:pt x="1690980" y="9245600"/>
                </a:lnTo>
                <a:lnTo>
                  <a:pt x="1758581" y="9321800"/>
                </a:lnTo>
                <a:lnTo>
                  <a:pt x="1827282" y="9398000"/>
                </a:lnTo>
                <a:lnTo>
                  <a:pt x="1862041" y="9423400"/>
                </a:lnTo>
                <a:lnTo>
                  <a:pt x="1897070" y="9461500"/>
                </a:lnTo>
                <a:lnTo>
                  <a:pt x="1967931" y="9537700"/>
                </a:lnTo>
                <a:lnTo>
                  <a:pt x="2003759" y="9563100"/>
                </a:lnTo>
                <a:lnTo>
                  <a:pt x="2076205" y="9639300"/>
                </a:lnTo>
                <a:lnTo>
                  <a:pt x="2112818" y="9664700"/>
                </a:lnTo>
                <a:lnTo>
                  <a:pt x="2186818" y="9740900"/>
                </a:lnTo>
                <a:lnTo>
                  <a:pt x="2214480" y="9753600"/>
                </a:lnTo>
                <a:lnTo>
                  <a:pt x="10739519" y="9753600"/>
                </a:lnTo>
                <a:lnTo>
                  <a:pt x="10767181" y="9740900"/>
                </a:lnTo>
                <a:lnTo>
                  <a:pt x="10841181" y="9664700"/>
                </a:lnTo>
                <a:lnTo>
                  <a:pt x="10877794" y="9639300"/>
                </a:lnTo>
                <a:lnTo>
                  <a:pt x="10950240" y="9563100"/>
                </a:lnTo>
                <a:lnTo>
                  <a:pt x="10986068" y="9537700"/>
                </a:lnTo>
                <a:lnTo>
                  <a:pt x="11056929" y="9461500"/>
                </a:lnTo>
                <a:lnTo>
                  <a:pt x="11091958" y="9423400"/>
                </a:lnTo>
                <a:lnTo>
                  <a:pt x="11126717" y="9398000"/>
                </a:lnTo>
                <a:lnTo>
                  <a:pt x="11195418" y="9321800"/>
                </a:lnTo>
                <a:lnTo>
                  <a:pt x="11263019" y="9245600"/>
                </a:lnTo>
                <a:lnTo>
                  <a:pt x="11329507" y="9169400"/>
                </a:lnTo>
                <a:lnTo>
                  <a:pt x="11362330" y="9131300"/>
                </a:lnTo>
                <a:lnTo>
                  <a:pt x="11394869" y="9093200"/>
                </a:lnTo>
                <a:lnTo>
                  <a:pt x="11427123" y="9055100"/>
                </a:lnTo>
                <a:lnTo>
                  <a:pt x="11459091" y="9017000"/>
                </a:lnTo>
                <a:lnTo>
                  <a:pt x="11490770" y="8978900"/>
                </a:lnTo>
                <a:lnTo>
                  <a:pt x="11522160" y="8940800"/>
                </a:lnTo>
                <a:lnTo>
                  <a:pt x="11553257" y="8902700"/>
                </a:lnTo>
                <a:lnTo>
                  <a:pt x="11584062" y="8864600"/>
                </a:lnTo>
                <a:lnTo>
                  <a:pt x="11614571" y="8826500"/>
                </a:lnTo>
                <a:lnTo>
                  <a:pt x="11644784" y="8788400"/>
                </a:lnTo>
                <a:lnTo>
                  <a:pt x="11674699" y="8750300"/>
                </a:lnTo>
                <a:lnTo>
                  <a:pt x="11704313" y="8712200"/>
                </a:lnTo>
                <a:lnTo>
                  <a:pt x="11733626" y="8674100"/>
                </a:lnTo>
                <a:lnTo>
                  <a:pt x="11762636" y="8623300"/>
                </a:lnTo>
                <a:lnTo>
                  <a:pt x="11791341" y="8585200"/>
                </a:lnTo>
                <a:lnTo>
                  <a:pt x="11819739" y="8547100"/>
                </a:lnTo>
                <a:lnTo>
                  <a:pt x="11847829" y="8509000"/>
                </a:lnTo>
                <a:lnTo>
                  <a:pt x="11875609" y="8458200"/>
                </a:lnTo>
                <a:lnTo>
                  <a:pt x="11903077" y="8420100"/>
                </a:lnTo>
                <a:lnTo>
                  <a:pt x="11930232" y="8382000"/>
                </a:lnTo>
                <a:lnTo>
                  <a:pt x="11957072" y="8331200"/>
                </a:lnTo>
                <a:lnTo>
                  <a:pt x="11983595" y="8293100"/>
                </a:lnTo>
                <a:lnTo>
                  <a:pt x="12009800" y="8255000"/>
                </a:lnTo>
                <a:lnTo>
                  <a:pt x="12035686" y="8204200"/>
                </a:lnTo>
                <a:lnTo>
                  <a:pt x="12061249" y="8166100"/>
                </a:lnTo>
                <a:lnTo>
                  <a:pt x="12086489" y="8128000"/>
                </a:lnTo>
                <a:lnTo>
                  <a:pt x="12111405" y="8077200"/>
                </a:lnTo>
                <a:lnTo>
                  <a:pt x="12135993" y="8039100"/>
                </a:lnTo>
                <a:lnTo>
                  <a:pt x="12160253" y="7988300"/>
                </a:lnTo>
                <a:lnTo>
                  <a:pt x="12184184" y="7950200"/>
                </a:lnTo>
                <a:lnTo>
                  <a:pt x="12207783" y="7899400"/>
                </a:lnTo>
                <a:lnTo>
                  <a:pt x="12231048" y="7861300"/>
                </a:lnTo>
                <a:lnTo>
                  <a:pt x="12253978" y="7810500"/>
                </a:lnTo>
                <a:lnTo>
                  <a:pt x="12276572" y="7772400"/>
                </a:lnTo>
                <a:lnTo>
                  <a:pt x="12298828" y="7721600"/>
                </a:lnTo>
                <a:lnTo>
                  <a:pt x="12320743" y="7683500"/>
                </a:lnTo>
                <a:lnTo>
                  <a:pt x="12342317" y="7632700"/>
                </a:lnTo>
                <a:lnTo>
                  <a:pt x="12363548" y="7594600"/>
                </a:lnTo>
                <a:lnTo>
                  <a:pt x="12384434" y="7543800"/>
                </a:lnTo>
                <a:lnTo>
                  <a:pt x="12404973" y="7493000"/>
                </a:lnTo>
                <a:lnTo>
                  <a:pt x="12425164" y="7454900"/>
                </a:lnTo>
                <a:lnTo>
                  <a:pt x="12445004" y="7404100"/>
                </a:lnTo>
                <a:lnTo>
                  <a:pt x="12464493" y="7353300"/>
                </a:lnTo>
                <a:lnTo>
                  <a:pt x="12483629" y="7315200"/>
                </a:lnTo>
                <a:lnTo>
                  <a:pt x="12502410" y="7264400"/>
                </a:lnTo>
                <a:lnTo>
                  <a:pt x="12520835" y="7213600"/>
                </a:lnTo>
                <a:lnTo>
                  <a:pt x="12538900" y="7175500"/>
                </a:lnTo>
                <a:lnTo>
                  <a:pt x="12556606" y="7124700"/>
                </a:lnTo>
                <a:lnTo>
                  <a:pt x="12573951" y="7073900"/>
                </a:lnTo>
                <a:lnTo>
                  <a:pt x="12590932" y="7023100"/>
                </a:lnTo>
                <a:lnTo>
                  <a:pt x="12607548" y="6972300"/>
                </a:lnTo>
                <a:lnTo>
                  <a:pt x="12623797" y="6934200"/>
                </a:lnTo>
                <a:lnTo>
                  <a:pt x="12639679" y="6883400"/>
                </a:lnTo>
                <a:lnTo>
                  <a:pt x="12655190" y="6832600"/>
                </a:lnTo>
                <a:lnTo>
                  <a:pt x="12670329" y="6781800"/>
                </a:lnTo>
                <a:lnTo>
                  <a:pt x="12685096" y="6731000"/>
                </a:lnTo>
                <a:lnTo>
                  <a:pt x="12699487" y="6692900"/>
                </a:lnTo>
                <a:lnTo>
                  <a:pt x="12713502" y="6642100"/>
                </a:lnTo>
                <a:lnTo>
                  <a:pt x="12727138" y="6591300"/>
                </a:lnTo>
                <a:lnTo>
                  <a:pt x="12740394" y="6540500"/>
                </a:lnTo>
                <a:lnTo>
                  <a:pt x="12753269" y="6489700"/>
                </a:lnTo>
                <a:lnTo>
                  <a:pt x="12765760" y="6438900"/>
                </a:lnTo>
                <a:lnTo>
                  <a:pt x="12777867" y="6388100"/>
                </a:lnTo>
                <a:lnTo>
                  <a:pt x="12789587" y="6337300"/>
                </a:lnTo>
                <a:lnTo>
                  <a:pt x="12800918" y="6286500"/>
                </a:lnTo>
                <a:lnTo>
                  <a:pt x="12811860" y="6235700"/>
                </a:lnTo>
                <a:lnTo>
                  <a:pt x="12822410" y="6184900"/>
                </a:lnTo>
                <a:lnTo>
                  <a:pt x="12832566" y="6134100"/>
                </a:lnTo>
                <a:lnTo>
                  <a:pt x="12842328" y="6083300"/>
                </a:lnTo>
                <a:lnTo>
                  <a:pt x="12851693" y="6032500"/>
                </a:lnTo>
                <a:lnTo>
                  <a:pt x="12860660" y="5981700"/>
                </a:lnTo>
                <a:lnTo>
                  <a:pt x="12869226" y="5930900"/>
                </a:lnTo>
                <a:lnTo>
                  <a:pt x="12877392" y="5880100"/>
                </a:lnTo>
                <a:lnTo>
                  <a:pt x="12885153" y="5829300"/>
                </a:lnTo>
                <a:lnTo>
                  <a:pt x="12892510" y="5778500"/>
                </a:lnTo>
                <a:lnTo>
                  <a:pt x="12899460" y="5727700"/>
                </a:lnTo>
                <a:lnTo>
                  <a:pt x="12906002" y="5676900"/>
                </a:lnTo>
                <a:lnTo>
                  <a:pt x="12912134" y="5626100"/>
                </a:lnTo>
                <a:lnTo>
                  <a:pt x="12917854" y="5575300"/>
                </a:lnTo>
                <a:lnTo>
                  <a:pt x="12923161" y="5524500"/>
                </a:lnTo>
                <a:lnTo>
                  <a:pt x="12928053" y="5461000"/>
                </a:lnTo>
                <a:lnTo>
                  <a:pt x="12932528" y="5410200"/>
                </a:lnTo>
                <a:lnTo>
                  <a:pt x="12936585" y="5359400"/>
                </a:lnTo>
                <a:lnTo>
                  <a:pt x="12940222" y="5308600"/>
                </a:lnTo>
                <a:lnTo>
                  <a:pt x="12943438" y="5257800"/>
                </a:lnTo>
                <a:lnTo>
                  <a:pt x="12946230" y="5207000"/>
                </a:lnTo>
                <a:lnTo>
                  <a:pt x="12948597" y="5156200"/>
                </a:lnTo>
                <a:lnTo>
                  <a:pt x="12950537" y="5092700"/>
                </a:lnTo>
                <a:lnTo>
                  <a:pt x="12952050" y="5041900"/>
                </a:lnTo>
                <a:lnTo>
                  <a:pt x="12953132" y="4991100"/>
                </a:lnTo>
                <a:lnTo>
                  <a:pt x="12953782" y="4940300"/>
                </a:lnTo>
                <a:lnTo>
                  <a:pt x="12954000" y="4889500"/>
                </a:lnTo>
                <a:lnTo>
                  <a:pt x="12953782" y="4826000"/>
                </a:lnTo>
                <a:lnTo>
                  <a:pt x="12953132" y="4775200"/>
                </a:lnTo>
                <a:lnTo>
                  <a:pt x="12952050" y="4724400"/>
                </a:lnTo>
                <a:lnTo>
                  <a:pt x="12950537" y="4673600"/>
                </a:lnTo>
                <a:lnTo>
                  <a:pt x="12948597" y="4610100"/>
                </a:lnTo>
                <a:lnTo>
                  <a:pt x="12946230" y="4559300"/>
                </a:lnTo>
                <a:lnTo>
                  <a:pt x="12943438" y="4508500"/>
                </a:lnTo>
                <a:lnTo>
                  <a:pt x="12940222" y="4457700"/>
                </a:lnTo>
                <a:lnTo>
                  <a:pt x="12936585" y="4406900"/>
                </a:lnTo>
                <a:lnTo>
                  <a:pt x="12932528" y="4356100"/>
                </a:lnTo>
                <a:lnTo>
                  <a:pt x="12928053" y="4305300"/>
                </a:lnTo>
                <a:lnTo>
                  <a:pt x="12923161" y="4241800"/>
                </a:lnTo>
                <a:lnTo>
                  <a:pt x="12917854" y="4191000"/>
                </a:lnTo>
                <a:lnTo>
                  <a:pt x="12912134" y="4140200"/>
                </a:lnTo>
                <a:lnTo>
                  <a:pt x="12906002" y="4089400"/>
                </a:lnTo>
                <a:lnTo>
                  <a:pt x="12899460" y="4038600"/>
                </a:lnTo>
                <a:lnTo>
                  <a:pt x="12892510" y="3987800"/>
                </a:lnTo>
                <a:lnTo>
                  <a:pt x="12885153" y="3937000"/>
                </a:lnTo>
                <a:lnTo>
                  <a:pt x="12877392" y="3886200"/>
                </a:lnTo>
                <a:lnTo>
                  <a:pt x="12869226" y="3835400"/>
                </a:lnTo>
                <a:lnTo>
                  <a:pt x="12860660" y="3784600"/>
                </a:lnTo>
                <a:lnTo>
                  <a:pt x="12851693" y="3733800"/>
                </a:lnTo>
                <a:lnTo>
                  <a:pt x="12842328" y="3683000"/>
                </a:lnTo>
                <a:lnTo>
                  <a:pt x="12832566" y="3632200"/>
                </a:lnTo>
                <a:lnTo>
                  <a:pt x="12822410" y="3581400"/>
                </a:lnTo>
                <a:lnTo>
                  <a:pt x="12811860" y="3530600"/>
                </a:lnTo>
                <a:lnTo>
                  <a:pt x="12800918" y="3479800"/>
                </a:lnTo>
                <a:lnTo>
                  <a:pt x="12789587" y="3429000"/>
                </a:lnTo>
                <a:lnTo>
                  <a:pt x="12777867" y="3378200"/>
                </a:lnTo>
                <a:lnTo>
                  <a:pt x="12765760" y="3327400"/>
                </a:lnTo>
                <a:lnTo>
                  <a:pt x="12753269" y="3276600"/>
                </a:lnTo>
                <a:lnTo>
                  <a:pt x="12740394" y="3225800"/>
                </a:lnTo>
                <a:lnTo>
                  <a:pt x="12727138" y="3175000"/>
                </a:lnTo>
                <a:lnTo>
                  <a:pt x="12713502" y="3124200"/>
                </a:lnTo>
                <a:lnTo>
                  <a:pt x="12699487" y="3073400"/>
                </a:lnTo>
                <a:lnTo>
                  <a:pt x="12685096" y="3035300"/>
                </a:lnTo>
                <a:lnTo>
                  <a:pt x="12670329" y="2984500"/>
                </a:lnTo>
                <a:lnTo>
                  <a:pt x="12655190" y="2933700"/>
                </a:lnTo>
                <a:lnTo>
                  <a:pt x="12639679" y="2882900"/>
                </a:lnTo>
                <a:lnTo>
                  <a:pt x="12623797" y="2832100"/>
                </a:lnTo>
                <a:lnTo>
                  <a:pt x="12607548" y="2794000"/>
                </a:lnTo>
                <a:lnTo>
                  <a:pt x="12590932" y="2743200"/>
                </a:lnTo>
                <a:lnTo>
                  <a:pt x="12573951" y="2692400"/>
                </a:lnTo>
                <a:lnTo>
                  <a:pt x="12556606" y="2641600"/>
                </a:lnTo>
                <a:lnTo>
                  <a:pt x="12538900" y="2590800"/>
                </a:lnTo>
                <a:lnTo>
                  <a:pt x="12520835" y="2552700"/>
                </a:lnTo>
                <a:lnTo>
                  <a:pt x="12502410" y="2501900"/>
                </a:lnTo>
                <a:lnTo>
                  <a:pt x="12483629" y="2451100"/>
                </a:lnTo>
                <a:lnTo>
                  <a:pt x="12464493" y="2413000"/>
                </a:lnTo>
                <a:lnTo>
                  <a:pt x="12445004" y="2362200"/>
                </a:lnTo>
                <a:lnTo>
                  <a:pt x="12425164" y="2311400"/>
                </a:lnTo>
                <a:lnTo>
                  <a:pt x="12404973" y="2273300"/>
                </a:lnTo>
                <a:lnTo>
                  <a:pt x="12384434" y="2222500"/>
                </a:lnTo>
                <a:lnTo>
                  <a:pt x="12363548" y="2171700"/>
                </a:lnTo>
                <a:lnTo>
                  <a:pt x="12342317" y="2133600"/>
                </a:lnTo>
                <a:lnTo>
                  <a:pt x="12320743" y="2082800"/>
                </a:lnTo>
                <a:lnTo>
                  <a:pt x="12298828" y="2044700"/>
                </a:lnTo>
                <a:lnTo>
                  <a:pt x="12276572" y="1993900"/>
                </a:lnTo>
                <a:lnTo>
                  <a:pt x="12253978" y="1955800"/>
                </a:lnTo>
                <a:lnTo>
                  <a:pt x="12231048" y="1905000"/>
                </a:lnTo>
                <a:lnTo>
                  <a:pt x="12207783" y="1866900"/>
                </a:lnTo>
                <a:lnTo>
                  <a:pt x="12184184" y="1816100"/>
                </a:lnTo>
                <a:lnTo>
                  <a:pt x="12160253" y="1778000"/>
                </a:lnTo>
                <a:lnTo>
                  <a:pt x="12135993" y="1727200"/>
                </a:lnTo>
                <a:lnTo>
                  <a:pt x="12111405" y="1689100"/>
                </a:lnTo>
                <a:lnTo>
                  <a:pt x="12086489" y="1638300"/>
                </a:lnTo>
                <a:lnTo>
                  <a:pt x="12061249" y="1600200"/>
                </a:lnTo>
                <a:lnTo>
                  <a:pt x="12035686" y="1562100"/>
                </a:lnTo>
                <a:lnTo>
                  <a:pt x="12009800" y="1511300"/>
                </a:lnTo>
                <a:lnTo>
                  <a:pt x="11983595" y="1473200"/>
                </a:lnTo>
                <a:lnTo>
                  <a:pt x="11957072" y="1435100"/>
                </a:lnTo>
                <a:lnTo>
                  <a:pt x="11930232" y="1384300"/>
                </a:lnTo>
                <a:lnTo>
                  <a:pt x="11903077" y="1346200"/>
                </a:lnTo>
                <a:lnTo>
                  <a:pt x="11875609" y="1308100"/>
                </a:lnTo>
                <a:lnTo>
                  <a:pt x="11847829" y="1257300"/>
                </a:lnTo>
                <a:lnTo>
                  <a:pt x="11819739" y="1219200"/>
                </a:lnTo>
                <a:lnTo>
                  <a:pt x="11791341" y="1181100"/>
                </a:lnTo>
                <a:lnTo>
                  <a:pt x="11762636" y="1143000"/>
                </a:lnTo>
                <a:lnTo>
                  <a:pt x="11733626" y="1092200"/>
                </a:lnTo>
                <a:lnTo>
                  <a:pt x="11704313" y="1054100"/>
                </a:lnTo>
                <a:lnTo>
                  <a:pt x="11674699" y="1016000"/>
                </a:lnTo>
                <a:lnTo>
                  <a:pt x="11644784" y="977900"/>
                </a:lnTo>
                <a:lnTo>
                  <a:pt x="11614571" y="939800"/>
                </a:lnTo>
                <a:lnTo>
                  <a:pt x="11584062" y="901700"/>
                </a:lnTo>
                <a:lnTo>
                  <a:pt x="11553257" y="863600"/>
                </a:lnTo>
                <a:lnTo>
                  <a:pt x="11522160" y="825500"/>
                </a:lnTo>
                <a:lnTo>
                  <a:pt x="11490770" y="787400"/>
                </a:lnTo>
                <a:lnTo>
                  <a:pt x="11459091" y="749300"/>
                </a:lnTo>
                <a:lnTo>
                  <a:pt x="11427123" y="711200"/>
                </a:lnTo>
                <a:lnTo>
                  <a:pt x="11394869" y="673100"/>
                </a:lnTo>
                <a:lnTo>
                  <a:pt x="11362330" y="635000"/>
                </a:lnTo>
                <a:lnTo>
                  <a:pt x="11296403" y="558800"/>
                </a:lnTo>
                <a:lnTo>
                  <a:pt x="11229357" y="482600"/>
                </a:lnTo>
                <a:lnTo>
                  <a:pt x="11161204" y="406400"/>
                </a:lnTo>
                <a:lnTo>
                  <a:pt x="11126717" y="368300"/>
                </a:lnTo>
                <a:lnTo>
                  <a:pt x="11091958" y="342900"/>
                </a:lnTo>
                <a:lnTo>
                  <a:pt x="11021632" y="266700"/>
                </a:lnTo>
                <a:lnTo>
                  <a:pt x="10986068" y="228600"/>
                </a:lnTo>
                <a:lnTo>
                  <a:pt x="10950240" y="203200"/>
                </a:lnTo>
                <a:lnTo>
                  <a:pt x="10877794" y="127000"/>
                </a:lnTo>
                <a:lnTo>
                  <a:pt x="10841181" y="101600"/>
                </a:lnTo>
                <a:lnTo>
                  <a:pt x="10767181" y="25400"/>
                </a:lnTo>
                <a:lnTo>
                  <a:pt x="10739520" y="0"/>
                </a:lnTo>
                <a:close/>
              </a:path>
            </a:pathLst>
          </a:custGeom>
          <a:solidFill>
            <a:srgbClr val="E7ECF4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66938" y="1597025"/>
            <a:ext cx="13006387" cy="33956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tx2"/>
                </a:solidFill>
                <a:latin typeface="Bloxhall" panose="02000000000000000000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66938" y="5122863"/>
            <a:ext cx="13006387" cy="23542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Myriad Pro Light SemiExt" panose="020B0405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8513006"/>
            <a:ext cx="1981200" cy="12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51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9735D-FC71-48BC-884E-1CDD736F9A0D}" type="datetime1">
              <a:rPr lang="fr-FR" smtClean="0"/>
              <a:t>20/05/2022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object 8"/>
          <p:cNvSpPr/>
          <p:nvPr userDrawn="1"/>
        </p:nvSpPr>
        <p:spPr>
          <a:xfrm>
            <a:off x="2764114" y="4880514"/>
            <a:ext cx="0" cy="1008000"/>
          </a:xfrm>
          <a:custGeom>
            <a:avLst/>
            <a:gdLst/>
            <a:ahLst/>
            <a:cxnLst/>
            <a:rect l="l" t="t" r="r" b="b"/>
            <a:pathLst>
              <a:path h="956310">
                <a:moveTo>
                  <a:pt x="0" y="0"/>
                </a:moveTo>
                <a:lnTo>
                  <a:pt x="0" y="956030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 userDrawn="1"/>
        </p:nvSpPr>
        <p:spPr>
          <a:xfrm>
            <a:off x="7374731" y="4265531"/>
            <a:ext cx="0" cy="1000760"/>
          </a:xfrm>
          <a:custGeom>
            <a:avLst/>
            <a:gdLst/>
            <a:ahLst/>
            <a:cxnLst/>
            <a:rect l="l" t="t" r="r" b="b"/>
            <a:pathLst>
              <a:path h="1000760">
                <a:moveTo>
                  <a:pt x="0" y="0"/>
                </a:moveTo>
                <a:lnTo>
                  <a:pt x="0" y="1000213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4"/>
          <p:cNvSpPr/>
          <p:nvPr userDrawn="1"/>
        </p:nvSpPr>
        <p:spPr>
          <a:xfrm flipV="1">
            <a:off x="3773245" y="6868511"/>
            <a:ext cx="1970330" cy="77799"/>
          </a:xfrm>
          <a:custGeom>
            <a:avLst/>
            <a:gdLst/>
            <a:ahLst/>
            <a:cxnLst/>
            <a:rect l="l" t="t" r="r" b="b"/>
            <a:pathLst>
              <a:path w="956310">
                <a:moveTo>
                  <a:pt x="956030" y="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63086" y="5437618"/>
            <a:ext cx="10184963" cy="2868182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Cliquez pour ajouter un texte</a:t>
            </a:r>
          </a:p>
        </p:txBody>
      </p:sp>
      <p:sp>
        <p:nvSpPr>
          <p:cNvPr id="10" name="object 14"/>
          <p:cNvSpPr/>
          <p:nvPr userDrawn="1"/>
        </p:nvSpPr>
        <p:spPr>
          <a:xfrm flipV="1">
            <a:off x="4348053" y="3202300"/>
            <a:ext cx="2035947" cy="86409"/>
          </a:xfrm>
          <a:custGeom>
            <a:avLst/>
            <a:gdLst/>
            <a:ahLst/>
            <a:cxnLst/>
            <a:rect l="l" t="t" r="r" b="b"/>
            <a:pathLst>
              <a:path w="956310">
                <a:moveTo>
                  <a:pt x="956030" y="0"/>
                </a:moveTo>
                <a:lnTo>
                  <a:pt x="0" y="0"/>
                </a:lnTo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1774114" y="5923583"/>
            <a:ext cx="1980000" cy="198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1180053" y="1688510"/>
            <a:ext cx="3168000" cy="31680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6384000" y="2282510"/>
            <a:ext cx="1980000" cy="1980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83763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m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C9C6-4C2C-4735-B54C-C1A940BD046C}" type="datetime1">
              <a:rPr lang="fr-FR" smtClean="0"/>
              <a:t>20/05/2022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object 6"/>
          <p:cNvSpPr/>
          <p:nvPr userDrawn="1"/>
        </p:nvSpPr>
        <p:spPr>
          <a:xfrm>
            <a:off x="6190741" y="2501898"/>
            <a:ext cx="5032090" cy="5032092"/>
          </a:xfrm>
          <a:custGeom>
            <a:avLst/>
            <a:gdLst/>
            <a:ahLst/>
            <a:cxnLst/>
            <a:rect l="l" t="t" r="r" b="b"/>
            <a:pathLst>
              <a:path w="4090034" h="4090034">
                <a:moveTo>
                  <a:pt x="4089603" y="2044801"/>
                </a:moveTo>
                <a:lnTo>
                  <a:pt x="2044801" y="0"/>
                </a:lnTo>
                <a:lnTo>
                  <a:pt x="0" y="2044801"/>
                </a:lnTo>
                <a:lnTo>
                  <a:pt x="2044801" y="4089603"/>
                </a:lnTo>
                <a:lnTo>
                  <a:pt x="4089603" y="2044801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Espace réservé du texte 27"/>
          <p:cNvSpPr>
            <a:spLocks noGrp="1"/>
          </p:cNvSpPr>
          <p:nvPr>
            <p:ph type="body" sz="quarter" idx="13" hasCustomPrompt="1"/>
          </p:nvPr>
        </p:nvSpPr>
        <p:spPr>
          <a:xfrm>
            <a:off x="1192214" y="5389245"/>
            <a:ext cx="4578192" cy="2535555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8" name="Espace réservé du texte 27"/>
          <p:cNvSpPr>
            <a:spLocks noGrp="1"/>
          </p:cNvSpPr>
          <p:nvPr>
            <p:ph type="body" sz="quarter" idx="15" hasCustomPrompt="1"/>
          </p:nvPr>
        </p:nvSpPr>
        <p:spPr>
          <a:xfrm>
            <a:off x="1192213" y="2112645"/>
            <a:ext cx="4579427" cy="2535555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r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6" hasCustomPrompt="1"/>
          </p:nvPr>
        </p:nvSpPr>
        <p:spPr>
          <a:xfrm>
            <a:off x="11641931" y="5389245"/>
            <a:ext cx="4506118" cy="2535555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0" name="Espace réservé du texte 27"/>
          <p:cNvSpPr>
            <a:spLocks noGrp="1"/>
          </p:cNvSpPr>
          <p:nvPr>
            <p:ph type="body" sz="quarter" idx="17" hasCustomPrompt="1"/>
          </p:nvPr>
        </p:nvSpPr>
        <p:spPr>
          <a:xfrm>
            <a:off x="11641931" y="2112645"/>
            <a:ext cx="4506118" cy="2535555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1" name="Espace réservé du texte 27"/>
          <p:cNvSpPr>
            <a:spLocks noGrp="1"/>
          </p:cNvSpPr>
          <p:nvPr>
            <p:ph type="body" sz="quarter" idx="21" hasCustomPrompt="1"/>
          </p:nvPr>
        </p:nvSpPr>
        <p:spPr>
          <a:xfrm>
            <a:off x="6957751" y="4517042"/>
            <a:ext cx="3498070" cy="1001805"/>
          </a:xfrm>
          <a:prstGeom prst="rect">
            <a:avLst/>
          </a:pr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3000" baseline="0">
                <a:solidFill>
                  <a:schemeClr val="bg1"/>
                </a:solidFill>
                <a:latin typeface="Myriad Pro Black Cond" panose="020B0806030403020204" pitchFamily="34" charset="0"/>
              </a:defRPr>
            </a:lvl1pPr>
          </a:lstStyle>
          <a:p>
            <a:pPr lvl="0"/>
            <a:r>
              <a:rPr lang="fr-FR" dirty="0"/>
              <a:t>Modifier le texte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6189506" y="2390422"/>
            <a:ext cx="1980000" cy="1980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9240339" y="2390422"/>
            <a:ext cx="1980000" cy="1980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6189506" y="5667022"/>
            <a:ext cx="1980000" cy="1980000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5" name="Espace réservé du contenu 7"/>
          <p:cNvSpPr>
            <a:spLocks noGrp="1"/>
          </p:cNvSpPr>
          <p:nvPr>
            <p:ph sz="quarter" idx="29" hasCustomPrompt="1"/>
          </p:nvPr>
        </p:nvSpPr>
        <p:spPr>
          <a:xfrm>
            <a:off x="9240339" y="5667022"/>
            <a:ext cx="1980000" cy="1980000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</a:t>
            </a:r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79822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ch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774620" y="1867779"/>
            <a:ext cx="630100" cy="3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 userDrawn="1"/>
        </p:nvCxnSpPr>
        <p:spPr>
          <a:xfrm flipH="1">
            <a:off x="0" y="1868079"/>
            <a:ext cx="5960084" cy="30276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 flipH="1">
            <a:off x="0" y="4896069"/>
            <a:ext cx="59597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 userDrawn="1"/>
        </p:nvCxnSpPr>
        <p:spPr>
          <a:xfrm flipH="1" flipV="1">
            <a:off x="0" y="4896069"/>
            <a:ext cx="5960084" cy="302769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pour une image  19"/>
          <p:cNvSpPr>
            <a:spLocks noGrp="1"/>
          </p:cNvSpPr>
          <p:nvPr>
            <p:ph type="pic" sz="quarter" idx="13"/>
          </p:nvPr>
        </p:nvSpPr>
        <p:spPr>
          <a:xfrm>
            <a:off x="-480705" y="-614164"/>
            <a:ext cx="5382905" cy="11040864"/>
          </a:xfrm>
          <a:custGeom>
            <a:avLst/>
            <a:gdLst>
              <a:gd name="connsiteX0" fmla="*/ 0 w 10729238"/>
              <a:gd name="connsiteY0" fmla="*/ 0 h 11036299"/>
              <a:gd name="connsiteX1" fmla="*/ 5364619 w 10729238"/>
              <a:gd name="connsiteY1" fmla="*/ 0 h 11036299"/>
              <a:gd name="connsiteX2" fmla="*/ 10729238 w 10729238"/>
              <a:gd name="connsiteY2" fmla="*/ 5518150 h 11036299"/>
              <a:gd name="connsiteX3" fmla="*/ 5364619 w 10729238"/>
              <a:gd name="connsiteY3" fmla="*/ 11036300 h 11036299"/>
              <a:gd name="connsiteX4" fmla="*/ 0 w 10729238"/>
              <a:gd name="connsiteY4" fmla="*/ 11036299 h 11036299"/>
              <a:gd name="connsiteX5" fmla="*/ 0 w 10729238"/>
              <a:gd name="connsiteY5" fmla="*/ 0 h 11036299"/>
              <a:gd name="connsiteX0" fmla="*/ 5359400 w 10729238"/>
              <a:gd name="connsiteY0" fmla="*/ 12700 h 11036300"/>
              <a:gd name="connsiteX1" fmla="*/ 5364619 w 10729238"/>
              <a:gd name="connsiteY1" fmla="*/ 0 h 11036300"/>
              <a:gd name="connsiteX2" fmla="*/ 10729238 w 10729238"/>
              <a:gd name="connsiteY2" fmla="*/ 5518150 h 11036300"/>
              <a:gd name="connsiteX3" fmla="*/ 5364619 w 10729238"/>
              <a:gd name="connsiteY3" fmla="*/ 11036300 h 11036300"/>
              <a:gd name="connsiteX4" fmla="*/ 0 w 10729238"/>
              <a:gd name="connsiteY4" fmla="*/ 11036299 h 11036300"/>
              <a:gd name="connsiteX5" fmla="*/ 5359400 w 10729238"/>
              <a:gd name="connsiteY5" fmla="*/ 12700 h 11036300"/>
              <a:gd name="connsiteX0" fmla="*/ 511594 w 5881432"/>
              <a:gd name="connsiteY0" fmla="*/ 12700 h 11048999"/>
              <a:gd name="connsiteX1" fmla="*/ 516813 w 5881432"/>
              <a:gd name="connsiteY1" fmla="*/ 0 h 11048999"/>
              <a:gd name="connsiteX2" fmla="*/ 5881432 w 5881432"/>
              <a:gd name="connsiteY2" fmla="*/ 5518150 h 11048999"/>
              <a:gd name="connsiteX3" fmla="*/ 516813 w 5881432"/>
              <a:gd name="connsiteY3" fmla="*/ 11036300 h 11048999"/>
              <a:gd name="connsiteX4" fmla="*/ 562394 w 5881432"/>
              <a:gd name="connsiteY4" fmla="*/ 11048999 h 11048999"/>
              <a:gd name="connsiteX5" fmla="*/ 511594 w 5881432"/>
              <a:gd name="connsiteY5" fmla="*/ 12700 h 11048999"/>
              <a:gd name="connsiteX0" fmla="*/ 511594 w 5881432"/>
              <a:gd name="connsiteY0" fmla="*/ 0 h 11074399"/>
              <a:gd name="connsiteX1" fmla="*/ 516813 w 5881432"/>
              <a:gd name="connsiteY1" fmla="*/ 25400 h 11074399"/>
              <a:gd name="connsiteX2" fmla="*/ 5881432 w 5881432"/>
              <a:gd name="connsiteY2" fmla="*/ 5543550 h 11074399"/>
              <a:gd name="connsiteX3" fmla="*/ 516813 w 5881432"/>
              <a:gd name="connsiteY3" fmla="*/ 11061700 h 11074399"/>
              <a:gd name="connsiteX4" fmla="*/ 562394 w 5881432"/>
              <a:gd name="connsiteY4" fmla="*/ 11074399 h 11074399"/>
              <a:gd name="connsiteX5" fmla="*/ 511594 w 5881432"/>
              <a:gd name="connsiteY5" fmla="*/ 0 h 11074399"/>
              <a:gd name="connsiteX0" fmla="*/ 725178 w 6095016"/>
              <a:gd name="connsiteY0" fmla="*/ 0 h 11074399"/>
              <a:gd name="connsiteX1" fmla="*/ 730397 w 6095016"/>
              <a:gd name="connsiteY1" fmla="*/ 25400 h 11074399"/>
              <a:gd name="connsiteX2" fmla="*/ 6095016 w 6095016"/>
              <a:gd name="connsiteY2" fmla="*/ 5543550 h 11074399"/>
              <a:gd name="connsiteX3" fmla="*/ 730397 w 6095016"/>
              <a:gd name="connsiteY3" fmla="*/ 11061700 h 11074399"/>
              <a:gd name="connsiteX4" fmla="*/ 775978 w 6095016"/>
              <a:gd name="connsiteY4" fmla="*/ 11074399 h 11074399"/>
              <a:gd name="connsiteX5" fmla="*/ 725178 w 6095016"/>
              <a:gd name="connsiteY5" fmla="*/ 0 h 11074399"/>
              <a:gd name="connsiteX0" fmla="*/ 735051 w 6092189"/>
              <a:gd name="connsiteY0" fmla="*/ 635000 h 11048999"/>
              <a:gd name="connsiteX1" fmla="*/ 727570 w 6092189"/>
              <a:gd name="connsiteY1" fmla="*/ 0 h 11048999"/>
              <a:gd name="connsiteX2" fmla="*/ 6092189 w 6092189"/>
              <a:gd name="connsiteY2" fmla="*/ 5518150 h 11048999"/>
              <a:gd name="connsiteX3" fmla="*/ 727570 w 6092189"/>
              <a:gd name="connsiteY3" fmla="*/ 11036300 h 11048999"/>
              <a:gd name="connsiteX4" fmla="*/ 773151 w 6092189"/>
              <a:gd name="connsiteY4" fmla="*/ 11048999 h 11048999"/>
              <a:gd name="connsiteX5" fmla="*/ 735051 w 6092189"/>
              <a:gd name="connsiteY5" fmla="*/ 635000 h 11048999"/>
              <a:gd name="connsiteX0" fmla="*/ 7481 w 5364619"/>
              <a:gd name="connsiteY0" fmla="*/ 635701 h 11049700"/>
              <a:gd name="connsiteX1" fmla="*/ 0 w 5364619"/>
              <a:gd name="connsiteY1" fmla="*/ 701 h 11049700"/>
              <a:gd name="connsiteX2" fmla="*/ 5364619 w 5364619"/>
              <a:gd name="connsiteY2" fmla="*/ 5518851 h 11049700"/>
              <a:gd name="connsiteX3" fmla="*/ 0 w 5364619"/>
              <a:gd name="connsiteY3" fmla="*/ 11037001 h 11049700"/>
              <a:gd name="connsiteX4" fmla="*/ 45581 w 5364619"/>
              <a:gd name="connsiteY4" fmla="*/ 11049700 h 11049700"/>
              <a:gd name="connsiteX5" fmla="*/ 7481 w 5364619"/>
              <a:gd name="connsiteY5" fmla="*/ 635701 h 11049700"/>
              <a:gd name="connsiteX0" fmla="*/ 7481 w 5364619"/>
              <a:gd name="connsiteY0" fmla="*/ 639564 h 11053563"/>
              <a:gd name="connsiteX1" fmla="*/ 0 w 5364619"/>
              <a:gd name="connsiteY1" fmla="*/ 4564 h 11053563"/>
              <a:gd name="connsiteX2" fmla="*/ 5364619 w 5364619"/>
              <a:gd name="connsiteY2" fmla="*/ 5522714 h 11053563"/>
              <a:gd name="connsiteX3" fmla="*/ 0 w 5364619"/>
              <a:gd name="connsiteY3" fmla="*/ 11040864 h 11053563"/>
              <a:gd name="connsiteX4" fmla="*/ 45581 w 5364619"/>
              <a:gd name="connsiteY4" fmla="*/ 11053563 h 11053563"/>
              <a:gd name="connsiteX5" fmla="*/ 7481 w 5364619"/>
              <a:gd name="connsiteY5" fmla="*/ 639564 h 11053563"/>
              <a:gd name="connsiteX0" fmla="*/ 7481 w 5364619"/>
              <a:gd name="connsiteY0" fmla="*/ 639564 h 11040864"/>
              <a:gd name="connsiteX1" fmla="*/ 0 w 5364619"/>
              <a:gd name="connsiteY1" fmla="*/ 4564 h 11040864"/>
              <a:gd name="connsiteX2" fmla="*/ 5364619 w 5364619"/>
              <a:gd name="connsiteY2" fmla="*/ 5522714 h 11040864"/>
              <a:gd name="connsiteX3" fmla="*/ 0 w 5364619"/>
              <a:gd name="connsiteY3" fmla="*/ 11040864 h 11040864"/>
              <a:gd name="connsiteX4" fmla="*/ 20181 w 5364619"/>
              <a:gd name="connsiteY4" fmla="*/ 9097763 h 11040864"/>
              <a:gd name="connsiteX5" fmla="*/ 7481 w 5364619"/>
              <a:gd name="connsiteY5" fmla="*/ 639564 h 11040864"/>
              <a:gd name="connsiteX0" fmla="*/ 25767 w 5382905"/>
              <a:gd name="connsiteY0" fmla="*/ 639564 h 11040864"/>
              <a:gd name="connsiteX1" fmla="*/ 18286 w 5382905"/>
              <a:gd name="connsiteY1" fmla="*/ 4564 h 11040864"/>
              <a:gd name="connsiteX2" fmla="*/ 5382905 w 5382905"/>
              <a:gd name="connsiteY2" fmla="*/ 5522714 h 11040864"/>
              <a:gd name="connsiteX3" fmla="*/ 18286 w 5382905"/>
              <a:gd name="connsiteY3" fmla="*/ 11040864 h 11040864"/>
              <a:gd name="connsiteX4" fmla="*/ 367 w 5382905"/>
              <a:gd name="connsiteY4" fmla="*/ 9275563 h 11040864"/>
              <a:gd name="connsiteX5" fmla="*/ 25767 w 5382905"/>
              <a:gd name="connsiteY5" fmla="*/ 639564 h 110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2905" h="11040864">
                <a:moveTo>
                  <a:pt x="25767" y="639564"/>
                </a:moveTo>
                <a:cubicBezTo>
                  <a:pt x="23273" y="42664"/>
                  <a:pt x="20780" y="-20836"/>
                  <a:pt x="18286" y="4564"/>
                </a:cubicBezTo>
                <a:cubicBezTo>
                  <a:pt x="2981083" y="4564"/>
                  <a:pt x="5382905" y="2475124"/>
                  <a:pt x="5382905" y="5522714"/>
                </a:cubicBezTo>
                <a:cubicBezTo>
                  <a:pt x="5382905" y="8570304"/>
                  <a:pt x="2981083" y="11040864"/>
                  <a:pt x="18286" y="11040864"/>
                </a:cubicBezTo>
                <a:lnTo>
                  <a:pt x="367" y="9275563"/>
                </a:lnTo>
                <a:cubicBezTo>
                  <a:pt x="-3866" y="6456163"/>
                  <a:pt x="30000" y="3458964"/>
                  <a:pt x="25767" y="639564"/>
                </a:cubicBezTo>
                <a:close/>
              </a:path>
            </a:pathLst>
          </a:custGeom>
          <a:solidFill>
            <a:schemeClr val="tx2"/>
          </a:solidFill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12229123" y="1867929"/>
            <a:ext cx="6301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7"/>
          <p:cNvSpPr>
            <a:spLocks noGrp="1"/>
          </p:cNvSpPr>
          <p:nvPr>
            <p:ph sz="quarter" idx="23" hasCustomPrompt="1"/>
          </p:nvPr>
        </p:nvSpPr>
        <p:spPr>
          <a:xfrm>
            <a:off x="5955520" y="463929"/>
            <a:ext cx="2808000" cy="28080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24" hasCustomPrompt="1"/>
          </p:nvPr>
        </p:nvSpPr>
        <p:spPr>
          <a:xfrm>
            <a:off x="9415520" y="463929"/>
            <a:ext cx="2808000" cy="28080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25" hasCustomPrompt="1"/>
          </p:nvPr>
        </p:nvSpPr>
        <p:spPr>
          <a:xfrm>
            <a:off x="12875520" y="463929"/>
            <a:ext cx="2808000" cy="28080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8774620" y="4895619"/>
            <a:ext cx="630100" cy="3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 userDrawn="1"/>
        </p:nvCxnSpPr>
        <p:spPr>
          <a:xfrm>
            <a:off x="12229123" y="4895769"/>
            <a:ext cx="6301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7"/>
          <p:cNvSpPr>
            <a:spLocks noGrp="1"/>
          </p:cNvSpPr>
          <p:nvPr>
            <p:ph sz="quarter" idx="26" hasCustomPrompt="1"/>
          </p:nvPr>
        </p:nvSpPr>
        <p:spPr>
          <a:xfrm>
            <a:off x="5955520" y="3491769"/>
            <a:ext cx="2808000" cy="280800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8" name="Espace réservé du contenu 7"/>
          <p:cNvSpPr>
            <a:spLocks noGrp="1"/>
          </p:cNvSpPr>
          <p:nvPr>
            <p:ph sz="quarter" idx="27" hasCustomPrompt="1"/>
          </p:nvPr>
        </p:nvSpPr>
        <p:spPr>
          <a:xfrm>
            <a:off x="9415520" y="3491769"/>
            <a:ext cx="2808000" cy="28080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9" name="Espace réservé du contenu 7"/>
          <p:cNvSpPr>
            <a:spLocks noGrp="1"/>
          </p:cNvSpPr>
          <p:nvPr>
            <p:ph sz="quarter" idx="28" hasCustomPrompt="1"/>
          </p:nvPr>
        </p:nvSpPr>
        <p:spPr>
          <a:xfrm>
            <a:off x="12875520" y="3491769"/>
            <a:ext cx="2808000" cy="2808000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cxnSp>
        <p:nvCxnSpPr>
          <p:cNvPr id="20" name="Connecteur droit 19"/>
          <p:cNvCxnSpPr/>
          <p:nvPr userDrawn="1"/>
        </p:nvCxnSpPr>
        <p:spPr>
          <a:xfrm>
            <a:off x="8774620" y="7923159"/>
            <a:ext cx="630100" cy="3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 userDrawn="1"/>
        </p:nvCxnSpPr>
        <p:spPr>
          <a:xfrm>
            <a:off x="12229123" y="7923309"/>
            <a:ext cx="6301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contenu 7"/>
          <p:cNvSpPr>
            <a:spLocks noGrp="1"/>
          </p:cNvSpPr>
          <p:nvPr>
            <p:ph sz="quarter" idx="29" hasCustomPrompt="1"/>
          </p:nvPr>
        </p:nvSpPr>
        <p:spPr>
          <a:xfrm>
            <a:off x="5955520" y="6519309"/>
            <a:ext cx="2808000" cy="28080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3" name="Espace réservé du contenu 7"/>
          <p:cNvSpPr>
            <a:spLocks noGrp="1"/>
          </p:cNvSpPr>
          <p:nvPr>
            <p:ph sz="quarter" idx="30" hasCustomPrompt="1"/>
          </p:nvPr>
        </p:nvSpPr>
        <p:spPr>
          <a:xfrm>
            <a:off x="9415520" y="6519309"/>
            <a:ext cx="2808000" cy="2808000"/>
          </a:xfrm>
          <a:prstGeom prst="ellipse">
            <a:avLst/>
          </a:prstGeom>
          <a:solidFill>
            <a:schemeClr val="accent3"/>
          </a:solidFill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4" name="Espace réservé du contenu 7"/>
          <p:cNvSpPr>
            <a:spLocks noGrp="1"/>
          </p:cNvSpPr>
          <p:nvPr>
            <p:ph sz="quarter" idx="31" hasCustomPrompt="1"/>
          </p:nvPr>
        </p:nvSpPr>
        <p:spPr>
          <a:xfrm>
            <a:off x="12875520" y="6519309"/>
            <a:ext cx="2808000" cy="2808000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27472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 userDrawn="1"/>
        </p:nvSpPr>
        <p:spPr>
          <a:xfrm>
            <a:off x="-148035" y="7111808"/>
            <a:ext cx="17636332" cy="2641792"/>
          </a:xfrm>
          <a:custGeom>
            <a:avLst/>
            <a:gdLst/>
            <a:ahLst/>
            <a:cxnLst/>
            <a:rect l="l" t="t" r="r" b="b"/>
            <a:pathLst>
              <a:path w="13004800" h="2413634">
                <a:moveTo>
                  <a:pt x="6494240" y="0"/>
                </a:moveTo>
                <a:lnTo>
                  <a:pt x="6394443" y="244"/>
                </a:lnTo>
                <a:lnTo>
                  <a:pt x="6295176" y="977"/>
                </a:lnTo>
                <a:lnTo>
                  <a:pt x="6196436" y="2197"/>
                </a:lnTo>
                <a:lnTo>
                  <a:pt x="6098225" y="3901"/>
                </a:lnTo>
                <a:lnTo>
                  <a:pt x="6000541" y="6088"/>
                </a:lnTo>
                <a:lnTo>
                  <a:pt x="5903385" y="8756"/>
                </a:lnTo>
                <a:lnTo>
                  <a:pt x="5806756" y="11903"/>
                </a:lnTo>
                <a:lnTo>
                  <a:pt x="5710655" y="15526"/>
                </a:lnTo>
                <a:lnTo>
                  <a:pt x="5615079" y="19625"/>
                </a:lnTo>
                <a:lnTo>
                  <a:pt x="5520030" y="24198"/>
                </a:lnTo>
                <a:lnTo>
                  <a:pt x="5425508" y="29241"/>
                </a:lnTo>
                <a:lnTo>
                  <a:pt x="5238039" y="40735"/>
                </a:lnTo>
                <a:lnTo>
                  <a:pt x="4960775" y="61466"/>
                </a:lnTo>
                <a:lnTo>
                  <a:pt x="4688230" y="86337"/>
                </a:lnTo>
                <a:lnTo>
                  <a:pt x="4420396" y="115300"/>
                </a:lnTo>
                <a:lnTo>
                  <a:pt x="4157266" y="148302"/>
                </a:lnTo>
                <a:lnTo>
                  <a:pt x="3898833" y="185294"/>
                </a:lnTo>
                <a:lnTo>
                  <a:pt x="3645087" y="226224"/>
                </a:lnTo>
                <a:lnTo>
                  <a:pt x="3396022" y="271042"/>
                </a:lnTo>
                <a:lnTo>
                  <a:pt x="3151630" y="319698"/>
                </a:lnTo>
                <a:lnTo>
                  <a:pt x="2911904" y="372139"/>
                </a:lnTo>
                <a:lnTo>
                  <a:pt x="2754674" y="409179"/>
                </a:lnTo>
                <a:lnTo>
                  <a:pt x="2599511" y="447864"/>
                </a:lnTo>
                <a:lnTo>
                  <a:pt x="2446414" y="488179"/>
                </a:lnTo>
                <a:lnTo>
                  <a:pt x="2295380" y="530110"/>
                </a:lnTo>
                <a:lnTo>
                  <a:pt x="2146407" y="573640"/>
                </a:lnTo>
                <a:lnTo>
                  <a:pt x="1999493" y="618756"/>
                </a:lnTo>
                <a:lnTo>
                  <a:pt x="1854634" y="665442"/>
                </a:lnTo>
                <a:lnTo>
                  <a:pt x="1711830" y="713683"/>
                </a:lnTo>
                <a:lnTo>
                  <a:pt x="1571077" y="763464"/>
                </a:lnTo>
                <a:lnTo>
                  <a:pt x="1432373" y="814770"/>
                </a:lnTo>
                <a:lnTo>
                  <a:pt x="1295717" y="867587"/>
                </a:lnTo>
                <a:lnTo>
                  <a:pt x="1161105" y="921898"/>
                </a:lnTo>
                <a:lnTo>
                  <a:pt x="1028536" y="977689"/>
                </a:lnTo>
                <a:lnTo>
                  <a:pt x="898006" y="1034945"/>
                </a:lnTo>
                <a:lnTo>
                  <a:pt x="769515" y="1093651"/>
                </a:lnTo>
                <a:lnTo>
                  <a:pt x="643059" y="1153792"/>
                </a:lnTo>
                <a:lnTo>
                  <a:pt x="518637" y="1215353"/>
                </a:lnTo>
                <a:lnTo>
                  <a:pt x="396246" y="1278318"/>
                </a:lnTo>
                <a:lnTo>
                  <a:pt x="335811" y="1310323"/>
                </a:lnTo>
                <a:lnTo>
                  <a:pt x="275883" y="1342673"/>
                </a:lnTo>
                <a:lnTo>
                  <a:pt x="216462" y="1375368"/>
                </a:lnTo>
                <a:lnTo>
                  <a:pt x="157547" y="1408403"/>
                </a:lnTo>
                <a:lnTo>
                  <a:pt x="99138" y="1441779"/>
                </a:lnTo>
                <a:lnTo>
                  <a:pt x="41235" y="1475493"/>
                </a:lnTo>
                <a:lnTo>
                  <a:pt x="0" y="1499955"/>
                </a:lnTo>
                <a:lnTo>
                  <a:pt x="0" y="2413444"/>
                </a:lnTo>
                <a:lnTo>
                  <a:pt x="13004800" y="2413444"/>
                </a:lnTo>
                <a:lnTo>
                  <a:pt x="13004800" y="1509638"/>
                </a:lnTo>
                <a:lnTo>
                  <a:pt x="12947245" y="1475493"/>
                </a:lnTo>
                <a:lnTo>
                  <a:pt x="12889342" y="1441779"/>
                </a:lnTo>
                <a:lnTo>
                  <a:pt x="12830933" y="1408403"/>
                </a:lnTo>
                <a:lnTo>
                  <a:pt x="12772018" y="1375368"/>
                </a:lnTo>
                <a:lnTo>
                  <a:pt x="12712597" y="1342673"/>
                </a:lnTo>
                <a:lnTo>
                  <a:pt x="12652669" y="1310323"/>
                </a:lnTo>
                <a:lnTo>
                  <a:pt x="12592234" y="1278318"/>
                </a:lnTo>
                <a:lnTo>
                  <a:pt x="12469843" y="1215353"/>
                </a:lnTo>
                <a:lnTo>
                  <a:pt x="12345420" y="1153792"/>
                </a:lnTo>
                <a:lnTo>
                  <a:pt x="12218965" y="1093651"/>
                </a:lnTo>
                <a:lnTo>
                  <a:pt x="12090473" y="1034945"/>
                </a:lnTo>
                <a:lnTo>
                  <a:pt x="11959944" y="977689"/>
                </a:lnTo>
                <a:lnTo>
                  <a:pt x="11827375" y="921898"/>
                </a:lnTo>
                <a:lnTo>
                  <a:pt x="11692763" y="867587"/>
                </a:lnTo>
                <a:lnTo>
                  <a:pt x="11556107" y="814770"/>
                </a:lnTo>
                <a:lnTo>
                  <a:pt x="11417403" y="763464"/>
                </a:lnTo>
                <a:lnTo>
                  <a:pt x="11276650" y="713683"/>
                </a:lnTo>
                <a:lnTo>
                  <a:pt x="11133846" y="665442"/>
                </a:lnTo>
                <a:lnTo>
                  <a:pt x="10988987" y="618756"/>
                </a:lnTo>
                <a:lnTo>
                  <a:pt x="10842073" y="573640"/>
                </a:lnTo>
                <a:lnTo>
                  <a:pt x="10693099" y="530110"/>
                </a:lnTo>
                <a:lnTo>
                  <a:pt x="10542066" y="488179"/>
                </a:lnTo>
                <a:lnTo>
                  <a:pt x="10388969" y="447864"/>
                </a:lnTo>
                <a:lnTo>
                  <a:pt x="10233806" y="409179"/>
                </a:lnTo>
                <a:lnTo>
                  <a:pt x="10076576" y="372139"/>
                </a:lnTo>
                <a:lnTo>
                  <a:pt x="9836849" y="319698"/>
                </a:lnTo>
                <a:lnTo>
                  <a:pt x="9592457" y="271042"/>
                </a:lnTo>
                <a:lnTo>
                  <a:pt x="9343393" y="226224"/>
                </a:lnTo>
                <a:lnTo>
                  <a:pt x="9089647" y="185294"/>
                </a:lnTo>
                <a:lnTo>
                  <a:pt x="8831213" y="148302"/>
                </a:lnTo>
                <a:lnTo>
                  <a:pt x="8568084" y="115300"/>
                </a:lnTo>
                <a:lnTo>
                  <a:pt x="8300250" y="86337"/>
                </a:lnTo>
                <a:lnTo>
                  <a:pt x="8027705" y="61466"/>
                </a:lnTo>
                <a:lnTo>
                  <a:pt x="7750441" y="40735"/>
                </a:lnTo>
                <a:lnTo>
                  <a:pt x="7468449" y="24198"/>
                </a:lnTo>
                <a:lnTo>
                  <a:pt x="7181723" y="11903"/>
                </a:lnTo>
                <a:lnTo>
                  <a:pt x="6890255" y="3901"/>
                </a:lnTo>
                <a:lnTo>
                  <a:pt x="6494240" y="0"/>
                </a:lnTo>
                <a:close/>
              </a:path>
            </a:pathLst>
          </a:custGeom>
          <a:solidFill>
            <a:srgbClr val="E7ECF4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31" y="7649330"/>
            <a:ext cx="3109800" cy="1947304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7514431" y="9231868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www.latmos.ipsl.fr</a:t>
            </a:r>
          </a:p>
        </p:txBody>
      </p:sp>
      <p:sp>
        <p:nvSpPr>
          <p:cNvPr id="6" name="Espace réservé du texte 32"/>
          <p:cNvSpPr>
            <a:spLocks noGrp="1"/>
          </p:cNvSpPr>
          <p:nvPr>
            <p:ph type="body" sz="quarter" idx="11" hasCustomPrompt="1"/>
          </p:nvPr>
        </p:nvSpPr>
        <p:spPr>
          <a:xfrm>
            <a:off x="1431131" y="2933700"/>
            <a:ext cx="14478000" cy="38862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2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  <p:grpSp>
        <p:nvGrpSpPr>
          <p:cNvPr id="17" name="Groupe 16"/>
          <p:cNvGrpSpPr/>
          <p:nvPr userDrawn="1"/>
        </p:nvGrpSpPr>
        <p:grpSpPr>
          <a:xfrm>
            <a:off x="14689931" y="485926"/>
            <a:ext cx="2184811" cy="1952474"/>
            <a:chOff x="12708731" y="181126"/>
            <a:chExt cx="2184811" cy="1952474"/>
          </a:xfrm>
        </p:grpSpPr>
        <p:sp>
          <p:nvSpPr>
            <p:cNvPr id="18" name="object 6"/>
            <p:cNvSpPr/>
            <p:nvPr userDrawn="1"/>
          </p:nvSpPr>
          <p:spPr>
            <a:xfrm>
              <a:off x="12708731" y="1584137"/>
              <a:ext cx="1363577" cy="5494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fr-FR" dirty="0"/>
                <a:t> </a:t>
              </a:r>
              <a:endParaRPr dirty="0"/>
            </a:p>
          </p:txBody>
        </p:sp>
        <p:pic>
          <p:nvPicPr>
            <p:cNvPr id="19" name="Image 1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23"/>
            <a:stretch/>
          </p:blipFill>
          <p:spPr>
            <a:xfrm>
              <a:off x="14308931" y="1636894"/>
              <a:ext cx="584611" cy="48025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8731" y="181126"/>
              <a:ext cx="2184811" cy="1003229"/>
            </a:xfrm>
            <a:prstGeom prst="rect">
              <a:avLst/>
            </a:prstGeom>
          </p:spPr>
        </p:pic>
      </p:grpSp>
      <p:grpSp>
        <p:nvGrpSpPr>
          <p:cNvPr id="21" name="Groupe 20"/>
          <p:cNvGrpSpPr/>
          <p:nvPr userDrawn="1"/>
        </p:nvGrpSpPr>
        <p:grpSpPr>
          <a:xfrm>
            <a:off x="440531" y="485926"/>
            <a:ext cx="2438400" cy="1800074"/>
            <a:chOff x="2269331" y="181126"/>
            <a:chExt cx="2438400" cy="1800074"/>
          </a:xfrm>
        </p:grpSpPr>
        <p:sp>
          <p:nvSpPr>
            <p:cNvPr id="22" name="object 5"/>
            <p:cNvSpPr/>
            <p:nvPr userDrawn="1"/>
          </p:nvSpPr>
          <p:spPr>
            <a:xfrm>
              <a:off x="2269331" y="181126"/>
              <a:ext cx="762000" cy="7200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/>
            <p:cNvSpPr/>
            <p:nvPr userDrawn="1"/>
          </p:nvSpPr>
          <p:spPr>
            <a:xfrm>
              <a:off x="2269331" y="1261208"/>
              <a:ext cx="1428163" cy="7199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908" y="269843"/>
              <a:ext cx="1458823" cy="54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452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 -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 userDrawn="1"/>
        </p:nvSpPr>
        <p:spPr>
          <a:xfrm>
            <a:off x="-148035" y="7111808"/>
            <a:ext cx="17636332" cy="2641792"/>
          </a:xfrm>
          <a:custGeom>
            <a:avLst/>
            <a:gdLst/>
            <a:ahLst/>
            <a:cxnLst/>
            <a:rect l="l" t="t" r="r" b="b"/>
            <a:pathLst>
              <a:path w="13004800" h="2413634">
                <a:moveTo>
                  <a:pt x="6494240" y="0"/>
                </a:moveTo>
                <a:lnTo>
                  <a:pt x="6394443" y="244"/>
                </a:lnTo>
                <a:lnTo>
                  <a:pt x="6295176" y="977"/>
                </a:lnTo>
                <a:lnTo>
                  <a:pt x="6196436" y="2197"/>
                </a:lnTo>
                <a:lnTo>
                  <a:pt x="6098225" y="3901"/>
                </a:lnTo>
                <a:lnTo>
                  <a:pt x="6000541" y="6088"/>
                </a:lnTo>
                <a:lnTo>
                  <a:pt x="5903385" y="8756"/>
                </a:lnTo>
                <a:lnTo>
                  <a:pt x="5806756" y="11903"/>
                </a:lnTo>
                <a:lnTo>
                  <a:pt x="5710655" y="15526"/>
                </a:lnTo>
                <a:lnTo>
                  <a:pt x="5615079" y="19625"/>
                </a:lnTo>
                <a:lnTo>
                  <a:pt x="5520030" y="24198"/>
                </a:lnTo>
                <a:lnTo>
                  <a:pt x="5425508" y="29241"/>
                </a:lnTo>
                <a:lnTo>
                  <a:pt x="5238039" y="40735"/>
                </a:lnTo>
                <a:lnTo>
                  <a:pt x="4960775" y="61466"/>
                </a:lnTo>
                <a:lnTo>
                  <a:pt x="4688230" y="86337"/>
                </a:lnTo>
                <a:lnTo>
                  <a:pt x="4420396" y="115300"/>
                </a:lnTo>
                <a:lnTo>
                  <a:pt x="4157266" y="148302"/>
                </a:lnTo>
                <a:lnTo>
                  <a:pt x="3898833" y="185294"/>
                </a:lnTo>
                <a:lnTo>
                  <a:pt x="3645087" y="226224"/>
                </a:lnTo>
                <a:lnTo>
                  <a:pt x="3396022" y="271042"/>
                </a:lnTo>
                <a:lnTo>
                  <a:pt x="3151630" y="319698"/>
                </a:lnTo>
                <a:lnTo>
                  <a:pt x="2911904" y="372139"/>
                </a:lnTo>
                <a:lnTo>
                  <a:pt x="2754674" y="409179"/>
                </a:lnTo>
                <a:lnTo>
                  <a:pt x="2599511" y="447864"/>
                </a:lnTo>
                <a:lnTo>
                  <a:pt x="2446414" y="488179"/>
                </a:lnTo>
                <a:lnTo>
                  <a:pt x="2295380" y="530110"/>
                </a:lnTo>
                <a:lnTo>
                  <a:pt x="2146407" y="573640"/>
                </a:lnTo>
                <a:lnTo>
                  <a:pt x="1999493" y="618756"/>
                </a:lnTo>
                <a:lnTo>
                  <a:pt x="1854634" y="665442"/>
                </a:lnTo>
                <a:lnTo>
                  <a:pt x="1711830" y="713683"/>
                </a:lnTo>
                <a:lnTo>
                  <a:pt x="1571077" y="763464"/>
                </a:lnTo>
                <a:lnTo>
                  <a:pt x="1432373" y="814770"/>
                </a:lnTo>
                <a:lnTo>
                  <a:pt x="1295717" y="867587"/>
                </a:lnTo>
                <a:lnTo>
                  <a:pt x="1161105" y="921898"/>
                </a:lnTo>
                <a:lnTo>
                  <a:pt x="1028536" y="977689"/>
                </a:lnTo>
                <a:lnTo>
                  <a:pt x="898006" y="1034945"/>
                </a:lnTo>
                <a:lnTo>
                  <a:pt x="769515" y="1093651"/>
                </a:lnTo>
                <a:lnTo>
                  <a:pt x="643059" y="1153792"/>
                </a:lnTo>
                <a:lnTo>
                  <a:pt x="518637" y="1215353"/>
                </a:lnTo>
                <a:lnTo>
                  <a:pt x="396246" y="1278318"/>
                </a:lnTo>
                <a:lnTo>
                  <a:pt x="335811" y="1310323"/>
                </a:lnTo>
                <a:lnTo>
                  <a:pt x="275883" y="1342673"/>
                </a:lnTo>
                <a:lnTo>
                  <a:pt x="216462" y="1375368"/>
                </a:lnTo>
                <a:lnTo>
                  <a:pt x="157547" y="1408403"/>
                </a:lnTo>
                <a:lnTo>
                  <a:pt x="99138" y="1441779"/>
                </a:lnTo>
                <a:lnTo>
                  <a:pt x="41235" y="1475493"/>
                </a:lnTo>
                <a:lnTo>
                  <a:pt x="0" y="1499955"/>
                </a:lnTo>
                <a:lnTo>
                  <a:pt x="0" y="2413444"/>
                </a:lnTo>
                <a:lnTo>
                  <a:pt x="13004800" y="2413444"/>
                </a:lnTo>
                <a:lnTo>
                  <a:pt x="13004800" y="1509638"/>
                </a:lnTo>
                <a:lnTo>
                  <a:pt x="12947245" y="1475493"/>
                </a:lnTo>
                <a:lnTo>
                  <a:pt x="12889342" y="1441779"/>
                </a:lnTo>
                <a:lnTo>
                  <a:pt x="12830933" y="1408403"/>
                </a:lnTo>
                <a:lnTo>
                  <a:pt x="12772018" y="1375368"/>
                </a:lnTo>
                <a:lnTo>
                  <a:pt x="12712597" y="1342673"/>
                </a:lnTo>
                <a:lnTo>
                  <a:pt x="12652669" y="1310323"/>
                </a:lnTo>
                <a:lnTo>
                  <a:pt x="12592234" y="1278318"/>
                </a:lnTo>
                <a:lnTo>
                  <a:pt x="12469843" y="1215353"/>
                </a:lnTo>
                <a:lnTo>
                  <a:pt x="12345420" y="1153792"/>
                </a:lnTo>
                <a:lnTo>
                  <a:pt x="12218965" y="1093651"/>
                </a:lnTo>
                <a:lnTo>
                  <a:pt x="12090473" y="1034945"/>
                </a:lnTo>
                <a:lnTo>
                  <a:pt x="11959944" y="977689"/>
                </a:lnTo>
                <a:lnTo>
                  <a:pt x="11827375" y="921898"/>
                </a:lnTo>
                <a:lnTo>
                  <a:pt x="11692763" y="867587"/>
                </a:lnTo>
                <a:lnTo>
                  <a:pt x="11556107" y="814770"/>
                </a:lnTo>
                <a:lnTo>
                  <a:pt x="11417403" y="763464"/>
                </a:lnTo>
                <a:lnTo>
                  <a:pt x="11276650" y="713683"/>
                </a:lnTo>
                <a:lnTo>
                  <a:pt x="11133846" y="665442"/>
                </a:lnTo>
                <a:lnTo>
                  <a:pt x="10988987" y="618756"/>
                </a:lnTo>
                <a:lnTo>
                  <a:pt x="10842073" y="573640"/>
                </a:lnTo>
                <a:lnTo>
                  <a:pt x="10693099" y="530110"/>
                </a:lnTo>
                <a:lnTo>
                  <a:pt x="10542066" y="488179"/>
                </a:lnTo>
                <a:lnTo>
                  <a:pt x="10388969" y="447864"/>
                </a:lnTo>
                <a:lnTo>
                  <a:pt x="10233806" y="409179"/>
                </a:lnTo>
                <a:lnTo>
                  <a:pt x="10076576" y="372139"/>
                </a:lnTo>
                <a:lnTo>
                  <a:pt x="9836849" y="319698"/>
                </a:lnTo>
                <a:lnTo>
                  <a:pt x="9592457" y="271042"/>
                </a:lnTo>
                <a:lnTo>
                  <a:pt x="9343393" y="226224"/>
                </a:lnTo>
                <a:lnTo>
                  <a:pt x="9089647" y="185294"/>
                </a:lnTo>
                <a:lnTo>
                  <a:pt x="8831213" y="148302"/>
                </a:lnTo>
                <a:lnTo>
                  <a:pt x="8568084" y="115300"/>
                </a:lnTo>
                <a:lnTo>
                  <a:pt x="8300250" y="86337"/>
                </a:lnTo>
                <a:lnTo>
                  <a:pt x="8027705" y="61466"/>
                </a:lnTo>
                <a:lnTo>
                  <a:pt x="7750441" y="40735"/>
                </a:lnTo>
                <a:lnTo>
                  <a:pt x="7468449" y="24198"/>
                </a:lnTo>
                <a:lnTo>
                  <a:pt x="7181723" y="11903"/>
                </a:lnTo>
                <a:lnTo>
                  <a:pt x="6890255" y="3901"/>
                </a:lnTo>
                <a:lnTo>
                  <a:pt x="6494240" y="0"/>
                </a:lnTo>
                <a:close/>
              </a:path>
            </a:pathLst>
          </a:custGeom>
          <a:solidFill>
            <a:srgbClr val="E7ECF4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31" y="7649330"/>
            <a:ext cx="3109800" cy="1947304"/>
          </a:xfrm>
          <a:prstGeom prst="rect">
            <a:avLst/>
          </a:prstGeom>
        </p:spPr>
      </p:pic>
      <p:sp>
        <p:nvSpPr>
          <p:cNvPr id="5" name="ZoneTexte 4"/>
          <p:cNvSpPr txBox="1"/>
          <p:nvPr userDrawn="1"/>
        </p:nvSpPr>
        <p:spPr>
          <a:xfrm>
            <a:off x="7514431" y="9231868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www.latmos.ipsl.fr</a:t>
            </a:r>
          </a:p>
        </p:txBody>
      </p:sp>
      <p:sp>
        <p:nvSpPr>
          <p:cNvPr id="6" name="Espace réservé du texte 32"/>
          <p:cNvSpPr>
            <a:spLocks noGrp="1"/>
          </p:cNvSpPr>
          <p:nvPr>
            <p:ph type="body" sz="quarter" idx="11" hasCustomPrompt="1"/>
          </p:nvPr>
        </p:nvSpPr>
        <p:spPr>
          <a:xfrm>
            <a:off x="1431131" y="2933700"/>
            <a:ext cx="14478000" cy="388620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72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59587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6364BF-8391-E548-A567-4D15C9B6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241A72-517B-F947-8DF2-2119A920D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02AAF4-5AB9-E84B-995F-9891D6C1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D03CD-8117-41CA-92D9-5D883C6E94F8}" type="datetime1">
              <a:rPr lang="fr-FR" smtClean="0"/>
              <a:t>20/05/2022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8BB677-1CB0-BF4D-8E8A-F330CD78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033E61-A5E8-EE48-8251-68F8F183B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1A3E-A44E-6948-B710-1DBE648BD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227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92213" y="2597150"/>
            <a:ext cx="7400925" cy="61880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45538" y="2597150"/>
            <a:ext cx="7402512" cy="61880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72A1-9A70-44AE-9053-EF041CE07771}" type="datetime1">
              <a:rPr lang="fr-FR" smtClean="0"/>
              <a:t>20/05/2022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AB73-2785-4F21-AC41-9BEEFFE137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157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9F63-F35B-4058-8A84-B594B048ECCE}" type="datetime1">
              <a:rPr lang="fr-FR" smtClean="0"/>
              <a:t>20/05/2022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23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/>
          <p:nvPr userDrawn="1"/>
        </p:nvSpPr>
        <p:spPr>
          <a:xfrm>
            <a:off x="-1" y="0"/>
            <a:ext cx="5743576" cy="2405063"/>
          </a:xfrm>
          <a:custGeom>
            <a:avLst/>
            <a:gdLst/>
            <a:ahLst/>
            <a:cxnLst/>
            <a:rect l="l" t="t" r="r" b="b"/>
            <a:pathLst>
              <a:path w="3912870" h="2605405">
                <a:moveTo>
                  <a:pt x="3912425" y="0"/>
                </a:moveTo>
                <a:lnTo>
                  <a:pt x="0" y="0"/>
                </a:lnTo>
                <a:lnTo>
                  <a:pt x="0" y="2605330"/>
                </a:lnTo>
                <a:lnTo>
                  <a:pt x="21518" y="2568656"/>
                </a:lnTo>
                <a:lnTo>
                  <a:pt x="46329" y="2527236"/>
                </a:lnTo>
                <a:lnTo>
                  <a:pt x="71504" y="2486061"/>
                </a:lnTo>
                <a:lnTo>
                  <a:pt x="97040" y="2445132"/>
                </a:lnTo>
                <a:lnTo>
                  <a:pt x="122934" y="2404453"/>
                </a:lnTo>
                <a:lnTo>
                  <a:pt x="149186" y="2364025"/>
                </a:lnTo>
                <a:lnTo>
                  <a:pt x="175792" y="2323851"/>
                </a:lnTo>
                <a:lnTo>
                  <a:pt x="202751" y="2283932"/>
                </a:lnTo>
                <a:lnTo>
                  <a:pt x="230059" y="2244272"/>
                </a:lnTo>
                <a:lnTo>
                  <a:pt x="257716" y="2204871"/>
                </a:lnTo>
                <a:lnTo>
                  <a:pt x="285718" y="2165733"/>
                </a:lnTo>
                <a:lnTo>
                  <a:pt x="314064" y="2126859"/>
                </a:lnTo>
                <a:lnTo>
                  <a:pt x="342750" y="2088253"/>
                </a:lnTo>
                <a:lnTo>
                  <a:pt x="371777" y="2049915"/>
                </a:lnTo>
                <a:lnTo>
                  <a:pt x="401139" y="2011848"/>
                </a:lnTo>
                <a:lnTo>
                  <a:pt x="430837" y="1974055"/>
                </a:lnTo>
                <a:lnTo>
                  <a:pt x="460867" y="1936538"/>
                </a:lnTo>
                <a:lnTo>
                  <a:pt x="491227" y="1899299"/>
                </a:lnTo>
                <a:lnTo>
                  <a:pt x="521915" y="1862339"/>
                </a:lnTo>
                <a:lnTo>
                  <a:pt x="552929" y="1825663"/>
                </a:lnTo>
                <a:lnTo>
                  <a:pt x="584266" y="1789270"/>
                </a:lnTo>
                <a:lnTo>
                  <a:pt x="615925" y="1753164"/>
                </a:lnTo>
                <a:lnTo>
                  <a:pt x="647902" y="1717348"/>
                </a:lnTo>
                <a:lnTo>
                  <a:pt x="680197" y="1681822"/>
                </a:lnTo>
                <a:lnTo>
                  <a:pt x="712806" y="1646590"/>
                </a:lnTo>
                <a:lnTo>
                  <a:pt x="745728" y="1611654"/>
                </a:lnTo>
                <a:lnTo>
                  <a:pt x="778960" y="1577015"/>
                </a:lnTo>
                <a:lnTo>
                  <a:pt x="812500" y="1542676"/>
                </a:lnTo>
                <a:lnTo>
                  <a:pt x="846346" y="1508640"/>
                </a:lnTo>
                <a:lnTo>
                  <a:pt x="880495" y="1474908"/>
                </a:lnTo>
                <a:lnTo>
                  <a:pt x="914946" y="1441483"/>
                </a:lnTo>
                <a:lnTo>
                  <a:pt x="949696" y="1408367"/>
                </a:lnTo>
                <a:lnTo>
                  <a:pt x="984743" y="1375562"/>
                </a:lnTo>
                <a:lnTo>
                  <a:pt x="1020085" y="1343070"/>
                </a:lnTo>
                <a:lnTo>
                  <a:pt x="1055719" y="1310894"/>
                </a:lnTo>
                <a:lnTo>
                  <a:pt x="1091643" y="1279035"/>
                </a:lnTo>
                <a:lnTo>
                  <a:pt x="1127856" y="1247497"/>
                </a:lnTo>
                <a:lnTo>
                  <a:pt x="1164354" y="1216281"/>
                </a:lnTo>
                <a:lnTo>
                  <a:pt x="1201136" y="1185389"/>
                </a:lnTo>
                <a:lnTo>
                  <a:pt x="1238200" y="1154824"/>
                </a:lnTo>
                <a:lnTo>
                  <a:pt x="1275542" y="1124588"/>
                </a:lnTo>
                <a:lnTo>
                  <a:pt x="1313162" y="1094683"/>
                </a:lnTo>
                <a:lnTo>
                  <a:pt x="1351056" y="1065111"/>
                </a:lnTo>
                <a:lnTo>
                  <a:pt x="1389223" y="1035874"/>
                </a:lnTo>
                <a:lnTo>
                  <a:pt x="1427661" y="1006976"/>
                </a:lnTo>
                <a:lnTo>
                  <a:pt x="1466366" y="978417"/>
                </a:lnTo>
                <a:lnTo>
                  <a:pt x="1505337" y="950200"/>
                </a:lnTo>
                <a:lnTo>
                  <a:pt x="1544572" y="922328"/>
                </a:lnTo>
                <a:lnTo>
                  <a:pt x="1584069" y="894803"/>
                </a:lnTo>
                <a:lnTo>
                  <a:pt x="1623825" y="867626"/>
                </a:lnTo>
                <a:lnTo>
                  <a:pt x="1663838" y="840800"/>
                </a:lnTo>
                <a:lnTo>
                  <a:pt x="1704105" y="814327"/>
                </a:lnTo>
                <a:lnTo>
                  <a:pt x="1744626" y="788210"/>
                </a:lnTo>
                <a:lnTo>
                  <a:pt x="1785396" y="762451"/>
                </a:lnTo>
                <a:lnTo>
                  <a:pt x="1826415" y="737051"/>
                </a:lnTo>
                <a:lnTo>
                  <a:pt x="1867680" y="712014"/>
                </a:lnTo>
                <a:lnTo>
                  <a:pt x="1909188" y="687341"/>
                </a:lnTo>
                <a:lnTo>
                  <a:pt x="1950938" y="663034"/>
                </a:lnTo>
                <a:lnTo>
                  <a:pt x="1992928" y="639096"/>
                </a:lnTo>
                <a:lnTo>
                  <a:pt x="2035154" y="615529"/>
                </a:lnTo>
                <a:lnTo>
                  <a:pt x="2077616" y="592336"/>
                </a:lnTo>
                <a:lnTo>
                  <a:pt x="2120310" y="569517"/>
                </a:lnTo>
                <a:lnTo>
                  <a:pt x="2163234" y="547076"/>
                </a:lnTo>
                <a:lnTo>
                  <a:pt x="2206387" y="525016"/>
                </a:lnTo>
                <a:lnTo>
                  <a:pt x="2249766" y="503337"/>
                </a:lnTo>
                <a:lnTo>
                  <a:pt x="2293368" y="482042"/>
                </a:lnTo>
                <a:lnTo>
                  <a:pt x="2337192" y="461134"/>
                </a:lnTo>
                <a:lnTo>
                  <a:pt x="2381236" y="440614"/>
                </a:lnTo>
                <a:lnTo>
                  <a:pt x="2425496" y="420486"/>
                </a:lnTo>
                <a:lnTo>
                  <a:pt x="2469972" y="400750"/>
                </a:lnTo>
                <a:lnTo>
                  <a:pt x="2514660" y="381410"/>
                </a:lnTo>
                <a:lnTo>
                  <a:pt x="2559559" y="362468"/>
                </a:lnTo>
                <a:lnTo>
                  <a:pt x="2604666" y="343925"/>
                </a:lnTo>
                <a:lnTo>
                  <a:pt x="2649979" y="325784"/>
                </a:lnTo>
                <a:lnTo>
                  <a:pt x="2695496" y="308048"/>
                </a:lnTo>
                <a:lnTo>
                  <a:pt x="2741215" y="290718"/>
                </a:lnTo>
                <a:lnTo>
                  <a:pt x="2787133" y="273796"/>
                </a:lnTo>
                <a:lnTo>
                  <a:pt x="2833248" y="257285"/>
                </a:lnTo>
                <a:lnTo>
                  <a:pt x="2879558" y="241188"/>
                </a:lnTo>
                <a:lnTo>
                  <a:pt x="2926061" y="225505"/>
                </a:lnTo>
                <a:lnTo>
                  <a:pt x="2972755" y="210240"/>
                </a:lnTo>
                <a:lnTo>
                  <a:pt x="3019636" y="195395"/>
                </a:lnTo>
                <a:lnTo>
                  <a:pt x="3066704" y="180972"/>
                </a:lnTo>
                <a:lnTo>
                  <a:pt x="3113956" y="166973"/>
                </a:lnTo>
                <a:lnTo>
                  <a:pt x="3161390" y="153400"/>
                </a:lnTo>
                <a:lnTo>
                  <a:pt x="3209003" y="140256"/>
                </a:lnTo>
                <a:lnTo>
                  <a:pt x="3304758" y="115262"/>
                </a:lnTo>
                <a:lnTo>
                  <a:pt x="3401205" y="92009"/>
                </a:lnTo>
                <a:lnTo>
                  <a:pt x="3498326" y="70515"/>
                </a:lnTo>
                <a:lnTo>
                  <a:pt x="3596102" y="50797"/>
                </a:lnTo>
                <a:lnTo>
                  <a:pt x="3694516" y="32873"/>
                </a:lnTo>
                <a:lnTo>
                  <a:pt x="3793551" y="16761"/>
                </a:lnTo>
                <a:lnTo>
                  <a:pt x="3893188" y="2479"/>
                </a:lnTo>
                <a:lnTo>
                  <a:pt x="3912425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AA80-8784-4FC1-97A4-E87FF95E5BA6}" type="datetime1">
              <a:rPr lang="fr-FR" smtClean="0"/>
              <a:t>20/05/2022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LATMOS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AB73-2785-4F21-AC41-9BEEFFE137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87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lum/>
          </a:blip>
          <a:srcRect/>
          <a:tile tx="0" ty="0" sx="43000" sy="43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82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3" r:id="rId2"/>
    <p:sldLayoutId id="2147483712" r:id="rId3"/>
    <p:sldLayoutId id="2147483724" r:id="rId4"/>
    <p:sldLayoutId id="2147483725" r:id="rId5"/>
    <p:sldLayoutId id="2147483756" r:id="rId6"/>
    <p:sldLayoutId id="2147483757" r:id="rId7"/>
    <p:sldLayoutId id="2147483758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8859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2213" y="2597150"/>
            <a:ext cx="14955837" cy="618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92214" y="9040813"/>
            <a:ext cx="1922663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accent3"/>
                </a:solidFill>
              </a:defRPr>
            </a:lvl1pPr>
          </a:lstStyle>
          <a:p>
            <a:fld id="{17DF3F98-33D0-4ED3-A548-3092FDFE3554}" type="datetime1">
              <a:rPr lang="fr-FR" smtClean="0"/>
              <a:t>20/05/2022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fr-FR"/>
              <a:t>LATMOS 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232731" y="9040813"/>
            <a:ext cx="19153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1"/>
                </a:solidFill>
                <a:latin typeface="Myriad Pro Black Cond" panose="020B0806030403020204" pitchFamily="34" charset="0"/>
              </a:defRPr>
            </a:lvl1pPr>
          </a:lstStyle>
          <a:p>
            <a:fld id="{C6D1AB73-2785-4F21-AC41-9BEEFFE137EA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16518731" y="9021304"/>
            <a:ext cx="567669" cy="539175"/>
            <a:chOff x="15832931" y="8457456"/>
            <a:chExt cx="567669" cy="539175"/>
          </a:xfrm>
        </p:grpSpPr>
        <p:sp>
          <p:nvSpPr>
            <p:cNvPr id="15" name="object 5"/>
            <p:cNvSpPr/>
            <p:nvPr userDrawn="1"/>
          </p:nvSpPr>
          <p:spPr>
            <a:xfrm>
              <a:off x="16002066" y="8714736"/>
              <a:ext cx="183248" cy="2140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/>
            <p:cNvSpPr/>
            <p:nvPr userDrawn="1"/>
          </p:nvSpPr>
          <p:spPr>
            <a:xfrm>
              <a:off x="15832931" y="8595946"/>
              <a:ext cx="409575" cy="400685"/>
            </a:xfrm>
            <a:custGeom>
              <a:avLst/>
              <a:gdLst/>
              <a:ahLst/>
              <a:cxnLst/>
              <a:rect l="l" t="t" r="r" b="b"/>
              <a:pathLst>
                <a:path w="409575" h="400684">
                  <a:moveTo>
                    <a:pt x="198881" y="25819"/>
                  </a:moveTo>
                  <a:lnTo>
                    <a:pt x="150358" y="33644"/>
                  </a:lnTo>
                  <a:lnTo>
                    <a:pt x="108216" y="55434"/>
                  </a:lnTo>
                  <a:lnTo>
                    <a:pt x="74984" y="88663"/>
                  </a:lnTo>
                  <a:lnTo>
                    <a:pt x="53190" y="130801"/>
                  </a:lnTo>
                  <a:lnTo>
                    <a:pt x="45364" y="179323"/>
                  </a:lnTo>
                  <a:lnTo>
                    <a:pt x="46736" y="199888"/>
                  </a:lnTo>
                  <a:lnTo>
                    <a:pt x="50731" y="219617"/>
                  </a:lnTo>
                  <a:lnTo>
                    <a:pt x="57167" y="238342"/>
                  </a:lnTo>
                  <a:lnTo>
                    <a:pt x="65861" y="255892"/>
                  </a:lnTo>
                  <a:lnTo>
                    <a:pt x="40167" y="287043"/>
                  </a:lnTo>
                  <a:lnTo>
                    <a:pt x="13871" y="330314"/>
                  </a:lnTo>
                  <a:lnTo>
                    <a:pt x="0" y="372013"/>
                  </a:lnTo>
                  <a:lnTo>
                    <a:pt x="11582" y="398449"/>
                  </a:lnTo>
                  <a:lnTo>
                    <a:pt x="35511" y="400422"/>
                  </a:lnTo>
                  <a:lnTo>
                    <a:pt x="65879" y="387888"/>
                  </a:lnTo>
                  <a:lnTo>
                    <a:pt x="101233" y="363322"/>
                  </a:lnTo>
                  <a:lnTo>
                    <a:pt x="111006" y="354745"/>
                  </a:lnTo>
                  <a:lnTo>
                    <a:pt x="54136" y="354745"/>
                  </a:lnTo>
                  <a:lnTo>
                    <a:pt x="40779" y="353644"/>
                  </a:lnTo>
                  <a:lnTo>
                    <a:pt x="34377" y="335857"/>
                  </a:lnTo>
                  <a:lnTo>
                    <a:pt x="44217" y="308522"/>
                  </a:lnTo>
                  <a:lnTo>
                    <a:pt x="59863" y="281333"/>
                  </a:lnTo>
                  <a:lnTo>
                    <a:pt x="70878" y="263982"/>
                  </a:lnTo>
                  <a:lnTo>
                    <a:pt x="202872" y="263982"/>
                  </a:lnTo>
                  <a:lnTo>
                    <a:pt x="222677" y="242162"/>
                  </a:lnTo>
                  <a:lnTo>
                    <a:pt x="263441" y="194199"/>
                  </a:lnTo>
                  <a:lnTo>
                    <a:pt x="301925" y="146570"/>
                  </a:lnTo>
                  <a:lnTo>
                    <a:pt x="336675" y="101748"/>
                  </a:lnTo>
                  <a:lnTo>
                    <a:pt x="342151" y="94424"/>
                  </a:lnTo>
                  <a:lnTo>
                    <a:pt x="326732" y="94424"/>
                  </a:lnTo>
                  <a:lnTo>
                    <a:pt x="302657" y="66265"/>
                  </a:lnTo>
                  <a:lnTo>
                    <a:pt x="272508" y="44619"/>
                  </a:lnTo>
                  <a:lnTo>
                    <a:pt x="237508" y="30725"/>
                  </a:lnTo>
                  <a:lnTo>
                    <a:pt x="198881" y="25819"/>
                  </a:lnTo>
                  <a:close/>
                </a:path>
                <a:path w="409575" h="400684">
                  <a:moveTo>
                    <a:pt x="202872" y="263982"/>
                  </a:moveTo>
                  <a:lnTo>
                    <a:pt x="70878" y="263982"/>
                  </a:lnTo>
                  <a:lnTo>
                    <a:pt x="81316" y="277941"/>
                  </a:lnTo>
                  <a:lnTo>
                    <a:pt x="93231" y="290609"/>
                  </a:lnTo>
                  <a:lnTo>
                    <a:pt x="106502" y="301860"/>
                  </a:lnTo>
                  <a:lnTo>
                    <a:pt x="121005" y="311569"/>
                  </a:lnTo>
                  <a:lnTo>
                    <a:pt x="95046" y="332541"/>
                  </a:lnTo>
                  <a:lnTo>
                    <a:pt x="72491" y="347322"/>
                  </a:lnTo>
                  <a:lnTo>
                    <a:pt x="54136" y="354745"/>
                  </a:lnTo>
                  <a:lnTo>
                    <a:pt x="111006" y="354745"/>
                  </a:lnTo>
                  <a:lnTo>
                    <a:pt x="140119" y="329197"/>
                  </a:lnTo>
                  <a:lnTo>
                    <a:pt x="181085" y="287986"/>
                  </a:lnTo>
                  <a:lnTo>
                    <a:pt x="202872" y="263982"/>
                  </a:lnTo>
                  <a:close/>
                </a:path>
                <a:path w="409575" h="400684">
                  <a:moveTo>
                    <a:pt x="409269" y="0"/>
                  </a:moveTo>
                  <a:lnTo>
                    <a:pt x="403154" y="5683"/>
                  </a:lnTo>
                  <a:lnTo>
                    <a:pt x="386055" y="25223"/>
                  </a:lnTo>
                  <a:lnTo>
                    <a:pt x="326732" y="94424"/>
                  </a:lnTo>
                  <a:lnTo>
                    <a:pt x="342151" y="94424"/>
                  </a:lnTo>
                  <a:lnTo>
                    <a:pt x="366237" y="62207"/>
                  </a:lnTo>
                  <a:lnTo>
                    <a:pt x="389160" y="30420"/>
                  </a:lnTo>
                  <a:lnTo>
                    <a:pt x="403988" y="8859"/>
                  </a:lnTo>
                  <a:lnTo>
                    <a:pt x="409269" y="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/>
            <p:cNvSpPr/>
            <p:nvPr userDrawn="1"/>
          </p:nvSpPr>
          <p:spPr>
            <a:xfrm>
              <a:off x="16119805" y="8457456"/>
              <a:ext cx="280795" cy="2325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fr-FR" dirty="0"/>
                <a:t>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7533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8" r:id="rId3"/>
    <p:sldLayoutId id="2147483709" r:id="rId4"/>
    <p:sldLayoutId id="2147483710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8859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2213" y="2597150"/>
            <a:ext cx="14955837" cy="618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92213" y="9040813"/>
            <a:ext cx="1915317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accent3"/>
                </a:solidFill>
              </a:defRPr>
            </a:lvl1pPr>
          </a:lstStyle>
          <a:p>
            <a:fld id="{D963090F-5912-4F40-B4A3-FDCC28533D29}" type="datetime1">
              <a:rPr lang="fr-FR" smtClean="0"/>
              <a:t>20/05/2022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/>
              <a:t>LATMOS 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232731" y="9040813"/>
            <a:ext cx="19153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1"/>
                </a:solidFill>
                <a:latin typeface="Myriad Pro Black Cond" panose="020B0806030403020204" pitchFamily="34" charset="0"/>
              </a:defRPr>
            </a:lvl1pPr>
          </a:lstStyle>
          <a:p>
            <a:fld id="{85992520-A7A6-457A-B94D-10F01609E0CA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16518731" y="9021304"/>
            <a:ext cx="567669" cy="539175"/>
            <a:chOff x="15832931" y="8457456"/>
            <a:chExt cx="567669" cy="539175"/>
          </a:xfrm>
        </p:grpSpPr>
        <p:sp>
          <p:nvSpPr>
            <p:cNvPr id="8" name="object 5"/>
            <p:cNvSpPr/>
            <p:nvPr userDrawn="1"/>
          </p:nvSpPr>
          <p:spPr>
            <a:xfrm>
              <a:off x="16002066" y="8714736"/>
              <a:ext cx="183248" cy="2140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/>
            <p:cNvSpPr/>
            <p:nvPr userDrawn="1"/>
          </p:nvSpPr>
          <p:spPr>
            <a:xfrm>
              <a:off x="15832931" y="8595946"/>
              <a:ext cx="409575" cy="400685"/>
            </a:xfrm>
            <a:custGeom>
              <a:avLst/>
              <a:gdLst/>
              <a:ahLst/>
              <a:cxnLst/>
              <a:rect l="l" t="t" r="r" b="b"/>
              <a:pathLst>
                <a:path w="409575" h="400684">
                  <a:moveTo>
                    <a:pt x="198881" y="25819"/>
                  </a:moveTo>
                  <a:lnTo>
                    <a:pt x="150358" y="33644"/>
                  </a:lnTo>
                  <a:lnTo>
                    <a:pt x="108216" y="55434"/>
                  </a:lnTo>
                  <a:lnTo>
                    <a:pt x="74984" y="88663"/>
                  </a:lnTo>
                  <a:lnTo>
                    <a:pt x="53190" y="130801"/>
                  </a:lnTo>
                  <a:lnTo>
                    <a:pt x="45364" y="179323"/>
                  </a:lnTo>
                  <a:lnTo>
                    <a:pt x="46736" y="199888"/>
                  </a:lnTo>
                  <a:lnTo>
                    <a:pt x="50731" y="219617"/>
                  </a:lnTo>
                  <a:lnTo>
                    <a:pt x="57167" y="238342"/>
                  </a:lnTo>
                  <a:lnTo>
                    <a:pt x="65861" y="255892"/>
                  </a:lnTo>
                  <a:lnTo>
                    <a:pt x="40167" y="287043"/>
                  </a:lnTo>
                  <a:lnTo>
                    <a:pt x="13871" y="330314"/>
                  </a:lnTo>
                  <a:lnTo>
                    <a:pt x="0" y="372013"/>
                  </a:lnTo>
                  <a:lnTo>
                    <a:pt x="11582" y="398449"/>
                  </a:lnTo>
                  <a:lnTo>
                    <a:pt x="35511" y="400422"/>
                  </a:lnTo>
                  <a:lnTo>
                    <a:pt x="65879" y="387888"/>
                  </a:lnTo>
                  <a:lnTo>
                    <a:pt x="101233" y="363322"/>
                  </a:lnTo>
                  <a:lnTo>
                    <a:pt x="111006" y="354745"/>
                  </a:lnTo>
                  <a:lnTo>
                    <a:pt x="54136" y="354745"/>
                  </a:lnTo>
                  <a:lnTo>
                    <a:pt x="40779" y="353644"/>
                  </a:lnTo>
                  <a:lnTo>
                    <a:pt x="34377" y="335857"/>
                  </a:lnTo>
                  <a:lnTo>
                    <a:pt x="44217" y="308522"/>
                  </a:lnTo>
                  <a:lnTo>
                    <a:pt x="59863" y="281333"/>
                  </a:lnTo>
                  <a:lnTo>
                    <a:pt x="70878" y="263982"/>
                  </a:lnTo>
                  <a:lnTo>
                    <a:pt x="202872" y="263982"/>
                  </a:lnTo>
                  <a:lnTo>
                    <a:pt x="222677" y="242162"/>
                  </a:lnTo>
                  <a:lnTo>
                    <a:pt x="263441" y="194199"/>
                  </a:lnTo>
                  <a:lnTo>
                    <a:pt x="301925" y="146570"/>
                  </a:lnTo>
                  <a:lnTo>
                    <a:pt x="336675" y="101748"/>
                  </a:lnTo>
                  <a:lnTo>
                    <a:pt x="342151" y="94424"/>
                  </a:lnTo>
                  <a:lnTo>
                    <a:pt x="326732" y="94424"/>
                  </a:lnTo>
                  <a:lnTo>
                    <a:pt x="302657" y="66265"/>
                  </a:lnTo>
                  <a:lnTo>
                    <a:pt x="272508" y="44619"/>
                  </a:lnTo>
                  <a:lnTo>
                    <a:pt x="237508" y="30725"/>
                  </a:lnTo>
                  <a:lnTo>
                    <a:pt x="198881" y="25819"/>
                  </a:lnTo>
                  <a:close/>
                </a:path>
                <a:path w="409575" h="400684">
                  <a:moveTo>
                    <a:pt x="202872" y="263982"/>
                  </a:moveTo>
                  <a:lnTo>
                    <a:pt x="70878" y="263982"/>
                  </a:lnTo>
                  <a:lnTo>
                    <a:pt x="81316" y="277941"/>
                  </a:lnTo>
                  <a:lnTo>
                    <a:pt x="93231" y="290609"/>
                  </a:lnTo>
                  <a:lnTo>
                    <a:pt x="106502" y="301860"/>
                  </a:lnTo>
                  <a:lnTo>
                    <a:pt x="121005" y="311569"/>
                  </a:lnTo>
                  <a:lnTo>
                    <a:pt x="95046" y="332541"/>
                  </a:lnTo>
                  <a:lnTo>
                    <a:pt x="72491" y="347322"/>
                  </a:lnTo>
                  <a:lnTo>
                    <a:pt x="54136" y="354745"/>
                  </a:lnTo>
                  <a:lnTo>
                    <a:pt x="111006" y="354745"/>
                  </a:lnTo>
                  <a:lnTo>
                    <a:pt x="140119" y="329197"/>
                  </a:lnTo>
                  <a:lnTo>
                    <a:pt x="181085" y="287986"/>
                  </a:lnTo>
                  <a:lnTo>
                    <a:pt x="202872" y="263982"/>
                  </a:lnTo>
                  <a:close/>
                </a:path>
                <a:path w="409575" h="400684">
                  <a:moveTo>
                    <a:pt x="409269" y="0"/>
                  </a:moveTo>
                  <a:lnTo>
                    <a:pt x="403154" y="5683"/>
                  </a:lnTo>
                  <a:lnTo>
                    <a:pt x="386055" y="25223"/>
                  </a:lnTo>
                  <a:lnTo>
                    <a:pt x="326732" y="94424"/>
                  </a:lnTo>
                  <a:lnTo>
                    <a:pt x="342151" y="94424"/>
                  </a:lnTo>
                  <a:lnTo>
                    <a:pt x="366237" y="62207"/>
                  </a:lnTo>
                  <a:lnTo>
                    <a:pt x="389160" y="30420"/>
                  </a:lnTo>
                  <a:lnTo>
                    <a:pt x="403988" y="8859"/>
                  </a:lnTo>
                  <a:lnTo>
                    <a:pt x="409269" y="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 userDrawn="1"/>
          </p:nvSpPr>
          <p:spPr>
            <a:xfrm>
              <a:off x="16119805" y="8457456"/>
              <a:ext cx="280795" cy="2325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fr-FR" dirty="0"/>
                <a:t>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09211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  <p:sldLayoutId id="2147483702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547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92214" y="9040813"/>
            <a:ext cx="1915318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accent3"/>
                </a:solidFill>
              </a:defRPr>
            </a:lvl1pPr>
          </a:lstStyle>
          <a:p>
            <a:fld id="{902D31B0-A940-4DA6-BC36-7B2E2BE686AE}" type="datetime1">
              <a:rPr lang="fr-FR" smtClean="0"/>
              <a:t>20/05/2022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fr-FR"/>
              <a:t>LATMOS 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232731" y="9040813"/>
            <a:ext cx="19153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1"/>
                </a:solidFill>
                <a:latin typeface="Myriad Pro Black Cond" panose="020B0806030403020204" pitchFamily="34" charset="0"/>
              </a:defRPr>
            </a:lvl1pPr>
          </a:lstStyle>
          <a:p>
            <a:fld id="{E49C18FD-D384-473D-BCBB-012993A65453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16518731" y="9021304"/>
            <a:ext cx="567669" cy="539175"/>
            <a:chOff x="15832931" y="8457456"/>
            <a:chExt cx="567669" cy="539175"/>
          </a:xfrm>
        </p:grpSpPr>
        <p:sp>
          <p:nvSpPr>
            <p:cNvPr id="8" name="object 5"/>
            <p:cNvSpPr/>
            <p:nvPr userDrawn="1"/>
          </p:nvSpPr>
          <p:spPr>
            <a:xfrm>
              <a:off x="16002066" y="8714736"/>
              <a:ext cx="183248" cy="21404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/>
            <p:cNvSpPr/>
            <p:nvPr userDrawn="1"/>
          </p:nvSpPr>
          <p:spPr>
            <a:xfrm>
              <a:off x="15832931" y="8595946"/>
              <a:ext cx="409575" cy="400685"/>
            </a:xfrm>
            <a:custGeom>
              <a:avLst/>
              <a:gdLst/>
              <a:ahLst/>
              <a:cxnLst/>
              <a:rect l="l" t="t" r="r" b="b"/>
              <a:pathLst>
                <a:path w="409575" h="400684">
                  <a:moveTo>
                    <a:pt x="198881" y="25819"/>
                  </a:moveTo>
                  <a:lnTo>
                    <a:pt x="150358" y="33644"/>
                  </a:lnTo>
                  <a:lnTo>
                    <a:pt x="108216" y="55434"/>
                  </a:lnTo>
                  <a:lnTo>
                    <a:pt x="74984" y="88663"/>
                  </a:lnTo>
                  <a:lnTo>
                    <a:pt x="53190" y="130801"/>
                  </a:lnTo>
                  <a:lnTo>
                    <a:pt x="45364" y="179323"/>
                  </a:lnTo>
                  <a:lnTo>
                    <a:pt x="46736" y="199888"/>
                  </a:lnTo>
                  <a:lnTo>
                    <a:pt x="50731" y="219617"/>
                  </a:lnTo>
                  <a:lnTo>
                    <a:pt x="57167" y="238342"/>
                  </a:lnTo>
                  <a:lnTo>
                    <a:pt x="65861" y="255892"/>
                  </a:lnTo>
                  <a:lnTo>
                    <a:pt x="40167" y="287043"/>
                  </a:lnTo>
                  <a:lnTo>
                    <a:pt x="13871" y="330314"/>
                  </a:lnTo>
                  <a:lnTo>
                    <a:pt x="0" y="372013"/>
                  </a:lnTo>
                  <a:lnTo>
                    <a:pt x="11582" y="398449"/>
                  </a:lnTo>
                  <a:lnTo>
                    <a:pt x="35511" y="400422"/>
                  </a:lnTo>
                  <a:lnTo>
                    <a:pt x="65879" y="387888"/>
                  </a:lnTo>
                  <a:lnTo>
                    <a:pt x="101233" y="363322"/>
                  </a:lnTo>
                  <a:lnTo>
                    <a:pt x="111006" y="354745"/>
                  </a:lnTo>
                  <a:lnTo>
                    <a:pt x="54136" y="354745"/>
                  </a:lnTo>
                  <a:lnTo>
                    <a:pt x="40779" y="353644"/>
                  </a:lnTo>
                  <a:lnTo>
                    <a:pt x="34377" y="335857"/>
                  </a:lnTo>
                  <a:lnTo>
                    <a:pt x="44217" y="308522"/>
                  </a:lnTo>
                  <a:lnTo>
                    <a:pt x="59863" y="281333"/>
                  </a:lnTo>
                  <a:lnTo>
                    <a:pt x="70878" y="263982"/>
                  </a:lnTo>
                  <a:lnTo>
                    <a:pt x="202872" y="263982"/>
                  </a:lnTo>
                  <a:lnTo>
                    <a:pt x="222677" y="242162"/>
                  </a:lnTo>
                  <a:lnTo>
                    <a:pt x="263441" y="194199"/>
                  </a:lnTo>
                  <a:lnTo>
                    <a:pt x="301925" y="146570"/>
                  </a:lnTo>
                  <a:lnTo>
                    <a:pt x="336675" y="101748"/>
                  </a:lnTo>
                  <a:lnTo>
                    <a:pt x="342151" y="94424"/>
                  </a:lnTo>
                  <a:lnTo>
                    <a:pt x="326732" y="94424"/>
                  </a:lnTo>
                  <a:lnTo>
                    <a:pt x="302657" y="66265"/>
                  </a:lnTo>
                  <a:lnTo>
                    <a:pt x="272508" y="44619"/>
                  </a:lnTo>
                  <a:lnTo>
                    <a:pt x="237508" y="30725"/>
                  </a:lnTo>
                  <a:lnTo>
                    <a:pt x="198881" y="25819"/>
                  </a:lnTo>
                  <a:close/>
                </a:path>
                <a:path w="409575" h="400684">
                  <a:moveTo>
                    <a:pt x="202872" y="263982"/>
                  </a:moveTo>
                  <a:lnTo>
                    <a:pt x="70878" y="263982"/>
                  </a:lnTo>
                  <a:lnTo>
                    <a:pt x="81316" y="277941"/>
                  </a:lnTo>
                  <a:lnTo>
                    <a:pt x="93231" y="290609"/>
                  </a:lnTo>
                  <a:lnTo>
                    <a:pt x="106502" y="301860"/>
                  </a:lnTo>
                  <a:lnTo>
                    <a:pt x="121005" y="311569"/>
                  </a:lnTo>
                  <a:lnTo>
                    <a:pt x="95046" y="332541"/>
                  </a:lnTo>
                  <a:lnTo>
                    <a:pt x="72491" y="347322"/>
                  </a:lnTo>
                  <a:lnTo>
                    <a:pt x="54136" y="354745"/>
                  </a:lnTo>
                  <a:lnTo>
                    <a:pt x="111006" y="354745"/>
                  </a:lnTo>
                  <a:lnTo>
                    <a:pt x="140119" y="329197"/>
                  </a:lnTo>
                  <a:lnTo>
                    <a:pt x="181085" y="287986"/>
                  </a:lnTo>
                  <a:lnTo>
                    <a:pt x="202872" y="263982"/>
                  </a:lnTo>
                  <a:close/>
                </a:path>
                <a:path w="409575" h="400684">
                  <a:moveTo>
                    <a:pt x="409269" y="0"/>
                  </a:moveTo>
                  <a:lnTo>
                    <a:pt x="403154" y="5683"/>
                  </a:lnTo>
                  <a:lnTo>
                    <a:pt x="386055" y="25223"/>
                  </a:lnTo>
                  <a:lnTo>
                    <a:pt x="326732" y="94424"/>
                  </a:lnTo>
                  <a:lnTo>
                    <a:pt x="342151" y="94424"/>
                  </a:lnTo>
                  <a:lnTo>
                    <a:pt x="366237" y="62207"/>
                  </a:lnTo>
                  <a:lnTo>
                    <a:pt x="389160" y="30420"/>
                  </a:lnTo>
                  <a:lnTo>
                    <a:pt x="403988" y="8859"/>
                  </a:lnTo>
                  <a:lnTo>
                    <a:pt x="409269" y="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 userDrawn="1"/>
          </p:nvSpPr>
          <p:spPr>
            <a:xfrm>
              <a:off x="16119805" y="8457456"/>
              <a:ext cx="280795" cy="23254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fr-FR" dirty="0"/>
                <a:t>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1177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9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92214" y="9040813"/>
            <a:ext cx="1915318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accent3"/>
                </a:solidFill>
              </a:defRPr>
            </a:lvl1pPr>
          </a:lstStyle>
          <a:p>
            <a:fld id="{4F60EC0C-8099-44BB-8444-0E89D95761E5}" type="datetime1">
              <a:rPr lang="fr-FR" smtClean="0"/>
              <a:t>20/05/2022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fr-FR"/>
              <a:t>LATMOS 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232731" y="9040813"/>
            <a:ext cx="19153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fld id="{75C9CA5A-EA1D-4483-B31E-98FAC7152C14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5" name="Groupe 14"/>
          <p:cNvGrpSpPr/>
          <p:nvPr userDrawn="1"/>
        </p:nvGrpSpPr>
        <p:grpSpPr>
          <a:xfrm>
            <a:off x="16518731" y="9021304"/>
            <a:ext cx="567669" cy="539175"/>
            <a:chOff x="15832931" y="8457456"/>
            <a:chExt cx="567669" cy="539175"/>
          </a:xfrm>
        </p:grpSpPr>
        <p:sp>
          <p:nvSpPr>
            <p:cNvPr id="16" name="object 5"/>
            <p:cNvSpPr/>
            <p:nvPr userDrawn="1"/>
          </p:nvSpPr>
          <p:spPr>
            <a:xfrm>
              <a:off x="16002066" y="8714736"/>
              <a:ext cx="183248" cy="21404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"/>
            <p:cNvSpPr/>
            <p:nvPr userDrawn="1"/>
          </p:nvSpPr>
          <p:spPr>
            <a:xfrm>
              <a:off x="15832931" y="8595946"/>
              <a:ext cx="409575" cy="400685"/>
            </a:xfrm>
            <a:custGeom>
              <a:avLst/>
              <a:gdLst/>
              <a:ahLst/>
              <a:cxnLst/>
              <a:rect l="l" t="t" r="r" b="b"/>
              <a:pathLst>
                <a:path w="409575" h="400684">
                  <a:moveTo>
                    <a:pt x="198881" y="25819"/>
                  </a:moveTo>
                  <a:lnTo>
                    <a:pt x="150358" y="33644"/>
                  </a:lnTo>
                  <a:lnTo>
                    <a:pt x="108216" y="55434"/>
                  </a:lnTo>
                  <a:lnTo>
                    <a:pt x="74984" y="88663"/>
                  </a:lnTo>
                  <a:lnTo>
                    <a:pt x="53190" y="130801"/>
                  </a:lnTo>
                  <a:lnTo>
                    <a:pt x="45364" y="179323"/>
                  </a:lnTo>
                  <a:lnTo>
                    <a:pt x="46736" y="199888"/>
                  </a:lnTo>
                  <a:lnTo>
                    <a:pt x="50731" y="219617"/>
                  </a:lnTo>
                  <a:lnTo>
                    <a:pt x="57167" y="238342"/>
                  </a:lnTo>
                  <a:lnTo>
                    <a:pt x="65861" y="255892"/>
                  </a:lnTo>
                  <a:lnTo>
                    <a:pt x="40167" y="287043"/>
                  </a:lnTo>
                  <a:lnTo>
                    <a:pt x="13871" y="330314"/>
                  </a:lnTo>
                  <a:lnTo>
                    <a:pt x="0" y="372013"/>
                  </a:lnTo>
                  <a:lnTo>
                    <a:pt x="11582" y="398449"/>
                  </a:lnTo>
                  <a:lnTo>
                    <a:pt x="35511" y="400422"/>
                  </a:lnTo>
                  <a:lnTo>
                    <a:pt x="65879" y="387888"/>
                  </a:lnTo>
                  <a:lnTo>
                    <a:pt x="101233" y="363322"/>
                  </a:lnTo>
                  <a:lnTo>
                    <a:pt x="111006" y="354745"/>
                  </a:lnTo>
                  <a:lnTo>
                    <a:pt x="54136" y="354745"/>
                  </a:lnTo>
                  <a:lnTo>
                    <a:pt x="40779" y="353644"/>
                  </a:lnTo>
                  <a:lnTo>
                    <a:pt x="34377" y="335857"/>
                  </a:lnTo>
                  <a:lnTo>
                    <a:pt x="44217" y="308522"/>
                  </a:lnTo>
                  <a:lnTo>
                    <a:pt x="59863" y="281333"/>
                  </a:lnTo>
                  <a:lnTo>
                    <a:pt x="70878" y="263982"/>
                  </a:lnTo>
                  <a:lnTo>
                    <a:pt x="202872" y="263982"/>
                  </a:lnTo>
                  <a:lnTo>
                    <a:pt x="222677" y="242162"/>
                  </a:lnTo>
                  <a:lnTo>
                    <a:pt x="263441" y="194199"/>
                  </a:lnTo>
                  <a:lnTo>
                    <a:pt x="301925" y="146570"/>
                  </a:lnTo>
                  <a:lnTo>
                    <a:pt x="336675" y="101748"/>
                  </a:lnTo>
                  <a:lnTo>
                    <a:pt x="342151" y="94424"/>
                  </a:lnTo>
                  <a:lnTo>
                    <a:pt x="326732" y="94424"/>
                  </a:lnTo>
                  <a:lnTo>
                    <a:pt x="302657" y="66265"/>
                  </a:lnTo>
                  <a:lnTo>
                    <a:pt x="272508" y="44619"/>
                  </a:lnTo>
                  <a:lnTo>
                    <a:pt x="237508" y="30725"/>
                  </a:lnTo>
                  <a:lnTo>
                    <a:pt x="198881" y="25819"/>
                  </a:lnTo>
                  <a:close/>
                </a:path>
                <a:path w="409575" h="400684">
                  <a:moveTo>
                    <a:pt x="202872" y="263982"/>
                  </a:moveTo>
                  <a:lnTo>
                    <a:pt x="70878" y="263982"/>
                  </a:lnTo>
                  <a:lnTo>
                    <a:pt x="81316" y="277941"/>
                  </a:lnTo>
                  <a:lnTo>
                    <a:pt x="93231" y="290609"/>
                  </a:lnTo>
                  <a:lnTo>
                    <a:pt x="106502" y="301860"/>
                  </a:lnTo>
                  <a:lnTo>
                    <a:pt x="121005" y="311569"/>
                  </a:lnTo>
                  <a:lnTo>
                    <a:pt x="95046" y="332541"/>
                  </a:lnTo>
                  <a:lnTo>
                    <a:pt x="72491" y="347322"/>
                  </a:lnTo>
                  <a:lnTo>
                    <a:pt x="54136" y="354745"/>
                  </a:lnTo>
                  <a:lnTo>
                    <a:pt x="111006" y="354745"/>
                  </a:lnTo>
                  <a:lnTo>
                    <a:pt x="140119" y="329197"/>
                  </a:lnTo>
                  <a:lnTo>
                    <a:pt x="181085" y="287986"/>
                  </a:lnTo>
                  <a:lnTo>
                    <a:pt x="202872" y="263982"/>
                  </a:lnTo>
                  <a:close/>
                </a:path>
                <a:path w="409575" h="400684">
                  <a:moveTo>
                    <a:pt x="409269" y="0"/>
                  </a:moveTo>
                  <a:lnTo>
                    <a:pt x="403154" y="5683"/>
                  </a:lnTo>
                  <a:lnTo>
                    <a:pt x="386055" y="25223"/>
                  </a:lnTo>
                  <a:lnTo>
                    <a:pt x="326732" y="94424"/>
                  </a:lnTo>
                  <a:lnTo>
                    <a:pt x="342151" y="94424"/>
                  </a:lnTo>
                  <a:lnTo>
                    <a:pt x="366237" y="62207"/>
                  </a:lnTo>
                  <a:lnTo>
                    <a:pt x="389160" y="30420"/>
                  </a:lnTo>
                  <a:lnTo>
                    <a:pt x="403988" y="8859"/>
                  </a:lnTo>
                  <a:lnTo>
                    <a:pt x="409269" y="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7"/>
            <p:cNvSpPr/>
            <p:nvPr userDrawn="1"/>
          </p:nvSpPr>
          <p:spPr>
            <a:xfrm>
              <a:off x="16119805" y="8457456"/>
              <a:ext cx="280795" cy="23254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fr-FR" dirty="0"/>
                <a:t>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5632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g"/><Relationship Id="rId11" Type="http://schemas.openxmlformats.org/officeDocument/2006/relationships/image" Target="../media/image22.tiff"/><Relationship Id="rId5" Type="http://schemas.openxmlformats.org/officeDocument/2006/relationships/image" Target="../media/image16.jpeg"/><Relationship Id="rId10" Type="http://schemas.openxmlformats.org/officeDocument/2006/relationships/image" Target="../media/image21.tiff"/><Relationship Id="rId4" Type="http://schemas.openxmlformats.org/officeDocument/2006/relationships/image" Target="../media/image15.jpg"/><Relationship Id="rId9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2.wdp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  <a:cs typeface="Calibri Light" panose="020F0302020204030204" pitchFamily="34" charset="0"/>
              </a:rPr>
              <a:t>Detection of extreme events from IASI </a:t>
            </a:r>
            <a:r>
              <a:rPr lang="en-US" dirty="0" smtClean="0">
                <a:latin typeface="+mj-lt"/>
                <a:cs typeface="Calibri Light" panose="020F0302020204030204" pitchFamily="34" charset="0"/>
              </a:rPr>
              <a:t>observations</a:t>
            </a:r>
            <a:endParaRPr lang="en-US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cap="none" dirty="0" smtClean="0"/>
              <a:t>Adrien Vu Van, Anne </a:t>
            </a:r>
            <a:r>
              <a:rPr lang="en-US" cap="none" dirty="0"/>
              <a:t>Boynard, Pascal Prunet, Dominique </a:t>
            </a:r>
            <a:r>
              <a:rPr lang="en-US" cap="none" dirty="0" err="1"/>
              <a:t>Jolivet</a:t>
            </a:r>
            <a:r>
              <a:rPr lang="en-US" cap="none" dirty="0"/>
              <a:t>, Olivier </a:t>
            </a:r>
            <a:r>
              <a:rPr lang="en-US" cap="none" dirty="0" err="1"/>
              <a:t>Lezeaux</a:t>
            </a:r>
            <a:r>
              <a:rPr lang="en-US" cap="none" dirty="0"/>
              <a:t>, Patrice Henry, Claude Camy-Peyret, and Cathy Clerbaux</a:t>
            </a:r>
            <a:endParaRPr lang="en-US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>
                        <a14:foregroundMark x1="7121" y1="35455" x2="7121" y2="35455"/>
                        <a14:foregroundMark x1="20606" y1="40455" x2="20606" y2="40455"/>
                        <a14:foregroundMark x1="35455" y1="37273" x2="35455" y2="37273"/>
                        <a14:foregroundMark x1="45909" y1="38182" x2="45909" y2="38182"/>
                        <a14:foregroundMark x1="60152" y1="38182" x2="60152" y2="38182"/>
                        <a14:foregroundMark x1="82424" y1="40000" x2="82424" y2="40000"/>
                        <a14:foregroundMark x1="71515" y1="49545" x2="71515" y2="49545"/>
                        <a14:foregroundMark x1="31364" y1="59545" x2="31364" y2="59545"/>
                        <a14:foregroundMark x1="60000" y1="57273" x2="60000" y2="57273"/>
                        <a14:foregroundMark x1="53788" y1="62273" x2="53788" y2="6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611" y="2514600"/>
            <a:ext cx="2011440" cy="6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39F63-F35B-4058-8A84-B594B048ECCE}" type="datetime1">
              <a:rPr lang="fr-FR" smtClean="0"/>
              <a:t>20/05/2022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LATMOS 2018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10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E56B87-1D25-3B48-9E76-C5DA36AC67FC}"/>
              </a:ext>
            </a:extLst>
          </p:cNvPr>
          <p:cNvSpPr/>
          <p:nvPr/>
        </p:nvSpPr>
        <p:spPr>
          <a:xfrm>
            <a:off x="-11084" y="3886200"/>
            <a:ext cx="17344671" cy="107919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cap="small" dirty="0" smtClean="0">
                <a:solidFill>
                  <a:schemeClr val="bg1"/>
                </a:solidFill>
                <a:cs typeface="Calibri Light" panose="020F0302020204030204" pitchFamily="34" charset="0"/>
              </a:rPr>
              <a:t>THANK YOU FOR YOUR ATTENTION</a:t>
            </a:r>
            <a:endParaRPr kumimoji="0" lang="en-US" sz="2000" i="0" u="none" strike="noStrike" kern="1200" cap="small" spc="0" normalizeH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6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520EF2A7-BBF4-2843-A89C-2C54CC951FF5}"/>
              </a:ext>
            </a:extLst>
          </p:cNvPr>
          <p:cNvSpPr txBox="1"/>
          <p:nvPr/>
        </p:nvSpPr>
        <p:spPr>
          <a:xfrm>
            <a:off x="211931" y="234718"/>
            <a:ext cx="1439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b="1" dirty="0" smtClean="0">
                <a:solidFill>
                  <a:schemeClr val="bg1"/>
                </a:solidFill>
                <a:latin typeface="+mj-lt"/>
              </a:rPr>
              <a:t>Ubinas –  Volcanisme intense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364333" y="2362200"/>
          <a:ext cx="8610598" cy="6330810"/>
        </p:xfrm>
        <a:graphic>
          <a:graphicData uri="http://schemas.openxmlformats.org/drawingml/2006/table">
            <a:tbl>
              <a:tblPr firstRow="1" firstCol="1" bandRow="1"/>
              <a:tblGrid>
                <a:gridCol w="2056060">
                  <a:extLst>
                    <a:ext uri="{9D8B030D-6E8A-4147-A177-3AD203B41FA5}">
                      <a16:colId xmlns:a16="http://schemas.microsoft.com/office/drawing/2014/main" val="1920244551"/>
                    </a:ext>
                  </a:extLst>
                </a:gridCol>
                <a:gridCol w="1024855">
                  <a:extLst>
                    <a:ext uri="{9D8B030D-6E8A-4147-A177-3AD203B41FA5}">
                      <a16:colId xmlns:a16="http://schemas.microsoft.com/office/drawing/2014/main" val="3593502557"/>
                    </a:ext>
                  </a:extLst>
                </a:gridCol>
                <a:gridCol w="2752596">
                  <a:extLst>
                    <a:ext uri="{9D8B030D-6E8A-4147-A177-3AD203B41FA5}">
                      <a16:colId xmlns:a16="http://schemas.microsoft.com/office/drawing/2014/main" val="1173800793"/>
                    </a:ext>
                  </a:extLst>
                </a:gridCol>
                <a:gridCol w="848000">
                  <a:extLst>
                    <a:ext uri="{9D8B030D-6E8A-4147-A177-3AD203B41FA5}">
                      <a16:colId xmlns:a16="http://schemas.microsoft.com/office/drawing/2014/main" val="1958269681"/>
                    </a:ext>
                  </a:extLst>
                </a:gridCol>
                <a:gridCol w="1929087">
                  <a:extLst>
                    <a:ext uri="{9D8B030D-6E8A-4147-A177-3AD203B41FA5}">
                      <a16:colId xmlns:a16="http://schemas.microsoft.com/office/drawing/2014/main" val="1162792355"/>
                    </a:ext>
                  </a:extLst>
                </a:gridCol>
              </a:tblGrid>
              <a:tr h="3192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noProof="0" dirty="0" smtClean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Computed spectral range (cm</a:t>
                      </a:r>
                      <a:r>
                        <a:rPr lang="en-US" sz="1050" b="1" cap="all" baseline="30000" noProof="0" dirty="0" smtClean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050" b="1" cap="all" noProof="0" dirty="0" smtClean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noProof="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Width (cm</a:t>
                      </a:r>
                      <a:r>
                        <a:rPr lang="en-US" sz="1050" b="1" cap="all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050" b="1" cap="all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Infrared absorption peaks 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Molecule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References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8994079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711.500 - 713.500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712 cm</a:t>
                      </a:r>
                      <a:r>
                        <a:rPr lang="en-US" sz="1050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(HCN  </a:t>
                      </a:r>
                      <a:r>
                        <a:rPr lang="en-US" sz="1050" dirty="0" err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bande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ν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50" dirty="0" err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branche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R) 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HCN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[Lahuis F. et al., 2000]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91030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729.250 - 730.000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729.25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(C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 </a:t>
                      </a: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[Vinatier S., 2007]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0668909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744.250 – 744.750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744 cm</a:t>
                      </a:r>
                      <a:r>
                        <a:rPr lang="en-US" sz="1050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(C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 </a:t>
                      </a: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band) 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[Pankoke B. et al., 1993]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586300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763.000 -  763.750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763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(Q-branch </a:t>
                      </a: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HNO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HNO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[Rothman L.S. et al., 2009]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3659579"/>
                  </a:ext>
                </a:extLst>
              </a:tr>
              <a:tr h="30905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790.250 – 790.750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0.500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790 cm-1 (HONO Q-</a:t>
                      </a:r>
                      <a:r>
                        <a:rPr lang="fr-FR" sz="1050" dirty="0" err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branch</a:t>
                      </a: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mode </a:t>
                      </a:r>
                      <a:r>
                        <a:rPr lang="fr-FR" sz="1050" dirty="0" err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</a:t>
                      </a: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fr-FR" sz="1050" baseline="-25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fr-FR" sz="12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HONO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[Barney W.S. et al., 2000]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018915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821.750 – 822.250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822 cm</a:t>
                      </a:r>
                      <a:r>
                        <a:rPr lang="en-US" sz="1050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(C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 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 branch </a:t>
                      </a: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fr-FR" sz="1050" dirty="0" err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Vinatier</a:t>
                      </a: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S., 2007]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0743468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853.500 - 854.250 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854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 branch)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092988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867.750 - 868.750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868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 branch)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40926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878.500 -  880.000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879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(HNO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 ν</a:t>
                      </a:r>
                      <a:r>
                        <a:rPr lang="fr-FR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HNO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[Teggi S., 1999]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651923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887.250 - 888.250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888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1303813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891.750 - 892.250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892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824109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895.500 - 896.750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896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(HN0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2</a:t>
                      </a: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band Q-branch)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HNO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[Teggi S., 1999]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8149880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908.000 - 909.000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908.3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 branch)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896015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931.750 - 933.750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930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(transition 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833438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949.000 - 950.500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949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(C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ν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band Q-branch)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[Vinatier S., 2007]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589581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966.000 - 968.000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967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(transition 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fr-FR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0110194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991.750 - 993.500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1.750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992.8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281316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1007.750 - 1008.250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1008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7567620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1033.000 -  1033.750 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0.750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1033.5 cm</a:t>
                      </a:r>
                      <a:r>
                        <a:rPr lang="en-US" sz="1050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(Q-branch CH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OH)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OH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en-US" sz="1050" dirty="0" err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Razavi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A., 2011]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3319993"/>
                  </a:ext>
                </a:extLst>
              </a:tr>
              <a:tr h="3001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1034.000 -  1034.250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1034 cm</a:t>
                      </a:r>
                      <a:r>
                        <a:rPr lang="en-US" sz="1050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(NH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Q-branch) 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0613647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9203531" y="2663105"/>
          <a:ext cx="7772400" cy="6029907"/>
        </p:xfrm>
        <a:graphic>
          <a:graphicData uri="http://schemas.openxmlformats.org/drawingml/2006/table">
            <a:tbl>
              <a:tblPr firstRow="1" firstCol="1" bandRow="1"/>
              <a:tblGrid>
                <a:gridCol w="1855912">
                  <a:extLst>
                    <a:ext uri="{9D8B030D-6E8A-4147-A177-3AD203B41FA5}">
                      <a16:colId xmlns:a16="http://schemas.microsoft.com/office/drawing/2014/main" val="2389002817"/>
                    </a:ext>
                  </a:extLst>
                </a:gridCol>
                <a:gridCol w="925090">
                  <a:extLst>
                    <a:ext uri="{9D8B030D-6E8A-4147-A177-3AD203B41FA5}">
                      <a16:colId xmlns:a16="http://schemas.microsoft.com/office/drawing/2014/main" val="2312948722"/>
                    </a:ext>
                  </a:extLst>
                </a:gridCol>
                <a:gridCol w="2484646">
                  <a:extLst>
                    <a:ext uri="{9D8B030D-6E8A-4147-A177-3AD203B41FA5}">
                      <a16:colId xmlns:a16="http://schemas.microsoft.com/office/drawing/2014/main" val="3727635668"/>
                    </a:ext>
                  </a:extLst>
                </a:gridCol>
                <a:gridCol w="765452">
                  <a:extLst>
                    <a:ext uri="{9D8B030D-6E8A-4147-A177-3AD203B41FA5}">
                      <a16:colId xmlns:a16="http://schemas.microsoft.com/office/drawing/2014/main" val="3977100739"/>
                    </a:ext>
                  </a:extLst>
                </a:gridCol>
                <a:gridCol w="1741300">
                  <a:extLst>
                    <a:ext uri="{9D8B030D-6E8A-4147-A177-3AD203B41FA5}">
                      <a16:colId xmlns:a16="http://schemas.microsoft.com/office/drawing/2014/main" val="880573741"/>
                    </a:ext>
                  </a:extLst>
                </a:gridCol>
              </a:tblGrid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1046.250 -  1047.250 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1047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083178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1065.750 - 1066.250 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1066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165032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1075.750 -  1076.250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1076 cm</a:t>
                      </a:r>
                      <a:r>
                        <a:rPr lang="en-US" sz="1050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(NH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Q-branch)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737279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1084.500  - 1085.750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1085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Q-branch)  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047768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1103.000 -  1104.250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1104 cm</a:t>
                      </a:r>
                      <a:r>
                        <a:rPr lang="en-US" sz="1050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(NH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Q-branch)  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75016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1104.500 - 1105.750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1105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band Q-branch) 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HCOOH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[Rinsland, C.P. et al., 2004]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617742"/>
                  </a:ext>
                </a:extLst>
              </a:tr>
              <a:tr h="3169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050" b="1" cap="all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1183.500 - 1184.750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1.250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1184 cm</a:t>
                      </a:r>
                      <a:r>
                        <a:rPr lang="en-US" sz="1050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band Q-branch</a:t>
                      </a:r>
                      <a:r>
                        <a:rPr lang="en-US" sz="1050" dirty="0" smtClean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COOH 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[De Longueville H. et al, 2021]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814631"/>
                  </a:ext>
                </a:extLst>
              </a:tr>
              <a:tr h="2613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b="1" cap="all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1121.500  - 1122.750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1.250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1122 cm</a:t>
                      </a:r>
                      <a:r>
                        <a:rPr lang="fr-FR" sz="1050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(NH</a:t>
                      </a:r>
                      <a:r>
                        <a:rPr lang="fr-FR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Q-</a:t>
                      </a:r>
                      <a:r>
                        <a:rPr lang="fr-FR" sz="1050" dirty="0" err="1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branch</a:t>
                      </a: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  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</a:t>
                      </a:r>
                      <a:r>
                        <a:rPr lang="fr-FR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794583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b="1" cap="all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1325.750 -  1326.250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1326 cm</a:t>
                      </a:r>
                      <a:r>
                        <a:rPr lang="fr-FR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(ν</a:t>
                      </a:r>
                      <a:r>
                        <a:rPr lang="fr-FR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</a:t>
                      </a: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HNO</a:t>
                      </a:r>
                      <a:r>
                        <a:rPr lang="fr-FR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HNO</a:t>
                      </a:r>
                      <a:r>
                        <a:rPr lang="fr-FR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[Perri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 A. et al., 2012]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62859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1344.500 - 1346.500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1.000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1345 cm</a:t>
                      </a:r>
                      <a:r>
                        <a:rPr lang="en-US" sz="1050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(SO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band)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900811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1370.500 - 1372.000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1.500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1371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(SO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band)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</a:t>
                      </a:r>
                      <a:r>
                        <a:rPr lang="en-US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750833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1375.750 - 1377.000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1376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(SO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band)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</a:t>
                      </a:r>
                      <a:r>
                        <a:rPr lang="fr-FR" sz="1050" baseline="-25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HITRAN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429669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1710.750 - 1711.500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0.750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1711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(Q-branch HNO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HNO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[Rothman L.S. et al., 2009]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250500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1776.750  - 1777.250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1777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 HCOOH </a:t>
                      </a: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band)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HCOOH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[Perrin A. et al., 2009]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6820210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2032.500 - 2087.000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54.500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2062cm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(center of OCS strong </a:t>
                      </a: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050" baseline="-25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band)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OCS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633490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2111.000 – 2112.250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2111.50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(P-branch CO)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[Hadji-Lazaro J., 1999]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951391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2123.000 – 2124.250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2123,75 cm</a:t>
                      </a:r>
                      <a:r>
                        <a:rPr lang="en-US" sz="1050" baseline="3000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(P-branch CO)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[Hadji-Lazaro J., 1999]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195715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2130.000 – 2132.250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2131.75 cm</a:t>
                      </a:r>
                      <a:r>
                        <a:rPr lang="en-US" sz="1050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(P-branch CO)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[Hadji-Lazaro J., 1999]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602473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2157.750 – </a:t>
                      </a:r>
                      <a:r>
                        <a:rPr lang="fr-FR" sz="1050" b="1" cap="all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2158.725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1.000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2158.00 cm</a:t>
                      </a:r>
                      <a:r>
                        <a:rPr lang="en-US" sz="1050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(R-branch CO)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[Hadji-Lazaro J., 1999]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00170"/>
                  </a:ext>
                </a:extLst>
              </a:tr>
              <a:tr h="302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b="1" cap="all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2164.750 – 2166.000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1.250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2165.75 cm</a:t>
                      </a:r>
                      <a:r>
                        <a:rPr lang="en-US" sz="1050" baseline="3000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−1 </a:t>
                      </a: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(R-branch CO)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</a:t>
                      </a:r>
                      <a:endParaRPr lang="en-US" sz="14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[Hadji-Lazaro J., 1999]</a:t>
                      </a:r>
                      <a:endParaRPr lang="en-US" sz="14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54" marR="536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354621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C3337D6-BF6B-E049-99AA-41B3108B72A8}"/>
              </a:ext>
            </a:extLst>
          </p:cNvPr>
          <p:cNvSpPr txBox="1"/>
          <p:nvPr/>
        </p:nvSpPr>
        <p:spPr>
          <a:xfrm>
            <a:off x="-1" y="1457980"/>
            <a:ext cx="173402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+mj-lt"/>
                <a:sym typeface="Wingdings" panose="05000000000000000000" pitchFamily="2" charset="2"/>
              </a:rPr>
              <a:t></a:t>
            </a:r>
            <a:r>
              <a:rPr lang="fr-FR" sz="2800" dirty="0" smtClean="0">
                <a:latin typeface="+mj-lt"/>
              </a:rPr>
              <a:t> </a:t>
            </a:r>
            <a:r>
              <a:rPr lang="fr-FR" sz="2800" dirty="0" err="1" smtClean="0">
                <a:latin typeface="+mj-lt"/>
              </a:rPr>
              <a:t>Creation</a:t>
            </a:r>
            <a:r>
              <a:rPr lang="fr-FR" sz="2800" dirty="0" smtClean="0">
                <a:latin typeface="+mj-lt"/>
              </a:rPr>
              <a:t> of fine </a:t>
            </a:r>
            <a:r>
              <a:rPr lang="fr-FR" sz="2800" dirty="0" err="1" smtClean="0">
                <a:latin typeface="+mj-lt"/>
              </a:rPr>
              <a:t>tuned</a:t>
            </a:r>
            <a:r>
              <a:rPr lang="fr-FR" sz="2800" dirty="0" smtClean="0">
                <a:latin typeface="+mj-lt"/>
              </a:rPr>
              <a:t> </a:t>
            </a:r>
            <a:r>
              <a:rPr lang="fr-FR" sz="2800" dirty="0" err="1" smtClean="0">
                <a:latin typeface="+mj-lt"/>
              </a:rPr>
              <a:t>indicators</a:t>
            </a:r>
            <a:endParaRPr lang="fr-FR" sz="28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E56B87-1D25-3B48-9E76-C5DA36AC67FC}"/>
              </a:ext>
            </a:extLst>
          </p:cNvPr>
          <p:cNvSpPr/>
          <p:nvPr/>
        </p:nvSpPr>
        <p:spPr>
          <a:xfrm>
            <a:off x="-4408" y="-12492"/>
            <a:ext cx="17344671" cy="107919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small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rPr>
              <a:t>PRINCIPAL COMPONENT ANALYSIS</a:t>
            </a:r>
            <a:endParaRPr kumimoji="0" lang="en-US" sz="2000" i="0" u="none" strike="noStrike" kern="1200" cap="small" spc="0" normalizeH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 Light" panose="020F03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1" y="742890"/>
            <a:ext cx="17340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Fine indicators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15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498595" y="8485632"/>
            <a:ext cx="1705935" cy="1125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ECEBB43-6BE0-3D4D-8A34-CB48B8D400BB}"/>
              </a:ext>
            </a:extLst>
          </p:cNvPr>
          <p:cNvGrpSpPr/>
          <p:nvPr/>
        </p:nvGrpSpPr>
        <p:grpSpPr>
          <a:xfrm>
            <a:off x="523820" y="1737956"/>
            <a:ext cx="7079511" cy="3124617"/>
            <a:chOff x="231951" y="2101526"/>
            <a:chExt cx="7079511" cy="312461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951" y="2101526"/>
              <a:ext cx="4259973" cy="159749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67" r="17633" b="20412"/>
            <a:stretch/>
          </p:blipFill>
          <p:spPr>
            <a:xfrm>
              <a:off x="3813351" y="2101526"/>
              <a:ext cx="3498111" cy="1585341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12" r="936" b="18957"/>
            <a:stretch/>
          </p:blipFill>
          <p:spPr>
            <a:xfrm>
              <a:off x="231952" y="3683151"/>
              <a:ext cx="4267199" cy="1542992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114" b="35200"/>
            <a:stretch/>
          </p:blipFill>
          <p:spPr>
            <a:xfrm>
              <a:off x="3813351" y="3677774"/>
              <a:ext cx="3498111" cy="1548369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31A6692-4263-794F-BC36-CFD397BCA5CE}"/>
              </a:ext>
            </a:extLst>
          </p:cNvPr>
          <p:cNvSpPr/>
          <p:nvPr/>
        </p:nvSpPr>
        <p:spPr>
          <a:xfrm>
            <a:off x="523819" y="1219200"/>
            <a:ext cx="7079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latin typeface="+mj-lt"/>
              </a:rPr>
              <a:t>Extreme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 err="1" smtClean="0">
                <a:latin typeface="+mj-lt"/>
              </a:rPr>
              <a:t>events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 err="1" smtClean="0">
                <a:latin typeface="+mj-lt"/>
              </a:rPr>
              <a:t>become</a:t>
            </a:r>
            <a:r>
              <a:rPr lang="fr-FR" sz="2400" dirty="0" smtClean="0">
                <a:latin typeface="+mj-lt"/>
              </a:rPr>
              <a:t> more </a:t>
            </a:r>
            <a:r>
              <a:rPr lang="fr-FR" sz="2400" dirty="0" err="1" smtClean="0">
                <a:latin typeface="+mj-lt"/>
              </a:rPr>
              <a:t>frequent</a:t>
            </a:r>
            <a:r>
              <a:rPr lang="fr-FR" sz="2400" dirty="0" smtClean="0">
                <a:latin typeface="+mj-lt"/>
              </a:rPr>
              <a:t> and intense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E9470A-CE6F-004B-93B9-5B14AD12D84F}"/>
              </a:ext>
            </a:extLst>
          </p:cNvPr>
          <p:cNvSpPr/>
          <p:nvPr/>
        </p:nvSpPr>
        <p:spPr>
          <a:xfrm>
            <a:off x="571576" y="5011579"/>
            <a:ext cx="7079511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ym typeface="Wingdings" panose="05000000000000000000" pitchFamily="2" charset="2"/>
              </a:rPr>
              <a:t></a:t>
            </a:r>
            <a:r>
              <a:rPr lang="en-US" sz="2000" dirty="0" smtClean="0"/>
              <a:t>  Early detection and monitoring of atmospheric chemical composition is a major issue</a:t>
            </a:r>
            <a:endParaRPr lang="en-US" sz="20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9D7DCBE-1AA2-0E43-B1A8-B6B702CB6120}"/>
              </a:ext>
            </a:extLst>
          </p:cNvPr>
          <p:cNvSpPr txBox="1"/>
          <p:nvPr/>
        </p:nvSpPr>
        <p:spPr>
          <a:xfrm>
            <a:off x="847491" y="6686207"/>
            <a:ext cx="2499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+mj-lt"/>
              </a:rPr>
              <a:t>Feux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6290F31-72E9-CB4A-BCE6-82D7695DE0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"/>
          <a:stretch/>
        </p:blipFill>
        <p:spPr>
          <a:xfrm>
            <a:off x="8467932" y="3899352"/>
            <a:ext cx="3795827" cy="203981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C484BB1-848B-0249-A64D-63B407A0D2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307" y="1218972"/>
            <a:ext cx="1532346" cy="62296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28639E3-05BB-024A-9128-883F9D48B8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247" b="51102"/>
          <a:stretch/>
        </p:blipFill>
        <p:spPr>
          <a:xfrm>
            <a:off x="12056262" y="3625805"/>
            <a:ext cx="3855267" cy="214824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B165F90-FF17-6945-9D77-CBAEE47C9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346"/>
          <a:stretch/>
        </p:blipFill>
        <p:spPr>
          <a:xfrm>
            <a:off x="8467932" y="1841938"/>
            <a:ext cx="3747313" cy="202686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67DED50-8EAD-B848-916C-D4A73ADF3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88137" y="1895421"/>
            <a:ext cx="3563952" cy="2036544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71B8922-31A2-0748-BB84-FCA1B0E2B1ED}"/>
              </a:ext>
            </a:extLst>
          </p:cNvPr>
          <p:cNvSpPr txBox="1"/>
          <p:nvPr/>
        </p:nvSpPr>
        <p:spPr>
          <a:xfrm>
            <a:off x="8640596" y="6180635"/>
            <a:ext cx="75092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</a:rPr>
              <a:t>Limitations</a:t>
            </a:r>
            <a:endParaRPr lang="fr-FR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Myriad Pro Light" panose="020B0403030403020204" pitchFamily="34" charset="0"/>
              </a:rPr>
              <a:t>Important volume of  data (1 </a:t>
            </a:r>
            <a:r>
              <a:rPr lang="fr-FR" sz="2000" dirty="0" err="1" smtClean="0">
                <a:latin typeface="Myriad Pro Light" panose="020B0403030403020204" pitchFamily="34" charset="0"/>
              </a:rPr>
              <a:t>day</a:t>
            </a:r>
            <a:r>
              <a:rPr lang="fr-FR" sz="2000" dirty="0">
                <a:latin typeface="Myriad Pro Light" panose="020B0403030403020204" pitchFamily="34" charset="0"/>
              </a:rPr>
              <a:t> </a:t>
            </a:r>
            <a:r>
              <a:rPr lang="fr-FR" sz="2000" dirty="0" smtClean="0">
                <a:latin typeface="Myriad Pro Light" panose="020B0403030403020204" pitchFamily="34" charset="0"/>
              </a:rPr>
              <a:t>= 1 </a:t>
            </a:r>
            <a:r>
              <a:rPr lang="fr-FR" sz="2000" dirty="0">
                <a:latin typeface="Myriad Pro Light" panose="020B0403030403020204" pitchFamily="34" charset="0"/>
              </a:rPr>
              <a:t>millions </a:t>
            </a:r>
            <a:r>
              <a:rPr lang="fr-FR" sz="2000" dirty="0" err="1" smtClean="0">
                <a:latin typeface="Myriad Pro Light" panose="020B0403030403020204" pitchFamily="34" charset="0"/>
              </a:rPr>
              <a:t>spectra</a:t>
            </a:r>
            <a:r>
              <a:rPr lang="fr-FR" sz="2000" dirty="0" smtClean="0">
                <a:latin typeface="Myriad Pro Light" panose="020B0403030403020204" pitchFamily="34" charset="0"/>
              </a:rPr>
              <a:t>/IASI)  </a:t>
            </a:r>
            <a:endParaRPr lang="fr-FR" sz="2000" dirty="0">
              <a:latin typeface="Myriad Pro Light" panose="020B04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 smtClean="0">
                <a:latin typeface="Myriad Pro Light" panose="020B0403030403020204" pitchFamily="34" charset="0"/>
              </a:rPr>
              <a:t>Finding</a:t>
            </a:r>
            <a:r>
              <a:rPr lang="fr-FR" sz="2000" dirty="0" smtClean="0">
                <a:latin typeface="Myriad Pro Light" panose="020B0403030403020204" pitchFamily="34" charset="0"/>
              </a:rPr>
              <a:t> </a:t>
            </a:r>
            <a:r>
              <a:rPr lang="fr-FR" sz="2000" dirty="0" err="1" smtClean="0">
                <a:latin typeface="Myriad Pro Light" panose="020B0403030403020204" pitchFamily="34" charset="0"/>
              </a:rPr>
              <a:t>extremes</a:t>
            </a:r>
            <a:r>
              <a:rPr lang="fr-FR" sz="2000" dirty="0" smtClean="0">
                <a:latin typeface="Myriad Pro Light" panose="020B0403030403020204" pitchFamily="34" charset="0"/>
              </a:rPr>
              <a:t> </a:t>
            </a:r>
            <a:r>
              <a:rPr lang="fr-FR" sz="2000" dirty="0" err="1" smtClean="0">
                <a:latin typeface="Myriad Pro Light" panose="020B0403030403020204" pitchFamily="34" charset="0"/>
              </a:rPr>
              <a:t>is</a:t>
            </a:r>
            <a:r>
              <a:rPr lang="fr-FR" sz="2000" dirty="0" smtClean="0">
                <a:latin typeface="Myriad Pro Light" panose="020B0403030403020204" pitchFamily="34" charset="0"/>
              </a:rPr>
              <a:t> not trivial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Myriad Pro Light" panose="020B0403030403020204" pitchFamily="34" charset="0"/>
              </a:rPr>
              <a:t>Few </a:t>
            </a:r>
            <a:r>
              <a:rPr lang="fr-FR" sz="2000" dirty="0" err="1" smtClean="0">
                <a:latin typeface="Myriad Pro Light" panose="020B0403030403020204" pitchFamily="34" charset="0"/>
              </a:rPr>
              <a:t>species</a:t>
            </a:r>
            <a:r>
              <a:rPr lang="fr-FR" sz="2000" dirty="0" smtClean="0">
                <a:latin typeface="Myriad Pro Light" panose="020B0403030403020204" pitchFamily="34" charset="0"/>
              </a:rPr>
              <a:t> </a:t>
            </a:r>
            <a:r>
              <a:rPr lang="fr-FR" sz="2000" dirty="0" err="1" smtClean="0">
                <a:latin typeface="Myriad Pro Light" panose="020B0403030403020204" pitchFamily="34" charset="0"/>
              </a:rPr>
              <a:t>is</a:t>
            </a:r>
            <a:r>
              <a:rPr lang="fr-FR" sz="2000" dirty="0" smtClean="0">
                <a:latin typeface="Myriad Pro Light" panose="020B0403030403020204" pitchFamily="34" charset="0"/>
              </a:rPr>
              <a:t> </a:t>
            </a:r>
            <a:r>
              <a:rPr lang="fr-FR" sz="2000" dirty="0" err="1" smtClean="0">
                <a:latin typeface="Myriad Pro Light" panose="020B0403030403020204" pitchFamily="34" charset="0"/>
              </a:rPr>
              <a:t>near</a:t>
            </a:r>
            <a:r>
              <a:rPr lang="fr-FR" sz="2000" dirty="0" smtClean="0">
                <a:latin typeface="Myriad Pro Light" panose="020B0403030403020204" pitchFamily="34" charset="0"/>
              </a:rPr>
              <a:t> real time, </a:t>
            </a:r>
            <a:r>
              <a:rPr lang="fr-FR" sz="2000" dirty="0" err="1" smtClean="0">
                <a:latin typeface="Myriad Pro Light" panose="020B0403030403020204" pitchFamily="34" charset="0"/>
              </a:rPr>
              <a:t>difficult</a:t>
            </a:r>
            <a:r>
              <a:rPr lang="fr-FR" sz="2000" dirty="0" smtClean="0">
                <a:latin typeface="Myriad Pro Light" panose="020B0403030403020204" pitchFamily="34" charset="0"/>
              </a:rPr>
              <a:t> to </a:t>
            </a:r>
            <a:r>
              <a:rPr lang="fr-FR" sz="2000" dirty="0" err="1" smtClean="0">
                <a:latin typeface="Myriad Pro Light" panose="020B0403030403020204" pitchFamily="34" charset="0"/>
              </a:rPr>
              <a:t>characterize</a:t>
            </a:r>
            <a:r>
              <a:rPr lang="fr-FR" sz="2000" dirty="0" smtClean="0">
                <a:latin typeface="Myriad Pro Light" panose="020B0403030403020204" pitchFamily="34" charset="0"/>
              </a:rPr>
              <a:t> an </a:t>
            </a:r>
            <a:r>
              <a:rPr lang="fr-FR" sz="2000" dirty="0" err="1" smtClean="0">
                <a:latin typeface="Myriad Pro Light" panose="020B0403030403020204" pitchFamily="34" charset="0"/>
              </a:rPr>
              <a:t>event</a:t>
            </a:r>
            <a:endParaRPr lang="fr-FR" sz="2000" dirty="0">
              <a:latin typeface="Myriad Pro Light" panose="020B04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Myriad Pro Light" panose="020B0403030403020204" pitchFamily="34" charset="0"/>
              </a:rPr>
              <a:t>No data in case of </a:t>
            </a:r>
            <a:r>
              <a:rPr lang="fr-FR" sz="2000" dirty="0" err="1" smtClean="0">
                <a:latin typeface="Myriad Pro Light" panose="020B0403030403020204" pitchFamily="34" charset="0"/>
              </a:rPr>
              <a:t>cloudy</a:t>
            </a:r>
            <a:r>
              <a:rPr lang="fr-FR" sz="2000" dirty="0" smtClean="0">
                <a:latin typeface="Myriad Pro Light" panose="020B0403030403020204" pitchFamily="34" charset="0"/>
              </a:rPr>
              <a:t> situation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 smtClean="0">
                <a:latin typeface="Myriad Pro Light" panose="020B0403030403020204" pitchFamily="34" charset="0"/>
              </a:rPr>
              <a:t>Depend</a:t>
            </a:r>
            <a:r>
              <a:rPr lang="fr-FR" sz="2000" dirty="0" smtClean="0">
                <a:latin typeface="Myriad Pro Light" panose="020B0403030403020204" pitchFamily="34" charset="0"/>
              </a:rPr>
              <a:t> on altitude. </a:t>
            </a:r>
            <a:r>
              <a:rPr lang="fr-FR" sz="2000" dirty="0" err="1" smtClean="0">
                <a:latin typeface="Myriad Pro Light" panose="020B0403030403020204" pitchFamily="34" charset="0"/>
              </a:rPr>
              <a:t>Need</a:t>
            </a:r>
            <a:r>
              <a:rPr lang="fr-FR" sz="2000" dirty="0" smtClean="0">
                <a:latin typeface="Myriad Pro Light" panose="020B0403030403020204" pitchFamily="34" charset="0"/>
              </a:rPr>
              <a:t> </a:t>
            </a:r>
            <a:r>
              <a:rPr lang="fr-FR" sz="2000" dirty="0" err="1" smtClean="0">
                <a:latin typeface="Myriad Pro Light" panose="020B0403030403020204" pitchFamily="34" charset="0"/>
              </a:rPr>
              <a:t>adjustement</a:t>
            </a:r>
            <a:r>
              <a:rPr lang="fr-FR" sz="2000" dirty="0" smtClean="0">
                <a:latin typeface="Myriad Pro Light" panose="020B0403030403020204" pitchFamily="34" charset="0"/>
              </a:rPr>
              <a:t> for </a:t>
            </a:r>
            <a:r>
              <a:rPr lang="fr-FR" sz="2000" dirty="0" err="1" smtClean="0">
                <a:latin typeface="Myriad Pro Light" panose="020B0403030403020204" pitchFamily="34" charset="0"/>
              </a:rPr>
              <a:t>some</a:t>
            </a:r>
            <a:r>
              <a:rPr lang="fr-FR" sz="2000" dirty="0" smtClean="0">
                <a:latin typeface="Myriad Pro Light" panose="020B0403030403020204" pitchFamily="34" charset="0"/>
              </a:rPr>
              <a:t> </a:t>
            </a:r>
            <a:r>
              <a:rPr lang="fr-FR" sz="2000" dirty="0" err="1" smtClean="0">
                <a:latin typeface="Myriad Pro Light" panose="020B0403030403020204" pitchFamily="34" charset="0"/>
              </a:rPr>
              <a:t>species</a:t>
            </a:r>
            <a:r>
              <a:rPr lang="fr-FR" sz="2000" dirty="0" smtClean="0">
                <a:latin typeface="Myriad Pro Light" panose="020B0403030403020204" pitchFamily="34" charset="0"/>
              </a:rPr>
              <a:t> (C</a:t>
            </a:r>
            <a:r>
              <a:rPr lang="fr-FR" sz="2000" baseline="-25000" dirty="0" smtClean="0">
                <a:latin typeface="Myriad Pro Light" panose="020B0403030403020204" pitchFamily="34" charset="0"/>
              </a:rPr>
              <a:t>2</a:t>
            </a:r>
            <a:r>
              <a:rPr lang="fr-FR" sz="2000" dirty="0" smtClean="0">
                <a:latin typeface="Myriad Pro Light" panose="020B0403030403020204" pitchFamily="34" charset="0"/>
              </a:rPr>
              <a:t>H</a:t>
            </a:r>
            <a:r>
              <a:rPr lang="fr-FR" sz="2000" baseline="-25000" dirty="0" smtClean="0">
                <a:latin typeface="Myriad Pro Light" panose="020B0403030403020204" pitchFamily="34" charset="0"/>
              </a:rPr>
              <a:t>4</a:t>
            </a:r>
            <a:r>
              <a:rPr lang="fr-FR" sz="2000" dirty="0" smtClean="0">
                <a:latin typeface="Myriad Pro Light" panose="020B0403030403020204" pitchFamily="34" charset="0"/>
              </a:rPr>
              <a:t>)</a:t>
            </a:r>
            <a:endParaRPr lang="fr-FR" sz="2000" dirty="0">
              <a:latin typeface="Myriad Pro Light" panose="020B0403030403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7363B1-A835-2147-9C83-9FD572059BCA}"/>
              </a:ext>
            </a:extLst>
          </p:cNvPr>
          <p:cNvSpPr/>
          <p:nvPr/>
        </p:nvSpPr>
        <p:spPr>
          <a:xfrm>
            <a:off x="8640596" y="8266093"/>
            <a:ext cx="7424839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800" dirty="0">
                <a:latin typeface="+mj-lt"/>
                <a:sym typeface="Wingdings" panose="05000000000000000000" pitchFamily="2" charset="2"/>
              </a:rPr>
              <a:t> </a:t>
            </a:r>
            <a:r>
              <a:rPr lang="fr-FR" sz="2800" dirty="0" smtClean="0">
                <a:latin typeface="+mj-lt"/>
                <a:sym typeface="Wingdings" panose="05000000000000000000" pitchFamily="2" charset="2"/>
              </a:rPr>
              <a:t>How to use the IASI data for an efficient </a:t>
            </a:r>
            <a:r>
              <a:rPr lang="fr-FR" sz="2800" dirty="0" err="1" smtClean="0">
                <a:latin typeface="+mj-lt"/>
                <a:sym typeface="Wingdings" panose="05000000000000000000" pitchFamily="2" charset="2"/>
              </a:rPr>
              <a:t>detection</a:t>
            </a:r>
            <a:r>
              <a:rPr lang="fr-FR" sz="2800" dirty="0" smtClean="0">
                <a:latin typeface="+mj-lt"/>
                <a:sym typeface="Wingdings" panose="05000000000000000000" pitchFamily="2" charset="2"/>
              </a:rPr>
              <a:t> of </a:t>
            </a:r>
            <a:r>
              <a:rPr lang="fr-FR" sz="2800" dirty="0" err="1" smtClean="0">
                <a:latin typeface="+mj-lt"/>
                <a:sym typeface="Wingdings" panose="05000000000000000000" pitchFamily="2" charset="2"/>
              </a:rPr>
              <a:t>extreme</a:t>
            </a:r>
            <a:r>
              <a:rPr lang="fr-FR" sz="28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latin typeface="+mj-lt"/>
                <a:sym typeface="Wingdings" panose="05000000000000000000" pitchFamily="2" charset="2"/>
              </a:rPr>
              <a:t>events</a:t>
            </a:r>
            <a:r>
              <a:rPr lang="fr-FR" sz="28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800" dirty="0">
                <a:latin typeface="+mj-lt"/>
                <a:sym typeface="Wingdings" panose="05000000000000000000" pitchFamily="2" charset="2"/>
              </a:rPr>
              <a:t>?</a:t>
            </a:r>
            <a:endParaRPr lang="en-US" sz="2800" dirty="0"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2BEB96-1E5D-AF47-BC1C-2293588D9C4C}"/>
              </a:ext>
            </a:extLst>
          </p:cNvPr>
          <p:cNvSpPr/>
          <p:nvPr/>
        </p:nvSpPr>
        <p:spPr>
          <a:xfrm>
            <a:off x="12916155" y="1354243"/>
            <a:ext cx="17989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u="sng" dirty="0">
                <a:solidFill>
                  <a:schemeClr val="accent1"/>
                </a:solidFill>
              </a:rPr>
              <a:t>https://</a:t>
            </a:r>
            <a:r>
              <a:rPr lang="fr-FR" sz="1400" i="1" u="sng" dirty="0" err="1">
                <a:solidFill>
                  <a:schemeClr val="accent1"/>
                </a:solidFill>
              </a:rPr>
              <a:t>iasi.aeris-data.fr</a:t>
            </a:r>
            <a:endParaRPr lang="fr-FR" sz="1400" i="1" u="sng" dirty="0">
              <a:solidFill>
                <a:schemeClr val="accent1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89E2558-DCCE-684F-8C68-7CB10176A140}"/>
              </a:ext>
            </a:extLst>
          </p:cNvPr>
          <p:cNvSpPr txBox="1"/>
          <p:nvPr/>
        </p:nvSpPr>
        <p:spPr>
          <a:xfrm>
            <a:off x="6536531" y="1232338"/>
            <a:ext cx="760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+mj-lt"/>
              </a:rPr>
              <a:t>IASI </a:t>
            </a:r>
            <a:r>
              <a:rPr lang="fr-FR" sz="2400" dirty="0" err="1" smtClean="0">
                <a:latin typeface="+mj-lt"/>
              </a:rPr>
              <a:t>retrievals</a:t>
            </a:r>
            <a:r>
              <a:rPr lang="fr-FR" sz="2400" dirty="0" smtClean="0">
                <a:latin typeface="+mj-lt"/>
              </a:rPr>
              <a:t> </a:t>
            </a:r>
            <a:endParaRPr lang="fr-FR" sz="2400" dirty="0">
              <a:latin typeface="+mj-lt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557D5A-3629-4A4F-8678-DA46DF0E6616}"/>
              </a:ext>
            </a:extLst>
          </p:cNvPr>
          <p:cNvSpPr txBox="1"/>
          <p:nvPr/>
        </p:nvSpPr>
        <p:spPr>
          <a:xfrm>
            <a:off x="571577" y="8821579"/>
            <a:ext cx="7079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ym typeface="Wingdings" panose="05000000000000000000" pitchFamily="2" charset="2"/>
              </a:rPr>
              <a:t> </a:t>
            </a:r>
            <a:r>
              <a:rPr lang="en-US" sz="2000" dirty="0" smtClean="0"/>
              <a:t>Since</a:t>
            </a:r>
            <a:r>
              <a:rPr lang="fr-FR" sz="2000" dirty="0" smtClean="0"/>
              <a:t> 2006 (+15 </a:t>
            </a:r>
            <a:r>
              <a:rPr lang="fr-FR" sz="2000" dirty="0" err="1" smtClean="0"/>
              <a:t>years</a:t>
            </a:r>
            <a:r>
              <a:rPr lang="fr-FR" sz="2000" dirty="0" smtClean="0"/>
              <a:t>) IASI/Metop has </a:t>
            </a:r>
            <a:r>
              <a:rPr lang="fr-FR" sz="2000" dirty="0" err="1" smtClean="0"/>
              <a:t>detected</a:t>
            </a:r>
            <a:r>
              <a:rPr lang="fr-FR" sz="2000" dirty="0" smtClean="0"/>
              <a:t> more </a:t>
            </a:r>
            <a:r>
              <a:rPr lang="fr-FR" sz="2000" dirty="0" err="1" smtClean="0"/>
              <a:t>than</a:t>
            </a:r>
            <a:r>
              <a:rPr lang="fr-FR" sz="2000" dirty="0" smtClean="0"/>
              <a:t> 30 </a:t>
            </a:r>
            <a:r>
              <a:rPr lang="fr-FR" sz="2000" dirty="0" err="1" smtClean="0"/>
              <a:t>species</a:t>
            </a:r>
            <a:r>
              <a:rPr lang="fr-FR" sz="2000" dirty="0" smtClean="0"/>
              <a:t> (</a:t>
            </a:r>
            <a:r>
              <a:rPr lang="en-US" dirty="0"/>
              <a:t>C. Clerbaux et al.</a:t>
            </a:r>
            <a:r>
              <a:rPr lang="fr-FR" sz="2000" dirty="0"/>
              <a:t>, 2015)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28639E3-05BB-024A-9128-883F9D48B8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04" t="90191" r="12550" b="4606"/>
          <a:stretch/>
        </p:blipFill>
        <p:spPr>
          <a:xfrm>
            <a:off x="12056262" y="5651938"/>
            <a:ext cx="3855267" cy="251076"/>
          </a:xfrm>
          <a:prstGeom prst="rect">
            <a:avLst/>
          </a:prstGeom>
        </p:spPr>
      </p:pic>
      <p:pic>
        <p:nvPicPr>
          <p:cNvPr id="34" name="Image 33" descr="C:\Users\vuvan\Desktop\These Adrien\Rédaction\Images\Tour_du_monde_Feux_2020_australie.pn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6" t="11272" r="50490" b="6184"/>
          <a:stretch/>
        </p:blipFill>
        <p:spPr bwMode="auto">
          <a:xfrm>
            <a:off x="4300061" y="5827427"/>
            <a:ext cx="2465070" cy="2863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Image 34" descr="C:\Users\vuvan\Desktop\These Adrien\Rédaction\Images\Tour_du_monde_Volcan_2011_chili.pn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8" t="11297" r="49496" b="5776"/>
          <a:stretch/>
        </p:blipFill>
        <p:spPr bwMode="auto">
          <a:xfrm>
            <a:off x="1234070" y="5844437"/>
            <a:ext cx="2689694" cy="2900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24333" y="6686206"/>
            <a:ext cx="11297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400" baseline="300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4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19</a:t>
            </a:r>
            <a:r>
              <a:rPr lang="en-US" sz="1400" baseline="300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dirty="0" err="1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january</a:t>
            </a:r>
            <a:r>
              <a:rPr lang="en-US" sz="14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</a:t>
            </a:r>
            <a:endParaRPr lang="en-US" sz="1400" dirty="0"/>
          </a:p>
        </p:txBody>
      </p:sp>
      <p:sp>
        <p:nvSpPr>
          <p:cNvPr id="36" name="Rectangle 35"/>
          <p:cNvSpPr/>
          <p:nvPr/>
        </p:nvSpPr>
        <p:spPr>
          <a:xfrm>
            <a:off x="440531" y="6686206"/>
            <a:ext cx="731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400" baseline="300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14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20</a:t>
            </a:r>
            <a:r>
              <a:rPr lang="en-US" sz="1400" baseline="300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dirty="0" err="1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</a:t>
            </a:r>
            <a:r>
              <a:rPr lang="en-US" sz="1400" dirty="0" smtClean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2011</a:t>
            </a:r>
            <a:endParaRPr lang="en-US" sz="1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E56B87-1D25-3B48-9E76-C5DA36AC67FC}"/>
              </a:ext>
            </a:extLst>
          </p:cNvPr>
          <p:cNvSpPr/>
          <p:nvPr/>
        </p:nvSpPr>
        <p:spPr>
          <a:xfrm>
            <a:off x="-4408" y="-12492"/>
            <a:ext cx="17344671" cy="107919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small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rPr>
              <a:t>INTRODUCTION</a:t>
            </a:r>
            <a:endParaRPr kumimoji="0" lang="fr-FR" sz="2000" i="0" u="none" strike="noStrike" kern="1200" cap="small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70312" r="10937" b="13617"/>
          <a:stretch/>
        </p:blipFill>
        <p:spPr>
          <a:xfrm>
            <a:off x="11193652" y="7957002"/>
            <a:ext cx="2701944" cy="970704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55508" r="11160" b="33633"/>
          <a:stretch/>
        </p:blipFill>
        <p:spPr>
          <a:xfrm>
            <a:off x="11190235" y="5065273"/>
            <a:ext cx="2491472" cy="725671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t="33300" r="11550" b="54468"/>
          <a:stretch/>
        </p:blipFill>
        <p:spPr>
          <a:xfrm>
            <a:off x="11166508" y="1609433"/>
            <a:ext cx="2524512" cy="69614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50317" y="1959859"/>
            <a:ext cx="6987995" cy="381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Database</a:t>
            </a:r>
            <a:r>
              <a:rPr lang="fr-FR" dirty="0" smtClean="0">
                <a:solidFill>
                  <a:schemeClr val="tx1"/>
                </a:solidFill>
              </a:rPr>
              <a:t> 2013 </a:t>
            </a:r>
            <a:r>
              <a:rPr lang="fr-FR" dirty="0">
                <a:solidFill>
                  <a:schemeClr val="tx1"/>
                </a:solidFill>
              </a:rPr>
              <a:t>(120 000 </a:t>
            </a:r>
            <a:r>
              <a:rPr lang="fr-FR" dirty="0" err="1" smtClean="0">
                <a:solidFill>
                  <a:schemeClr val="tx1"/>
                </a:solidFill>
              </a:rPr>
              <a:t>spectra</a:t>
            </a:r>
            <a:r>
              <a:rPr lang="fr-FR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8" name="Image 57" descr="Une image contenant ciel&#10;&#10;Description générée automatiquement">
            <a:extLst>
              <a:ext uri="{FF2B5EF4-FFF2-40B4-BE49-F238E27FC236}">
                <a16:creationId xmlns:a16="http://schemas.microsoft.com/office/drawing/2014/main" id="{B249645E-7A4D-4E46-885C-04AF04B893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8063" r="8079" b="57533"/>
          <a:stretch/>
        </p:blipFill>
        <p:spPr>
          <a:xfrm>
            <a:off x="10709308" y="2577507"/>
            <a:ext cx="3271092" cy="126878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2835072" y="5182048"/>
            <a:ext cx="3865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 smtClean="0"/>
              <a:t>Reconstructed</a:t>
            </a:r>
            <a:r>
              <a:rPr lang="fr-FR" dirty="0" smtClean="0"/>
              <a:t> </a:t>
            </a:r>
            <a:r>
              <a:rPr lang="fr-FR" dirty="0" err="1"/>
              <a:t>spectra</a:t>
            </a:r>
            <a:endParaRPr lang="en-US" sz="1400" dirty="0"/>
          </a:p>
        </p:txBody>
      </p:sp>
      <p:sp>
        <p:nvSpPr>
          <p:cNvPr id="65" name="Rectangle 64"/>
          <p:cNvSpPr/>
          <p:nvPr/>
        </p:nvSpPr>
        <p:spPr>
          <a:xfrm>
            <a:off x="14062373" y="8207552"/>
            <a:ext cx="1281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 smtClean="0"/>
              <a:t>Residuals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B43B154D-493F-DE46-9AF2-0842FAFBE87E}"/>
                  </a:ext>
                </a:extLst>
              </p:cNvPr>
              <p:cNvSpPr/>
              <p:nvPr/>
            </p:nvSpPr>
            <p:spPr>
              <a:xfrm>
                <a:off x="11279532" y="6992721"/>
                <a:ext cx="235264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𝐼𝐴𝑆𝐼</m:t>
                      </m:r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𝑛𝑜𝑖𝑠𝑒</m:t>
                      </m:r>
                    </m:oMath>
                  </m:oMathPara>
                </a14:m>
                <a:endParaRPr lang="fr-FR" sz="1400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𝐼𝐴𝑆𝐼</m:t>
                      </m:r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i="1" dirty="0" err="1">
                          <a:latin typeface="Cambria Math" panose="02040503050406030204" pitchFamily="18" charset="0"/>
                        </a:rPr>
                        <m:t>𝑟𝑎𝑤</m:t>
                      </m:r>
                      <m:r>
                        <a:rPr lang="fr-FR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i="1" dirty="0" err="1">
                          <a:latin typeface="Cambria Math" panose="02040503050406030204" pitchFamily="18" charset="0"/>
                        </a:rPr>
                        <m:t>𝑠𝑝𝑒𝑐𝑡𝑟𝑎</m:t>
                      </m:r>
                      <m:r>
                        <a:rPr lang="fr-FR" sz="1400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400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͂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FR" sz="1400" i="1" dirty="0" err="1">
                          <a:latin typeface="Cambria Math" panose="02040503050406030204" pitchFamily="18" charset="0"/>
                        </a:rPr>
                        <m:t>𝑟𝑒𝑐𝑜𝑛𝑠𝑡𝑟𝑢𝑐𝑡𝑒𝑑</m:t>
                      </m:r>
                      <m:r>
                        <a:rPr lang="fr-FR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i="1" dirty="0" err="1">
                          <a:latin typeface="Cambria Math" panose="02040503050406030204" pitchFamily="18" charset="0"/>
                        </a:rPr>
                        <m:t>𝑠𝑝𝑒𝑐𝑡𝑟𝑎</m:t>
                      </m:r>
                    </m:oMath>
                  </m:oMathPara>
                </a14:m>
                <a:endParaRPr lang="en-US" sz="1400" i="1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B43B154D-493F-DE46-9AF2-0842FAFBE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32" y="6992721"/>
                <a:ext cx="2352643" cy="738664"/>
              </a:xfrm>
              <a:prstGeom prst="rect">
                <a:avLst/>
              </a:prstGeom>
              <a:blipFill>
                <a:blip r:embed="rId6"/>
                <a:stretch>
                  <a:fillRect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1936470" y="6046559"/>
                <a:ext cx="353387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 dirty="0" err="1" smtClean="0">
                          <a:latin typeface="Cambria Math" panose="02040503050406030204" pitchFamily="18" charset="0"/>
                        </a:rPr>
                        <m:t>𝑅𝑒𝑠𝑖𝑑𝑢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𝑎𝑙</m:t>
                      </m:r>
                      <m:r>
                        <a:rPr lang="fr-FR" sz="1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 dirty="0" err="1">
                          <a:latin typeface="Cambria Math" panose="02040503050406030204" pitchFamily="18" charset="0"/>
                        </a:rPr>
                        <m:t>𝑐h𝑎𝑛𝑛𝑒𝑙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 dirty="0" err="1"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sz="16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 dirty="0" err="1">
                          <a:latin typeface="Cambria Math" panose="02040503050406030204" pitchFamily="18" charset="0"/>
                        </a:rPr>
                        <m:t>𝑐h𝑎𝑛𝑛𝑒𝑙𝑠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470" y="6046559"/>
                <a:ext cx="3533875" cy="584775"/>
              </a:xfrm>
              <a:prstGeom prst="rect">
                <a:avLst/>
              </a:prstGeom>
              <a:blipFill>
                <a:blip r:embed="rId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" name="Image 73">
            <a:extLst>
              <a:ext uri="{FF2B5EF4-FFF2-40B4-BE49-F238E27FC236}">
                <a16:creationId xmlns:a16="http://schemas.microsoft.com/office/drawing/2014/main" id="{995AEB53-93C3-2648-A54A-808AB191A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5683" y="2353750"/>
            <a:ext cx="4285526" cy="1596332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12758830" y="1700756"/>
            <a:ext cx="3970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 smtClean="0"/>
              <a:t>Raw</a:t>
            </a:r>
            <a:r>
              <a:rPr lang="fr-FR" dirty="0" smtClean="0"/>
              <a:t> </a:t>
            </a:r>
            <a:r>
              <a:rPr lang="fr-FR" dirty="0" err="1" smtClean="0"/>
              <a:t>spectra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9"/>
          <a:stretch/>
        </p:blipFill>
        <p:spPr>
          <a:xfrm>
            <a:off x="1095219" y="6694527"/>
            <a:ext cx="5054420" cy="900487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F70AD13D-6260-2549-B58F-F5E2F1EF12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11155" r="2808" b="56977"/>
          <a:stretch/>
        </p:blipFill>
        <p:spPr>
          <a:xfrm>
            <a:off x="1419414" y="7595014"/>
            <a:ext cx="4567985" cy="1588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1471364" y="6576849"/>
                <a:ext cx="22110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͂"/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1364" y="6576849"/>
                <a:ext cx="2211081" cy="400110"/>
              </a:xfrm>
              <a:prstGeom prst="rect">
                <a:avLst/>
              </a:prstGeom>
              <a:blipFill>
                <a:blip r:embed="rId12"/>
                <a:stretch>
                  <a:fillRect t="-757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ZoneTexte 88"/>
              <p:cNvSpPr txBox="1"/>
              <p:nvPr/>
            </p:nvSpPr>
            <p:spPr>
              <a:xfrm>
                <a:off x="1844801" y="4967062"/>
                <a:ext cx="3352800" cy="1016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𝑅𝑆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nary>
                        <m:naryPr>
                          <m:chr m:val="∑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2000" i="1" baseline="300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9" name="ZoneTexte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801" y="4967062"/>
                <a:ext cx="3352800" cy="101630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702477" y="7881654"/>
            <a:ext cx="3451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Re</a:t>
            </a:r>
            <a:r>
              <a:rPr lang="fr-FR" sz="2000" dirty="0" smtClean="0">
                <a:latin typeface="+mj-lt"/>
              </a:rPr>
              <a:t>construction score</a:t>
            </a:r>
            <a:endParaRPr lang="en-US" sz="2000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23137" y="2681859"/>
            <a:ext cx="1858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 err="1" smtClean="0">
                <a:latin typeface="+mj-lt"/>
              </a:rPr>
              <a:t>Eigenvectors</a:t>
            </a:r>
            <a:r>
              <a:rPr lang="fr-FR" sz="2000" dirty="0" smtClean="0">
                <a:latin typeface="+mj-lt"/>
              </a:rPr>
              <a:t> base</a:t>
            </a:r>
            <a:endParaRPr lang="en-US" sz="1600" dirty="0">
              <a:latin typeface="+mj-lt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363120" y="6753259"/>
            <a:ext cx="2316162" cy="526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  <a:latin typeface="+mj-lt"/>
              </a:rPr>
              <a:t>Indicators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Flèche vers le bas 17"/>
          <p:cNvSpPr/>
          <p:nvPr/>
        </p:nvSpPr>
        <p:spPr>
          <a:xfrm>
            <a:off x="14550688" y="2273887"/>
            <a:ext cx="304800" cy="2572465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èche vers le bas 54"/>
          <p:cNvSpPr/>
          <p:nvPr/>
        </p:nvSpPr>
        <p:spPr>
          <a:xfrm>
            <a:off x="14590696" y="5887076"/>
            <a:ext cx="288610" cy="2088512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èche droite 18"/>
          <p:cNvSpPr/>
          <p:nvPr/>
        </p:nvSpPr>
        <p:spPr>
          <a:xfrm>
            <a:off x="6448409" y="3039960"/>
            <a:ext cx="3916752" cy="330774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èche droite 66"/>
          <p:cNvSpPr/>
          <p:nvPr/>
        </p:nvSpPr>
        <p:spPr>
          <a:xfrm rot="10800000">
            <a:off x="6475553" y="8276967"/>
            <a:ext cx="3916752" cy="330774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47" y="3426907"/>
            <a:ext cx="3916752" cy="29655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9887" y="6915345"/>
            <a:ext cx="745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SPASCIA</a:t>
            </a:r>
            <a:endParaRPr lang="en-US" sz="1100" i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3</a:t>
            </a:fld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E56B87-1D25-3B48-9E76-C5DA36AC67FC}"/>
              </a:ext>
            </a:extLst>
          </p:cNvPr>
          <p:cNvSpPr/>
          <p:nvPr/>
        </p:nvSpPr>
        <p:spPr>
          <a:xfrm>
            <a:off x="-4408" y="-12492"/>
            <a:ext cx="17344671" cy="107919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small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rPr>
              <a:t>PRINCIPAL COMPONENT ANALYSIS</a:t>
            </a:r>
            <a:endParaRPr kumimoji="0" lang="en-US" sz="2000" i="0" u="none" strike="noStrike" kern="1200" cap="small" spc="0" normalizeH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 Light" panose="020F03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-1" y="742890"/>
            <a:ext cx="17340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A statistical method that shown good results for the detection of outliers 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66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4</a:t>
            </a:fld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E56B87-1D25-3B48-9E76-C5DA36AC67FC}"/>
              </a:ext>
            </a:extLst>
          </p:cNvPr>
          <p:cNvSpPr/>
          <p:nvPr/>
        </p:nvSpPr>
        <p:spPr>
          <a:xfrm>
            <a:off x="-4408" y="-12492"/>
            <a:ext cx="17344671" cy="107919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small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rPr>
              <a:t>PRINCIPAL COMPONENT ANALYSIS</a:t>
            </a:r>
            <a:endParaRPr kumimoji="0" lang="en-US" sz="2000" i="0" u="none" strike="noStrike" kern="1200" cap="small" spc="0" normalizeH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 Light" panose="020F03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-1" y="742890"/>
            <a:ext cx="17340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Limitation of regular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approch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4331" y="1143000"/>
            <a:ext cx="8686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+mj-lt"/>
              </a:rPr>
              <a:t>Questions </a:t>
            </a:r>
            <a:endParaRPr lang="en-US" sz="24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sym typeface="Wingdings" panose="05000000000000000000" pitchFamily="2" charset="2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Wingdings" panose="05000000000000000000" pitchFamily="2" charset="2"/>
              </a:rPr>
              <a:t>Is it possible to detect new or non retrieved </a:t>
            </a:r>
            <a:r>
              <a:rPr lang="en-US" sz="2000" dirty="0">
                <a:sym typeface="Wingdings" panose="05000000000000000000" pitchFamily="2" charset="2"/>
              </a:rPr>
              <a:t>molecules </a:t>
            </a:r>
            <a:r>
              <a:rPr lang="en-US" sz="2000" dirty="0" smtClean="0">
                <a:sym typeface="Wingdings" panose="05000000000000000000" pitchFamily="2" charset="2"/>
              </a:rPr>
              <a:t>from IASI spectra ?</a:t>
            </a:r>
          </a:p>
          <a:p>
            <a:pPr marL="514350" indent="-5143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Wingdings" panose="05000000000000000000" pitchFamily="2" charset="2"/>
              </a:rPr>
              <a:t>Can we classify events with combination of molecule detections</a:t>
            </a:r>
            <a:endParaRPr lang="fr-FR" sz="2000" dirty="0"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AE" sz="2000" dirty="0" smtClean="0">
                <a:sym typeface="Wingdings" panose="05000000000000000000" pitchFamily="2" charset="2"/>
              </a:rPr>
              <a:t> More spectroscopic approach instead of an “a priori” indicator method</a:t>
            </a:r>
            <a:endParaRPr lang="en-US" sz="2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6052" r="5833" b="51668"/>
          <a:stretch/>
        </p:blipFill>
        <p:spPr>
          <a:xfrm>
            <a:off x="660871" y="4200652"/>
            <a:ext cx="5342260" cy="29621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4069" r="11573" b="51513"/>
          <a:stretch/>
        </p:blipFill>
        <p:spPr>
          <a:xfrm>
            <a:off x="6323321" y="4200651"/>
            <a:ext cx="5318610" cy="296214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70366" y="3733799"/>
            <a:ext cx="404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+mj-lt"/>
              </a:rPr>
              <a:t>Volcanism</a:t>
            </a:r>
            <a:endParaRPr lang="en-US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69129" y="3743324"/>
            <a:ext cx="362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+mj-lt"/>
              </a:rPr>
              <a:t>Fires</a:t>
            </a:r>
            <a:endParaRPr lang="en-US" dirty="0"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4" t="3745" r="16068" b="52282"/>
          <a:stretch/>
        </p:blipFill>
        <p:spPr>
          <a:xfrm>
            <a:off x="12022931" y="4200650"/>
            <a:ext cx="4382823" cy="296215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2306051" y="3733799"/>
            <a:ext cx="362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Pollution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FE59AC3-5E91-3045-8B45-EFC971FD07D8}"/>
              </a:ext>
            </a:extLst>
          </p:cNvPr>
          <p:cNvSpPr txBox="1"/>
          <p:nvPr/>
        </p:nvSpPr>
        <p:spPr>
          <a:xfrm>
            <a:off x="1126330" y="7316450"/>
            <a:ext cx="15021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Limitations </a:t>
            </a:r>
          </a:p>
          <a:p>
            <a:pPr algn="ctr"/>
            <a:endParaRPr lang="en-US" sz="2400" dirty="0" smtClean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/>
              <a:t>Detection of outliers are possible but indicators are not fine-tuned very sensible to interferences and chemical characterization is not precise.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/>
              <a:t>Spectral indicators are </a:t>
            </a:r>
            <a:r>
              <a:rPr lang="en-US" sz="2000" dirty="0" err="1" smtClean="0"/>
              <a:t>limitated</a:t>
            </a:r>
            <a:r>
              <a:rPr lang="en-US" sz="2000" dirty="0" smtClean="0"/>
              <a:t>.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520EF2A7-BBF4-2843-A89C-2C54CC951FF5}"/>
              </a:ext>
            </a:extLst>
          </p:cNvPr>
          <p:cNvSpPr txBox="1"/>
          <p:nvPr/>
        </p:nvSpPr>
        <p:spPr>
          <a:xfrm>
            <a:off x="211931" y="234718"/>
            <a:ext cx="1439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b="1" dirty="0" smtClean="0">
                <a:solidFill>
                  <a:schemeClr val="bg1"/>
                </a:solidFill>
                <a:latin typeface="+mj-lt"/>
              </a:rPr>
              <a:t>Ubinas –  Volcanisme intense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3337D6-BF6B-E049-99AA-41B3108B72A8}"/>
              </a:ext>
            </a:extLst>
          </p:cNvPr>
          <p:cNvSpPr txBox="1"/>
          <p:nvPr/>
        </p:nvSpPr>
        <p:spPr>
          <a:xfrm>
            <a:off x="-1" y="1457980"/>
            <a:ext cx="1734026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+mj-lt"/>
                <a:sym typeface="Wingdings" panose="05000000000000000000" pitchFamily="2" charset="2"/>
              </a:rPr>
              <a:t></a:t>
            </a:r>
            <a:r>
              <a:rPr lang="fr-FR" sz="2800" dirty="0" smtClean="0">
                <a:latin typeface="+mj-lt"/>
              </a:rPr>
              <a:t> </a:t>
            </a:r>
            <a:r>
              <a:rPr lang="fr-FR" sz="2800" dirty="0" err="1" smtClean="0">
                <a:latin typeface="+mj-lt"/>
              </a:rPr>
              <a:t>Study</a:t>
            </a:r>
            <a:r>
              <a:rPr lang="fr-FR" sz="2800" dirty="0" smtClean="0">
                <a:latin typeface="+mj-lt"/>
              </a:rPr>
              <a:t> extrema for all </a:t>
            </a:r>
            <a:r>
              <a:rPr lang="fr-FR" sz="2800" dirty="0">
                <a:latin typeface="+mj-lt"/>
              </a:rPr>
              <a:t>spectral </a:t>
            </a:r>
            <a:r>
              <a:rPr lang="fr-FR" sz="2800" dirty="0" err="1" smtClean="0">
                <a:latin typeface="+mj-lt"/>
              </a:rPr>
              <a:t>channels</a:t>
            </a:r>
            <a:r>
              <a:rPr lang="fr-FR" sz="2800" dirty="0" smtClean="0">
                <a:latin typeface="+mj-lt"/>
              </a:rPr>
              <a:t> (</a:t>
            </a:r>
            <a:r>
              <a:rPr lang="fr-FR" sz="2800" dirty="0">
                <a:latin typeface="+mj-lt"/>
              </a:rPr>
              <a:t>645 cm-1 – 2760 cm-1) </a:t>
            </a:r>
            <a:r>
              <a:rPr lang="fr-FR" sz="2800" dirty="0" smtClean="0">
                <a:latin typeface="+mj-lt"/>
              </a:rPr>
              <a:t>in </a:t>
            </a:r>
            <a:r>
              <a:rPr lang="fr-FR" sz="2800" dirty="0" err="1" smtClean="0">
                <a:latin typeface="+mj-lt"/>
              </a:rPr>
              <a:t>residuals</a:t>
            </a:r>
            <a:endParaRPr lang="fr-FR" sz="28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E56B87-1D25-3B48-9E76-C5DA36AC67FC}"/>
              </a:ext>
            </a:extLst>
          </p:cNvPr>
          <p:cNvSpPr/>
          <p:nvPr/>
        </p:nvSpPr>
        <p:spPr>
          <a:xfrm>
            <a:off x="-4408" y="-12492"/>
            <a:ext cx="17344671" cy="107919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small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rPr>
              <a:t>PRINCIPAL COMPONENT ANALYSIS</a:t>
            </a:r>
            <a:endParaRPr kumimoji="0" lang="en-US" sz="2000" i="0" u="none" strike="noStrike" kern="1200" cap="small" spc="0" normalizeH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 Light" panose="020F03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1" y="742890"/>
            <a:ext cx="17340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A new approach to exploit residual maxima in near real time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27E1E26-6B0D-BF42-9C9C-CE1FD5843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t="61829" r="32878" b="5072"/>
          <a:stretch/>
        </p:blipFill>
        <p:spPr>
          <a:xfrm>
            <a:off x="6176291" y="5835300"/>
            <a:ext cx="4286589" cy="273804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9167" r="6250" b="49167"/>
          <a:stretch/>
        </p:blipFill>
        <p:spPr>
          <a:xfrm>
            <a:off x="6450861" y="4928165"/>
            <a:ext cx="5495870" cy="339281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668154" y="4191000"/>
            <a:ext cx="499995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+mj-lt"/>
              </a:rPr>
              <a:t>Pseudo-</a:t>
            </a:r>
            <a:r>
              <a:rPr lang="fr-FR" sz="2400" dirty="0" err="1" smtClean="0">
                <a:latin typeface="+mj-lt"/>
              </a:rPr>
              <a:t>spectrum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>
                <a:latin typeface="+mj-lt"/>
              </a:rPr>
              <a:t>:</a:t>
            </a:r>
          </a:p>
          <a:p>
            <a:pPr algn="ctr"/>
            <a:r>
              <a:rPr lang="fr-FR" sz="2400" dirty="0" err="1" smtClean="0"/>
              <a:t>Extrema_Residual</a:t>
            </a:r>
            <a:endParaRPr lang="fr-FR" sz="2400" dirty="0"/>
          </a:p>
        </p:txBody>
      </p:sp>
      <p:sp>
        <p:nvSpPr>
          <p:cNvPr id="14" name="Titre 2">
            <a:extLst>
              <a:ext uri="{FF2B5EF4-FFF2-40B4-BE49-F238E27FC236}">
                <a16:creationId xmlns:a16="http://schemas.microsoft.com/office/drawing/2014/main" id="{30BA53C6-947D-0D49-9B4F-9845E2520AD3}"/>
              </a:ext>
            </a:extLst>
          </p:cNvPr>
          <p:cNvSpPr txBox="1">
            <a:spLocks/>
          </p:cNvSpPr>
          <p:nvPr/>
        </p:nvSpPr>
        <p:spPr>
          <a:xfrm>
            <a:off x="483115" y="3365783"/>
            <a:ext cx="5614870" cy="8038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BASE ON IASI GRANULE</a:t>
            </a:r>
          </a:p>
          <a:p>
            <a:pPr algn="ctr"/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Among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the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spectra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for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each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IASI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channel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we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select extrema to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create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extrema_residual</a:t>
            </a:r>
            <a:endParaRPr lang="fr-FR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A85AE45-5D71-D94A-9C67-804F6D955723}"/>
              </a:ext>
            </a:extLst>
          </p:cNvPr>
          <p:cNvSpPr txBox="1"/>
          <p:nvPr/>
        </p:nvSpPr>
        <p:spPr>
          <a:xfrm>
            <a:off x="2797002" y="8412688"/>
            <a:ext cx="1896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MAX       </a:t>
            </a:r>
            <a:r>
              <a:rPr lang="fr-FR" b="1" dirty="0">
                <a:solidFill>
                  <a:srgbClr val="3333FF"/>
                </a:solidFill>
              </a:rPr>
              <a:t>MIN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7287DC5-BE1F-1840-9C9B-84AF25C291F0}"/>
              </a:ext>
            </a:extLst>
          </p:cNvPr>
          <p:cNvSpPr txBox="1"/>
          <p:nvPr/>
        </p:nvSpPr>
        <p:spPr>
          <a:xfrm>
            <a:off x="3231641" y="8465990"/>
            <a:ext cx="40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…</a:t>
            </a:r>
          </a:p>
        </p:txBody>
      </p:sp>
      <p:graphicFrame>
        <p:nvGraphicFramePr>
          <p:cNvPr id="19" name="Espace réservé du contenu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9863694"/>
              </p:ext>
            </p:extLst>
          </p:nvPr>
        </p:nvGraphicFramePr>
        <p:xfrm>
          <a:off x="578236" y="4398052"/>
          <a:ext cx="5424629" cy="4536242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1322228">
                  <a:extLst>
                    <a:ext uri="{9D8B030D-6E8A-4147-A177-3AD203B41FA5}">
                      <a16:colId xmlns:a16="http://schemas.microsoft.com/office/drawing/2014/main" val="2121394247"/>
                    </a:ext>
                  </a:extLst>
                </a:gridCol>
                <a:gridCol w="870497">
                  <a:extLst>
                    <a:ext uri="{9D8B030D-6E8A-4147-A177-3AD203B41FA5}">
                      <a16:colId xmlns:a16="http://schemas.microsoft.com/office/drawing/2014/main" val="3132560586"/>
                    </a:ext>
                  </a:extLst>
                </a:gridCol>
                <a:gridCol w="703258">
                  <a:extLst>
                    <a:ext uri="{9D8B030D-6E8A-4147-A177-3AD203B41FA5}">
                      <a16:colId xmlns:a16="http://schemas.microsoft.com/office/drawing/2014/main" val="2167140993"/>
                    </a:ext>
                  </a:extLst>
                </a:gridCol>
                <a:gridCol w="815692">
                  <a:extLst>
                    <a:ext uri="{9D8B030D-6E8A-4147-A177-3AD203B41FA5}">
                      <a16:colId xmlns:a16="http://schemas.microsoft.com/office/drawing/2014/main" val="710893401"/>
                    </a:ext>
                  </a:extLst>
                </a:gridCol>
                <a:gridCol w="815692">
                  <a:extLst>
                    <a:ext uri="{9D8B030D-6E8A-4147-A177-3AD203B41FA5}">
                      <a16:colId xmlns:a16="http://schemas.microsoft.com/office/drawing/2014/main" val="4084402169"/>
                    </a:ext>
                  </a:extLst>
                </a:gridCol>
                <a:gridCol w="897262">
                  <a:extLst>
                    <a:ext uri="{9D8B030D-6E8A-4147-A177-3AD203B41FA5}">
                      <a16:colId xmlns:a16="http://schemas.microsoft.com/office/drawing/2014/main" val="23414259"/>
                    </a:ext>
                  </a:extLst>
                </a:gridCol>
              </a:tblGrid>
              <a:tr h="537366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>
                          <a:solidFill>
                            <a:schemeClr val="bg1"/>
                          </a:solidFill>
                        </a:rPr>
                        <a:t>Residuals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…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8461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84880"/>
                  </a:ext>
                </a:extLst>
              </a:tr>
              <a:tr h="8001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4614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338695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945548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312045"/>
                  </a:ext>
                </a:extLst>
              </a:tr>
              <a:tr h="760316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N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250738"/>
                  </a:ext>
                </a:extLst>
              </a:tr>
            </a:tbl>
          </a:graphicData>
        </a:graphic>
      </p:graphicFrame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25945" r="10405" b="29865"/>
          <a:stretch/>
        </p:blipFill>
        <p:spPr>
          <a:xfrm>
            <a:off x="1913729" y="5725942"/>
            <a:ext cx="4089136" cy="81426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24104" r="10405" b="31706"/>
          <a:stretch/>
        </p:blipFill>
        <p:spPr>
          <a:xfrm>
            <a:off x="1913729" y="4947793"/>
            <a:ext cx="4089136" cy="77814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6198" r="9792" b="33629"/>
          <a:stretch/>
        </p:blipFill>
        <p:spPr>
          <a:xfrm>
            <a:off x="1913729" y="6514807"/>
            <a:ext cx="4089136" cy="80354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26324" r="10405" b="33502"/>
          <a:stretch/>
        </p:blipFill>
        <p:spPr>
          <a:xfrm>
            <a:off x="1897059" y="7329072"/>
            <a:ext cx="4105805" cy="83292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24104" r="10405" b="31706"/>
          <a:stretch/>
        </p:blipFill>
        <p:spPr>
          <a:xfrm>
            <a:off x="1905393" y="8107221"/>
            <a:ext cx="4089136" cy="778149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9CCC328-251E-F74E-8C12-7FF02EE6884B}"/>
              </a:ext>
            </a:extLst>
          </p:cNvPr>
          <p:cNvSpPr txBox="1"/>
          <p:nvPr/>
        </p:nvSpPr>
        <p:spPr>
          <a:xfrm>
            <a:off x="3231641" y="8465990"/>
            <a:ext cx="40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…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F71F0-1EB3-3841-AD06-26DCAACAD373}"/>
              </a:ext>
            </a:extLst>
          </p:cNvPr>
          <p:cNvSpPr/>
          <p:nvPr/>
        </p:nvSpPr>
        <p:spPr>
          <a:xfrm>
            <a:off x="1897058" y="4933169"/>
            <a:ext cx="870362" cy="506179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B46CB9-B6D5-4343-A2BE-122152D69510}"/>
              </a:ext>
            </a:extLst>
          </p:cNvPr>
          <p:cNvSpPr/>
          <p:nvPr/>
        </p:nvSpPr>
        <p:spPr>
          <a:xfrm>
            <a:off x="1913729" y="6944306"/>
            <a:ext cx="853690" cy="384765"/>
          </a:xfrm>
          <a:prstGeom prst="rect">
            <a:avLst/>
          </a:prstGeom>
          <a:solidFill>
            <a:srgbClr val="0066FF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AEC83A-DDBF-B94E-9E7F-3E0F572AA2F4}"/>
              </a:ext>
            </a:extLst>
          </p:cNvPr>
          <p:cNvSpPr/>
          <p:nvPr/>
        </p:nvSpPr>
        <p:spPr>
          <a:xfrm>
            <a:off x="4275839" y="4934384"/>
            <a:ext cx="820968" cy="423359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D07F1A-FD34-2249-9029-CA28C73788DB}"/>
              </a:ext>
            </a:extLst>
          </p:cNvPr>
          <p:cNvSpPr/>
          <p:nvPr/>
        </p:nvSpPr>
        <p:spPr>
          <a:xfrm>
            <a:off x="2767419" y="8530194"/>
            <a:ext cx="710451" cy="391292"/>
          </a:xfrm>
          <a:prstGeom prst="rect">
            <a:avLst/>
          </a:prstGeom>
          <a:solidFill>
            <a:srgbClr val="0066FF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4B8EDC-85CD-674F-9FC0-4CFF5B923918}"/>
              </a:ext>
            </a:extLst>
          </p:cNvPr>
          <p:cNvSpPr/>
          <p:nvPr/>
        </p:nvSpPr>
        <p:spPr>
          <a:xfrm>
            <a:off x="3477871" y="7341916"/>
            <a:ext cx="797967" cy="414814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0E2964-9142-DA4B-91DF-7188F0BE62B6}"/>
              </a:ext>
            </a:extLst>
          </p:cNvPr>
          <p:cNvSpPr/>
          <p:nvPr/>
        </p:nvSpPr>
        <p:spPr>
          <a:xfrm>
            <a:off x="5096806" y="7341916"/>
            <a:ext cx="893355" cy="369081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C49035-6146-0847-A94A-5CB41EC0BBAC}"/>
              </a:ext>
            </a:extLst>
          </p:cNvPr>
          <p:cNvSpPr/>
          <p:nvPr/>
        </p:nvSpPr>
        <p:spPr>
          <a:xfrm>
            <a:off x="5096806" y="6012535"/>
            <a:ext cx="897723" cy="456555"/>
          </a:xfrm>
          <a:prstGeom prst="rect">
            <a:avLst/>
          </a:prstGeom>
          <a:solidFill>
            <a:srgbClr val="0066FF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054A96-C899-CA49-A2D5-AC3CB6531B99}"/>
              </a:ext>
            </a:extLst>
          </p:cNvPr>
          <p:cNvSpPr/>
          <p:nvPr/>
        </p:nvSpPr>
        <p:spPr>
          <a:xfrm>
            <a:off x="3477871" y="6967866"/>
            <a:ext cx="797968" cy="361205"/>
          </a:xfrm>
          <a:prstGeom prst="rect">
            <a:avLst/>
          </a:prstGeom>
          <a:solidFill>
            <a:srgbClr val="0066FF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43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827E1E26-6B0D-BF42-9C9C-CE1FD5843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51529" r="7768" b="5072"/>
          <a:stretch/>
        </p:blipFill>
        <p:spPr>
          <a:xfrm>
            <a:off x="11940623" y="5867381"/>
            <a:ext cx="4912425" cy="2961107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FC3D580F-20A1-1F4E-8C0B-1727BD43D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t="10319" r="6976" b="48021"/>
          <a:stretch/>
        </p:blipFill>
        <p:spPr>
          <a:xfrm>
            <a:off x="11966615" y="2667000"/>
            <a:ext cx="4912425" cy="284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107" y="1274661"/>
            <a:ext cx="16369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observe </a:t>
            </a:r>
            <a:r>
              <a:rPr lang="fr-FR" sz="2000" dirty="0" err="1" smtClean="0"/>
              <a:t>peaks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high </a:t>
            </a:r>
            <a:r>
              <a:rPr lang="fr-FR" sz="2000" dirty="0" err="1" smtClean="0"/>
              <a:t>variability</a:t>
            </a:r>
            <a:r>
              <a:rPr lang="fr-FR" sz="2000" dirty="0" smtClean="0"/>
              <a:t> (outliers) and </a:t>
            </a:r>
            <a:r>
              <a:rPr lang="fr-FR" sz="2000" dirty="0" err="1" smtClean="0"/>
              <a:t>assuming</a:t>
            </a:r>
            <a:r>
              <a:rPr lang="fr-FR" sz="2000" dirty="0" smtClean="0"/>
              <a:t> the </a:t>
            </a:r>
            <a:r>
              <a:rPr lang="fr-FR" sz="2000" dirty="0" err="1" smtClean="0"/>
              <a:t>database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well</a:t>
            </a:r>
            <a:r>
              <a:rPr lang="fr-FR" sz="2000" dirty="0" smtClean="0"/>
              <a:t> </a:t>
            </a:r>
            <a:r>
              <a:rPr lang="fr-FR" sz="2000" dirty="0" err="1" smtClean="0"/>
              <a:t>constructed</a:t>
            </a:r>
            <a:r>
              <a:rPr lang="fr-FR" sz="2000" dirty="0" smtClean="0"/>
              <a:t> :</a:t>
            </a: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High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intensity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peaks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shows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weak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absorbers</a:t>
            </a:r>
            <a:r>
              <a:rPr lang="fr-FR" sz="2000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in the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atmosphere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(a priori)  (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also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depending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on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interferences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, spectral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domain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and absorption bands)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Lower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intensity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peaks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(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low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variability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)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can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also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give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information in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some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domains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with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high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interferences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with</a:t>
            </a:r>
            <a:r>
              <a:rPr lang="fr-FR" sz="2000" dirty="0" smtClean="0">
                <a:latin typeface="+mj-lt"/>
                <a:sym typeface="Wingdings" panose="05000000000000000000" pitchFamily="2" charset="2"/>
              </a:rPr>
              <a:t> water for </a:t>
            </a:r>
            <a:r>
              <a:rPr lang="fr-FR" sz="2000" dirty="0" err="1" smtClean="0">
                <a:latin typeface="+mj-lt"/>
                <a:sym typeface="Wingdings" panose="05000000000000000000" pitchFamily="2" charset="2"/>
              </a:rPr>
              <a:t>example</a:t>
            </a:r>
            <a:endParaRPr lang="fr-FR" sz="2000" dirty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6</a:t>
            </a:fld>
            <a:endParaRPr lang="fr-FR"/>
          </a:p>
        </p:txBody>
      </p:sp>
      <p:sp>
        <p:nvSpPr>
          <p:cNvPr id="57" name="Titre 2">
            <a:extLst>
              <a:ext uri="{FF2B5EF4-FFF2-40B4-BE49-F238E27FC236}">
                <a16:creationId xmlns:a16="http://schemas.microsoft.com/office/drawing/2014/main" id="{30BA53C6-947D-0D49-9B4F-9845E2520AD3}"/>
              </a:ext>
            </a:extLst>
          </p:cNvPr>
          <p:cNvSpPr txBox="1">
            <a:spLocks/>
          </p:cNvSpPr>
          <p:nvPr/>
        </p:nvSpPr>
        <p:spPr>
          <a:xfrm>
            <a:off x="483115" y="3365783"/>
            <a:ext cx="5614870" cy="8038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BASE ON IASI GRANULE</a:t>
            </a:r>
          </a:p>
          <a:p>
            <a:pPr algn="ctr"/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Among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the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spectra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for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each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IASI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channel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we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select extrema to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create</a:t>
            </a: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+mn-lt"/>
              </a:rPr>
              <a:t>extrema_residual</a:t>
            </a:r>
            <a:endParaRPr lang="fr-FR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8A85AE45-5D71-D94A-9C67-804F6D955723}"/>
              </a:ext>
            </a:extLst>
          </p:cNvPr>
          <p:cNvSpPr txBox="1"/>
          <p:nvPr/>
        </p:nvSpPr>
        <p:spPr>
          <a:xfrm>
            <a:off x="2797002" y="8412688"/>
            <a:ext cx="1896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MAX       </a:t>
            </a:r>
            <a:r>
              <a:rPr lang="fr-FR" b="1" dirty="0">
                <a:solidFill>
                  <a:srgbClr val="3333FF"/>
                </a:solidFill>
              </a:rPr>
              <a:t>MIN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7287DC5-BE1F-1840-9C9B-84AF25C291F0}"/>
              </a:ext>
            </a:extLst>
          </p:cNvPr>
          <p:cNvSpPr txBox="1"/>
          <p:nvPr/>
        </p:nvSpPr>
        <p:spPr>
          <a:xfrm>
            <a:off x="3231641" y="8465990"/>
            <a:ext cx="40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…</a:t>
            </a:r>
          </a:p>
        </p:txBody>
      </p:sp>
      <p:graphicFrame>
        <p:nvGraphicFramePr>
          <p:cNvPr id="61" name="Espace réservé du contenu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008953"/>
              </p:ext>
            </p:extLst>
          </p:nvPr>
        </p:nvGraphicFramePr>
        <p:xfrm>
          <a:off x="578236" y="4398052"/>
          <a:ext cx="5424629" cy="4536242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1322228">
                  <a:extLst>
                    <a:ext uri="{9D8B030D-6E8A-4147-A177-3AD203B41FA5}">
                      <a16:colId xmlns:a16="http://schemas.microsoft.com/office/drawing/2014/main" val="2121394247"/>
                    </a:ext>
                  </a:extLst>
                </a:gridCol>
                <a:gridCol w="870497">
                  <a:extLst>
                    <a:ext uri="{9D8B030D-6E8A-4147-A177-3AD203B41FA5}">
                      <a16:colId xmlns:a16="http://schemas.microsoft.com/office/drawing/2014/main" val="3132560586"/>
                    </a:ext>
                  </a:extLst>
                </a:gridCol>
                <a:gridCol w="703258">
                  <a:extLst>
                    <a:ext uri="{9D8B030D-6E8A-4147-A177-3AD203B41FA5}">
                      <a16:colId xmlns:a16="http://schemas.microsoft.com/office/drawing/2014/main" val="2167140993"/>
                    </a:ext>
                  </a:extLst>
                </a:gridCol>
                <a:gridCol w="815692">
                  <a:extLst>
                    <a:ext uri="{9D8B030D-6E8A-4147-A177-3AD203B41FA5}">
                      <a16:colId xmlns:a16="http://schemas.microsoft.com/office/drawing/2014/main" val="710893401"/>
                    </a:ext>
                  </a:extLst>
                </a:gridCol>
                <a:gridCol w="815692">
                  <a:extLst>
                    <a:ext uri="{9D8B030D-6E8A-4147-A177-3AD203B41FA5}">
                      <a16:colId xmlns:a16="http://schemas.microsoft.com/office/drawing/2014/main" val="4084402169"/>
                    </a:ext>
                  </a:extLst>
                </a:gridCol>
                <a:gridCol w="897262">
                  <a:extLst>
                    <a:ext uri="{9D8B030D-6E8A-4147-A177-3AD203B41FA5}">
                      <a16:colId xmlns:a16="http://schemas.microsoft.com/office/drawing/2014/main" val="23414259"/>
                    </a:ext>
                  </a:extLst>
                </a:gridCol>
              </a:tblGrid>
              <a:tr h="537366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>
                          <a:solidFill>
                            <a:schemeClr val="bg1"/>
                          </a:solidFill>
                        </a:rPr>
                        <a:t>Residuals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…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8461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84880"/>
                  </a:ext>
                </a:extLst>
              </a:tr>
              <a:tr h="8001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4614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338695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945548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312045"/>
                  </a:ext>
                </a:extLst>
              </a:tr>
              <a:tr h="760316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N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250738"/>
                  </a:ext>
                </a:extLst>
              </a:tr>
            </a:tbl>
          </a:graphicData>
        </a:graphic>
      </p:graphicFrame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25945" r="10405" b="29865"/>
          <a:stretch/>
        </p:blipFill>
        <p:spPr>
          <a:xfrm>
            <a:off x="1913729" y="5725942"/>
            <a:ext cx="4089136" cy="814265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24104" r="10405" b="31706"/>
          <a:stretch/>
        </p:blipFill>
        <p:spPr>
          <a:xfrm>
            <a:off x="1913729" y="4947793"/>
            <a:ext cx="4089136" cy="778149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6198" r="9792" b="33629"/>
          <a:stretch/>
        </p:blipFill>
        <p:spPr>
          <a:xfrm>
            <a:off x="1913729" y="6514807"/>
            <a:ext cx="4089136" cy="803549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26324" r="10405" b="33502"/>
          <a:stretch/>
        </p:blipFill>
        <p:spPr>
          <a:xfrm>
            <a:off x="1897059" y="7329072"/>
            <a:ext cx="4105805" cy="832924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24104" r="10405" b="31706"/>
          <a:stretch/>
        </p:blipFill>
        <p:spPr>
          <a:xfrm>
            <a:off x="1905393" y="8107221"/>
            <a:ext cx="4089136" cy="778149"/>
          </a:xfrm>
          <a:prstGeom prst="rect">
            <a:avLst/>
          </a:prstGeom>
        </p:spPr>
      </p:pic>
      <p:sp>
        <p:nvSpPr>
          <p:cNvPr id="69" name="ZoneTexte 68">
            <a:extLst>
              <a:ext uri="{FF2B5EF4-FFF2-40B4-BE49-F238E27FC236}">
                <a16:creationId xmlns:a16="http://schemas.microsoft.com/office/drawing/2014/main" id="{39CCC328-251E-F74E-8C12-7FF02EE6884B}"/>
              </a:ext>
            </a:extLst>
          </p:cNvPr>
          <p:cNvSpPr txBox="1"/>
          <p:nvPr/>
        </p:nvSpPr>
        <p:spPr>
          <a:xfrm>
            <a:off x="3231641" y="8465990"/>
            <a:ext cx="40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…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9CF71F0-1EB3-3841-AD06-26DCAACAD373}"/>
              </a:ext>
            </a:extLst>
          </p:cNvPr>
          <p:cNvSpPr/>
          <p:nvPr/>
        </p:nvSpPr>
        <p:spPr>
          <a:xfrm>
            <a:off x="1897058" y="4933169"/>
            <a:ext cx="870362" cy="506179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B46CB9-B6D5-4343-A2BE-122152D69510}"/>
              </a:ext>
            </a:extLst>
          </p:cNvPr>
          <p:cNvSpPr/>
          <p:nvPr/>
        </p:nvSpPr>
        <p:spPr>
          <a:xfrm>
            <a:off x="1913729" y="6944306"/>
            <a:ext cx="853690" cy="384765"/>
          </a:xfrm>
          <a:prstGeom prst="rect">
            <a:avLst/>
          </a:prstGeom>
          <a:solidFill>
            <a:srgbClr val="0066FF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9AEC83A-DDBF-B94E-9E7F-3E0F572AA2F4}"/>
              </a:ext>
            </a:extLst>
          </p:cNvPr>
          <p:cNvSpPr/>
          <p:nvPr/>
        </p:nvSpPr>
        <p:spPr>
          <a:xfrm>
            <a:off x="4275839" y="4934384"/>
            <a:ext cx="820968" cy="423359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ED07F1A-FD34-2249-9029-CA28C73788DB}"/>
              </a:ext>
            </a:extLst>
          </p:cNvPr>
          <p:cNvSpPr/>
          <p:nvPr/>
        </p:nvSpPr>
        <p:spPr>
          <a:xfrm>
            <a:off x="2767419" y="8530194"/>
            <a:ext cx="710451" cy="391292"/>
          </a:xfrm>
          <a:prstGeom prst="rect">
            <a:avLst/>
          </a:prstGeom>
          <a:solidFill>
            <a:srgbClr val="0066FF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D4B8EDC-85CD-674F-9FC0-4CFF5B923918}"/>
              </a:ext>
            </a:extLst>
          </p:cNvPr>
          <p:cNvSpPr/>
          <p:nvPr/>
        </p:nvSpPr>
        <p:spPr>
          <a:xfrm>
            <a:off x="3477871" y="7341916"/>
            <a:ext cx="797967" cy="414814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60E2964-9142-DA4B-91DF-7188F0BE62B6}"/>
              </a:ext>
            </a:extLst>
          </p:cNvPr>
          <p:cNvSpPr/>
          <p:nvPr/>
        </p:nvSpPr>
        <p:spPr>
          <a:xfrm>
            <a:off x="5096806" y="7341916"/>
            <a:ext cx="893355" cy="369081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8C49035-6146-0847-A94A-5CB41EC0BBAC}"/>
              </a:ext>
            </a:extLst>
          </p:cNvPr>
          <p:cNvSpPr/>
          <p:nvPr/>
        </p:nvSpPr>
        <p:spPr>
          <a:xfrm>
            <a:off x="5096806" y="6012535"/>
            <a:ext cx="897723" cy="456555"/>
          </a:xfrm>
          <a:prstGeom prst="rect">
            <a:avLst/>
          </a:prstGeom>
          <a:solidFill>
            <a:srgbClr val="0066FF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C054A96-C899-CA49-A2D5-AC3CB6531B99}"/>
              </a:ext>
            </a:extLst>
          </p:cNvPr>
          <p:cNvSpPr/>
          <p:nvPr/>
        </p:nvSpPr>
        <p:spPr>
          <a:xfrm>
            <a:off x="3477871" y="6967866"/>
            <a:ext cx="797968" cy="361205"/>
          </a:xfrm>
          <a:prstGeom prst="rect">
            <a:avLst/>
          </a:prstGeom>
          <a:solidFill>
            <a:srgbClr val="0066FF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6668154" y="4191000"/>
            <a:ext cx="499995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+mj-lt"/>
              </a:rPr>
              <a:t>Pseudo-</a:t>
            </a:r>
            <a:r>
              <a:rPr lang="fr-FR" sz="2400" dirty="0" err="1" smtClean="0">
                <a:latin typeface="+mj-lt"/>
              </a:rPr>
              <a:t>spectrum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>
                <a:latin typeface="+mj-lt"/>
              </a:rPr>
              <a:t>:</a:t>
            </a:r>
          </a:p>
          <a:p>
            <a:pPr algn="ctr"/>
            <a:r>
              <a:rPr lang="fr-FR" sz="2400" dirty="0" err="1" smtClean="0"/>
              <a:t>Extrema_Residual</a:t>
            </a:r>
            <a:endParaRPr lang="fr-FR" sz="2400" dirty="0"/>
          </a:p>
        </p:txBody>
      </p:sp>
      <p:pic>
        <p:nvPicPr>
          <p:cNvPr id="79" name="Image 78">
            <a:extLst>
              <a:ext uri="{FF2B5EF4-FFF2-40B4-BE49-F238E27FC236}">
                <a16:creationId xmlns:a16="http://schemas.microsoft.com/office/drawing/2014/main" id="{827E1E26-6B0D-BF42-9C9C-CE1FD5843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t="61829" r="32878" b="5072"/>
          <a:stretch/>
        </p:blipFill>
        <p:spPr>
          <a:xfrm>
            <a:off x="6176291" y="5835300"/>
            <a:ext cx="4286589" cy="2738047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9167" r="6250" b="49167"/>
          <a:stretch/>
        </p:blipFill>
        <p:spPr>
          <a:xfrm>
            <a:off x="6450861" y="4928165"/>
            <a:ext cx="5495870" cy="339281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57DB60D-5011-5744-8D52-5C22EED36FF9}"/>
              </a:ext>
            </a:extLst>
          </p:cNvPr>
          <p:cNvSpPr/>
          <p:nvPr/>
        </p:nvSpPr>
        <p:spPr>
          <a:xfrm>
            <a:off x="6686782" y="5145560"/>
            <a:ext cx="5031349" cy="1440340"/>
          </a:xfrm>
          <a:prstGeom prst="rect">
            <a:avLst/>
          </a:prstGeom>
          <a:solidFill>
            <a:srgbClr val="E6332A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83825CB-24A0-9C4F-82A0-6AEB29BE0398}"/>
              </a:ext>
            </a:extLst>
          </p:cNvPr>
          <p:cNvSpPr/>
          <p:nvPr/>
        </p:nvSpPr>
        <p:spPr>
          <a:xfrm>
            <a:off x="6686782" y="6585899"/>
            <a:ext cx="5031349" cy="1415101"/>
          </a:xfrm>
          <a:prstGeom prst="rect">
            <a:avLst/>
          </a:prstGeom>
          <a:solidFill>
            <a:schemeClr val="accent1">
              <a:alpha val="3882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8E56B87-1D25-3B48-9E76-C5DA36AC67FC}"/>
              </a:ext>
            </a:extLst>
          </p:cNvPr>
          <p:cNvSpPr/>
          <p:nvPr/>
        </p:nvSpPr>
        <p:spPr>
          <a:xfrm>
            <a:off x="-4408" y="-12492"/>
            <a:ext cx="17344671" cy="107919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small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rPr>
              <a:t>PRINCIPAL COMPONENT ANALYSIS</a:t>
            </a:r>
            <a:endParaRPr kumimoji="0" lang="en-US" sz="2000" i="0" u="none" strike="noStrike" kern="1200" cap="small" spc="0" normalizeH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 Light" panose="020F0302020204030204" pitchFamily="34" charset="0"/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-1" y="742890"/>
            <a:ext cx="17340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A new approach to exploit residual maxima in near real time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158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9736930" y="6732489"/>
            <a:ext cx="7315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+mj-lt"/>
              </a:rPr>
              <a:t>Fires</a:t>
            </a:r>
            <a:r>
              <a:rPr lang="fr-FR" sz="2400" dirty="0" smtClean="0">
                <a:latin typeface="+mj-lt"/>
              </a:rPr>
              <a:t> (</a:t>
            </a:r>
            <a:r>
              <a:rPr lang="fr-FR" sz="2400" dirty="0" err="1" smtClean="0">
                <a:latin typeface="+mj-lt"/>
              </a:rPr>
              <a:t>Australia</a:t>
            </a:r>
            <a:r>
              <a:rPr lang="fr-FR" sz="2400" dirty="0" smtClean="0">
                <a:latin typeface="+mj-lt"/>
              </a:rPr>
              <a:t>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C</a:t>
            </a:r>
            <a:r>
              <a:rPr lang="fr-FR" sz="2400" baseline="-25000" dirty="0" smtClean="0"/>
              <a:t>2</a:t>
            </a:r>
            <a:r>
              <a:rPr lang="fr-FR" sz="2400" dirty="0" smtClean="0"/>
              <a:t>H</a:t>
            </a:r>
            <a:r>
              <a:rPr lang="fr-FR" sz="2400" baseline="-25000" dirty="0" smtClean="0"/>
              <a:t>2</a:t>
            </a:r>
            <a:r>
              <a:rPr lang="fr-FR" sz="2400" dirty="0" smtClean="0"/>
              <a:t>, C</a:t>
            </a:r>
            <a:r>
              <a:rPr lang="fr-FR" sz="2400" baseline="-25000" dirty="0" smtClean="0"/>
              <a:t>2</a:t>
            </a:r>
            <a:r>
              <a:rPr lang="fr-FR" sz="2400" dirty="0" smtClean="0"/>
              <a:t>H</a:t>
            </a:r>
            <a:r>
              <a:rPr lang="fr-FR" sz="2400" baseline="-25000" dirty="0" smtClean="0"/>
              <a:t>4</a:t>
            </a:r>
            <a:r>
              <a:rPr lang="fr-FR" sz="2400" dirty="0" smtClean="0"/>
              <a:t>,</a:t>
            </a:r>
            <a:r>
              <a:rPr lang="fr-FR" sz="2400" baseline="-25000" dirty="0" smtClean="0"/>
              <a:t> </a:t>
            </a:r>
            <a:r>
              <a:rPr lang="fr-FR" sz="2400" dirty="0" smtClean="0"/>
              <a:t> HCOOH, NH</a:t>
            </a:r>
            <a:r>
              <a:rPr lang="fr-FR" sz="2400" baseline="-25000" dirty="0" smtClean="0"/>
              <a:t>3 </a:t>
            </a:r>
            <a:r>
              <a:rPr lang="fr-FR" sz="2400" dirty="0" err="1" smtClean="0"/>
              <a:t>reliable</a:t>
            </a:r>
            <a:r>
              <a:rPr lang="fr-FR" sz="2400" dirty="0" smtClean="0"/>
              <a:t> </a:t>
            </a:r>
            <a:r>
              <a:rPr lang="fr-FR" sz="2400" dirty="0" err="1" smtClean="0"/>
              <a:t>detections</a:t>
            </a:r>
            <a:r>
              <a:rPr lang="fr-FR" sz="2400" dirty="0" smtClean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HCN, C</a:t>
            </a:r>
            <a:r>
              <a:rPr lang="fr-FR" sz="2400" baseline="-25000" dirty="0" smtClean="0"/>
              <a:t>4</a:t>
            </a:r>
            <a:r>
              <a:rPr lang="fr-FR" sz="2400" dirty="0" smtClean="0"/>
              <a:t>H</a:t>
            </a:r>
            <a:r>
              <a:rPr lang="fr-FR" sz="2400" baseline="-25000" dirty="0" smtClean="0"/>
              <a:t>4</a:t>
            </a:r>
            <a:r>
              <a:rPr lang="fr-FR" sz="2400" dirty="0" smtClean="0"/>
              <a:t>O and CH</a:t>
            </a:r>
            <a:r>
              <a:rPr lang="fr-FR" sz="2400" baseline="-25000" dirty="0" smtClean="0"/>
              <a:t>3</a:t>
            </a:r>
            <a:r>
              <a:rPr lang="fr-FR" sz="2400" dirty="0" smtClean="0"/>
              <a:t>OH in </a:t>
            </a:r>
            <a:r>
              <a:rPr lang="fr-FR" sz="2400" dirty="0" err="1" smtClean="0"/>
              <a:t>other</a:t>
            </a:r>
            <a:r>
              <a:rPr lang="fr-FR" sz="2400" dirty="0" smtClean="0"/>
              <a:t> granules.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The </a:t>
            </a:r>
            <a:r>
              <a:rPr lang="fr-FR" sz="2400" dirty="0" err="1" smtClean="0"/>
              <a:t>behaviour</a:t>
            </a:r>
            <a:r>
              <a:rPr lang="fr-FR" sz="2400" dirty="0" smtClean="0"/>
              <a:t> of the spectral </a:t>
            </a:r>
            <a:r>
              <a:rPr lang="fr-FR" sz="2400" dirty="0" err="1" smtClean="0"/>
              <a:t>domain</a:t>
            </a:r>
            <a:r>
              <a:rPr lang="fr-FR" sz="2400" dirty="0" smtClean="0"/>
              <a:t>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2000 and 2200 cm</a:t>
            </a:r>
            <a:r>
              <a:rPr lang="fr-FR" sz="2400" baseline="30000" dirty="0" smtClean="0"/>
              <a:t>-1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not </a:t>
            </a:r>
            <a:r>
              <a:rPr lang="fr-FR" sz="2400" dirty="0" err="1" smtClean="0"/>
              <a:t>well</a:t>
            </a:r>
            <a:r>
              <a:rPr lang="fr-FR" sz="2400" dirty="0" smtClean="0"/>
              <a:t> </a:t>
            </a:r>
            <a:r>
              <a:rPr lang="fr-FR" sz="2400" dirty="0" err="1" smtClean="0"/>
              <a:t>understood</a:t>
            </a:r>
            <a:r>
              <a:rPr lang="fr-FR" sz="2400" dirty="0" smtClean="0"/>
              <a:t>.</a:t>
            </a:r>
            <a:endParaRPr lang="fr-FR" sz="2400" baseline="30000" dirty="0"/>
          </a:p>
          <a:p>
            <a:endParaRPr lang="en-US" sz="2400" dirty="0">
              <a:latin typeface="+mj-lt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9744815" y="2898658"/>
            <a:ext cx="7314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+mj-lt"/>
              </a:rPr>
              <a:t>Volcanism</a:t>
            </a:r>
            <a:r>
              <a:rPr lang="fr-FR" sz="2400" dirty="0" smtClean="0">
                <a:latin typeface="+mj-lt"/>
              </a:rPr>
              <a:t> (Ubinas 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HNO</a:t>
            </a:r>
            <a:r>
              <a:rPr lang="fr-FR" sz="2400" baseline="-25000" dirty="0" smtClean="0"/>
              <a:t>3</a:t>
            </a:r>
            <a:r>
              <a:rPr lang="fr-FR" sz="2400" dirty="0" smtClean="0"/>
              <a:t> and SO</a:t>
            </a:r>
            <a:r>
              <a:rPr lang="fr-FR" sz="2400" baseline="-25000" dirty="0" smtClean="0"/>
              <a:t>2</a:t>
            </a:r>
            <a:r>
              <a:rPr lang="fr-FR" sz="2400" dirty="0" smtClean="0"/>
              <a:t> </a:t>
            </a:r>
            <a:r>
              <a:rPr lang="fr-FR" sz="2400" dirty="0" err="1" smtClean="0"/>
              <a:t>reliable</a:t>
            </a:r>
            <a:r>
              <a:rPr lang="fr-FR" sz="2400" dirty="0" smtClean="0"/>
              <a:t> </a:t>
            </a:r>
            <a:r>
              <a:rPr lang="fr-FR" sz="2400" dirty="0" err="1" smtClean="0"/>
              <a:t>detections</a:t>
            </a:r>
            <a:endParaRPr lang="fr-FR" sz="2400" baseline="-25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7</a:t>
            </a:fld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-1" y="742890"/>
            <a:ext cx="17340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Results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E56B87-1D25-3B48-9E76-C5DA36AC67FC}"/>
              </a:ext>
            </a:extLst>
          </p:cNvPr>
          <p:cNvSpPr/>
          <p:nvPr/>
        </p:nvSpPr>
        <p:spPr>
          <a:xfrm>
            <a:off x="-4408" y="-12492"/>
            <a:ext cx="17344671" cy="107919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small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rPr>
              <a:t>RESULTS</a:t>
            </a:r>
            <a:endParaRPr kumimoji="0" lang="en-US" sz="2000" i="0" u="none" strike="noStrike" kern="1200" cap="small" spc="0" normalizeH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36931" y="1406587"/>
            <a:ext cx="7315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latin typeface="+mj-lt"/>
              </a:rPr>
              <a:t>We</a:t>
            </a:r>
            <a:r>
              <a:rPr lang="fr-FR" sz="2400" dirty="0" smtClean="0">
                <a:latin typeface="+mj-lt"/>
              </a:rPr>
              <a:t> observe </a:t>
            </a:r>
            <a:r>
              <a:rPr lang="fr-FR" sz="2400" dirty="0" err="1" smtClean="0">
                <a:latin typeface="+mj-lt"/>
              </a:rPr>
              <a:t>peaks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 err="1" smtClean="0">
                <a:latin typeface="+mj-lt"/>
              </a:rPr>
              <a:t>with</a:t>
            </a:r>
            <a:r>
              <a:rPr lang="fr-FR" sz="2400" dirty="0" smtClean="0">
                <a:latin typeface="+mj-lt"/>
              </a:rPr>
              <a:t> high </a:t>
            </a:r>
            <a:r>
              <a:rPr lang="fr-FR" sz="2400" dirty="0" err="1" smtClean="0">
                <a:latin typeface="+mj-lt"/>
              </a:rPr>
              <a:t>intensity</a:t>
            </a:r>
            <a:r>
              <a:rPr lang="fr-FR" sz="2400" dirty="0" smtClean="0">
                <a:latin typeface="+mj-lt"/>
              </a:rPr>
              <a:t> signal in one </a:t>
            </a:r>
            <a:r>
              <a:rPr lang="fr-FR" sz="2400" dirty="0" err="1" smtClean="0">
                <a:latin typeface="+mj-lt"/>
              </a:rPr>
              <a:t>example</a:t>
            </a:r>
            <a:r>
              <a:rPr lang="fr-FR" sz="2400" dirty="0" smtClean="0">
                <a:latin typeface="+mj-lt"/>
              </a:rPr>
              <a:t> of GMI </a:t>
            </a:r>
            <a:r>
              <a:rPr lang="fr-FR" sz="2400" dirty="0" err="1" smtClean="0">
                <a:latin typeface="+mj-lt"/>
              </a:rPr>
              <a:t>captured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 err="1" smtClean="0">
                <a:latin typeface="+mj-lt"/>
              </a:rPr>
              <a:t>above</a:t>
            </a:r>
            <a:r>
              <a:rPr lang="fr-FR" sz="2400" dirty="0" smtClean="0">
                <a:latin typeface="+mj-lt"/>
              </a:rPr>
              <a:t> an </a:t>
            </a:r>
            <a:r>
              <a:rPr lang="fr-FR" sz="2400" dirty="0" err="1" smtClean="0">
                <a:latin typeface="+mj-lt"/>
              </a:rPr>
              <a:t>event</a:t>
            </a:r>
            <a:r>
              <a:rPr lang="fr-FR" sz="2400" dirty="0" smtClean="0">
                <a:latin typeface="+mj-lt"/>
              </a:rPr>
              <a:t> of :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16625" r="8273" b="4094"/>
          <a:stretch/>
        </p:blipFill>
        <p:spPr>
          <a:xfrm>
            <a:off x="154039" y="1295400"/>
            <a:ext cx="9430492" cy="422660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t="16933" r="8985" b="5232"/>
          <a:stretch/>
        </p:blipFill>
        <p:spPr>
          <a:xfrm>
            <a:off x="187981" y="5522004"/>
            <a:ext cx="9397680" cy="419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92520-A7A6-457A-B94D-10F01609E0CA}" type="slidenum">
              <a:rPr lang="fr-FR" smtClean="0"/>
              <a:t>8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E56B87-1D25-3B48-9E76-C5DA36AC67FC}"/>
              </a:ext>
            </a:extLst>
          </p:cNvPr>
          <p:cNvSpPr/>
          <p:nvPr/>
        </p:nvSpPr>
        <p:spPr>
          <a:xfrm>
            <a:off x="-4408" y="-12492"/>
            <a:ext cx="17344671" cy="107919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small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 panose="020F0302020204030204" pitchFamily="34" charset="0"/>
              </a:rPr>
              <a:t>RESULTS</a:t>
            </a:r>
            <a:endParaRPr kumimoji="0" lang="en-US" sz="2000" i="0" u="none" strike="noStrike" kern="1200" cap="small" spc="0" normalizeH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 Light" panose="020F03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1" y="742890"/>
            <a:ext cx="17340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Spatial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distribution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Image 11" descr="C:\Users\vuvan\Dropbox\Article\Figures\L2_total_20072019_SO2_metopb_perou.png">
            <a:extLst>
              <a:ext uri="{FF2B5EF4-FFF2-40B4-BE49-F238E27FC236}">
                <a16:creationId xmlns:a16="http://schemas.microsoft.com/office/drawing/2014/main" id="{841E842D-DBE6-0D46-804E-2619BA4138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3" t="9445" r="32772" b="49545"/>
          <a:stretch/>
        </p:blipFill>
        <p:spPr bwMode="auto">
          <a:xfrm>
            <a:off x="4319600" y="1522567"/>
            <a:ext cx="4305766" cy="28514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833" r="9167" b="12500"/>
          <a:stretch/>
        </p:blipFill>
        <p:spPr>
          <a:xfrm>
            <a:off x="1181870" y="4364139"/>
            <a:ext cx="2078061" cy="197718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336131" y="4992469"/>
            <a:ext cx="47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Excellent </a:t>
            </a:r>
            <a:r>
              <a:rPr lang="fr-FR" dirty="0" err="1" smtClean="0">
                <a:latin typeface="+mj-lt"/>
              </a:rPr>
              <a:t>correlation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between</a:t>
            </a:r>
            <a:r>
              <a:rPr lang="fr-FR" dirty="0" smtClean="0">
                <a:latin typeface="+mj-lt"/>
              </a:rPr>
              <a:t> SO</a:t>
            </a:r>
            <a:r>
              <a:rPr lang="fr-FR" baseline="-25000" dirty="0" smtClean="0">
                <a:latin typeface="+mj-lt"/>
              </a:rPr>
              <a:t>2</a:t>
            </a:r>
            <a:r>
              <a:rPr lang="fr-FR" dirty="0" smtClean="0">
                <a:latin typeface="+mj-lt"/>
              </a:rPr>
              <a:t> PCA signal and IASI L2 SO</a:t>
            </a:r>
            <a:r>
              <a:rPr lang="fr-FR" baseline="-25000" dirty="0" smtClean="0">
                <a:latin typeface="+mj-lt"/>
              </a:rPr>
              <a:t>2 </a:t>
            </a:r>
            <a:r>
              <a:rPr lang="fr-FR" dirty="0" smtClean="0">
                <a:latin typeface="+mj-lt"/>
              </a:rPr>
              <a:t>total </a:t>
            </a:r>
            <a:r>
              <a:rPr lang="fr-FR" dirty="0" err="1" smtClean="0">
                <a:latin typeface="+mj-lt"/>
              </a:rPr>
              <a:t>column</a:t>
            </a:r>
            <a:r>
              <a:rPr lang="fr-FR" dirty="0" smtClean="0">
                <a:latin typeface="+mj-lt"/>
              </a:rPr>
              <a:t>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16731" y="1108126"/>
            <a:ext cx="800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+mj-lt"/>
              </a:rPr>
              <a:t>Volcanism</a:t>
            </a:r>
            <a:r>
              <a:rPr lang="fr-FR" sz="2400" dirty="0" smtClean="0">
                <a:latin typeface="+mj-lt"/>
              </a:rPr>
              <a:t> (Ubinas </a:t>
            </a:r>
            <a:r>
              <a:rPr lang="fr-FR" sz="2400" dirty="0" smtClean="0">
                <a:latin typeface="+mj-lt"/>
              </a:rPr>
              <a:t>2019</a:t>
            </a:r>
            <a:r>
              <a:rPr lang="fr-FR" sz="2400" dirty="0">
                <a:latin typeface="+mj-lt"/>
              </a:rPr>
              <a:t>)</a:t>
            </a:r>
            <a:endParaRPr lang="fr-FR" sz="2400" dirty="0" smtClean="0">
              <a:latin typeface="+mj-lt"/>
            </a:endParaRPr>
          </a:p>
        </p:txBody>
      </p:sp>
      <p:pic>
        <p:nvPicPr>
          <p:cNvPr id="18" name="Image 17" descr="C:\Users\vuvan\Desktop\MIN_MAX_TXT\L2_Article\L2retrievals_2020_01_01__AUSTRALIE_day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0" t="15416" r="8321" b="53514"/>
          <a:stretch/>
        </p:blipFill>
        <p:spPr bwMode="auto">
          <a:xfrm>
            <a:off x="13116992" y="1447800"/>
            <a:ext cx="4087539" cy="30438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5" t="1936" r="1824" b="50000"/>
          <a:stretch/>
        </p:blipFill>
        <p:spPr>
          <a:xfrm>
            <a:off x="9120317" y="1496683"/>
            <a:ext cx="3969414" cy="3071179"/>
          </a:xfrm>
          <a:prstGeom prst="rect">
            <a:avLst/>
          </a:prstGeom>
        </p:spPr>
      </p:pic>
      <p:pic>
        <p:nvPicPr>
          <p:cNvPr id="21" name="Image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8" t="10877" r="50618" b="47419"/>
          <a:stretch/>
        </p:blipFill>
        <p:spPr bwMode="auto">
          <a:xfrm>
            <a:off x="211931" y="1570377"/>
            <a:ext cx="4137090" cy="2799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5687" r="8849" b="4287"/>
          <a:stretch/>
        </p:blipFill>
        <p:spPr>
          <a:xfrm>
            <a:off x="745331" y="6477000"/>
            <a:ext cx="7315200" cy="32004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8974931" y="1143001"/>
            <a:ext cx="830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latin typeface="+mj-lt"/>
              </a:rPr>
              <a:t>Fires</a:t>
            </a:r>
            <a:r>
              <a:rPr lang="fr-FR" sz="2400" dirty="0" smtClean="0">
                <a:latin typeface="+mj-lt"/>
              </a:rPr>
              <a:t> (</a:t>
            </a:r>
            <a:r>
              <a:rPr lang="fr-FR" sz="2400" dirty="0" err="1" smtClean="0">
                <a:latin typeface="+mj-lt"/>
              </a:rPr>
              <a:t>Australia</a:t>
            </a:r>
            <a:r>
              <a:rPr lang="fr-FR" sz="2400" dirty="0" smtClean="0">
                <a:latin typeface="+mj-lt"/>
              </a:rPr>
              <a:t> 2020</a:t>
            </a:r>
            <a:r>
              <a:rPr lang="fr-FR" sz="2400" dirty="0" smtClean="0">
                <a:latin typeface="+mj-lt"/>
              </a:rPr>
              <a:t>)</a:t>
            </a:r>
            <a:endParaRPr lang="en-US" sz="2400" dirty="0">
              <a:latin typeface="+mj-lt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16161" r="5838" b="3991"/>
          <a:stretch/>
        </p:blipFill>
        <p:spPr>
          <a:xfrm>
            <a:off x="9584531" y="6417523"/>
            <a:ext cx="7543800" cy="333607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083668" y="7696200"/>
            <a:ext cx="1500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+mj-lt"/>
              </a:rPr>
              <a:t>Archives </a:t>
            </a:r>
          </a:p>
          <a:p>
            <a:pPr algn="ctr"/>
            <a:r>
              <a:rPr lang="fr-FR" b="1" dirty="0" smtClean="0">
                <a:latin typeface="+mj-lt"/>
              </a:rPr>
              <a:t>2013 - 2020</a:t>
            </a:r>
            <a:endParaRPr lang="en-US" b="1" dirty="0"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3010" b="1739"/>
          <a:stretch/>
        </p:blipFill>
        <p:spPr>
          <a:xfrm>
            <a:off x="9889331" y="4642880"/>
            <a:ext cx="2270849" cy="174692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2375011" y="4992469"/>
            <a:ext cx="47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Medium </a:t>
            </a:r>
            <a:r>
              <a:rPr lang="fr-FR" dirty="0" err="1" smtClean="0">
                <a:latin typeface="+mj-lt"/>
              </a:rPr>
              <a:t>correlation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between</a:t>
            </a:r>
            <a:r>
              <a:rPr lang="fr-FR" dirty="0" smtClean="0">
                <a:latin typeface="+mj-lt"/>
              </a:rPr>
              <a:t> </a:t>
            </a:r>
            <a:r>
              <a:rPr lang="fr-FR" dirty="0" smtClean="0">
                <a:latin typeface="+mj-lt"/>
              </a:rPr>
              <a:t>C</a:t>
            </a:r>
            <a:r>
              <a:rPr lang="fr-FR" baseline="-25000" dirty="0" smtClean="0">
                <a:latin typeface="+mj-lt"/>
              </a:rPr>
              <a:t>2</a:t>
            </a:r>
            <a:r>
              <a:rPr lang="fr-FR" dirty="0" smtClean="0">
                <a:latin typeface="+mj-lt"/>
              </a:rPr>
              <a:t>H</a:t>
            </a:r>
            <a:r>
              <a:rPr lang="fr-FR" baseline="-25000" dirty="0">
                <a:latin typeface="+mj-lt"/>
              </a:rPr>
              <a:t>4</a:t>
            </a:r>
            <a:r>
              <a:rPr lang="fr-FR" dirty="0" smtClean="0">
                <a:latin typeface="+mj-lt"/>
              </a:rPr>
              <a:t> </a:t>
            </a:r>
            <a:r>
              <a:rPr lang="fr-FR" dirty="0" smtClean="0">
                <a:latin typeface="+mj-lt"/>
              </a:rPr>
              <a:t>PCA signal and IASI L2 </a:t>
            </a:r>
            <a:r>
              <a:rPr lang="fr-FR" dirty="0" smtClean="0">
                <a:latin typeface="+mj-lt"/>
              </a:rPr>
              <a:t>C</a:t>
            </a:r>
            <a:r>
              <a:rPr lang="fr-FR" baseline="-25000" dirty="0" smtClean="0">
                <a:latin typeface="+mj-lt"/>
              </a:rPr>
              <a:t>2</a:t>
            </a:r>
            <a:r>
              <a:rPr lang="fr-FR" dirty="0" smtClean="0">
                <a:latin typeface="+mj-lt"/>
              </a:rPr>
              <a:t>H</a:t>
            </a:r>
            <a:r>
              <a:rPr lang="fr-FR" baseline="-25000" dirty="0" smtClean="0">
                <a:latin typeface="+mj-lt"/>
              </a:rPr>
              <a:t>4</a:t>
            </a:r>
            <a:r>
              <a:rPr lang="fr-FR" baseline="-25000" dirty="0" smtClean="0">
                <a:latin typeface="+mj-lt"/>
              </a:rPr>
              <a:t> </a:t>
            </a:r>
            <a:r>
              <a:rPr lang="fr-FR" dirty="0" smtClean="0">
                <a:latin typeface="+mj-lt"/>
              </a:rPr>
              <a:t>total </a:t>
            </a:r>
            <a:r>
              <a:rPr lang="fr-FR" dirty="0" err="1" smtClean="0">
                <a:latin typeface="+mj-lt"/>
              </a:rPr>
              <a:t>column</a:t>
            </a:r>
            <a:r>
              <a:rPr lang="fr-FR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400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E56B87-1D25-3B48-9E76-C5DA36AC67FC}"/>
              </a:ext>
            </a:extLst>
          </p:cNvPr>
          <p:cNvSpPr/>
          <p:nvPr/>
        </p:nvSpPr>
        <p:spPr>
          <a:xfrm>
            <a:off x="-4408" y="-12492"/>
            <a:ext cx="17344671" cy="107919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cap="small" dirty="0" smtClean="0">
                <a:solidFill>
                  <a:schemeClr val="bg1"/>
                </a:solidFill>
                <a:cs typeface="Calibri Light" panose="020F0302020204030204" pitchFamily="34" charset="0"/>
              </a:rPr>
              <a:t>CONCLUSION</a:t>
            </a:r>
            <a:endParaRPr kumimoji="0" lang="en-US" sz="2000" i="0" u="none" strike="noStrike" kern="1200" cap="small" spc="0" normalizeH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 Light" panose="020F03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1" y="742890"/>
            <a:ext cx="173402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  <a:latin typeface="+mj-lt"/>
              </a:rPr>
              <a:t>Automatic</a:t>
            </a:r>
            <a:r>
              <a:rPr lang="fr-FR" sz="2000" dirty="0" smtClean="0">
                <a:solidFill>
                  <a:schemeClr val="bg1"/>
                </a:solidFill>
                <a:latin typeface="+mj-lt"/>
              </a:rPr>
              <a:t> Near Real Time </a:t>
            </a:r>
            <a:r>
              <a:rPr lang="fr-FR" sz="2000" dirty="0" err="1" smtClean="0">
                <a:solidFill>
                  <a:schemeClr val="bg1"/>
                </a:solidFill>
                <a:latin typeface="+mj-lt"/>
              </a:rPr>
              <a:t>Detection</a:t>
            </a:r>
            <a:r>
              <a:rPr lang="fr-FR" sz="2000" dirty="0" smtClean="0">
                <a:solidFill>
                  <a:schemeClr val="bg1"/>
                </a:solidFill>
                <a:latin typeface="+mj-lt"/>
              </a:rPr>
              <a:t> (last </a:t>
            </a:r>
            <a:r>
              <a:rPr lang="fr-FR" sz="2000" dirty="0" err="1" smtClean="0">
                <a:solidFill>
                  <a:schemeClr val="bg1"/>
                </a:solidFill>
                <a:latin typeface="+mj-lt"/>
              </a:rPr>
              <a:t>week</a:t>
            </a:r>
            <a:r>
              <a:rPr lang="fr-FR" sz="2000" dirty="0" smtClean="0">
                <a:solidFill>
                  <a:schemeClr val="bg1"/>
                </a:solidFill>
                <a:latin typeface="+mj-lt"/>
              </a:rPr>
              <a:t>)</a:t>
            </a:r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0" b="44531"/>
          <a:stretch/>
        </p:blipFill>
        <p:spPr>
          <a:xfrm>
            <a:off x="9355931" y="2580359"/>
            <a:ext cx="3971131" cy="641124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60" b="10809"/>
          <a:stretch/>
        </p:blipFill>
        <p:spPr>
          <a:xfrm>
            <a:off x="13024113" y="2528278"/>
            <a:ext cx="3960549" cy="634306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97731" y="1822086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PCA </a:t>
            </a:r>
            <a:r>
              <a:rPr lang="fr-FR" sz="2400" dirty="0" err="1" smtClean="0"/>
              <a:t>method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able to </a:t>
            </a:r>
            <a:r>
              <a:rPr lang="fr-FR" sz="2400" dirty="0" err="1" smtClean="0"/>
              <a:t>detect</a:t>
            </a:r>
            <a:r>
              <a:rPr lang="fr-FR" sz="2400" dirty="0" smtClean="0"/>
              <a:t> outliers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PCA GMI </a:t>
            </a:r>
            <a:r>
              <a:rPr lang="fr-FR" sz="2400" dirty="0" err="1" smtClean="0"/>
              <a:t>is</a:t>
            </a:r>
            <a:r>
              <a:rPr lang="fr-FR" sz="2400" dirty="0" smtClean="0"/>
              <a:t> able to fine </a:t>
            </a:r>
            <a:r>
              <a:rPr lang="fr-FR" sz="2400" dirty="0" err="1" smtClean="0"/>
              <a:t>characterize</a:t>
            </a:r>
            <a:r>
              <a:rPr lang="fr-FR" sz="2400" dirty="0" smtClean="0"/>
              <a:t> </a:t>
            </a:r>
            <a:r>
              <a:rPr lang="fr-FR" sz="2400" dirty="0" err="1" smtClean="0"/>
              <a:t>events</a:t>
            </a:r>
            <a:r>
              <a:rPr lang="fr-FR" sz="2400" dirty="0"/>
              <a:t> </a:t>
            </a:r>
            <a:r>
              <a:rPr lang="fr-FR" sz="2400" dirty="0" smtClean="0"/>
              <a:t>in </a:t>
            </a:r>
            <a:r>
              <a:rPr lang="fr-FR" sz="2400" dirty="0" err="1" smtClean="0"/>
              <a:t>terms</a:t>
            </a:r>
            <a:r>
              <a:rPr lang="fr-FR" sz="2400" dirty="0" smtClean="0"/>
              <a:t> of </a:t>
            </a:r>
            <a:r>
              <a:rPr lang="fr-FR" sz="2400" dirty="0" err="1" smtClean="0"/>
              <a:t>species</a:t>
            </a:r>
            <a:r>
              <a:rPr lang="fr-FR" sz="2400" dirty="0" smtClean="0"/>
              <a:t> (</a:t>
            </a:r>
            <a:r>
              <a:rPr lang="fr-FR" sz="2400" dirty="0" err="1" smtClean="0"/>
              <a:t>indicators</a:t>
            </a:r>
            <a:r>
              <a:rPr lang="fr-FR" sz="2400" dirty="0" smtClean="0"/>
              <a:t>), </a:t>
            </a:r>
            <a:r>
              <a:rPr lang="fr-FR" sz="2400" dirty="0" err="1" smtClean="0"/>
              <a:t>intensity</a:t>
            </a:r>
            <a:r>
              <a:rPr lang="fr-FR" sz="2400" dirty="0" smtClean="0"/>
              <a:t> (signal) and size (occurrence)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/>
              <a:t>Correlation</a:t>
            </a:r>
            <a:r>
              <a:rPr lang="fr-FR" sz="2400" dirty="0" smtClean="0"/>
              <a:t> </a:t>
            </a:r>
            <a:r>
              <a:rPr lang="fr-FR" sz="2400" dirty="0" err="1" smtClean="0"/>
              <a:t>exist</a:t>
            </a:r>
            <a:r>
              <a:rPr lang="fr-FR" sz="2400" dirty="0" smtClean="0"/>
              <a:t>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PCA </a:t>
            </a:r>
            <a:r>
              <a:rPr lang="fr-FR" sz="2400" dirty="0" err="1" smtClean="0"/>
              <a:t>intensity</a:t>
            </a:r>
            <a:r>
              <a:rPr lang="fr-FR" sz="2400" dirty="0" smtClean="0"/>
              <a:t> </a:t>
            </a:r>
            <a:r>
              <a:rPr lang="fr-FR" sz="2400" dirty="0" err="1" smtClean="0"/>
              <a:t>products</a:t>
            </a:r>
            <a:r>
              <a:rPr lang="fr-FR" sz="2400" dirty="0" smtClean="0"/>
              <a:t> and L2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Archives shows </a:t>
            </a:r>
            <a:r>
              <a:rPr lang="fr-FR" sz="2400" dirty="0" err="1" smtClean="0"/>
              <a:t>seasonality</a:t>
            </a:r>
            <a:r>
              <a:rPr lang="fr-FR" sz="2400" dirty="0" smtClean="0"/>
              <a:t> of </a:t>
            </a:r>
            <a:r>
              <a:rPr lang="fr-FR" sz="2400" dirty="0" err="1" smtClean="0"/>
              <a:t>fires</a:t>
            </a:r>
            <a:r>
              <a:rPr lang="fr-FR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The </a:t>
            </a:r>
            <a:r>
              <a:rPr lang="fr-FR" sz="2400" dirty="0" err="1" smtClean="0"/>
              <a:t>method</a:t>
            </a:r>
            <a:r>
              <a:rPr lang="fr-FR" sz="2400" dirty="0" smtClean="0"/>
              <a:t> </a:t>
            </a:r>
            <a:r>
              <a:rPr lang="fr-FR" sz="2400" dirty="0" err="1" smtClean="0"/>
              <a:t>allows</a:t>
            </a:r>
            <a:r>
              <a:rPr lang="fr-FR" sz="2400" dirty="0" smtClean="0"/>
              <a:t> </a:t>
            </a:r>
            <a:r>
              <a:rPr lang="fr-FR" sz="2400" dirty="0" err="1" smtClean="0"/>
              <a:t>near</a:t>
            </a:r>
            <a:r>
              <a:rPr lang="fr-FR" sz="2400" dirty="0" smtClean="0"/>
              <a:t> real time use</a:t>
            </a:r>
            <a:endParaRPr lang="en-US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7" b="77922"/>
          <a:stretch/>
        </p:blipFill>
        <p:spPr>
          <a:xfrm>
            <a:off x="1050131" y="4282522"/>
            <a:ext cx="7772400" cy="463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s début, chapitre et fin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LATMOS">
      <a:majorFont>
        <a:latin typeface="Myriad Pro Black Cond"/>
        <a:ea typeface=""/>
        <a:cs typeface=""/>
      </a:majorFont>
      <a:minorFont>
        <a:latin typeface="Myriad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 foncées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LATMOS">
      <a:majorFont>
        <a:latin typeface="Myriad Pro Black Cond"/>
        <a:ea typeface=""/>
        <a:cs typeface=""/>
      </a:majorFont>
      <a:minorFont>
        <a:latin typeface="Myriad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claires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LATMOS">
      <a:majorFont>
        <a:latin typeface="Myriad Pro Black Cond"/>
        <a:ea typeface=""/>
        <a:cs typeface=""/>
      </a:majorFont>
      <a:minorFont>
        <a:latin typeface="Myriad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ganisation claire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LATMOS">
      <a:majorFont>
        <a:latin typeface="Myriad Pro Black Cond"/>
        <a:ea typeface=""/>
        <a:cs typeface=""/>
      </a:majorFont>
      <a:minorFont>
        <a:latin typeface="Myriad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ganisation foncée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LATMOS">
      <a:majorFont>
        <a:latin typeface="Myriad Pro Black Cond"/>
        <a:ea typeface=""/>
        <a:cs typeface=""/>
      </a:majorFont>
      <a:minorFont>
        <a:latin typeface="Myriad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206354</TotalTime>
  <Words>1657</Words>
  <Application>Microsoft Office PowerPoint</Application>
  <PresentationFormat>Personnalisé</PresentationFormat>
  <Paragraphs>362</Paragraphs>
  <Slides>11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11</vt:i4>
      </vt:variant>
    </vt:vector>
  </HeadingPairs>
  <TitlesOfParts>
    <vt:vector size="26" baseType="lpstr">
      <vt:lpstr>Arial</vt:lpstr>
      <vt:lpstr>Bloxhall</vt:lpstr>
      <vt:lpstr>Calibri</vt:lpstr>
      <vt:lpstr>Calibri Light</vt:lpstr>
      <vt:lpstr>Cambria Math</vt:lpstr>
      <vt:lpstr>Myriad Pro Black Cond</vt:lpstr>
      <vt:lpstr>Myriad Pro Light</vt:lpstr>
      <vt:lpstr>Myriad Pro Light SemiExt</vt:lpstr>
      <vt:lpstr>Times New Roman</vt:lpstr>
      <vt:lpstr>Wingdings</vt:lpstr>
      <vt:lpstr>Slides début, chapitre et fin</vt:lpstr>
      <vt:lpstr>Slides foncées</vt:lpstr>
      <vt:lpstr>Slides claires</vt:lpstr>
      <vt:lpstr>Organisation claire</vt:lpstr>
      <vt:lpstr>Organisation foncée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Gaëlle Katchourine</dc:creator>
  <cp:lastModifiedBy>Adrien Vuvan</cp:lastModifiedBy>
  <cp:revision>3128</cp:revision>
  <dcterms:created xsi:type="dcterms:W3CDTF">2018-08-10T09:28:19Z</dcterms:created>
  <dcterms:modified xsi:type="dcterms:W3CDTF">2022-05-25T12:52:36Z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2018-08-10T00:00:00Z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2018-08-10T00:00:00Z</vt:filetime>
  </property>
</Properties>
</file>