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0" r:id="rId2"/>
    <p:sldId id="320" r:id="rId3"/>
    <p:sldId id="260" r:id="rId4"/>
    <p:sldId id="313" r:id="rId5"/>
    <p:sldId id="326" r:id="rId6"/>
    <p:sldId id="351" r:id="rId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69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10372-DE8E-4007-B83C-86EAC43C17DD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F3516-33B9-49D9-940A-0CB86BD2F41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2377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BBC6-926A-4A66-A0FC-D883B010D8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6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26C6B-F57B-49BC-8244-023AA11A7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5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26C6B-F57B-49BC-8244-023AA11A7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8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F3516-33B9-49D9-940A-0CB86BD2F417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56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26C6B-F57B-49BC-8244-023AA11A7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4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E345-BC23-4FA7-975F-EC1BF7929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C2D99-6234-4868-878C-4DAC859D9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090D1-6D39-4F6F-A187-97B9F06A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81E3A-91B5-48B1-9D40-247B4097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AB3A-37CE-4C7F-A1B0-AF9BB2F3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632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39D8-49FD-40AE-B616-B8D190B2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5E281-7EF2-400B-A649-F73F11930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E98C0-C521-46BB-A91A-A0F4BF44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AC3E8-C576-4160-B696-DF887AC2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0CBB5-2C9A-45CE-8E6B-535AE5ED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892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305B2-242A-4F5F-9008-29A98E7AF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DA844-5D87-40FC-95E9-EAA5FA276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77FF4-1C3E-4012-AD0C-55E5D3C7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88E22-B0A9-4540-9C62-1B6FD939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C40B7-8611-4AEB-AC88-B0E2C7FC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306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0A4D-C361-4E4C-8DE9-BB3EFC08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8DF2-C740-4562-8E85-150FF7C2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2B8FF-F11B-4485-8DAE-EEDEB3DB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49D01-F6E1-4E12-BDEA-85D71578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47C83-B01C-41E2-8D03-7286D51B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373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554EE-D8BD-42DA-8C5E-F8D79BA1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CB856-46D2-4954-B3C3-6F1EAD685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75CAB-0D7F-47CA-850C-6D64CFFF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82AD0-380B-4747-BEA7-29E604FC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81D0-0061-433C-938C-9433D4A4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035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D7EC-9E86-4484-865C-7C32DAE7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CAF48-E885-4D12-8245-F6A43FDA7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0487B-99D1-4B5B-974D-B3F393A58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B1124-A27B-46C3-B326-621AA2AE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0D283-CC47-402E-A3CE-23DF0C14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2425-324E-41B2-B6AF-0F200DFF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866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244D-9CD0-4679-9ED8-8DDAC098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D02F6-8099-45AD-8340-4980B22F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4B98E-224A-4AFA-8DDD-358DA9CBB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453BC-3A74-4496-9E52-C8AFD657A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B3EEE-E977-4DC0-A6A3-DCB0BE9F8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EDF5C-D2E6-4DA3-8E3E-56DC6BBA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CEE97-A540-4B19-BC9F-476B6435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11347-D81A-4FF3-8F74-D726049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366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72D0-6AF6-409A-B2E7-5A3B65CD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95710-3A5D-4CEA-A642-9F2A66FD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09264-8737-4359-BBDC-F85823FA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0E710-A13C-418E-88A8-306E9168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349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67484-16A5-4986-9F9E-C3CC9E40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D0FD6-A9EF-46EF-BD31-1EB0BDDB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F1A32-CB5D-4855-A473-ED21FFE2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0279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1CA0-978C-41E3-AC92-9E5E3C08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D4C8E-DC74-4FBD-9524-B48BFB0A7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FAF9C-8BE0-48C2-94BC-690AB7ED4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0B6B4-4B32-452F-B2BC-008DE095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250AE-3093-4D72-9CF1-9B3935FE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A2CD5-7F89-4BC0-BDCD-3D7616D3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945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CC1B-E89D-49AA-85A6-B7D62B6E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98E35-DE56-4CB2-B5B5-EA2E23012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2D98F-BA74-464C-8CD9-C6A49CE32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B8659-F7CA-433B-8923-FEFC9A4B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9191E-4B14-4912-99DC-988246DF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4C3E7-1BF7-4AD5-990E-D04FBB2D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569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73DB3-A79A-49B5-8C90-024F7953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59D37-3994-4F95-AE74-B4BA79A42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19B9-5832-4A19-9270-A4E1B91CC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BB47D-E50B-472E-B21E-BE74D72456B4}" type="datetimeFigureOut">
              <a:rPr lang="en-DE" smtClean="0"/>
              <a:t>26/05/2022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1A59-681A-436C-B039-FA5BED6CB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4819C-3C8D-4A6A-AF8D-A090F8B1D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97BF-4C1B-4E19-8238-346375F72AA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4515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phael.manu@uni-goetingen.de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raphael.manu@uni-goetingen.de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doi.org/10.1002/ecy.36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539635" y="1328717"/>
            <a:ext cx="8928847" cy="3718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NUTRIENT LIMITATION OF FINE ROOTS AND FERTILIZATION EFFECTS ON SOIL NUTRIENTS IN A MOIST TROPICAL FOREST 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299651" y="5119073"/>
            <a:ext cx="9290746" cy="1346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Raphael Manu</a:t>
            </a:r>
            <a:r>
              <a:rPr lang="en-US" sz="2000" baseline="30000" dirty="0">
                <a:solidFill>
                  <a:sysClr val="windowText" lastClr="000000"/>
                </a:solidFill>
              </a:rPr>
              <a:t>1*</a:t>
            </a:r>
            <a:r>
              <a:rPr lang="en-US" sz="2000" dirty="0">
                <a:solidFill>
                  <a:sysClr val="windowText" lastClr="000000"/>
                </a:solidFill>
              </a:rPr>
              <a:t>, Marife D. Corre</a:t>
            </a:r>
            <a:r>
              <a:rPr lang="en-US" sz="2000" baseline="30000" dirty="0">
                <a:solidFill>
                  <a:sysClr val="windowText" lastClr="000000"/>
                </a:solidFill>
              </a:rPr>
              <a:t>1</a:t>
            </a:r>
            <a:r>
              <a:rPr lang="en-US" sz="2000" dirty="0">
                <a:solidFill>
                  <a:sysClr val="windowText" lastClr="000000"/>
                </a:solidFill>
              </a:rPr>
              <a:t>, David Eryenyu</a:t>
            </a:r>
            <a:r>
              <a:rPr lang="en-US" sz="2000" baseline="30000" dirty="0">
                <a:solidFill>
                  <a:sysClr val="windowText" lastClr="000000"/>
                </a:solidFill>
              </a:rPr>
              <a:t>2</a:t>
            </a:r>
            <a:r>
              <a:rPr lang="en-US" sz="2000" dirty="0">
                <a:solidFill>
                  <a:sysClr val="windowText" lastClr="000000"/>
                </a:solidFill>
              </a:rPr>
              <a:t>, Edzo Veldkamp</a:t>
            </a:r>
            <a:r>
              <a:rPr lang="en-US" sz="2000" baseline="30000" dirty="0">
                <a:solidFill>
                  <a:sysClr val="windowText" lastClr="000000"/>
                </a:solidFill>
              </a:rPr>
              <a:t>1</a:t>
            </a:r>
            <a:r>
              <a:rPr lang="en-US" sz="2000" dirty="0">
                <a:solidFill>
                  <a:sysClr val="windowText" lastClr="000000"/>
                </a:solidFill>
              </a:rPr>
              <a:t>, and Oliver van Straaten</a:t>
            </a:r>
            <a:r>
              <a:rPr lang="en-US" sz="2000" baseline="30000" dirty="0">
                <a:solidFill>
                  <a:sysClr val="windowText" lastClr="000000"/>
                </a:solidFill>
              </a:rPr>
              <a:t>3</a:t>
            </a:r>
          </a:p>
          <a:p>
            <a:pPr algn="l">
              <a:defRPr/>
            </a:pPr>
            <a:endParaRPr lang="en-US" sz="1200" baseline="30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200" baseline="30000" dirty="0">
                <a:solidFill>
                  <a:schemeClr val="tx1"/>
                </a:solidFill>
              </a:rPr>
              <a:t>1</a:t>
            </a:r>
            <a:r>
              <a:rPr lang="en-US" sz="1200" dirty="0">
                <a:solidFill>
                  <a:schemeClr val="tx1"/>
                </a:solidFill>
              </a:rPr>
              <a:t>Soil Science of Tropical and Subtropical Ecosystems, University of Göttingen, Germany</a:t>
            </a:r>
          </a:p>
          <a:p>
            <a:pPr algn="l">
              <a:defRPr/>
            </a:pPr>
            <a:r>
              <a:rPr lang="en-GB" sz="1200" baseline="30000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Budongo Conservation Field Station, Masindi, Uganda </a:t>
            </a:r>
            <a:endParaRPr lang="en-US" sz="12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GB" sz="1200" baseline="30000" dirty="0">
                <a:solidFill>
                  <a:schemeClr val="tx1"/>
                </a:solidFill>
              </a:rPr>
              <a:t>3</a:t>
            </a:r>
            <a:r>
              <a:rPr lang="en-GB" sz="1200" dirty="0">
                <a:solidFill>
                  <a:schemeClr val="tx1"/>
                </a:solidFill>
              </a:rPr>
              <a:t>Northwest German Forest Research Institute, Germany</a:t>
            </a:r>
          </a:p>
          <a:p>
            <a:pPr algn="l">
              <a:defRPr/>
            </a:pPr>
            <a:endParaRPr lang="de-DE" sz="12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de-DE" sz="1200" dirty="0">
                <a:solidFill>
                  <a:schemeClr val="tx1"/>
                </a:solidFill>
              </a:rPr>
              <a:t>*Correspondence: </a:t>
            </a:r>
            <a:r>
              <a:rPr lang="de-DE" sz="1200" dirty="0">
                <a:hlinkClick r:id="rId3"/>
              </a:rPr>
              <a:t>raphael.manu@uni-goetingen.de</a:t>
            </a:r>
            <a:endParaRPr lang="de-DE" sz="1000" dirty="0"/>
          </a:p>
          <a:p>
            <a:pPr algn="l"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324786"/>
            <a:ext cx="3558991" cy="68254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42" y="302051"/>
            <a:ext cx="3982307" cy="7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669" y="6338209"/>
            <a:ext cx="1517530" cy="30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46562" y="6298497"/>
            <a:ext cx="1006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Funding: </a:t>
            </a:r>
            <a:endParaRPr lang="en-GB" sz="1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08352" y="1168774"/>
            <a:ext cx="1053683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-8776" y="6599732"/>
            <a:ext cx="12200776" cy="2582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-10173" y="-11010"/>
            <a:ext cx="12200776" cy="2582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620" y="6312487"/>
            <a:ext cx="753461" cy="263712"/>
          </a:xfrm>
          <a:prstGeom prst="rect">
            <a:avLst/>
          </a:prstGeom>
        </p:spPr>
      </p:pic>
      <p:sp>
        <p:nvSpPr>
          <p:cNvPr id="2" name="Flowchart: Collate 1">
            <a:extLst>
              <a:ext uri="{FF2B5EF4-FFF2-40B4-BE49-F238E27FC236}">
                <a16:creationId xmlns:a16="http://schemas.microsoft.com/office/drawing/2014/main" id="{ACAF3F72-EC84-410D-916C-D9592DA88BC1}"/>
              </a:ext>
            </a:extLst>
          </p:cNvPr>
          <p:cNvSpPr/>
          <p:nvPr/>
        </p:nvSpPr>
        <p:spPr>
          <a:xfrm>
            <a:off x="-13653" y="1148082"/>
            <a:ext cx="1310185" cy="5451649"/>
          </a:xfrm>
          <a:prstGeom prst="flowChartCol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4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815752" y="890500"/>
            <a:ext cx="1053683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2488" y="349366"/>
            <a:ext cx="866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BACKGROUND: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THE DECLINING TROPICAL CARBON SINK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00656" y="4758642"/>
            <a:ext cx="191344" cy="470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8776" y="6330139"/>
            <a:ext cx="10422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/>
              <a:t>Manu et al. 2022,  </a:t>
            </a:r>
            <a:r>
              <a:rPr lang="en-US" sz="1200" i="1" dirty="0" err="1"/>
              <a:t>Rammig</a:t>
            </a:r>
            <a:r>
              <a:rPr lang="en-US" sz="1200" i="1" dirty="0"/>
              <a:t> and </a:t>
            </a:r>
            <a:r>
              <a:rPr lang="en-US" sz="1200" i="1" dirty="0" err="1"/>
              <a:t>Lapola</a:t>
            </a:r>
            <a:r>
              <a:rPr lang="en-US" sz="1200" i="1" dirty="0"/>
              <a:t> 2021, Maia et al 2020, Brienen et al. 2015, </a:t>
            </a:r>
            <a:r>
              <a:rPr lang="de-DE" sz="1200" i="1" dirty="0"/>
              <a:t>Sayer et al. 2012, Yavitt et al. 2011, ,</a:t>
            </a:r>
            <a:r>
              <a:rPr lang="en-US" sz="1200" i="1" dirty="0"/>
              <a:t> Jobbágy &amp; Jackson 2000, </a:t>
            </a:r>
            <a:r>
              <a:rPr lang="de-DE" sz="1200" i="1" dirty="0"/>
              <a:t>Bloom et al. 1985 </a:t>
            </a:r>
            <a:endParaRPr lang="de-DE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A7E92-8784-4B03-938D-DB51EE35A7F2}"/>
              </a:ext>
            </a:extLst>
          </p:cNvPr>
          <p:cNvGrpSpPr/>
          <p:nvPr/>
        </p:nvGrpSpPr>
        <p:grpSpPr>
          <a:xfrm>
            <a:off x="6488070" y="1220872"/>
            <a:ext cx="5424757" cy="4678311"/>
            <a:chOff x="0" y="1258972"/>
            <a:chExt cx="5424757" cy="4678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EE8893-82D1-4B92-9D2F-715BB14E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58972"/>
              <a:ext cx="5424757" cy="4678311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FFECC4-682D-406F-B9A4-E451CACCAAFD}"/>
                </a:ext>
              </a:extLst>
            </p:cNvPr>
            <p:cNvSpPr/>
            <p:nvPr/>
          </p:nvSpPr>
          <p:spPr>
            <a:xfrm>
              <a:off x="1049088" y="1580171"/>
              <a:ext cx="1818801" cy="255282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EFF2A07-3472-4154-A5AF-783B1D482F66}"/>
                </a:ext>
              </a:extLst>
            </p:cNvPr>
            <p:cNvSpPr/>
            <p:nvPr/>
          </p:nvSpPr>
          <p:spPr>
            <a:xfrm>
              <a:off x="3529414" y="3569353"/>
              <a:ext cx="1818802" cy="255282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D81B865-D872-437B-BCC6-E39E54E80758}"/>
                </a:ext>
              </a:extLst>
            </p:cNvPr>
            <p:cNvSpPr/>
            <p:nvPr/>
          </p:nvSpPr>
          <p:spPr>
            <a:xfrm>
              <a:off x="1049087" y="3569353"/>
              <a:ext cx="1818801" cy="255282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B12A844-75FA-4F52-A419-3C11166DC332}"/>
                </a:ext>
              </a:extLst>
            </p:cNvPr>
            <p:cNvSpPr/>
            <p:nvPr/>
          </p:nvSpPr>
          <p:spPr>
            <a:xfrm>
              <a:off x="3529415" y="1594025"/>
              <a:ext cx="1818801" cy="255283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-8776" y="6599732"/>
            <a:ext cx="12200776" cy="2582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2184" y="6567643"/>
            <a:ext cx="2844800" cy="365125"/>
          </a:xfrm>
        </p:spPr>
        <p:txBody>
          <a:bodyPr/>
          <a:lstStyle/>
          <a:p>
            <a:fld id="{531A3611-3383-470D-8131-574125DA74DA}" type="slidenum">
              <a:rPr lang="de-DE" smtClean="0">
                <a:solidFill>
                  <a:schemeClr val="bg1"/>
                </a:solidFill>
              </a:rPr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0" y="-3610"/>
            <a:ext cx="12200776" cy="1575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821B4-C3E6-43E7-9A35-7AA6B0401C4D}"/>
              </a:ext>
            </a:extLst>
          </p:cNvPr>
          <p:cNvSpPr txBox="1"/>
          <p:nvPr/>
        </p:nvSpPr>
        <p:spPr>
          <a:xfrm>
            <a:off x="338346" y="1874529"/>
            <a:ext cx="59683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Ecosystem nutrient limitation play a regulatory role in plant growth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Fine roots (≤ 2 mm diameter) are central in plant growth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Plants maintain a large biomass of fine roots when soil nutrients are scarce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Here, we evaluate the responses of fine root production to elevated nutrient input </a:t>
            </a:r>
          </a:p>
        </p:txBody>
      </p:sp>
    </p:spTree>
    <p:extLst>
      <p:ext uri="{BB962C8B-B14F-4D97-AF65-F5344CB8AC3E}">
        <p14:creationId xmlns:p14="http://schemas.microsoft.com/office/powerpoint/2010/main" val="340081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2445"/>
          <a:stretch/>
        </p:blipFill>
        <p:spPr>
          <a:xfrm>
            <a:off x="7786611" y="915615"/>
            <a:ext cx="4307868" cy="54892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309" y="4225714"/>
            <a:ext cx="1038225" cy="1133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815752" y="836712"/>
            <a:ext cx="1053683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3F785A-5C0A-4557-BEBD-4F29BBBCC513}"/>
              </a:ext>
            </a:extLst>
          </p:cNvPr>
          <p:cNvSpPr txBox="1"/>
          <p:nvPr/>
        </p:nvSpPr>
        <p:spPr>
          <a:xfrm>
            <a:off x="2121768" y="2924944"/>
            <a:ext cx="23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Budongo field station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7823F-6633-41A9-97AF-6CF5386C7F55}"/>
              </a:ext>
            </a:extLst>
          </p:cNvPr>
          <p:cNvSpPr txBox="1"/>
          <p:nvPr/>
        </p:nvSpPr>
        <p:spPr>
          <a:xfrm>
            <a:off x="9639945" y="152535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Exp.  site</a:t>
            </a:r>
            <a:endParaRPr lang="en-DE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14056" y="6320456"/>
            <a:ext cx="1833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Photo credit: </a:t>
            </a:r>
            <a:r>
              <a:rPr lang="de-DE" sz="1000" b="1" dirty="0">
                <a:solidFill>
                  <a:schemeClr val="bg1"/>
                </a:solidFill>
              </a:rPr>
              <a:t>O. van Straaten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F0DB6-B09F-412F-99D8-00331C1DD05C}"/>
              </a:ext>
            </a:extLst>
          </p:cNvPr>
          <p:cNvSpPr/>
          <p:nvPr/>
        </p:nvSpPr>
        <p:spPr>
          <a:xfrm>
            <a:off x="1543741" y="256624"/>
            <a:ext cx="8907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bg1">
                    <a:lumMod val="50000"/>
                  </a:schemeClr>
                </a:solidFill>
              </a:rPr>
              <a:t>METHODS: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NUTRIENT ADDITION EXPERIMENT IN UGANDA</a:t>
            </a:r>
            <a:endParaRPr lang="en-D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25DAA30-8B80-4A93-AE94-0D4B662AAEF5}"/>
              </a:ext>
            </a:extLst>
          </p:cNvPr>
          <p:cNvSpPr/>
          <p:nvPr/>
        </p:nvSpPr>
        <p:spPr>
          <a:xfrm>
            <a:off x="-8776" y="6599732"/>
            <a:ext cx="12200776" cy="2582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00"/>
              </a:highlight>
            </a:endParaRP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9326909" y="65783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1A3611-3383-470D-8131-574125DA74DA}" type="slidenum">
              <a:rPr lang="de-DE" smtClean="0">
                <a:solidFill>
                  <a:schemeClr val="bg1"/>
                </a:solidFill>
              </a:rPr>
              <a:pPr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B9D743-B145-4488-901D-2C97941FEBAC}"/>
              </a:ext>
            </a:extLst>
          </p:cNvPr>
          <p:cNvSpPr/>
          <p:nvPr/>
        </p:nvSpPr>
        <p:spPr>
          <a:xfrm>
            <a:off x="2152398" y="190991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721743-EEE3-418F-9965-EAB291BD54D9}"/>
              </a:ext>
            </a:extLst>
          </p:cNvPr>
          <p:cNvSpPr/>
          <p:nvPr/>
        </p:nvSpPr>
        <p:spPr>
          <a:xfrm>
            <a:off x="11092092" y="98360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0225" algn="l"/>
                <a:tab pos="2336800" algn="l"/>
                <a:tab pos="4208463" algn="l"/>
              </a:tabLst>
            </a:pPr>
            <a:r>
              <a:rPr lang="de-DE" sz="1400" dirty="0"/>
              <a:t>40 × 40 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49E5F5-1233-48FB-B91D-7C3F655F7BA7}"/>
              </a:ext>
            </a:extLst>
          </p:cNvPr>
          <p:cNvCxnSpPr>
            <a:cxnSpLocks/>
          </p:cNvCxnSpPr>
          <p:nvPr/>
        </p:nvCxnSpPr>
        <p:spPr>
          <a:xfrm flipV="1">
            <a:off x="11625826" y="1342662"/>
            <a:ext cx="0" cy="1031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0" y="-3610"/>
            <a:ext cx="12200776" cy="1575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sp>
        <p:nvSpPr>
          <p:cNvPr id="24" name="Textfeld 4"/>
          <p:cNvSpPr txBox="1"/>
          <p:nvPr/>
        </p:nvSpPr>
        <p:spPr>
          <a:xfrm>
            <a:off x="405344" y="1113749"/>
            <a:ext cx="6674329" cy="17543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800225" algn="l"/>
                <a:tab pos="2336800" algn="l"/>
                <a:tab pos="4208463" algn="l"/>
              </a:tabLst>
            </a:pPr>
            <a:r>
              <a:rPr lang="de-DE" dirty="0">
                <a:solidFill>
                  <a:schemeClr val="tx1"/>
                </a:solidFill>
              </a:rPr>
              <a:t>Full factoral design with eight (8) treatments: N, P, K, N+P, N+K, P+K, N+P+K, Control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0225" algn="l"/>
                <a:tab pos="2336800" algn="l"/>
                <a:tab pos="4208463" algn="l"/>
              </a:tabLst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0225" algn="l"/>
                <a:tab pos="2336800" algn="l"/>
                <a:tab pos="4208463" algn="l"/>
              </a:tabLst>
            </a:pPr>
            <a:r>
              <a:rPr lang="de-DE" dirty="0">
                <a:solidFill>
                  <a:schemeClr val="tx1"/>
                </a:solidFill>
              </a:rPr>
              <a:t>Replicated four (4) times</a:t>
            </a:r>
          </a:p>
          <a:p>
            <a:pPr>
              <a:tabLst>
                <a:tab pos="1800225" algn="l"/>
                <a:tab pos="2336800" algn="l"/>
                <a:tab pos="4208463" algn="l"/>
              </a:tabLst>
            </a:pPr>
            <a:endParaRPr lang="de-DE" dirty="0">
              <a:solidFill>
                <a:schemeClr val="tx1"/>
              </a:solidFill>
            </a:endParaRPr>
          </a:p>
          <a:p>
            <a:pPr>
              <a:tabLst>
                <a:tab pos="1800225" algn="l"/>
                <a:tab pos="2336800" algn="l"/>
                <a:tab pos="4208463" algn="l"/>
              </a:tabLst>
            </a:pPr>
            <a:r>
              <a:rPr lang="de-DE" dirty="0">
                <a:solidFill>
                  <a:schemeClr val="tx1"/>
                </a:solidFill>
              </a:rPr>
              <a:t>Fertilisation rate:  </a:t>
            </a:r>
            <a:r>
              <a:rPr lang="en-US" altLang="en-US" dirty="0">
                <a:solidFill>
                  <a:schemeClr val="tx1"/>
                </a:solidFill>
              </a:rPr>
              <a:t>125 kg </a:t>
            </a:r>
            <a:r>
              <a:rPr lang="en-US" altLang="en-US" b="1" dirty="0">
                <a:solidFill>
                  <a:schemeClr val="tx1"/>
                </a:solidFill>
              </a:rPr>
              <a:t>N</a:t>
            </a:r>
            <a:r>
              <a:rPr lang="en-US" altLang="en-US" dirty="0">
                <a:solidFill>
                  <a:schemeClr val="tx1"/>
                </a:solidFill>
              </a:rPr>
              <a:t> ha</a:t>
            </a:r>
            <a:r>
              <a:rPr lang="en-US" altLang="en-US" baseline="30000" dirty="0">
                <a:solidFill>
                  <a:schemeClr val="tx1"/>
                </a:solidFill>
              </a:rPr>
              <a:t>-1 </a:t>
            </a:r>
            <a:r>
              <a:rPr lang="en-US" altLang="en-US" dirty="0">
                <a:solidFill>
                  <a:schemeClr val="tx1"/>
                </a:solidFill>
              </a:rPr>
              <a:t>yr</a:t>
            </a:r>
            <a:r>
              <a:rPr lang="en-US" altLang="en-US" baseline="30000" dirty="0">
                <a:solidFill>
                  <a:schemeClr val="tx1"/>
                </a:solidFill>
              </a:rPr>
              <a:t>-1</a:t>
            </a:r>
            <a:r>
              <a:rPr lang="en-US" altLang="en-US" dirty="0">
                <a:solidFill>
                  <a:schemeClr val="tx1"/>
                </a:solidFill>
              </a:rPr>
              <a:t>,</a:t>
            </a:r>
            <a:r>
              <a:rPr lang="en-US" altLang="en-US" baseline="30000" dirty="0">
                <a:solidFill>
                  <a:schemeClr val="tx1"/>
                </a:solidFill>
              </a:rPr>
              <a:t>   </a:t>
            </a:r>
            <a:r>
              <a:rPr lang="en-US" altLang="en-US" dirty="0">
                <a:solidFill>
                  <a:schemeClr val="tx1"/>
                </a:solidFill>
              </a:rPr>
              <a:t>50 kg</a:t>
            </a:r>
            <a:r>
              <a:rPr lang="en-US" altLang="en-US" b="1" dirty="0">
                <a:solidFill>
                  <a:schemeClr val="tx1"/>
                </a:solidFill>
              </a:rPr>
              <a:t> P </a:t>
            </a:r>
            <a:r>
              <a:rPr lang="en-US" altLang="en-US" dirty="0">
                <a:solidFill>
                  <a:schemeClr val="tx1"/>
                </a:solidFill>
              </a:rPr>
              <a:t>ha</a:t>
            </a:r>
            <a:r>
              <a:rPr lang="en-US" altLang="en-US" baseline="30000" dirty="0">
                <a:solidFill>
                  <a:schemeClr val="tx1"/>
                </a:solidFill>
              </a:rPr>
              <a:t>-1 </a:t>
            </a:r>
            <a:r>
              <a:rPr lang="en-US" altLang="en-US" dirty="0">
                <a:solidFill>
                  <a:schemeClr val="tx1"/>
                </a:solidFill>
              </a:rPr>
              <a:t>yr</a:t>
            </a:r>
            <a:r>
              <a:rPr lang="en-US" altLang="en-US" baseline="30000" dirty="0">
                <a:solidFill>
                  <a:schemeClr val="tx1"/>
                </a:solidFill>
              </a:rPr>
              <a:t>-1 </a:t>
            </a:r>
            <a:r>
              <a:rPr lang="en-US" altLang="en-US" dirty="0">
                <a:solidFill>
                  <a:schemeClr val="tx1"/>
                </a:solidFill>
              </a:rPr>
              <a:t>,50 kg </a:t>
            </a:r>
            <a:r>
              <a:rPr lang="en-US" altLang="en-US" b="1" dirty="0">
                <a:solidFill>
                  <a:schemeClr val="tx1"/>
                </a:solidFill>
              </a:rPr>
              <a:t>K</a:t>
            </a:r>
            <a:r>
              <a:rPr lang="en-US" altLang="en-US" dirty="0">
                <a:solidFill>
                  <a:schemeClr val="tx1"/>
                </a:solidFill>
              </a:rPr>
              <a:t> ha</a:t>
            </a:r>
            <a:r>
              <a:rPr lang="en-US" altLang="en-US" baseline="30000" dirty="0">
                <a:solidFill>
                  <a:schemeClr val="tx1"/>
                </a:solidFill>
              </a:rPr>
              <a:t>-1 </a:t>
            </a:r>
            <a:r>
              <a:rPr lang="en-US" altLang="en-US" dirty="0">
                <a:solidFill>
                  <a:schemeClr val="tx1"/>
                </a:solidFill>
              </a:rPr>
              <a:t>yr</a:t>
            </a:r>
            <a:r>
              <a:rPr lang="en-US" alt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5341" y="3185541"/>
            <a:ext cx="6674329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u="sng" dirty="0">
                <a:solidFill>
                  <a:schemeClr val="tx1"/>
                </a:solidFill>
              </a:rPr>
              <a:t>Soils (0–50 cm):</a:t>
            </a:r>
          </a:p>
          <a:p>
            <a:pPr>
              <a:tabLst>
                <a:tab pos="2147888" algn="l"/>
              </a:tabLst>
            </a:pPr>
            <a:r>
              <a:rPr lang="en-US" b="1" dirty="0">
                <a:solidFill>
                  <a:schemeClr val="tx1"/>
                </a:solidFill>
              </a:rPr>
              <a:t>Lixisols</a:t>
            </a:r>
            <a:r>
              <a:rPr lang="en-US" dirty="0">
                <a:solidFill>
                  <a:schemeClr val="tx1"/>
                </a:solidFill>
              </a:rPr>
              <a:t>: Well drained, highly weathered soils, sandy (&gt;50 % sand) </a:t>
            </a:r>
          </a:p>
          <a:p>
            <a:pPr>
              <a:tabLst>
                <a:tab pos="2147888" algn="l"/>
              </a:tabLst>
            </a:pPr>
            <a:r>
              <a:rPr lang="de-DE" dirty="0">
                <a:solidFill>
                  <a:schemeClr val="tx1"/>
                </a:solidFill>
              </a:rPr>
              <a:t>pH:  6.4</a:t>
            </a:r>
          </a:p>
        </p:txBody>
      </p:sp>
      <p:sp>
        <p:nvSpPr>
          <p:cNvPr id="2" name="Rectangle 1"/>
          <p:cNvSpPr/>
          <p:nvPr/>
        </p:nvSpPr>
        <p:spPr>
          <a:xfrm>
            <a:off x="8073906" y="6306382"/>
            <a:ext cx="3920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49375" algn="l"/>
              </a:tabLst>
            </a:pPr>
            <a:r>
              <a:rPr lang="de-DE" sz="1400" dirty="0"/>
              <a:t>Elevation: 1050 m a.s.l.   Precip.: 1670 – 2160 mm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353D0-CEB5-4836-9DCC-39CE7288AF9A}"/>
              </a:ext>
            </a:extLst>
          </p:cNvPr>
          <p:cNvSpPr txBox="1"/>
          <p:nvPr/>
        </p:nvSpPr>
        <p:spPr>
          <a:xfrm>
            <a:off x="405341" y="4410738"/>
            <a:ext cx="6674329" cy="64633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dirty="0"/>
              <a:t>Fine root biomass </a:t>
            </a:r>
            <a:r>
              <a:rPr lang="en-GB" dirty="0"/>
              <a:t>(0</a:t>
            </a:r>
            <a:r>
              <a:rPr lang="de-DE" dirty="0">
                <a:solidFill>
                  <a:schemeClr val="tx1"/>
                </a:solidFill>
              </a:rPr>
              <a:t>–</a:t>
            </a:r>
            <a:r>
              <a:rPr lang="en-GB" dirty="0"/>
              <a:t>10 cm soil depth): by excavating soil monoliths </a:t>
            </a:r>
          </a:p>
          <a:p>
            <a:pPr lvl="0">
              <a:defRPr/>
            </a:pPr>
            <a:r>
              <a:rPr lang="en-GB" dirty="0"/>
              <a:t>(20 × 20 cm) at six random locations within each plot</a:t>
            </a:r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0840A-0F96-4685-9CB2-2E20FADF6A42}"/>
              </a:ext>
            </a:extLst>
          </p:cNvPr>
          <p:cNvSpPr/>
          <p:nvPr/>
        </p:nvSpPr>
        <p:spPr>
          <a:xfrm>
            <a:off x="418199" y="5311680"/>
            <a:ext cx="6674329" cy="92333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GB" b="1" dirty="0"/>
              <a:t>Fine root production (</a:t>
            </a:r>
            <a:r>
              <a:rPr lang="en-GB" dirty="0"/>
              <a:t>0</a:t>
            </a:r>
            <a:r>
              <a:rPr lang="de-DE" dirty="0">
                <a:solidFill>
                  <a:schemeClr val="tx1"/>
                </a:solidFill>
              </a:rPr>
              <a:t>–</a:t>
            </a:r>
            <a:r>
              <a:rPr lang="en-GB" dirty="0"/>
              <a:t>30 cm soil depth): Using </a:t>
            </a:r>
            <a:r>
              <a:rPr lang="en-GB" b="1" dirty="0"/>
              <a:t>sequential coring technique, </a:t>
            </a:r>
            <a:r>
              <a:rPr lang="en-GB" dirty="0"/>
              <a:t> samples were taken every three months in the second year of the experiment. </a:t>
            </a:r>
          </a:p>
        </p:txBody>
      </p:sp>
    </p:spTree>
    <p:extLst>
      <p:ext uri="{BB962C8B-B14F-4D97-AF65-F5344CB8AC3E}">
        <p14:creationId xmlns:p14="http://schemas.microsoft.com/office/powerpoint/2010/main" val="7523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10C6EF-D265-454C-B3BB-4F4398CCF82E}"/>
              </a:ext>
            </a:extLst>
          </p:cNvPr>
          <p:cNvGrpSpPr/>
          <p:nvPr/>
        </p:nvGrpSpPr>
        <p:grpSpPr>
          <a:xfrm>
            <a:off x="6956374" y="4290060"/>
            <a:ext cx="5347459" cy="2278902"/>
            <a:chOff x="4594672" y="3976430"/>
            <a:chExt cx="5500083" cy="25108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2BB76E-9D49-4841-81ED-0C59CF4FDD54}"/>
                </a:ext>
              </a:extLst>
            </p:cNvPr>
            <p:cNvGrpSpPr/>
            <p:nvPr/>
          </p:nvGrpSpPr>
          <p:grpSpPr>
            <a:xfrm>
              <a:off x="4594672" y="3976430"/>
              <a:ext cx="5500083" cy="2510807"/>
              <a:chOff x="4688529" y="4029710"/>
              <a:chExt cx="5500083" cy="251080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E9330C4-8DBF-4F5F-934F-8A693E804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8529" y="4029710"/>
                <a:ext cx="4675738" cy="251080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D9C127-EDF7-4DEA-8120-7DFE2AE9A624}"/>
                  </a:ext>
                </a:extLst>
              </p:cNvPr>
              <p:cNvSpPr txBox="1"/>
              <p:nvPr/>
            </p:nvSpPr>
            <p:spPr>
              <a:xfrm>
                <a:off x="8539921" y="4256702"/>
                <a:ext cx="16486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Soil depth</a:t>
                </a:r>
                <a:endParaRPr lang="en-DE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9CE15A-BB49-4570-9CEB-B5D7E8F89F6B}"/>
                </a:ext>
              </a:extLst>
            </p:cNvPr>
            <p:cNvSpPr txBox="1"/>
            <p:nvPr/>
          </p:nvSpPr>
          <p:spPr>
            <a:xfrm>
              <a:off x="6332647" y="4052973"/>
              <a:ext cx="2207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K effect (</a:t>
              </a:r>
              <a:r>
                <a:rPr lang="en-GB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P =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0.045, 0.033)</a:t>
              </a:r>
              <a:endParaRPr lang="en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0" y="6591621"/>
            <a:ext cx="12200776" cy="2582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3EDC1-81E6-4CD2-9279-36AE1BA8955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045" b="52561"/>
          <a:stretch/>
        </p:blipFill>
        <p:spPr bwMode="auto">
          <a:xfrm>
            <a:off x="4602292" y="862469"/>
            <a:ext cx="7248128" cy="3063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815752" y="944288"/>
            <a:ext cx="1053683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89588" y="317483"/>
            <a:ext cx="848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FINE ROOT BIOMASS &amp; PRODUCTION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98644" y="2204864"/>
            <a:ext cx="414043" cy="13681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8115652" y="2204864"/>
            <a:ext cx="432048" cy="136815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65209" y="2420888"/>
            <a:ext cx="432048" cy="11521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254634" y="2374607"/>
            <a:ext cx="432048" cy="119029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4DE17-8B14-4F54-9E9D-493544E9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354" y="6546303"/>
            <a:ext cx="2844800" cy="365125"/>
          </a:xfrm>
        </p:spPr>
        <p:txBody>
          <a:bodyPr/>
          <a:lstStyle/>
          <a:p>
            <a:fld id="{531A3611-3383-470D-8131-574125DA74DA}" type="slidenum">
              <a:rPr lang="de-DE" smtClean="0">
                <a:solidFill>
                  <a:schemeClr val="bg1"/>
                </a:solidFill>
              </a:rPr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0" y="-3610"/>
            <a:ext cx="12200776" cy="1575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17655-9718-4794-8A1D-10EE7B341088}"/>
              </a:ext>
            </a:extLst>
          </p:cNvPr>
          <p:cNvSpPr/>
          <p:nvPr/>
        </p:nvSpPr>
        <p:spPr>
          <a:xfrm>
            <a:off x="188479" y="4149468"/>
            <a:ext cx="6168991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Responses is consistent with allocation theory &amp; highlights that maintaining a large fine root network is an intensive process (energy and resources),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trees will scale back their root network when they have adequate resources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EFDEAA-8415-4B1C-B5FB-C506376F852E}"/>
              </a:ext>
            </a:extLst>
          </p:cNvPr>
          <p:cNvSpPr txBox="1"/>
          <p:nvPr/>
        </p:nvSpPr>
        <p:spPr>
          <a:xfrm>
            <a:off x="188479" y="2791111"/>
            <a:ext cx="4218505" cy="71508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K addition </a:t>
            </a:r>
            <a:r>
              <a:rPr lang="de-DE" dirty="0" err="1"/>
              <a:t>decreased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 root production in 0─30 cm soil </a:t>
            </a:r>
            <a:r>
              <a:rPr lang="de-DE" dirty="0" err="1"/>
              <a:t>depth</a:t>
            </a:r>
            <a:endParaRPr lang="en-US" kern="0" baseline="30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4B5E27-B9C6-457C-A737-3ED0A18880E1}"/>
              </a:ext>
            </a:extLst>
          </p:cNvPr>
          <p:cNvSpPr txBox="1"/>
          <p:nvPr/>
        </p:nvSpPr>
        <p:spPr>
          <a:xfrm>
            <a:off x="218719" y="1687931"/>
            <a:ext cx="4218505" cy="40862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N addition decreased fine root biomass</a:t>
            </a:r>
            <a:endParaRPr lang="en-US" kern="0" baseline="30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DC50EC-91C6-4627-84ED-ACEA958EEA2D}"/>
              </a:ext>
            </a:extLst>
          </p:cNvPr>
          <p:cNvSpPr/>
          <p:nvPr/>
        </p:nvSpPr>
        <p:spPr>
          <a:xfrm>
            <a:off x="9686682" y="4703080"/>
            <a:ext cx="815340" cy="251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29-30 %</a:t>
            </a:r>
          </a:p>
          <a:p>
            <a:pPr algn="ctr"/>
            <a:endParaRPr lang="en-DE" sz="12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7B6FD1-EFE7-4672-A00E-006CF1BA4FBB}"/>
              </a:ext>
            </a:extLst>
          </p:cNvPr>
          <p:cNvSpPr/>
          <p:nvPr/>
        </p:nvSpPr>
        <p:spPr>
          <a:xfrm>
            <a:off x="10870012" y="1845139"/>
            <a:ext cx="815340" cy="2514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0000"/>
              </a:solidFill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34-35 %</a:t>
            </a:r>
          </a:p>
          <a:p>
            <a:pPr algn="ctr"/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3079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7" grpId="0" animBg="1"/>
      <p:bldP spid="2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0" y="6591621"/>
            <a:ext cx="12200776" cy="2582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15752" y="879242"/>
            <a:ext cx="1053683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35960" y="1286705"/>
            <a:ext cx="1944216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2A65D-1E6D-4839-89B0-A2BAF5F5646A}"/>
              </a:ext>
            </a:extLst>
          </p:cNvPr>
          <p:cNvSpPr txBox="1"/>
          <p:nvPr/>
        </p:nvSpPr>
        <p:spPr>
          <a:xfrm>
            <a:off x="4830183" y="218736"/>
            <a:ext cx="284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2249" y="1427836"/>
            <a:ext cx="5893275" cy="15890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This forest ecosystem</a:t>
            </a:r>
            <a:r>
              <a:rPr lang="en-GB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GB" dirty="0">
                <a:ea typeface="Times New Roman" panose="02020603050405020304" pitchFamily="18" charset="0"/>
              </a:rPr>
              <a:t>was dominantly controlled by N &amp; K availability but not P availability.</a:t>
            </a:r>
          </a:p>
          <a:p>
            <a:endParaRPr lang="en-GB" dirty="0">
              <a:ea typeface="Times New Roman" panose="02020603050405020304" pitchFamily="18" charset="0"/>
            </a:endParaRPr>
          </a:p>
          <a:p>
            <a:r>
              <a:rPr lang="en-GB" dirty="0">
                <a:ea typeface="Times New Roman" panose="02020603050405020304" pitchFamily="18" charset="0"/>
              </a:rPr>
              <a:t>Concept of multiple nutrient limitation was supported</a:t>
            </a:r>
            <a:endParaRPr lang="en-DE" dirty="0"/>
          </a:p>
          <a:p>
            <a:endParaRPr lang="en-GB" dirty="0"/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2184" y="6546303"/>
            <a:ext cx="2844800" cy="365125"/>
          </a:xfrm>
        </p:spPr>
        <p:txBody>
          <a:bodyPr/>
          <a:lstStyle/>
          <a:p>
            <a:fld id="{531A3611-3383-470D-8131-574125DA74DA}" type="slidenum">
              <a:rPr lang="de-DE" smtClean="0">
                <a:solidFill>
                  <a:schemeClr val="bg1"/>
                </a:solidFill>
              </a:rPr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37CF92-5F39-419F-9DA1-665223F8BDF6}"/>
              </a:ext>
            </a:extLst>
          </p:cNvPr>
          <p:cNvSpPr/>
          <p:nvPr/>
        </p:nvSpPr>
        <p:spPr>
          <a:xfrm>
            <a:off x="0" y="-3610"/>
            <a:ext cx="12200776" cy="1575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C5DAA3F8-FD9B-433A-A1C7-9E7489B476F4}"/>
              </a:ext>
            </a:extLst>
          </p:cNvPr>
          <p:cNvSpPr/>
          <p:nvPr/>
        </p:nvSpPr>
        <p:spPr>
          <a:xfrm>
            <a:off x="542249" y="3603361"/>
            <a:ext cx="5893275" cy="8659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Nutrient limitations may be widespread in African tropical forest region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FC76B-FC86-443C-8301-3661A866DE74}"/>
              </a:ext>
            </a:extLst>
          </p:cNvPr>
          <p:cNvGrpSpPr/>
          <p:nvPr/>
        </p:nvGrpSpPr>
        <p:grpSpPr>
          <a:xfrm>
            <a:off x="6887272" y="1009622"/>
            <a:ext cx="5283907" cy="5214598"/>
            <a:chOff x="1065707" y="333311"/>
            <a:chExt cx="5838787" cy="570978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68A40D-8CD2-49AE-9F0F-E66AB37DACEC}"/>
                </a:ext>
              </a:extLst>
            </p:cNvPr>
            <p:cNvGrpSpPr/>
            <p:nvPr/>
          </p:nvGrpSpPr>
          <p:grpSpPr>
            <a:xfrm>
              <a:off x="1065707" y="333311"/>
              <a:ext cx="5244310" cy="5709787"/>
              <a:chOff x="1004618" y="-354363"/>
              <a:chExt cx="5792116" cy="6348458"/>
            </a:xfrm>
          </p:grpSpPr>
          <p:pic>
            <p:nvPicPr>
              <p:cNvPr id="25" name="Picture 2" descr="C:\Users\ostraat\Desktop\Untitled-1.png">
                <a:extLst>
                  <a:ext uri="{FF2B5EF4-FFF2-40B4-BE49-F238E27FC236}">
                    <a16:creationId xmlns:a16="http://schemas.microsoft.com/office/drawing/2014/main" id="{78263F50-86BA-40BB-B08D-470D9CC6CF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4618" y="-354363"/>
                <a:ext cx="5792116" cy="6348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9372866-3DBA-4CFD-ABE0-01A3F8DA7694}"/>
                  </a:ext>
                </a:extLst>
              </p:cNvPr>
              <p:cNvSpPr/>
              <p:nvPr/>
            </p:nvSpPr>
            <p:spPr>
              <a:xfrm>
                <a:off x="2671188" y="3614085"/>
                <a:ext cx="3934648" cy="524579"/>
              </a:xfrm>
              <a:prstGeom prst="rect">
                <a:avLst/>
              </a:prstGeom>
              <a:solidFill>
                <a:schemeClr val="bg1">
                  <a:alpha val="89804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GB" sz="1100" dirty="0">
                    <a:solidFill>
                      <a:schemeClr val="tx1"/>
                    </a:solidFill>
                  </a:rPr>
                  <a:t>NPP</a:t>
                </a:r>
                <a:r>
                  <a:rPr lang="en-GB" sz="1100" baseline="-25000" dirty="0">
                    <a:solidFill>
                      <a:schemeClr val="tx1"/>
                    </a:solidFill>
                  </a:rPr>
                  <a:t>stem</a:t>
                </a:r>
                <a:r>
                  <a:rPr lang="en-GB" sz="1100" dirty="0">
                    <a:solidFill>
                      <a:schemeClr val="tx1"/>
                    </a:solidFill>
                  </a:rPr>
                  <a:t> = 2.2 ± 0.6</a:t>
                </a:r>
              </a:p>
              <a:p>
                <a:r>
                  <a:rPr lang="en-GB" sz="1100" dirty="0">
                    <a:solidFill>
                      <a:srgbClr val="FF0000"/>
                    </a:solidFill>
                  </a:rPr>
                  <a:t>NPP</a:t>
                </a:r>
                <a:r>
                  <a:rPr lang="en-GB" sz="1100" baseline="-25000" dirty="0">
                    <a:solidFill>
                      <a:srgbClr val="FF0000"/>
                    </a:solidFill>
                  </a:rPr>
                  <a:t>stem</a:t>
                </a:r>
                <a:r>
                  <a:rPr lang="en-GB" sz="1100" dirty="0">
                    <a:solidFill>
                      <a:srgbClr val="FF0000"/>
                    </a:solidFill>
                  </a:rPr>
                  <a:t> = 2.2 ± 0.4  (N &amp; K limited; </a:t>
                </a:r>
                <a:r>
                  <a:rPr lang="en-GB" sz="1100" i="1" dirty="0">
                    <a:solidFill>
                      <a:srgbClr val="FF0000"/>
                    </a:solidFill>
                  </a:rPr>
                  <a:t>Manu et al. 2022</a:t>
                </a:r>
                <a:r>
                  <a:rPr lang="en-GB" sz="1100" dirty="0">
                    <a:solidFill>
                      <a:srgbClr val="FF0000"/>
                    </a:solidFill>
                  </a:rPr>
                  <a:t>)</a:t>
                </a:r>
                <a:r>
                  <a:rPr lang="en-GB" sz="1100" i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36F10B6-12DD-44C5-A453-BDAED607323B}"/>
                  </a:ext>
                </a:extLst>
              </p:cNvPr>
              <p:cNvSpPr/>
              <p:nvPr/>
            </p:nvSpPr>
            <p:spPr>
              <a:xfrm>
                <a:off x="4553342" y="5114699"/>
                <a:ext cx="2165935" cy="6369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1400" dirty="0">
                    <a:ea typeface="Times New Roman" panose="02020603050405020304" pitchFamily="18" charset="0"/>
                  </a:rPr>
                  <a:t>NPP</a:t>
                </a:r>
                <a:r>
                  <a:rPr lang="nl-NL" altLang="en-US" sz="1400" baseline="-25000" dirty="0">
                    <a:ea typeface="Times New Roman" panose="02020603050405020304" pitchFamily="18" charset="0"/>
                  </a:rPr>
                  <a:t>fine-roots </a:t>
                </a:r>
                <a:r>
                  <a:rPr lang="nl-NL" altLang="en-US" sz="1400" dirty="0">
                    <a:ea typeface="Times New Roman" panose="02020603050405020304" pitchFamily="18" charset="0"/>
                  </a:rPr>
                  <a:t>= 2.2 ± 0.6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b="1" dirty="0">
                    <a:solidFill>
                      <a:srgbClr val="FF0000"/>
                    </a:solidFill>
                  </a:rPr>
                  <a:t>NPP</a:t>
                </a:r>
                <a:r>
                  <a:rPr lang="nl-NL" sz="1400" b="1" baseline="-25000" dirty="0">
                    <a:solidFill>
                      <a:srgbClr val="FF0000"/>
                    </a:solidFill>
                  </a:rPr>
                  <a:t>fine-roots </a:t>
                </a:r>
                <a:r>
                  <a:rPr lang="nl-NL" sz="1400" b="1" dirty="0">
                    <a:solidFill>
                      <a:srgbClr val="FF0000"/>
                    </a:solidFill>
                  </a:rPr>
                  <a:t>= 1.2 ± 0.1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5DEF87-BB84-41C0-B224-8BE9B0E01B7E}"/>
                </a:ext>
              </a:extLst>
            </p:cNvPr>
            <p:cNvSpPr/>
            <p:nvPr/>
          </p:nvSpPr>
          <p:spPr>
            <a:xfrm rot="16200000">
              <a:off x="5567060" y="3890973"/>
              <a:ext cx="2334769" cy="3400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GB" sz="1400" dirty="0"/>
                <a:t>All units: Mg C ha</a:t>
              </a:r>
              <a:r>
                <a:rPr lang="en-GB" sz="1400" baseline="30000" dirty="0"/>
                <a:t>-1</a:t>
              </a:r>
              <a:r>
                <a:rPr lang="en-GB" sz="1400" dirty="0"/>
                <a:t> yr</a:t>
              </a:r>
              <a:r>
                <a:rPr lang="en-GB" sz="1400" baseline="30000" dirty="0"/>
                <a:t>-1</a:t>
              </a:r>
              <a:endParaRPr lang="en-DE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08B6BA-7A17-4FBA-867E-12ADA9C11004}"/>
                </a:ext>
              </a:extLst>
            </p:cNvPr>
            <p:cNvSpPr/>
            <p:nvPr/>
          </p:nvSpPr>
          <p:spPr>
            <a:xfrm>
              <a:off x="3996726" y="2716238"/>
              <a:ext cx="1591018" cy="4718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1100" dirty="0"/>
                <a:t>NPP</a:t>
              </a:r>
              <a:r>
                <a:rPr lang="en-GB" sz="1100" baseline="-25000" dirty="0"/>
                <a:t>fine-</a:t>
              </a:r>
              <a:r>
                <a:rPr lang="en-GB" sz="1100" baseline="-25000" dirty="0" err="1"/>
                <a:t>littter</a:t>
              </a:r>
              <a:r>
                <a:rPr lang="en-GB" sz="1100" dirty="0"/>
                <a:t> = 4.8 ± 0.3</a:t>
              </a:r>
            </a:p>
            <a:p>
              <a:r>
                <a:rPr lang="en-GB" sz="1100" dirty="0">
                  <a:solidFill>
                    <a:srgbClr val="FF0000"/>
                  </a:solidFill>
                </a:rPr>
                <a:t>NPP</a:t>
              </a:r>
              <a:r>
                <a:rPr lang="en-GB" sz="1100" baseline="-25000" dirty="0">
                  <a:solidFill>
                    <a:srgbClr val="FF0000"/>
                  </a:solidFill>
                </a:rPr>
                <a:t>fine-litter</a:t>
              </a:r>
              <a:r>
                <a:rPr lang="en-GB" sz="1100" dirty="0">
                  <a:solidFill>
                    <a:srgbClr val="FF0000"/>
                  </a:solidFill>
                </a:rPr>
                <a:t> = 6.4 ± 0.4</a:t>
              </a:r>
            </a:p>
          </p:txBody>
        </p:sp>
      </p:grp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EC9E2A01-072B-456E-BCD5-14C5E40DB90E}"/>
              </a:ext>
            </a:extLst>
          </p:cNvPr>
          <p:cNvSpPr/>
          <p:nvPr/>
        </p:nvSpPr>
        <p:spPr>
          <a:xfrm>
            <a:off x="542249" y="5047185"/>
            <a:ext cx="5893275" cy="8659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Base cations such as K can be equally important in functional/biochemical roles related to ecosystem carbon assimilation. 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82B2E1-6A67-4F8D-A454-AC56B26ACC66}"/>
              </a:ext>
            </a:extLst>
          </p:cNvPr>
          <p:cNvSpPr/>
          <p:nvPr/>
        </p:nvSpPr>
        <p:spPr>
          <a:xfrm>
            <a:off x="6934735" y="6261185"/>
            <a:ext cx="464358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This study site </a:t>
            </a:r>
            <a:r>
              <a:rPr lang="en-GB" sz="1400" i="1" dirty="0"/>
              <a:t>compared with neotropics (Malhi et al. 2011)</a:t>
            </a:r>
            <a:endParaRPr lang="en-DE" sz="14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38AA94-519E-4547-9235-ED65A76BACC1}"/>
              </a:ext>
            </a:extLst>
          </p:cNvPr>
          <p:cNvSpPr/>
          <p:nvPr/>
        </p:nvSpPr>
        <p:spPr>
          <a:xfrm>
            <a:off x="6708068" y="2124111"/>
            <a:ext cx="2618003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GB" sz="1100" dirty="0" err="1">
                <a:solidFill>
                  <a:schemeClr val="bg2">
                    <a:lumMod val="75000"/>
                  </a:schemeClr>
                </a:solidFill>
              </a:rPr>
              <a:t>NPP</a:t>
            </a:r>
            <a:r>
              <a:rPr lang="en-GB" sz="1100" baseline="-25000" dirty="0" err="1">
                <a:solidFill>
                  <a:schemeClr val="bg2">
                    <a:lumMod val="75000"/>
                  </a:schemeClr>
                </a:solidFill>
              </a:rPr>
              <a:t>leaf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 = 3.5; </a:t>
            </a:r>
            <a:r>
              <a:rPr lang="en-GB" sz="1100" dirty="0" err="1">
                <a:solidFill>
                  <a:schemeClr val="bg2">
                    <a:lumMod val="75000"/>
                  </a:schemeClr>
                </a:solidFill>
              </a:rPr>
              <a:t>NPP</a:t>
            </a:r>
            <a:r>
              <a:rPr lang="en-GB" sz="1100" baseline="-25000" dirty="0" err="1">
                <a:solidFill>
                  <a:schemeClr val="bg2">
                    <a:lumMod val="75000"/>
                  </a:schemeClr>
                </a:solidFill>
              </a:rPr>
              <a:t>rep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 = 0.6; </a:t>
            </a:r>
            <a:r>
              <a:rPr lang="en-GB" sz="1100" dirty="0" err="1">
                <a:solidFill>
                  <a:schemeClr val="bg2">
                    <a:lumMod val="75000"/>
                  </a:schemeClr>
                </a:solidFill>
              </a:rPr>
              <a:t>NPP</a:t>
            </a:r>
            <a:r>
              <a:rPr lang="en-GB" sz="1100" baseline="-25000" dirty="0" err="1">
                <a:solidFill>
                  <a:schemeClr val="bg2">
                    <a:lumMod val="75000"/>
                  </a:schemeClr>
                </a:solidFill>
              </a:rPr>
              <a:t>twigs</a:t>
            </a:r>
            <a:r>
              <a:rPr lang="en-GB" sz="1100" dirty="0">
                <a:solidFill>
                  <a:schemeClr val="bg2">
                    <a:lumMod val="75000"/>
                  </a:schemeClr>
                </a:solidFill>
              </a:rPr>
              <a:t> = 0.4)</a:t>
            </a:r>
          </a:p>
          <a:p>
            <a:r>
              <a:rPr lang="en-GB" sz="1100" dirty="0">
                <a:solidFill>
                  <a:srgbClr val="FFABAB"/>
                </a:solidFill>
              </a:rPr>
              <a:t>(</a:t>
            </a:r>
            <a:r>
              <a:rPr lang="en-GB" sz="1100" dirty="0" err="1">
                <a:solidFill>
                  <a:srgbClr val="FFABAB"/>
                </a:solidFill>
              </a:rPr>
              <a:t>NPP</a:t>
            </a:r>
            <a:r>
              <a:rPr lang="en-GB" sz="1100" baseline="-25000" dirty="0" err="1">
                <a:solidFill>
                  <a:srgbClr val="FFABAB"/>
                </a:solidFill>
              </a:rPr>
              <a:t>leaf</a:t>
            </a:r>
            <a:r>
              <a:rPr lang="en-GB" sz="1100" dirty="0">
                <a:solidFill>
                  <a:srgbClr val="FFABAB"/>
                </a:solidFill>
              </a:rPr>
              <a:t> = 4.3; </a:t>
            </a:r>
            <a:r>
              <a:rPr lang="en-GB" sz="1100" dirty="0" err="1">
                <a:solidFill>
                  <a:srgbClr val="FFABAB"/>
                </a:solidFill>
              </a:rPr>
              <a:t>NPP</a:t>
            </a:r>
            <a:r>
              <a:rPr lang="en-GB" sz="1100" baseline="-25000" dirty="0" err="1">
                <a:solidFill>
                  <a:srgbClr val="FFABAB"/>
                </a:solidFill>
              </a:rPr>
              <a:t>rep</a:t>
            </a:r>
            <a:r>
              <a:rPr lang="en-GB" sz="1100" baseline="-25000" dirty="0">
                <a:solidFill>
                  <a:srgbClr val="FFABAB"/>
                </a:solidFill>
              </a:rPr>
              <a:t> </a:t>
            </a:r>
            <a:r>
              <a:rPr lang="en-GB" sz="1100" dirty="0">
                <a:solidFill>
                  <a:srgbClr val="FFABAB"/>
                </a:solidFill>
              </a:rPr>
              <a:t>= 0.6; </a:t>
            </a:r>
            <a:r>
              <a:rPr lang="en-GB" sz="1100" dirty="0" err="1">
                <a:solidFill>
                  <a:srgbClr val="FFABAB"/>
                </a:solidFill>
              </a:rPr>
              <a:t>NPP</a:t>
            </a:r>
            <a:r>
              <a:rPr lang="en-GB" sz="1100" baseline="-25000" dirty="0" err="1">
                <a:solidFill>
                  <a:srgbClr val="FFABAB"/>
                </a:solidFill>
              </a:rPr>
              <a:t>twigs</a:t>
            </a:r>
            <a:r>
              <a:rPr lang="en-GB" sz="1100" dirty="0">
                <a:solidFill>
                  <a:srgbClr val="FFABAB"/>
                </a:solidFill>
              </a:rPr>
              <a:t> = 1.1)</a:t>
            </a:r>
            <a:endParaRPr lang="en-DE" sz="1100" dirty="0">
              <a:solidFill>
                <a:srgbClr val="FFABAB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608E92-B42F-447B-AB9D-B11E5C83CC8A}"/>
              </a:ext>
            </a:extLst>
          </p:cNvPr>
          <p:cNvSpPr/>
          <p:nvPr/>
        </p:nvSpPr>
        <p:spPr>
          <a:xfrm>
            <a:off x="10073073" y="1134152"/>
            <a:ext cx="194421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NPP</a:t>
            </a:r>
            <a:r>
              <a:rPr lang="en-GB" sz="1000" baseline="-25000" dirty="0" err="1">
                <a:solidFill>
                  <a:schemeClr val="bg1">
                    <a:lumMod val="50000"/>
                  </a:schemeClr>
                </a:solidFill>
              </a:rPr>
              <a:t>Ag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= 7.8 ± 0.4  </a:t>
            </a:r>
          </a:p>
          <a:p>
            <a:r>
              <a:rPr lang="en-GB" sz="1000" dirty="0" err="1">
                <a:solidFill>
                  <a:srgbClr val="FF0000"/>
                </a:solidFill>
              </a:rPr>
              <a:t>NPP</a:t>
            </a:r>
            <a:r>
              <a:rPr lang="en-GB" sz="1000" baseline="-25000" dirty="0" err="1">
                <a:solidFill>
                  <a:srgbClr val="FF0000"/>
                </a:solidFill>
              </a:rPr>
              <a:t>Ag</a:t>
            </a:r>
            <a:r>
              <a:rPr lang="en-GB" sz="1000" baseline="-25000" dirty="0">
                <a:solidFill>
                  <a:srgbClr val="FF0000"/>
                </a:solidFill>
              </a:rPr>
              <a:t> </a:t>
            </a:r>
            <a:r>
              <a:rPr lang="en-GB" sz="1000" dirty="0">
                <a:solidFill>
                  <a:srgbClr val="FF0000"/>
                </a:solidFill>
              </a:rPr>
              <a:t>= 8.4 ± 0.9 (51 %)</a:t>
            </a:r>
          </a:p>
          <a:p>
            <a:endParaRPr lang="en-GB" sz="1000" dirty="0">
              <a:solidFill>
                <a:srgbClr val="FF0000"/>
              </a:solidFill>
            </a:endParaRPr>
          </a:p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NPP</a:t>
            </a:r>
            <a:r>
              <a:rPr lang="en-GB" sz="1000" baseline="-25000" dirty="0" err="1">
                <a:solidFill>
                  <a:schemeClr val="bg1">
                    <a:lumMod val="50000"/>
                  </a:schemeClr>
                </a:solidFill>
              </a:rPr>
              <a:t>Bg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= 2.8 ± 0.6 </a:t>
            </a:r>
          </a:p>
          <a:p>
            <a:r>
              <a:rPr lang="en-GB" sz="1000" dirty="0" err="1">
                <a:solidFill>
                  <a:srgbClr val="FF0000"/>
                </a:solidFill>
              </a:rPr>
              <a:t>NPP</a:t>
            </a:r>
            <a:r>
              <a:rPr lang="en-GB" sz="1000" baseline="-25000" dirty="0" err="1">
                <a:solidFill>
                  <a:srgbClr val="FF0000"/>
                </a:solidFill>
              </a:rPr>
              <a:t>Bg</a:t>
            </a:r>
            <a:r>
              <a:rPr lang="en-GB" sz="1000" dirty="0">
                <a:solidFill>
                  <a:srgbClr val="FF0000"/>
                </a:solidFill>
              </a:rPr>
              <a:t> = 8.1 ± 0.6 (49 %)</a:t>
            </a:r>
          </a:p>
          <a:p>
            <a:endParaRPr lang="en-GB" sz="1000" dirty="0">
              <a:solidFill>
                <a:srgbClr val="FF0000"/>
              </a:solidFill>
            </a:endParaRPr>
          </a:p>
          <a:p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NPP</a:t>
            </a:r>
            <a:r>
              <a:rPr lang="en-GB" sz="1000" baseline="-25000" dirty="0" err="1">
                <a:solidFill>
                  <a:schemeClr val="bg1">
                    <a:lumMod val="50000"/>
                  </a:schemeClr>
                </a:solidFill>
              </a:rPr>
              <a:t>total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 = 10.6 ± 0.7 </a:t>
            </a:r>
          </a:p>
          <a:p>
            <a:r>
              <a:rPr lang="en-GB" sz="1000" dirty="0" err="1">
                <a:solidFill>
                  <a:srgbClr val="FF0000"/>
                </a:solidFill>
              </a:rPr>
              <a:t>NPP</a:t>
            </a:r>
            <a:r>
              <a:rPr lang="en-GB" sz="1000" baseline="-25000" dirty="0" err="1">
                <a:solidFill>
                  <a:srgbClr val="FF0000"/>
                </a:solidFill>
              </a:rPr>
              <a:t>total</a:t>
            </a:r>
            <a:r>
              <a:rPr lang="en-GB" sz="1000" dirty="0">
                <a:solidFill>
                  <a:srgbClr val="FF0000"/>
                </a:solidFill>
              </a:rPr>
              <a:t> = 16.5 ± 1.6 (9.5 ± 0.9*) </a:t>
            </a:r>
          </a:p>
          <a:p>
            <a:endParaRPr lang="en-DE" sz="1000" dirty="0"/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0DF49B5C-F935-4604-A857-D1BFE8D3A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072" y="5571295"/>
            <a:ext cx="1905353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11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NPP</a:t>
            </a:r>
            <a:r>
              <a:rPr lang="nl-NL" altLang="en-US" sz="1100" baseline="-250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coarse-roots </a:t>
            </a:r>
            <a:r>
              <a:rPr lang="nl-NL" altLang="en-US" sz="11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= 0.7 ± 0.2</a:t>
            </a:r>
            <a:r>
              <a:rPr lang="nl-NL" altLang="en-US" sz="1100" dirty="0">
                <a:ea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srgbClr val="FFABAB"/>
                </a:solidFill>
              </a:rPr>
              <a:t>NPP</a:t>
            </a:r>
            <a:r>
              <a:rPr lang="nl-NL" sz="1100" baseline="-25000" dirty="0">
                <a:solidFill>
                  <a:srgbClr val="FFABAB"/>
                </a:solidFill>
              </a:rPr>
              <a:t>coarse-roots </a:t>
            </a:r>
            <a:r>
              <a:rPr lang="nl-NL" sz="1100" dirty="0">
                <a:solidFill>
                  <a:srgbClr val="FFABAB"/>
                </a:solidFill>
              </a:rPr>
              <a:t>= 6.9 ± 1.2</a:t>
            </a:r>
            <a:endParaRPr lang="en-DE" sz="1100" dirty="0">
              <a:solidFill>
                <a:srgbClr val="FFABA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09DB67-33D1-4138-B545-4AFBAF0DC64A}"/>
              </a:ext>
            </a:extLst>
          </p:cNvPr>
          <p:cNvSpPr/>
          <p:nvPr/>
        </p:nvSpPr>
        <p:spPr>
          <a:xfrm>
            <a:off x="10706377" y="2587275"/>
            <a:ext cx="1494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*excluding course-roots</a:t>
            </a:r>
            <a:endParaRPr lang="en-DE" sz="900" dirty="0"/>
          </a:p>
        </p:txBody>
      </p:sp>
    </p:spTree>
    <p:extLst>
      <p:ext uri="{BB962C8B-B14F-4D97-AF65-F5344CB8AC3E}">
        <p14:creationId xmlns:p14="http://schemas.microsoft.com/office/powerpoint/2010/main" val="7275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0E33F4-4241-40B3-9D5B-B9E44398129D}"/>
              </a:ext>
            </a:extLst>
          </p:cNvPr>
          <p:cNvSpPr/>
          <p:nvPr/>
        </p:nvSpPr>
        <p:spPr>
          <a:xfrm>
            <a:off x="917395" y="669142"/>
            <a:ext cx="3900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PROJECT DETAILS:</a:t>
            </a:r>
            <a:endParaRPr lang="en-DE" sz="1600" b="1" dirty="0"/>
          </a:p>
          <a:p>
            <a:endParaRPr lang="en-GB" sz="1600" dirty="0"/>
          </a:p>
          <a:p>
            <a:r>
              <a:rPr lang="en-GB" sz="1600" dirty="0"/>
              <a:t>Manu et al. 2022. Ecology e3659. </a:t>
            </a:r>
            <a:r>
              <a:rPr lang="en-GB" sz="1600" dirty="0">
                <a:hlinkClick r:id="rId2"/>
              </a:rPr>
              <a:t>https://doi.org/10.1002/ecy.3659</a:t>
            </a:r>
            <a:r>
              <a:rPr lang="en-GB" sz="1600" dirty="0"/>
              <a:t> </a:t>
            </a:r>
          </a:p>
          <a:p>
            <a:endParaRPr lang="en-GB" sz="1600" dirty="0"/>
          </a:p>
          <a:p>
            <a:r>
              <a:rPr lang="de-DE" sz="1600" dirty="0"/>
              <a:t>Contact: </a:t>
            </a:r>
            <a:r>
              <a:rPr lang="de-DE" sz="1600" dirty="0">
                <a:hlinkClick r:id="rId3"/>
              </a:rPr>
              <a:t>raphael.manu@uni-goetingen.de</a:t>
            </a:r>
            <a:endParaRPr lang="de-DE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AD352-0284-47E5-8DE3-FE9B7AA2EFFD}"/>
              </a:ext>
            </a:extLst>
          </p:cNvPr>
          <p:cNvSpPr/>
          <p:nvPr/>
        </p:nvSpPr>
        <p:spPr>
          <a:xfrm>
            <a:off x="0" y="6591621"/>
            <a:ext cx="12200776" cy="2582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E19DB-E680-446F-9054-35997DE017BB}"/>
              </a:ext>
            </a:extLst>
          </p:cNvPr>
          <p:cNvSpPr/>
          <p:nvPr/>
        </p:nvSpPr>
        <p:spPr>
          <a:xfrm>
            <a:off x="0" y="0"/>
            <a:ext cx="12200776" cy="2582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highlight>
                <a:srgbClr val="000080"/>
              </a:highligh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A94E6F-01A7-4197-A5C3-938F997317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10"/>
          <a:stretch/>
        </p:blipFill>
        <p:spPr>
          <a:xfrm>
            <a:off x="7687029" y="2996032"/>
            <a:ext cx="4504971" cy="359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B61D35-CC58-49D4-8357-882F18085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317"/>
            <a:ext cx="4433817" cy="359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AA074C-AB46-41E2-94D7-C6F810871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363" y="3804016"/>
            <a:ext cx="2212070" cy="449536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AE62FB8-C853-40A1-B2B9-4C813C35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31" y="4458289"/>
            <a:ext cx="2439920" cy="46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C337A2-7BCF-4C07-8956-AAD631F0C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281" y="5924093"/>
            <a:ext cx="1971904" cy="596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783EEA-F116-4D64-8F12-9F22E31F10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t="-1" r="1347" b="1931"/>
          <a:stretch/>
        </p:blipFill>
        <p:spPr>
          <a:xfrm>
            <a:off x="4390782" y="4953620"/>
            <a:ext cx="1087631" cy="9259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B5A30A-A81E-4796-AFC9-BE2D70C7E7F4}"/>
              </a:ext>
            </a:extLst>
          </p:cNvPr>
          <p:cNvSpPr txBox="1"/>
          <p:nvPr/>
        </p:nvSpPr>
        <p:spPr>
          <a:xfrm>
            <a:off x="4817975" y="3024468"/>
            <a:ext cx="255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ACKNOWLEDGEMENTS</a:t>
            </a:r>
            <a:endParaRPr lang="en-GB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795EB-C87E-4FC1-BD9D-14FC1F563E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8185" y="347571"/>
            <a:ext cx="4433815" cy="249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88DCFAD-3CE2-4552-A92D-86B82195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184" y="6546303"/>
            <a:ext cx="2844800" cy="365125"/>
          </a:xfrm>
        </p:spPr>
        <p:txBody>
          <a:bodyPr/>
          <a:lstStyle/>
          <a:p>
            <a:fld id="{531A3611-3383-470D-8131-574125DA74DA}" type="slidenum">
              <a:rPr lang="de-DE" smtClean="0">
                <a:solidFill>
                  <a:schemeClr val="bg1"/>
                </a:solidFill>
              </a:rPr>
              <a:t>6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678</Words>
  <Application>Microsoft Office PowerPoint</Application>
  <PresentationFormat>Widescreen</PresentationFormat>
  <Paragraphs>92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Manu</dc:creator>
  <cp:lastModifiedBy>Raphael Manu</cp:lastModifiedBy>
  <cp:revision>177</cp:revision>
  <dcterms:created xsi:type="dcterms:W3CDTF">2022-05-06T17:16:31Z</dcterms:created>
  <dcterms:modified xsi:type="dcterms:W3CDTF">2022-05-27T14:06:36Z</dcterms:modified>
</cp:coreProperties>
</file>