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321" r:id="rId3"/>
    <p:sldId id="308" r:id="rId4"/>
    <p:sldId id="319" r:id="rId5"/>
    <p:sldId id="316" r:id="rId6"/>
    <p:sldId id="296" r:id="rId7"/>
    <p:sldId id="311" r:id="rId8"/>
    <p:sldId id="310" r:id="rId9"/>
    <p:sldId id="301" r:id="rId10"/>
    <p:sldId id="286" r:id="rId11"/>
    <p:sldId id="320" r:id="rId12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36D707-992C-54CC-CBA2-F94FDCADDA60}" name="Camille Janvier" initials="CJ" userId="S::camille.janvier@ixblue.com::a0ec710e-eb6b-4bf5-946b-0079ec80f38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9796"/>
    <a:srgbClr val="C0C0C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867" autoAdjust="0"/>
  </p:normalViewPr>
  <p:slideViewPr>
    <p:cSldViewPr snapToGrid="0" snapToObjects="1">
      <p:cViewPr varScale="1">
        <p:scale>
          <a:sx n="124" d="100"/>
          <a:sy n="124" d="100"/>
        </p:scale>
        <p:origin x="1224" y="96"/>
      </p:cViewPr>
      <p:guideLst>
        <p:guide orient="horz" pos="1620"/>
        <p:guide pos="2883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1A847-83D0-524B-AC65-DC6DD70FDF4E}" type="datetimeFigureOut">
              <a:rPr lang="fr-FR" smtClean="0"/>
              <a:t>25/05/2022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557CA-0E85-1F4A-81D8-674AFACF6E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84986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47701-7579-BC42-9047-75211D837190}" type="datetimeFigureOut">
              <a:rPr lang="fr-FR" smtClean="0"/>
              <a:t>25/05/2022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96D47B-A1B8-A641-9473-C57AFB392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03222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6D47B-A1B8-A641-9473-C57AFB3920E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9139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Insister sur Differential gravimeter = Gravity + Gravity gradiometer</a:t>
            </a:r>
          </a:p>
          <a:p>
            <a:r>
              <a:rPr lang="en-US" dirty="0"/>
              <a:t>Faire animation avec </a:t>
            </a:r>
            <a:r>
              <a:rPr lang="en-US" dirty="0" err="1"/>
              <a:t>atomes</a:t>
            </a:r>
            <a:r>
              <a:rPr lang="en-US" dirty="0"/>
              <a:t> qui </a:t>
            </a:r>
            <a:r>
              <a:rPr lang="en-US" dirty="0" err="1"/>
              <a:t>chutent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6D47B-A1B8-A641-9473-C57AFB3920E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0670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6D47B-A1B8-A641-9473-C57AFB3920ED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9968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6D47B-A1B8-A641-9473-C57AFB3920ED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1321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6D47B-A1B8-A641-9473-C57AFB3920E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0756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255" y="2000109"/>
            <a:ext cx="3450264" cy="97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7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images et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07818" y="205979"/>
            <a:ext cx="8469744" cy="334348"/>
          </a:xfrm>
        </p:spPr>
        <p:txBody>
          <a:bodyPr>
            <a:noAutofit/>
          </a:bodyPr>
          <a:lstStyle>
            <a:lvl1pPr>
              <a:defRPr sz="2000"/>
            </a:lvl1pPr>
          </a:lstStyle>
          <a:p>
            <a:r>
              <a:rPr lang="en-US" noProof="0" dirty="0"/>
              <a:t>Title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71763" y="2934465"/>
            <a:ext cx="1971964" cy="1471279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16" name="Espace réservé pour une image  5"/>
          <p:cNvSpPr>
            <a:spLocks noGrp="1"/>
          </p:cNvSpPr>
          <p:nvPr>
            <p:ph type="pic" sz="quarter" idx="16" hasCustomPrompt="1"/>
          </p:nvPr>
        </p:nvSpPr>
        <p:spPr>
          <a:xfrm>
            <a:off x="674696" y="1404970"/>
            <a:ext cx="1364926" cy="1364927"/>
          </a:xfrm>
          <a:prstGeom prst="ellipse">
            <a:avLst/>
          </a:prstGeom>
          <a:noFill/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en-US" noProof="0" dirty="0"/>
              <a:t>Click on the icon to add an image</a:t>
            </a:r>
          </a:p>
        </p:txBody>
      </p:sp>
      <p:sp>
        <p:nvSpPr>
          <p:cNvPr id="19" name="Espace réservé pour une image  5"/>
          <p:cNvSpPr>
            <a:spLocks noGrp="1"/>
          </p:cNvSpPr>
          <p:nvPr>
            <p:ph type="pic" sz="quarter" idx="17" hasCustomPrompt="1"/>
          </p:nvPr>
        </p:nvSpPr>
        <p:spPr>
          <a:xfrm>
            <a:off x="2822171" y="1404970"/>
            <a:ext cx="1364926" cy="1364927"/>
          </a:xfrm>
          <a:prstGeom prst="ellipse">
            <a:avLst/>
          </a:prstGeom>
          <a:noFill/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en-US" noProof="0" dirty="0"/>
              <a:t>Click on the icon to add an image</a:t>
            </a:r>
          </a:p>
        </p:txBody>
      </p:sp>
      <p:sp>
        <p:nvSpPr>
          <p:cNvPr id="23" name="Espace réservé pour une image  5"/>
          <p:cNvSpPr>
            <a:spLocks noGrp="1"/>
          </p:cNvSpPr>
          <p:nvPr>
            <p:ph type="pic" sz="quarter" idx="18" hasCustomPrompt="1"/>
          </p:nvPr>
        </p:nvSpPr>
        <p:spPr>
          <a:xfrm>
            <a:off x="4957403" y="1404970"/>
            <a:ext cx="1364926" cy="1364927"/>
          </a:xfrm>
          <a:prstGeom prst="ellipse">
            <a:avLst/>
          </a:prstGeom>
          <a:noFill/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en-US" noProof="0" dirty="0"/>
              <a:t>Click on the icon to add an image</a:t>
            </a:r>
          </a:p>
        </p:txBody>
      </p:sp>
      <p:sp>
        <p:nvSpPr>
          <p:cNvPr id="24" name="Espace réservé pour une image  5"/>
          <p:cNvSpPr>
            <a:spLocks noGrp="1"/>
          </p:cNvSpPr>
          <p:nvPr>
            <p:ph type="pic" sz="quarter" idx="19" hasCustomPrompt="1"/>
          </p:nvPr>
        </p:nvSpPr>
        <p:spPr>
          <a:xfrm>
            <a:off x="7088121" y="1404970"/>
            <a:ext cx="1364926" cy="1364927"/>
          </a:xfrm>
          <a:prstGeom prst="ellipse">
            <a:avLst/>
          </a:prstGeom>
          <a:noFill/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en-US" noProof="0" dirty="0"/>
              <a:t>Click on the icon to add an image</a:t>
            </a:r>
          </a:p>
        </p:txBody>
      </p:sp>
      <p:sp>
        <p:nvSpPr>
          <p:cNvPr id="25" name="Espace réservé du contenu 2"/>
          <p:cNvSpPr>
            <a:spLocks noGrp="1"/>
          </p:cNvSpPr>
          <p:nvPr>
            <p:ph idx="20" hasCustomPrompt="1"/>
          </p:nvPr>
        </p:nvSpPr>
        <p:spPr>
          <a:xfrm>
            <a:off x="2514599" y="2934465"/>
            <a:ext cx="1971964" cy="1471279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26" name="Espace réservé du contenu 2"/>
          <p:cNvSpPr>
            <a:spLocks noGrp="1"/>
          </p:cNvSpPr>
          <p:nvPr>
            <p:ph idx="21" hasCustomPrompt="1"/>
          </p:nvPr>
        </p:nvSpPr>
        <p:spPr>
          <a:xfrm>
            <a:off x="4655126" y="2934465"/>
            <a:ext cx="1971964" cy="1471279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27" name="Espace réservé du contenu 2"/>
          <p:cNvSpPr>
            <a:spLocks noGrp="1"/>
          </p:cNvSpPr>
          <p:nvPr>
            <p:ph idx="22" hasCustomPrompt="1"/>
          </p:nvPr>
        </p:nvSpPr>
        <p:spPr>
          <a:xfrm>
            <a:off x="6784107" y="2934465"/>
            <a:ext cx="1971964" cy="1471279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15" name="Espace réservé du texte 6"/>
          <p:cNvSpPr>
            <a:spLocks noGrp="1"/>
          </p:cNvSpPr>
          <p:nvPr>
            <p:ph type="body" sz="quarter" idx="23" hasCustomPrompt="1"/>
          </p:nvPr>
        </p:nvSpPr>
        <p:spPr>
          <a:xfrm>
            <a:off x="212436" y="540327"/>
            <a:ext cx="8465126" cy="369598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noProof="0" dirty="0"/>
              <a:t>Subtitle</a:t>
            </a:r>
          </a:p>
        </p:txBody>
      </p:sp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73323353-CBB6-8541-A465-B2CE9FF1ACF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98582" y="4810048"/>
            <a:ext cx="387927" cy="273844"/>
          </a:xfrm>
        </p:spPr>
        <p:txBody>
          <a:bodyPr/>
          <a:lstStyle>
            <a:lvl1pPr>
              <a:defRPr>
                <a:latin typeface="Montserrat" pitchFamily="2" charset="77"/>
              </a:defRPr>
            </a:lvl1pPr>
          </a:lstStyle>
          <a:p>
            <a:fld id="{86A726F9-5BBD-EE44-B164-D1545ED0EAE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752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3205019" y="2053252"/>
            <a:ext cx="5167745" cy="857250"/>
          </a:xfrm>
        </p:spPr>
        <p:txBody>
          <a:bodyPr>
            <a:noAutofit/>
          </a:bodyPr>
          <a:lstStyle>
            <a:lvl1pPr algn="l">
              <a:defRPr sz="3200" b="1">
                <a:latin typeface="Arial"/>
                <a:cs typeface="Arial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5" name="Ellipse 4"/>
          <p:cNvSpPr/>
          <p:nvPr userDrawn="1"/>
        </p:nvSpPr>
        <p:spPr>
          <a:xfrm>
            <a:off x="840509" y="1644073"/>
            <a:ext cx="1727200" cy="1727200"/>
          </a:xfrm>
          <a:prstGeom prst="ellipse">
            <a:avLst/>
          </a:prstGeom>
          <a:solidFill>
            <a:srgbClr val="00A5D8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1">
            <a:extLst>
              <a:ext uri="{FF2B5EF4-FFF2-40B4-BE49-F238E27FC236}">
                <a16:creationId xmlns:a16="http://schemas.microsoft.com/office/drawing/2014/main" id="{86FA1665-CF8D-4A28-90A0-9FAA015420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4811621"/>
            <a:ext cx="766620" cy="2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38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83491"/>
            <a:ext cx="9144000" cy="3874654"/>
          </a:xfrm>
          <a:prstGeom prst="rect">
            <a:avLst/>
          </a:prstGeom>
          <a:solidFill>
            <a:srgbClr val="00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 hasCustomPrompt="1"/>
          </p:nvPr>
        </p:nvSpPr>
        <p:spPr>
          <a:xfrm>
            <a:off x="3046047" y="2053252"/>
            <a:ext cx="5698452" cy="857250"/>
          </a:xfrm>
        </p:spPr>
        <p:txBody>
          <a:bodyPr>
            <a:no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1. Chapitre 1</a:t>
            </a:r>
            <a:br>
              <a:rPr lang="fr-FR" dirty="0"/>
            </a:br>
            <a:r>
              <a:rPr lang="fr-FR" dirty="0"/>
              <a:t>2. Chapitre 2</a:t>
            </a:r>
          </a:p>
        </p:txBody>
      </p:sp>
      <p:sp>
        <p:nvSpPr>
          <p:cNvPr id="7" name="Titre 1"/>
          <p:cNvSpPr txBox="1">
            <a:spLocks/>
          </p:cNvSpPr>
          <p:nvPr userDrawn="1"/>
        </p:nvSpPr>
        <p:spPr>
          <a:xfrm>
            <a:off x="299558" y="2053252"/>
            <a:ext cx="253092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indent="0">
              <a:buNone/>
            </a:pPr>
            <a:r>
              <a:rPr lang="fr-FR" sz="3200" b="0" dirty="0">
                <a:solidFill>
                  <a:srgbClr val="FFFFFF"/>
                </a:solidFill>
              </a:rPr>
              <a:t>SOMMAIRE</a:t>
            </a:r>
          </a:p>
        </p:txBody>
      </p:sp>
      <p:pic>
        <p:nvPicPr>
          <p:cNvPr id="8" name="Image 1">
            <a:extLst>
              <a:ext uri="{FF2B5EF4-FFF2-40B4-BE49-F238E27FC236}">
                <a16:creationId xmlns:a16="http://schemas.microsoft.com/office/drawing/2014/main" id="{4AE83F4A-E2AA-425F-ABF7-6A0A457E47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4811621"/>
            <a:ext cx="766620" cy="2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9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0"/>
          <p:cNvSpPr/>
          <p:nvPr userDrawn="1"/>
        </p:nvSpPr>
        <p:spPr>
          <a:xfrm>
            <a:off x="840509" y="1644073"/>
            <a:ext cx="1727200" cy="1727200"/>
          </a:xfrm>
          <a:prstGeom prst="ellipse">
            <a:avLst/>
          </a:prstGeom>
          <a:solidFill>
            <a:srgbClr val="00A5D8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3205019" y="2073708"/>
            <a:ext cx="5167745" cy="857250"/>
          </a:xfrm>
        </p:spPr>
        <p:txBody>
          <a:bodyPr>
            <a:noAutofit/>
          </a:bodyPr>
          <a:lstStyle>
            <a:lvl1pPr algn="l">
              <a:defRPr sz="2800" b="1">
                <a:latin typeface="Arial"/>
                <a:cs typeface="Arial"/>
              </a:defRPr>
            </a:lvl1pPr>
          </a:lstStyle>
          <a:p>
            <a:r>
              <a:rPr lang="fr-FR" dirty="0"/>
              <a:t>Titre du chapitre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 hasCustomPrompt="1"/>
          </p:nvPr>
        </p:nvSpPr>
        <p:spPr>
          <a:xfrm>
            <a:off x="3205018" y="2930958"/>
            <a:ext cx="5167745" cy="66859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7F7F7F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997384" y="2073708"/>
            <a:ext cx="1367126" cy="858837"/>
          </a:xfrm>
        </p:spPr>
        <p:txBody>
          <a:bodyPr>
            <a:noAutofit/>
          </a:bodyPr>
          <a:lstStyle>
            <a:lvl1pPr marL="0" indent="0" algn="ctr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pic>
        <p:nvPicPr>
          <p:cNvPr id="6" name="Image 1">
            <a:extLst>
              <a:ext uri="{FF2B5EF4-FFF2-40B4-BE49-F238E27FC236}">
                <a16:creationId xmlns:a16="http://schemas.microsoft.com/office/drawing/2014/main" id="{326D2531-1A47-427F-B26E-B30C8EE2BE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4811621"/>
            <a:ext cx="766620" cy="2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01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07818" y="205979"/>
            <a:ext cx="8469744" cy="334348"/>
          </a:xfrm>
        </p:spPr>
        <p:txBody>
          <a:bodyPr/>
          <a:lstStyle>
            <a:lvl1pPr>
              <a:defRPr sz="200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207817" y="1108363"/>
            <a:ext cx="8469745" cy="353752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/>
            <a:r>
              <a:rPr lang="fr-FR"/>
              <a:t>EGU 2022 – 26/05/2022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26F9-5BBD-EE44-B164-D1545ED0EAE9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contenu 3"/>
          <p:cNvSpPr>
            <a:spLocks noGrp="1"/>
          </p:cNvSpPr>
          <p:nvPr>
            <p:ph sz="quarter" idx="10" hasCustomPrompt="1"/>
          </p:nvPr>
        </p:nvSpPr>
        <p:spPr>
          <a:xfrm>
            <a:off x="212436" y="540327"/>
            <a:ext cx="8465126" cy="37407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7F7F7F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7" name="Image 1">
            <a:extLst>
              <a:ext uri="{FF2B5EF4-FFF2-40B4-BE49-F238E27FC236}">
                <a16:creationId xmlns:a16="http://schemas.microsoft.com/office/drawing/2014/main" id="{09A7C2B6-22E2-45EB-818C-B30FD49DDC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4811621"/>
            <a:ext cx="766620" cy="2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97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07818" y="205979"/>
            <a:ext cx="8469744" cy="334348"/>
          </a:xfrm>
        </p:spPr>
        <p:txBody>
          <a:bodyPr>
            <a:noAutofit/>
          </a:bodyPr>
          <a:lstStyle>
            <a:lvl1pPr>
              <a:defRPr sz="200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207817" y="1108363"/>
            <a:ext cx="8469745" cy="3537527"/>
          </a:xfrm>
        </p:spPr>
        <p:txBody>
          <a:bodyPr>
            <a:normAutofit/>
          </a:bodyPr>
          <a:lstStyle>
            <a:lvl1pPr marL="0" indent="-100800">
              <a:buClr>
                <a:schemeClr val="accent1"/>
              </a:buClr>
              <a:buSzPct val="120000"/>
              <a:buFont typeface="Arial"/>
              <a:buChar char="•"/>
              <a:defRPr sz="1800">
                <a:solidFill>
                  <a:schemeClr val="tx1"/>
                </a:solidFill>
              </a:defRPr>
            </a:lvl1pPr>
            <a:lvl2pPr marL="360000" indent="-100800">
              <a:spcBef>
                <a:spcPts val="600"/>
              </a:spcBef>
              <a:buClr>
                <a:schemeClr val="accent1"/>
              </a:buClr>
              <a:buSzPct val="80000"/>
              <a:buFont typeface="Courier New"/>
              <a:buChar char="o"/>
              <a:defRPr sz="1800"/>
            </a:lvl2pPr>
            <a:lvl3pPr marL="720000" indent="-100800">
              <a:spcBef>
                <a:spcPts val="600"/>
              </a:spcBef>
              <a:buFont typeface="Lucida Grande"/>
              <a:buChar char="-"/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 dirty="0"/>
              <a:t>Texte premier niveau</a:t>
            </a:r>
          </a:p>
          <a:p>
            <a:pPr lvl="1"/>
            <a:r>
              <a:rPr lang="fr-FR" dirty="0"/>
              <a:t>Texte deuxième niveau</a:t>
            </a:r>
          </a:p>
          <a:p>
            <a:pPr lvl="2"/>
            <a:r>
              <a:rPr lang="fr-FR" dirty="0"/>
              <a:t>Texte troisième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EGU 2022 – 26/05/2022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26F9-5BBD-EE44-B164-D1545ED0EAE9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contenu 3"/>
          <p:cNvSpPr>
            <a:spLocks noGrp="1"/>
          </p:cNvSpPr>
          <p:nvPr>
            <p:ph sz="quarter" idx="10" hasCustomPrompt="1"/>
          </p:nvPr>
        </p:nvSpPr>
        <p:spPr>
          <a:xfrm>
            <a:off x="212436" y="540327"/>
            <a:ext cx="8465126" cy="37407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7F7F7F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7" name="Image 1">
            <a:extLst>
              <a:ext uri="{FF2B5EF4-FFF2-40B4-BE49-F238E27FC236}">
                <a16:creationId xmlns:a16="http://schemas.microsoft.com/office/drawing/2014/main" id="{C9962B46-A5BF-4A53-A09A-9A7E6293AF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4811621"/>
            <a:ext cx="766620" cy="2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19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fr-FR"/>
              <a:t>EGU 2022 – 26/05/2022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A726F9-5BBD-EE44-B164-D1545ED0EAE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Titre 1"/>
          <p:cNvSpPr>
            <a:spLocks noGrp="1"/>
          </p:cNvSpPr>
          <p:nvPr>
            <p:ph type="title" hasCustomPrompt="1"/>
          </p:nvPr>
        </p:nvSpPr>
        <p:spPr>
          <a:xfrm>
            <a:off x="207818" y="205979"/>
            <a:ext cx="8469744" cy="334348"/>
          </a:xfrm>
        </p:spPr>
        <p:txBody>
          <a:bodyPr>
            <a:noAutofit/>
          </a:bodyPr>
          <a:lstStyle>
            <a:lvl1pPr>
              <a:defRPr sz="200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800764" y="1108363"/>
            <a:ext cx="4876798" cy="3537527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8" name="Ellipse 7"/>
          <p:cNvSpPr/>
          <p:nvPr userDrawn="1"/>
        </p:nvSpPr>
        <p:spPr>
          <a:xfrm>
            <a:off x="286327" y="1242291"/>
            <a:ext cx="3237346" cy="3237346"/>
          </a:xfrm>
          <a:prstGeom prst="ellipse">
            <a:avLst/>
          </a:prstGeom>
          <a:solidFill>
            <a:srgbClr val="00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"/>
          <p:cNvSpPr txBox="1">
            <a:spLocks/>
          </p:cNvSpPr>
          <p:nvPr userDrawn="1"/>
        </p:nvSpPr>
        <p:spPr>
          <a:xfrm>
            <a:off x="1131455" y="2459651"/>
            <a:ext cx="1473199" cy="7776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FR" sz="1100" b="0" dirty="0">
                <a:solidFill>
                  <a:schemeClr val="bg1"/>
                </a:solidFill>
              </a:rPr>
              <a:t>Ajouter</a:t>
            </a:r>
            <a:r>
              <a:rPr lang="fr-FR" sz="1100" b="0" baseline="0" dirty="0">
                <a:solidFill>
                  <a:schemeClr val="bg1"/>
                </a:solidFill>
              </a:rPr>
              <a:t> une image dans le cercle</a:t>
            </a:r>
            <a:endParaRPr lang="fr-FR" sz="1100" b="0" dirty="0">
              <a:solidFill>
                <a:schemeClr val="bg1"/>
              </a:solidFill>
            </a:endParaRPr>
          </a:p>
        </p:txBody>
      </p:sp>
      <p:sp>
        <p:nvSpPr>
          <p:cNvPr id="9" name="Espace réservé du contenu 3"/>
          <p:cNvSpPr>
            <a:spLocks noGrp="1"/>
          </p:cNvSpPr>
          <p:nvPr>
            <p:ph sz="quarter" idx="12" hasCustomPrompt="1"/>
          </p:nvPr>
        </p:nvSpPr>
        <p:spPr>
          <a:xfrm>
            <a:off x="212436" y="540327"/>
            <a:ext cx="8465126" cy="37407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7F7F7F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1">
            <a:extLst>
              <a:ext uri="{FF2B5EF4-FFF2-40B4-BE49-F238E27FC236}">
                <a16:creationId xmlns:a16="http://schemas.microsoft.com/office/drawing/2014/main" id="{48A3CA03-FA1A-49A5-8CE9-0628FAD8BB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4811621"/>
            <a:ext cx="766620" cy="2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83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07818" y="205979"/>
            <a:ext cx="8469744" cy="334348"/>
          </a:xfrm>
        </p:spPr>
        <p:txBody>
          <a:bodyPr>
            <a:noAutofit/>
          </a:bodyPr>
          <a:lstStyle>
            <a:lvl1pPr>
              <a:defRPr sz="200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746278" y="3086866"/>
            <a:ext cx="1338638" cy="484294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EGU 2022 – 26/05/2022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26F9-5BBD-EE44-B164-D1545ED0EAE9}" type="slidenum">
              <a:rPr lang="fr-FR" smtClean="0"/>
              <a:t>‹N°›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78" y="1557371"/>
            <a:ext cx="1364926" cy="136492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753" y="1557371"/>
            <a:ext cx="1364926" cy="136492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39" y="1557370"/>
            <a:ext cx="1364926" cy="1364927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557" y="1557371"/>
            <a:ext cx="1364927" cy="1364927"/>
          </a:xfrm>
          <a:prstGeom prst="rect">
            <a:avLst/>
          </a:prstGeom>
        </p:spPr>
      </p:pic>
      <p:sp>
        <p:nvSpPr>
          <p:cNvPr id="20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2893753" y="3086866"/>
            <a:ext cx="1338638" cy="484294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1" name="Espace réservé du contenu 2"/>
          <p:cNvSpPr>
            <a:spLocks noGrp="1"/>
          </p:cNvSpPr>
          <p:nvPr>
            <p:ph idx="14" hasCustomPrompt="1"/>
          </p:nvPr>
        </p:nvSpPr>
        <p:spPr>
          <a:xfrm>
            <a:off x="4915839" y="3086866"/>
            <a:ext cx="1338638" cy="484294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2" name="Espace réservé du contenu 2"/>
          <p:cNvSpPr>
            <a:spLocks noGrp="1"/>
          </p:cNvSpPr>
          <p:nvPr>
            <p:ph idx="15" hasCustomPrompt="1"/>
          </p:nvPr>
        </p:nvSpPr>
        <p:spPr>
          <a:xfrm>
            <a:off x="7074067" y="3086866"/>
            <a:ext cx="1338638" cy="484294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4" name="Espace réservé du contenu 3"/>
          <p:cNvSpPr>
            <a:spLocks noGrp="1"/>
          </p:cNvSpPr>
          <p:nvPr>
            <p:ph sz="quarter" idx="10" hasCustomPrompt="1"/>
          </p:nvPr>
        </p:nvSpPr>
        <p:spPr>
          <a:xfrm>
            <a:off x="212436" y="540327"/>
            <a:ext cx="8465126" cy="37407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7F7F7F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6" name="Image 1">
            <a:extLst>
              <a:ext uri="{FF2B5EF4-FFF2-40B4-BE49-F238E27FC236}">
                <a16:creationId xmlns:a16="http://schemas.microsoft.com/office/drawing/2014/main" id="{377C6FE3-4166-42B4-BA82-EA64D2CCF49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4811621"/>
            <a:ext cx="766620" cy="2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66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07818" y="205979"/>
            <a:ext cx="8469744" cy="334348"/>
          </a:xfrm>
        </p:spPr>
        <p:txBody>
          <a:bodyPr/>
          <a:lstStyle/>
          <a:p>
            <a:r>
              <a:rPr lang="fr-FR" dirty="0"/>
              <a:t>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207817" y="2235489"/>
            <a:ext cx="2622663" cy="188868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EGU 2022 – 26/05/2022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26F9-5BBD-EE44-B164-D1545ED0EAE9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207817" y="1375591"/>
            <a:ext cx="975357" cy="770853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4" hasCustomPrompt="1"/>
          </p:nvPr>
        </p:nvSpPr>
        <p:spPr>
          <a:xfrm>
            <a:off x="3232875" y="2235489"/>
            <a:ext cx="2629594" cy="188868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idx="15" hasCustomPrompt="1"/>
          </p:nvPr>
        </p:nvSpPr>
        <p:spPr>
          <a:xfrm>
            <a:off x="3232874" y="1375591"/>
            <a:ext cx="975357" cy="770853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 dirty="0"/>
              <a:t>02.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6276677" y="2235489"/>
            <a:ext cx="2552174" cy="188868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idx="17" hasCustomPrompt="1"/>
          </p:nvPr>
        </p:nvSpPr>
        <p:spPr>
          <a:xfrm>
            <a:off x="6276676" y="1375591"/>
            <a:ext cx="975357" cy="770853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 dirty="0"/>
              <a:t>03.</a:t>
            </a:r>
          </a:p>
        </p:txBody>
      </p:sp>
      <p:sp>
        <p:nvSpPr>
          <p:cNvPr id="13" name="Espace réservé du contenu 3"/>
          <p:cNvSpPr>
            <a:spLocks noGrp="1"/>
          </p:cNvSpPr>
          <p:nvPr>
            <p:ph sz="quarter" idx="10" hasCustomPrompt="1"/>
          </p:nvPr>
        </p:nvSpPr>
        <p:spPr>
          <a:xfrm>
            <a:off x="212436" y="540327"/>
            <a:ext cx="8465126" cy="37407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4" name="Image 1">
            <a:extLst>
              <a:ext uri="{FF2B5EF4-FFF2-40B4-BE49-F238E27FC236}">
                <a16:creationId xmlns:a16="http://schemas.microsoft.com/office/drawing/2014/main" id="{DA97B168-046B-4CFB-950A-78B4F86EAC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4811621"/>
            <a:ext cx="766620" cy="2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64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07818" y="205979"/>
            <a:ext cx="8229600" cy="334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07817" y="987715"/>
            <a:ext cx="8469745" cy="3658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err="1"/>
              <a:t>Cliquez</a:t>
            </a:r>
            <a:r>
              <a:rPr lang="fr-FR" dirty="0"/>
              <a:t>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86509" y="4810572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algn="l"/>
            <a:r>
              <a:rPr lang="fr-FR"/>
              <a:t>EGU 2022 – 26/05/2022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98582" y="4810048"/>
            <a:ext cx="38792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86A726F9-5BBD-EE44-B164-D1545ED0EAE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7279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1" r:id="rId3"/>
    <p:sldLayoutId id="2147483662" r:id="rId4"/>
    <p:sldLayoutId id="2147483650" r:id="rId5"/>
    <p:sldLayoutId id="2147483663" r:id="rId6"/>
    <p:sldLayoutId id="2147483664" r:id="rId7"/>
    <p:sldLayoutId id="2147483665" r:id="rId8"/>
    <p:sldLayoutId id="2147483666" r:id="rId9"/>
    <p:sldLayoutId id="2147483667" r:id="rId10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jean.lautier-gaud@ixblue.com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:a16="http://schemas.microsoft.com/office/drawing/2014/main" id="{87C28185-2399-0400-28D7-EAF887EEB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3437" y="4214621"/>
            <a:ext cx="2852617" cy="73902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8376E69-BAC1-FAB2-4949-0EAB1D1C0824}"/>
              </a:ext>
            </a:extLst>
          </p:cNvPr>
          <p:cNvSpPr txBox="1"/>
          <p:nvPr/>
        </p:nvSpPr>
        <p:spPr>
          <a:xfrm>
            <a:off x="2658676" y="350391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en-US" sz="3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61F9F46-2C3C-8197-6EA8-BA97EEAC1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867" y="4069874"/>
            <a:ext cx="4115419" cy="105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60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4E4C34-79AD-4427-BED8-24E568656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Zoom on the public </a:t>
            </a:r>
            <a:r>
              <a:rPr lang="fr-FR" dirty="0" err="1"/>
              <a:t>holidays</a:t>
            </a:r>
            <a:endParaRPr lang="fr-FR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3161E79C-66B8-9821-2646-279E5C8BE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649" y="496887"/>
            <a:ext cx="6029610" cy="4587529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8EF61FF-5D8B-4EFA-A866-40A2ADB0C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EGU 2022 – 26/05/2022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BE38049-5502-402F-A7F2-EFB6E564F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26F9-5BBD-EE44-B164-D1545ED0EAE9}" type="slidenum">
              <a:rPr lang="fr-FR" smtClean="0"/>
              <a:t>10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8E3CC20-DCC8-860F-B889-74635DD1BE12}"/>
              </a:ext>
            </a:extLst>
          </p:cNvPr>
          <p:cNvSpPr txBox="1"/>
          <p:nvPr/>
        </p:nvSpPr>
        <p:spPr>
          <a:xfrm>
            <a:off x="6347012" y="147533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b="0" dirty="0"/>
              <a:t>50 µGal/</a:t>
            </a:r>
            <a:r>
              <a:rPr lang="en-US" sz="1800" dirty="0"/>
              <a:t>√𝜏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/>
              <a:t>53 </a:t>
            </a:r>
            <a:r>
              <a:rPr lang="fr-FR"/>
              <a:t>E/</a:t>
            </a:r>
            <a:r>
              <a:rPr lang="en-US" sz="1800"/>
              <a:t>√</a:t>
            </a:r>
            <a:r>
              <a:rPr lang="en-US" sz="1800" dirty="0"/>
              <a:t>𝜏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933845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AB7107-6B01-ADD3-318B-4A1E737DF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 </a:t>
            </a:r>
            <a:r>
              <a:rPr lang="fr-FR" dirty="0" err="1"/>
              <a:t>geophysical</a:t>
            </a:r>
            <a:r>
              <a:rPr lang="fr-FR" dirty="0"/>
              <a:t> application: </a:t>
            </a:r>
            <a:r>
              <a:rPr lang="fr-FR" dirty="0" err="1"/>
              <a:t>Densitometry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596892-FF44-99E7-F1FD-2A45180C6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817" y="1108363"/>
            <a:ext cx="3749460" cy="154262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The DQG can </a:t>
            </a:r>
            <a:r>
              <a:rPr lang="fr-FR" sz="1400" dirty="0" err="1"/>
              <a:t>be</a:t>
            </a:r>
            <a:r>
              <a:rPr lang="fr-FR" sz="1400" dirty="0"/>
              <a:t> </a:t>
            </a:r>
            <a:r>
              <a:rPr lang="fr-FR" sz="1400" dirty="0" err="1"/>
              <a:t>used</a:t>
            </a:r>
            <a:r>
              <a:rPr lang="fr-FR" sz="1400" dirty="0"/>
              <a:t> as a </a:t>
            </a:r>
            <a:r>
              <a:rPr lang="fr-FR" sz="1400" b="1" dirty="0" err="1"/>
              <a:t>densimeter</a:t>
            </a:r>
            <a:endParaRPr lang="fr-FR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We</a:t>
            </a:r>
            <a:r>
              <a:rPr lang="fr-FR" sz="1400" dirty="0"/>
              <a:t> </a:t>
            </a:r>
            <a:r>
              <a:rPr lang="fr-FR" sz="1400" dirty="0" err="1"/>
              <a:t>present</a:t>
            </a:r>
            <a:r>
              <a:rPr lang="fr-FR" sz="1400" dirty="0"/>
              <a:t> </a:t>
            </a:r>
            <a:r>
              <a:rPr lang="fr-FR" sz="1400" dirty="0" err="1"/>
              <a:t>here</a:t>
            </a:r>
            <a:r>
              <a:rPr lang="fr-FR" sz="1400" dirty="0"/>
              <a:t> a </a:t>
            </a:r>
            <a:r>
              <a:rPr lang="fr-FR" sz="1400" b="1" dirty="0" err="1"/>
              <a:t>toy</a:t>
            </a:r>
            <a:r>
              <a:rPr lang="fr-FR" sz="1400" b="1" dirty="0"/>
              <a:t> model</a:t>
            </a:r>
            <a:r>
              <a:rPr lang="fr-FR" sz="1400" dirty="0"/>
              <a:t> </a:t>
            </a:r>
            <a:r>
              <a:rPr lang="fr-FR" sz="1400" dirty="0" err="1"/>
              <a:t>based</a:t>
            </a:r>
            <a:r>
              <a:rPr lang="fr-FR" sz="1400" dirty="0"/>
              <a:t> on Bouguer plates</a:t>
            </a:r>
          </a:p>
          <a:p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AEAE886-9CDA-B8E5-AC6F-F8CBF306B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EGU 2022 – 26/05/2022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397808E-BEC3-0CB2-7297-E8CA4C511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26F9-5BBD-EE44-B164-D1545ED0EAE9}" type="slidenum">
              <a:rPr lang="fr-FR" smtClean="0"/>
              <a:t>11</a:t>
            </a:fld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E9FDF0D-5701-C0D2-7DC9-D539FED424F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A 1kg/m3 sensitive </a:t>
            </a:r>
            <a:r>
              <a:rPr lang="fr-FR" dirty="0" err="1"/>
              <a:t>densitometer</a:t>
            </a:r>
            <a:r>
              <a:rPr lang="fr-FR"/>
              <a:t>.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4E9B3-8F72-36CB-4CCE-121DCEBB3134}"/>
              </a:ext>
            </a:extLst>
          </p:cNvPr>
          <p:cNvSpPr/>
          <p:nvPr/>
        </p:nvSpPr>
        <p:spPr>
          <a:xfrm>
            <a:off x="4233903" y="1175658"/>
            <a:ext cx="3857384" cy="614722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9CDBB1-6F3A-DD36-EDAC-12FFF69D281D}"/>
              </a:ext>
            </a:extLst>
          </p:cNvPr>
          <p:cNvSpPr/>
          <p:nvPr/>
        </p:nvSpPr>
        <p:spPr>
          <a:xfrm>
            <a:off x="4233903" y="1790380"/>
            <a:ext cx="3857384" cy="6147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D7B858-AB18-5F0C-0101-F9DDE7779817}"/>
              </a:ext>
            </a:extLst>
          </p:cNvPr>
          <p:cNvSpPr/>
          <p:nvPr/>
        </p:nvSpPr>
        <p:spPr>
          <a:xfrm>
            <a:off x="4233903" y="2405102"/>
            <a:ext cx="3857384" cy="61472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A3F19ED-56DC-184E-435C-4F4B5BD2F3B6}"/>
              </a:ext>
            </a:extLst>
          </p:cNvPr>
          <p:cNvSpPr txBox="1"/>
          <p:nvPr/>
        </p:nvSpPr>
        <p:spPr>
          <a:xfrm>
            <a:off x="4326497" y="1329531"/>
            <a:ext cx="2066620" cy="30697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Bouguer plate 1</a:t>
            </a:r>
            <a:endParaRPr lang="en-US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9BE6E5C-F8CA-67C1-0162-A627004BDD60}"/>
              </a:ext>
            </a:extLst>
          </p:cNvPr>
          <p:cNvSpPr txBox="1"/>
          <p:nvPr/>
        </p:nvSpPr>
        <p:spPr>
          <a:xfrm>
            <a:off x="4326497" y="1950849"/>
            <a:ext cx="2066620" cy="30697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Bouguer plate 2</a:t>
            </a:r>
            <a:endParaRPr lang="en-US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FC39CED-EB72-303A-15A0-666ECD0A4CBB}"/>
              </a:ext>
            </a:extLst>
          </p:cNvPr>
          <p:cNvSpPr txBox="1"/>
          <p:nvPr/>
        </p:nvSpPr>
        <p:spPr>
          <a:xfrm>
            <a:off x="4326497" y="2571750"/>
            <a:ext cx="2066620" cy="30697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Bouguer plate 3</a:t>
            </a:r>
            <a:endParaRPr lang="en-US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385F2D9-0EB2-2B4B-A3FD-463DDC6DDA76}"/>
              </a:ext>
            </a:extLst>
          </p:cNvPr>
          <p:cNvSpPr/>
          <p:nvPr/>
        </p:nvSpPr>
        <p:spPr>
          <a:xfrm>
            <a:off x="6769634" y="914400"/>
            <a:ext cx="806435" cy="2366682"/>
          </a:xfrm>
          <a:prstGeom prst="rect">
            <a:avLst/>
          </a:prstGeom>
          <a:solidFill>
            <a:srgbClr val="969796">
              <a:alpha val="34118"/>
            </a:srgb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5B16416-6559-11ED-BB84-3F86BE25788D}"/>
              </a:ext>
            </a:extLst>
          </p:cNvPr>
          <p:cNvSpPr/>
          <p:nvPr/>
        </p:nvSpPr>
        <p:spPr>
          <a:xfrm>
            <a:off x="7030891" y="1721224"/>
            <a:ext cx="161364" cy="15368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9DC311B-7A25-9902-374A-35DC328BE3F1}"/>
              </a:ext>
            </a:extLst>
          </p:cNvPr>
          <p:cNvSpPr/>
          <p:nvPr/>
        </p:nvSpPr>
        <p:spPr>
          <a:xfrm>
            <a:off x="7030891" y="2320578"/>
            <a:ext cx="161364" cy="15368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7D01F3B-8989-284F-33B6-804E67805F04}"/>
              </a:ext>
            </a:extLst>
          </p:cNvPr>
          <p:cNvSpPr txBox="1"/>
          <p:nvPr/>
        </p:nvSpPr>
        <p:spPr>
          <a:xfrm>
            <a:off x="7230675" y="1630679"/>
            <a:ext cx="822191" cy="30697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sz="1400" b="0" dirty="0"/>
              <a:t>g</a:t>
            </a:r>
            <a:r>
              <a:rPr lang="fr-FR" sz="1400" b="0" baseline="-25000" dirty="0"/>
              <a:t>t</a:t>
            </a:r>
            <a:endParaRPr lang="en-US" sz="1400" b="0" baseline="-250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7A1D2AA-979D-3524-B5E2-52D81838107C}"/>
              </a:ext>
            </a:extLst>
          </p:cNvPr>
          <p:cNvSpPr txBox="1"/>
          <p:nvPr/>
        </p:nvSpPr>
        <p:spPr>
          <a:xfrm>
            <a:off x="7230674" y="2239188"/>
            <a:ext cx="822191" cy="30697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sz="1400" b="0" dirty="0" err="1"/>
              <a:t>g</a:t>
            </a:r>
            <a:r>
              <a:rPr lang="fr-FR" sz="1400" b="0" baseline="-25000" dirty="0" err="1"/>
              <a:t>b</a:t>
            </a:r>
            <a:endParaRPr lang="en-US" sz="1400" b="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7DE0F725-5FF6-0A8E-7473-973CE39F42BA}"/>
                  </a:ext>
                </a:extLst>
              </p:cNvPr>
              <p:cNvSpPr txBox="1"/>
              <p:nvPr/>
            </p:nvSpPr>
            <p:spPr>
              <a:xfrm>
                <a:off x="388740" y="2107471"/>
                <a:ext cx="3387614" cy="1542628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4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fr-FR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4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endParaRPr lang="fr-FR" sz="14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r>
                  <a:rPr lang="fr-FR" sz="1400" dirty="0" err="1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Hence</a:t>
                </a:r>
                <a:r>
                  <a:rPr lang="fr-FR" sz="14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r-FR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r-FR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fr-FR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fr-FR" sz="1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l-G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7DE0F725-5FF6-0A8E-7473-973CE39F4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740" y="2107471"/>
                <a:ext cx="3387614" cy="1542628"/>
              </a:xfrm>
              <a:prstGeom prst="rect">
                <a:avLst/>
              </a:prstGeom>
              <a:blipFill>
                <a:blip r:embed="rId2"/>
                <a:stretch>
                  <a:fillRect l="-3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ZoneTexte 19">
            <a:extLst>
              <a:ext uri="{FF2B5EF4-FFF2-40B4-BE49-F238E27FC236}">
                <a16:creationId xmlns:a16="http://schemas.microsoft.com/office/drawing/2014/main" id="{8FDD6B05-90E1-C824-42C8-507B9E24A5FE}"/>
              </a:ext>
            </a:extLst>
          </p:cNvPr>
          <p:cNvSpPr txBox="1"/>
          <p:nvPr/>
        </p:nvSpPr>
        <p:spPr>
          <a:xfrm>
            <a:off x="540790" y="4049486"/>
            <a:ext cx="45719" cy="4571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endParaRPr lang="en-US" sz="3200" b="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560F8522-4F36-C0DD-0F7A-BE686BC28F58}"/>
                  </a:ext>
                </a:extLst>
              </p:cNvPr>
              <p:cNvSpPr txBox="1"/>
              <p:nvPr/>
            </p:nvSpPr>
            <p:spPr>
              <a:xfrm>
                <a:off x="3142340" y="3221025"/>
                <a:ext cx="2600698" cy="914400"/>
              </a:xfrm>
              <a:prstGeom prst="rect">
                <a:avLst/>
              </a:prstGeom>
              <a:ln w="28575">
                <a:solidFill>
                  <a:srgbClr val="FF0000"/>
                </a:solidFill>
              </a:ln>
            </p:spPr>
            <p:txBody>
              <a:bodyPr vert="horz" wrap="none" lIns="0" tIns="0" rIns="0" bIns="0" rtlCol="0" anchor="ctr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=0.8 </m:t>
                      </m:r>
                      <m:r>
                        <m:rPr>
                          <m:nor/>
                        </m:rPr>
                        <a:rPr lang="fr-FR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</m:t>
                      </m:r>
                      <m:r>
                        <m:rPr>
                          <m:nor/>
                        </m:rPr>
                        <a:rPr lang="fr-FR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/(</m:t>
                      </m:r>
                      <m:f>
                        <m:fPr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fr-FR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kg</m:t>
                          </m:r>
                        </m:num>
                        <m:den>
                          <m:sSup>
                            <m:sSupPr>
                              <m:ctrlPr>
                                <a:rPr lang="fr-F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fr-FR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</m:t>
                              </m:r>
                            </m:e>
                            <m:sup>
                              <m:r>
                                <m:rPr>
                                  <m:nor/>
                                </m:rPr>
                                <a:rPr lang="fr-FR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m:rPr>
                          <m:nor/>
                        </m:rPr>
                        <a:rPr lang="fr-FR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560F8522-4F36-C0DD-0F7A-BE686BC28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340" y="3221025"/>
                <a:ext cx="2600698" cy="9144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66B265B9-34A0-BE13-7FF8-19916484000A}"/>
              </a:ext>
            </a:extLst>
          </p:cNvPr>
          <p:cNvCxnSpPr>
            <a:cxnSpLocks/>
          </p:cNvCxnSpPr>
          <p:nvPr/>
        </p:nvCxnSpPr>
        <p:spPr>
          <a:xfrm>
            <a:off x="8198864" y="1190582"/>
            <a:ext cx="0" cy="576746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77EF0D49-9CDB-E80E-5477-2A30DA2E1E06}"/>
              </a:ext>
            </a:extLst>
          </p:cNvPr>
          <p:cNvCxnSpPr>
            <a:cxnSpLocks/>
          </p:cNvCxnSpPr>
          <p:nvPr/>
        </p:nvCxnSpPr>
        <p:spPr>
          <a:xfrm>
            <a:off x="8198864" y="1813210"/>
            <a:ext cx="0" cy="576746"/>
          </a:xfrm>
          <a:prstGeom prst="straightConnector1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A3ECAB73-A187-9D7D-0281-CDD5E2C3E308}"/>
              </a:ext>
            </a:extLst>
          </p:cNvPr>
          <p:cNvCxnSpPr>
            <a:cxnSpLocks/>
          </p:cNvCxnSpPr>
          <p:nvPr/>
        </p:nvCxnSpPr>
        <p:spPr>
          <a:xfrm>
            <a:off x="8198864" y="2435838"/>
            <a:ext cx="0" cy="576746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19D80A73-0144-B492-89CA-87B032163B0E}"/>
              </a:ext>
            </a:extLst>
          </p:cNvPr>
          <p:cNvSpPr txBox="1"/>
          <p:nvPr/>
        </p:nvSpPr>
        <p:spPr>
          <a:xfrm>
            <a:off x="8198864" y="1160290"/>
            <a:ext cx="806435" cy="57674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H</a:t>
            </a:r>
            <a:r>
              <a:rPr lang="fr-FR" b="0" baseline="-250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lang="en-US" b="0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A849ACE-CB3B-E456-93C6-E7B15C1E41A6}"/>
              </a:ext>
            </a:extLst>
          </p:cNvPr>
          <p:cNvSpPr txBox="1"/>
          <p:nvPr/>
        </p:nvSpPr>
        <p:spPr>
          <a:xfrm>
            <a:off x="8183881" y="1805047"/>
            <a:ext cx="806435" cy="57674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H</a:t>
            </a:r>
            <a:r>
              <a:rPr lang="fr-FR" b="0" baseline="-25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lang="en-US" b="0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A0CDBD1-132E-74EE-B930-129C931827D0}"/>
              </a:ext>
            </a:extLst>
          </p:cNvPr>
          <p:cNvSpPr txBox="1"/>
          <p:nvPr/>
        </p:nvSpPr>
        <p:spPr>
          <a:xfrm>
            <a:off x="8198864" y="2449804"/>
            <a:ext cx="806435" cy="57674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H</a:t>
            </a:r>
            <a:r>
              <a:rPr lang="fr-FR" b="0" baseline="-250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lang="en-US" b="0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0F8E5DE5-0032-FA7D-BF3E-F519AD063FD0}"/>
              </a:ext>
            </a:extLst>
          </p:cNvPr>
          <p:cNvSpPr txBox="1"/>
          <p:nvPr/>
        </p:nvSpPr>
        <p:spPr>
          <a:xfrm>
            <a:off x="6776931" y="633004"/>
            <a:ext cx="1275935" cy="2682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b="0" dirty="0"/>
              <a:t>DQG</a:t>
            </a:r>
            <a:endParaRPr lang="en-US" b="0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309B867-577F-369D-18F8-5A513F358C4B}"/>
              </a:ext>
            </a:extLst>
          </p:cNvPr>
          <p:cNvSpPr txBox="1"/>
          <p:nvPr/>
        </p:nvSpPr>
        <p:spPr>
          <a:xfrm>
            <a:off x="-186940" y="4241715"/>
            <a:ext cx="9259259" cy="46256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1600" b="0" dirty="0">
                <a:sym typeface="Wingdings" panose="05000000000000000000" pitchFamily="2" charset="2"/>
              </a:rPr>
              <a:t> </a:t>
            </a:r>
            <a:r>
              <a:rPr lang="fr-FR" sz="1600" b="1" dirty="0">
                <a:sym typeface="Wingdings" panose="05000000000000000000" pitchFamily="2" charset="2"/>
              </a:rPr>
              <a:t>Applications:</a:t>
            </a:r>
            <a:r>
              <a:rPr lang="fr-FR" sz="1600" b="0" dirty="0">
                <a:sym typeface="Wingdings" panose="05000000000000000000" pitchFamily="2" charset="2"/>
              </a:rPr>
              <a:t> </a:t>
            </a:r>
            <a:r>
              <a:rPr lang="fr-FR" sz="1600" b="0" dirty="0" err="1">
                <a:sym typeface="Wingdings" panose="05000000000000000000" pitchFamily="2" charset="2"/>
              </a:rPr>
              <a:t>Hydrology</a:t>
            </a:r>
            <a:r>
              <a:rPr lang="fr-FR" sz="1600" b="0" dirty="0">
                <a:sym typeface="Wingdings" panose="05000000000000000000" pitchFamily="2" charset="2"/>
              </a:rPr>
              <a:t>, non-invasive </a:t>
            </a:r>
            <a:r>
              <a:rPr lang="fr-FR" sz="1600" b="0" dirty="0" err="1">
                <a:sym typeface="Wingdings" panose="05000000000000000000" pitchFamily="2" charset="2"/>
              </a:rPr>
              <a:t>measurements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3866472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69E408-C3BE-560C-7655-2C1416373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5019" y="1627488"/>
            <a:ext cx="5167745" cy="1888525"/>
          </a:xfrm>
        </p:spPr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Operation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a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Differential</a:t>
            </a:r>
            <a:r>
              <a:rPr lang="fr-FR" sz="2800" b="0" dirty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 Q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uantum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fr-FR" sz="2800" b="0" dirty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G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ravimeter</a:t>
            </a:r>
            <a:b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b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3202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Camille Janvier</a:t>
            </a:r>
            <a:r>
              <a:rPr kumimoji="0" lang="en-US" sz="1100" b="1" i="0" u="none" strike="noStrike" kern="1200" cap="none" spc="0" normalizeH="0" baseline="30000" noProof="0" dirty="0">
                <a:ln>
                  <a:noFill/>
                </a:ln>
                <a:solidFill>
                  <a:srgbClr val="03202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3202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Vincent Ménoret</a:t>
            </a:r>
            <a:r>
              <a:rPr kumimoji="0" lang="en-US" sz="1100" b="1" i="0" u="none" strike="noStrike" kern="1200" cap="none" spc="0" normalizeH="0" baseline="30000" noProof="0" dirty="0">
                <a:ln>
                  <a:noFill/>
                </a:ln>
                <a:solidFill>
                  <a:srgbClr val="03202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3202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Sébastien Merlet </a:t>
            </a:r>
            <a:r>
              <a:rPr kumimoji="0" lang="en-US" sz="1100" b="1" i="0" u="none" strike="noStrike" kern="1200" cap="none" spc="0" normalizeH="0" baseline="30000" noProof="0" dirty="0">
                <a:ln>
                  <a:noFill/>
                </a:ln>
                <a:solidFill>
                  <a:srgbClr val="03202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3202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Arnaud Landragin</a:t>
            </a:r>
            <a:r>
              <a:rPr kumimoji="0" lang="en-US" sz="1100" b="1" i="0" u="none" strike="noStrike" kern="1200" cap="none" spc="0" normalizeH="0" baseline="30000" noProof="0" dirty="0">
                <a:ln>
                  <a:noFill/>
                </a:ln>
                <a:solidFill>
                  <a:srgbClr val="03202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3202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Franck Pereira dos Santos</a:t>
            </a:r>
            <a:r>
              <a:rPr kumimoji="0" lang="en-US" sz="1100" b="1" i="0" u="none" strike="noStrike" kern="1200" cap="none" spc="0" normalizeH="0" baseline="30000" noProof="0" dirty="0">
                <a:ln>
                  <a:noFill/>
                </a:ln>
                <a:solidFill>
                  <a:srgbClr val="03202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3202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and Bruno Desruelle</a:t>
            </a:r>
            <a:r>
              <a:rPr kumimoji="0" lang="en-US" sz="1100" b="1" i="0" u="none" strike="noStrike" kern="1200" cap="none" spc="0" normalizeH="0" baseline="30000" noProof="0" dirty="0">
                <a:ln>
                  <a:noFill/>
                </a:ln>
                <a:solidFill>
                  <a:srgbClr val="03202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</a:t>
            </a:r>
            <a:br>
              <a:rPr kumimoji="0" lang="en-US" sz="1100" b="1" i="0" u="none" strike="noStrike" kern="1200" cap="none" spc="0" normalizeH="0" baseline="30000" noProof="0" dirty="0">
                <a:ln>
                  <a:noFill/>
                </a:ln>
                <a:solidFill>
                  <a:srgbClr val="03202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(1)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iXblue Quantum Sensors,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Talence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France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(2)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LNE-SYRTE, Observatoire de Paris, Université PSL, CNRS, Sorbonne Université, Paris, France</a:t>
            </a:r>
            <a:endParaRPr lang="en-US" dirty="0"/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835A1F95-91E8-F619-DC5A-05B27E527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402" y="4214621"/>
            <a:ext cx="2852617" cy="73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95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200" dirty="0"/>
              <a:t>iXblue Quantum </a:t>
            </a:r>
            <a:r>
              <a:rPr lang="fr-FR" sz="2200" dirty="0" err="1"/>
              <a:t>Sensors</a:t>
            </a:r>
            <a:r>
              <a:rPr lang="fr-FR" sz="2200" dirty="0"/>
              <a:t> (former </a:t>
            </a:r>
            <a:r>
              <a:rPr lang="fr-FR" sz="2200" dirty="0" err="1"/>
              <a:t>Muquans</a:t>
            </a:r>
            <a:r>
              <a:rPr lang="fr-FR" sz="2200" dirty="0"/>
              <a:t>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7431" y="3930227"/>
            <a:ext cx="1971964" cy="1028294"/>
          </a:xfrm>
        </p:spPr>
        <p:txBody>
          <a:bodyPr>
            <a:normAutofit/>
          </a:bodyPr>
          <a:lstStyle/>
          <a:p>
            <a:pPr marL="0" lvl="2" algn="ctr" defTabSz="914400">
              <a:spcBef>
                <a:spcPts val="0"/>
              </a:spcBef>
              <a:defRPr/>
            </a:pPr>
            <a:r>
              <a:rPr lang="fr-FR" sz="1400" b="1" dirty="0">
                <a:solidFill>
                  <a:schemeClr val="tx1"/>
                </a:solidFill>
              </a:rPr>
              <a:t>Cold </a:t>
            </a:r>
            <a:r>
              <a:rPr lang="fr-FR" sz="1400" b="1" dirty="0" err="1">
                <a:solidFill>
                  <a:schemeClr val="tx1"/>
                </a:solidFill>
              </a:rPr>
              <a:t>atom</a:t>
            </a:r>
            <a:r>
              <a:rPr lang="fr-FR" sz="1400" b="1" dirty="0">
                <a:solidFill>
                  <a:schemeClr val="tx1"/>
                </a:solidFill>
              </a:rPr>
              <a:t> </a:t>
            </a:r>
            <a:r>
              <a:rPr lang="fr-FR" sz="1400" b="1" dirty="0" err="1">
                <a:solidFill>
                  <a:schemeClr val="tx1"/>
                </a:solidFill>
              </a:rPr>
              <a:t>gravity</a:t>
            </a:r>
            <a:r>
              <a:rPr lang="fr-FR" sz="1400" b="1" dirty="0">
                <a:solidFill>
                  <a:schemeClr val="tx1"/>
                </a:solidFill>
              </a:rPr>
              <a:t> </a:t>
            </a:r>
            <a:r>
              <a:rPr lang="fr-FR" sz="1400" b="1" dirty="0" err="1">
                <a:solidFill>
                  <a:schemeClr val="tx1"/>
                </a:solidFill>
              </a:rPr>
              <a:t>meters</a:t>
            </a:r>
            <a:r>
              <a:rPr lang="fr-FR" sz="1400" b="1" dirty="0">
                <a:solidFill>
                  <a:schemeClr val="tx1"/>
                </a:solidFill>
              </a:rPr>
              <a:t> </a:t>
            </a:r>
          </a:p>
          <a:p>
            <a:pPr marL="0" lvl="2" algn="ctr" defTabSz="914400">
              <a:spcBef>
                <a:spcPts val="0"/>
              </a:spcBef>
              <a:defRPr/>
            </a:pPr>
            <a:r>
              <a:rPr lang="fr-FR" sz="1100" dirty="0">
                <a:solidFill>
                  <a:schemeClr val="tx1"/>
                </a:solidFill>
              </a:rPr>
              <a:t>(</a:t>
            </a:r>
            <a:r>
              <a:rPr lang="el-GR" sz="1100" dirty="0">
                <a:solidFill>
                  <a:schemeClr val="tx1"/>
                </a:solidFill>
              </a:rPr>
              <a:t>Δ</a:t>
            </a:r>
            <a:r>
              <a:rPr lang="fr-FR" sz="1100" dirty="0">
                <a:solidFill>
                  <a:schemeClr val="tx1"/>
                </a:solidFill>
              </a:rPr>
              <a:t>g/g ≈ 10</a:t>
            </a:r>
            <a:r>
              <a:rPr lang="fr-FR" sz="1100" baseline="30000" dirty="0">
                <a:solidFill>
                  <a:schemeClr val="tx1"/>
                </a:solidFill>
              </a:rPr>
              <a:t>-9</a:t>
            </a:r>
            <a:r>
              <a:rPr lang="fr-FR" sz="11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24"/>
          </p:nvPr>
        </p:nvSpPr>
        <p:spPr>
          <a:xfrm>
            <a:off x="198582" y="4810048"/>
            <a:ext cx="387927" cy="273844"/>
          </a:xfrm>
        </p:spPr>
        <p:txBody>
          <a:bodyPr/>
          <a:lstStyle/>
          <a:p>
            <a:fld id="{86A726F9-5BBD-EE44-B164-D1545ED0EAE9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idx="20"/>
          </p:nvPr>
        </p:nvSpPr>
        <p:spPr>
          <a:xfrm>
            <a:off x="2814840" y="3930227"/>
            <a:ext cx="1971964" cy="1028294"/>
          </a:xfrm>
        </p:spPr>
        <p:txBody>
          <a:bodyPr>
            <a:normAutofit/>
          </a:bodyPr>
          <a:lstStyle/>
          <a:p>
            <a:pPr algn="ctr"/>
            <a:r>
              <a:rPr lang="fr-FR" b="1" dirty="0"/>
              <a:t>Cold </a:t>
            </a:r>
            <a:r>
              <a:rPr lang="fr-FR" b="1" dirty="0" err="1"/>
              <a:t>atom</a:t>
            </a:r>
            <a:r>
              <a:rPr lang="fr-FR" b="1" dirty="0"/>
              <a:t> </a:t>
            </a:r>
            <a:r>
              <a:rPr lang="fr-FR" b="1" dirty="0" err="1"/>
              <a:t>atomic</a:t>
            </a:r>
            <a:r>
              <a:rPr lang="fr-FR" b="1" dirty="0"/>
              <a:t> clock</a:t>
            </a:r>
          </a:p>
          <a:p>
            <a:pPr algn="ctr"/>
            <a:r>
              <a:rPr lang="fr-FR" sz="1200" dirty="0"/>
              <a:t>(</a:t>
            </a:r>
            <a:r>
              <a:rPr lang="el-GR" sz="1200" dirty="0"/>
              <a:t>Δ</a:t>
            </a:r>
            <a:r>
              <a:rPr lang="fr-FR" sz="1200" dirty="0"/>
              <a:t>f/f ≈ 10</a:t>
            </a:r>
            <a:r>
              <a:rPr lang="fr-FR" sz="1200" baseline="30000" dirty="0"/>
              <a:t>-15</a:t>
            </a:r>
            <a:r>
              <a:rPr lang="fr-FR" sz="1200" dirty="0"/>
              <a:t>)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idx="21"/>
          </p:nvPr>
        </p:nvSpPr>
        <p:spPr>
          <a:xfrm>
            <a:off x="6458153" y="3930227"/>
            <a:ext cx="1971964" cy="1028294"/>
          </a:xfrm>
        </p:spPr>
        <p:txBody>
          <a:bodyPr>
            <a:normAutofit/>
          </a:bodyPr>
          <a:lstStyle/>
          <a:p>
            <a:pPr algn="ctr"/>
            <a:r>
              <a:rPr lang="fr-FR" b="1" dirty="0"/>
              <a:t>Laser and </a:t>
            </a:r>
            <a:r>
              <a:rPr lang="fr-FR" b="1" dirty="0" err="1"/>
              <a:t>subsystem</a:t>
            </a:r>
            <a:r>
              <a:rPr lang="fr-FR" b="1" dirty="0"/>
              <a:t> solutions</a:t>
            </a:r>
          </a:p>
          <a:p>
            <a:pPr algn="ctr"/>
            <a:r>
              <a:rPr lang="fr-FR" sz="1200" dirty="0"/>
              <a:t>(</a:t>
            </a:r>
            <a:r>
              <a:rPr lang="el-GR" sz="1200" dirty="0" err="1"/>
              <a:t>Δλ</a:t>
            </a:r>
            <a:r>
              <a:rPr lang="fr-FR" sz="1200" dirty="0"/>
              <a:t>/</a:t>
            </a:r>
            <a:r>
              <a:rPr lang="el-GR" sz="1200" dirty="0"/>
              <a:t>λ</a:t>
            </a:r>
            <a:r>
              <a:rPr lang="fr-FR" sz="1200" dirty="0"/>
              <a:t> ≈ 10</a:t>
            </a:r>
            <a:r>
              <a:rPr lang="fr-FR" sz="1200" baseline="30000" dirty="0"/>
              <a:t>-10</a:t>
            </a:r>
            <a:r>
              <a:rPr lang="fr-FR" dirty="0"/>
              <a:t>)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idx="22"/>
          </p:nvPr>
        </p:nvSpPr>
        <p:spPr>
          <a:xfrm>
            <a:off x="4691381" y="3930227"/>
            <a:ext cx="1971964" cy="1028294"/>
          </a:xfrm>
        </p:spPr>
        <p:txBody>
          <a:bodyPr>
            <a:normAutofit/>
          </a:bodyPr>
          <a:lstStyle/>
          <a:p>
            <a:pPr algn="ctr"/>
            <a:r>
              <a:rPr lang="fr-FR" b="1" dirty="0"/>
              <a:t>Optical </a:t>
            </a:r>
            <a:r>
              <a:rPr lang="fr-FR" b="1" dirty="0" err="1"/>
              <a:t>frequency</a:t>
            </a:r>
            <a:r>
              <a:rPr lang="fr-FR" b="1" dirty="0"/>
              <a:t> </a:t>
            </a:r>
            <a:r>
              <a:rPr lang="fr-FR" b="1" dirty="0" err="1"/>
              <a:t>transfer</a:t>
            </a:r>
            <a:endParaRPr lang="fr-FR" b="1" dirty="0"/>
          </a:p>
          <a:p>
            <a:pPr algn="ctr"/>
            <a:r>
              <a:rPr lang="fr-FR" sz="1200" dirty="0"/>
              <a:t>(</a:t>
            </a:r>
            <a:r>
              <a:rPr lang="el-GR" sz="1200" dirty="0"/>
              <a:t>Δ</a:t>
            </a:r>
            <a:r>
              <a:rPr lang="fr-FR" sz="1200" dirty="0"/>
              <a:t>f/f ≈ 10</a:t>
            </a:r>
            <a:r>
              <a:rPr lang="fr-FR" sz="1200" baseline="30000" dirty="0"/>
              <a:t>-20</a:t>
            </a:r>
            <a:r>
              <a:rPr lang="fr-FR" sz="1200" dirty="0"/>
              <a:t>)</a:t>
            </a:r>
            <a:endParaRPr lang="en-US" sz="1200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23"/>
          </p:nvPr>
        </p:nvSpPr>
        <p:spPr/>
        <p:txBody>
          <a:bodyPr>
            <a:normAutofit/>
          </a:bodyPr>
          <a:lstStyle/>
          <a:p>
            <a:r>
              <a:rPr lang="fr-FR" dirty="0"/>
              <a:t>Quantum </a:t>
            </a:r>
            <a:r>
              <a:rPr lang="fr-FR" dirty="0" err="1"/>
              <a:t>sensors</a:t>
            </a:r>
            <a:r>
              <a:rPr lang="fr-FR" dirty="0"/>
              <a:t> &amp; laser </a:t>
            </a:r>
            <a:r>
              <a:rPr lang="fr-FR" dirty="0" err="1"/>
              <a:t>systems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C248DF0-4C7E-E549-814F-166E114E1F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747" y="2376800"/>
            <a:ext cx="1696767" cy="146674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87B8E4C-EF99-1242-ADB8-1428BBA734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711" y="2964729"/>
            <a:ext cx="1578978" cy="88817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60349E5-646E-A342-B286-C09A339E0D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470" y="2935950"/>
            <a:ext cx="1491156" cy="90759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F090F847-6CE9-4928-9FDE-B41657CA94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89"/>
          <a:stretch/>
        </p:blipFill>
        <p:spPr bwMode="auto">
          <a:xfrm>
            <a:off x="803057" y="2478598"/>
            <a:ext cx="1780712" cy="137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11FCC51-2189-1F7E-CB39-DC78A55DBBA8}"/>
              </a:ext>
            </a:extLst>
          </p:cNvPr>
          <p:cNvSpPr/>
          <p:nvPr/>
        </p:nvSpPr>
        <p:spPr>
          <a:xfrm>
            <a:off x="1440102" y="1396290"/>
            <a:ext cx="65991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 atom quantum technology turn-key</a:t>
            </a:r>
            <a:endParaRPr lang="en-GB" sz="12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30BC3B0-8031-C2E0-DEF3-AE4087BFB2C3}"/>
              </a:ext>
            </a:extLst>
          </p:cNvPr>
          <p:cNvSpPr/>
          <p:nvPr/>
        </p:nvSpPr>
        <p:spPr>
          <a:xfrm>
            <a:off x="861540" y="1153253"/>
            <a:ext cx="7619474" cy="74615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C45F123-AD59-87CB-1983-BACBD3F06105}"/>
              </a:ext>
            </a:extLst>
          </p:cNvPr>
          <p:cNvSpPr/>
          <p:nvPr/>
        </p:nvSpPr>
        <p:spPr>
          <a:xfrm>
            <a:off x="385951" y="1088465"/>
            <a:ext cx="954874" cy="94500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OUR</a:t>
            </a:r>
          </a:p>
          <a:p>
            <a:pPr algn="ctr"/>
            <a:r>
              <a:rPr lang="en-GB" sz="1100" dirty="0"/>
              <a:t>WHY</a:t>
            </a:r>
          </a:p>
        </p:txBody>
      </p:sp>
    </p:spTree>
    <p:extLst>
      <p:ext uri="{BB962C8B-B14F-4D97-AF65-F5344CB8AC3E}">
        <p14:creationId xmlns:p14="http://schemas.microsoft.com/office/powerpoint/2010/main" val="3197750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74C137-1E93-CA2D-265A-965F29DE8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DQG: A Gravimeter + Gradiometer in a single package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5AB15EC-9740-FEB5-581F-157783B89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EGU 2022 – 26/05/2022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9E4820-421E-C75E-95E2-050F03D95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26F9-5BBD-EE44-B164-D1545ED0EAE9}" type="slidenum">
              <a:rPr lang="fr-FR" smtClean="0"/>
              <a:t>4</a:t>
            </a:fld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023BA54-54E9-DBDC-1E35-16AF0DD2509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 Differential Quantum Gravimeter</a:t>
            </a:r>
          </a:p>
        </p:txBody>
      </p:sp>
      <p:pic>
        <p:nvPicPr>
          <p:cNvPr id="7" name="Espace réservé du contenu 6" descr="Une image contenant texte, intérieur, ensemble, plusieurs&#10;&#10;Description générée automatiquement">
            <a:extLst>
              <a:ext uri="{FF2B5EF4-FFF2-40B4-BE49-F238E27FC236}">
                <a16:creationId xmlns:a16="http://schemas.microsoft.com/office/drawing/2014/main" id="{EF493D9F-9AF8-0A3D-5DD9-F564C1E2ED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3499" b="31716"/>
          <a:stretch/>
        </p:blipFill>
        <p:spPr>
          <a:xfrm>
            <a:off x="849423" y="776152"/>
            <a:ext cx="2416716" cy="3893089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DAFF1242-A7A5-2E32-372C-3608BD2BD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5" t="10067" r="20720" b="7270"/>
          <a:stretch/>
        </p:blipFill>
        <p:spPr bwMode="auto">
          <a:xfrm>
            <a:off x="3557346" y="800024"/>
            <a:ext cx="2742952" cy="3893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D9039CB2-E0FA-39C1-F226-1ED0C34A71A3}"/>
              </a:ext>
            </a:extLst>
          </p:cNvPr>
          <p:cNvGrpSpPr/>
          <p:nvPr/>
        </p:nvGrpSpPr>
        <p:grpSpPr>
          <a:xfrm>
            <a:off x="4312806" y="1463750"/>
            <a:ext cx="102849" cy="1332790"/>
            <a:chOff x="3989887" y="1589528"/>
            <a:chExt cx="80786" cy="1258946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88EC122C-901F-56BF-C31F-38BC4CF5D6E0}"/>
                </a:ext>
              </a:extLst>
            </p:cNvPr>
            <p:cNvSpPr/>
            <p:nvPr/>
          </p:nvSpPr>
          <p:spPr>
            <a:xfrm>
              <a:off x="3989887" y="1589528"/>
              <a:ext cx="75761" cy="865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B3FB0D1C-BB10-F324-96E3-B35367081D76}"/>
                </a:ext>
              </a:extLst>
            </p:cNvPr>
            <p:cNvSpPr/>
            <p:nvPr/>
          </p:nvSpPr>
          <p:spPr>
            <a:xfrm>
              <a:off x="3994912" y="2761954"/>
              <a:ext cx="75761" cy="865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FE6CE279-1AA1-A0B9-E44E-1F5FD9D1CCD7}"/>
              </a:ext>
            </a:extLst>
          </p:cNvPr>
          <p:cNvSpPr txBox="1"/>
          <p:nvPr/>
        </p:nvSpPr>
        <p:spPr>
          <a:xfrm>
            <a:off x="3784132" y="1444955"/>
            <a:ext cx="342900" cy="31682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600" b="0" dirty="0">
                <a:solidFill>
                  <a:schemeClr val="accent1"/>
                </a:solidFill>
              </a:rPr>
              <a:t>g</a:t>
            </a:r>
            <a:r>
              <a:rPr lang="en-US" sz="1600" b="0" baseline="-25000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208663E-6F46-6185-5ED7-DDD4E2D88101}"/>
              </a:ext>
            </a:extLst>
          </p:cNvPr>
          <p:cNvSpPr txBox="1"/>
          <p:nvPr/>
        </p:nvSpPr>
        <p:spPr>
          <a:xfrm>
            <a:off x="3784132" y="2588156"/>
            <a:ext cx="342900" cy="31682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600" b="0" dirty="0">
                <a:solidFill>
                  <a:schemeClr val="accent1"/>
                </a:solidFill>
              </a:rPr>
              <a:t>g</a:t>
            </a:r>
            <a:r>
              <a:rPr lang="en-US" sz="1600" baseline="-25000" dirty="0">
                <a:solidFill>
                  <a:schemeClr val="accent1"/>
                </a:solidFill>
              </a:rPr>
              <a:t>2</a:t>
            </a:r>
            <a:endParaRPr lang="en-US" sz="1600" b="0" baseline="-25000" dirty="0">
              <a:solidFill>
                <a:schemeClr val="accent1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ADBCF10-E0A4-BF27-D613-CA31C694B772}"/>
              </a:ext>
            </a:extLst>
          </p:cNvPr>
          <p:cNvSpPr txBox="1"/>
          <p:nvPr/>
        </p:nvSpPr>
        <p:spPr>
          <a:xfrm>
            <a:off x="3685188" y="2037731"/>
            <a:ext cx="342900" cy="31682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600" b="0" dirty="0">
                <a:solidFill>
                  <a:schemeClr val="accent1"/>
                </a:solidFill>
              </a:rPr>
              <a:t>L</a:t>
            </a:r>
            <a:endParaRPr lang="en-US" sz="1600" b="0" baseline="-25000" dirty="0">
              <a:solidFill>
                <a:schemeClr val="accent1"/>
              </a:solidFill>
            </a:endParaRP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4AD47614-281A-26B7-79F0-0F440302C073}"/>
              </a:ext>
            </a:extLst>
          </p:cNvPr>
          <p:cNvCxnSpPr>
            <a:cxnSpLocks/>
          </p:cNvCxnSpPr>
          <p:nvPr/>
        </p:nvCxnSpPr>
        <p:spPr>
          <a:xfrm flipH="1">
            <a:off x="3967774" y="1810549"/>
            <a:ext cx="1" cy="826375"/>
          </a:xfrm>
          <a:prstGeom prst="straightConnector1">
            <a:avLst/>
          </a:prstGeom>
          <a:ln w="19050"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B5228F28-6777-A78C-FF26-B5F63888A180}"/>
              </a:ext>
            </a:extLst>
          </p:cNvPr>
          <p:cNvSpPr txBox="1">
            <a:spLocks/>
          </p:cNvSpPr>
          <p:nvPr/>
        </p:nvSpPr>
        <p:spPr>
          <a:xfrm>
            <a:off x="6035042" y="1421126"/>
            <a:ext cx="2548172" cy="13754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-1008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20000"/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0080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SzPct val="80000"/>
              <a:buFont typeface="Courier New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00800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Montserrat" pitchFamily="2" charset="77"/>
              </a:rPr>
              <a:t> Weight:</a:t>
            </a:r>
          </a:p>
          <a:p>
            <a:pPr lvl="1"/>
            <a:r>
              <a:rPr lang="en-US" sz="1400" dirty="0">
                <a:latin typeface="Montserrat" pitchFamily="2" charset="77"/>
              </a:rPr>
              <a:t> Sensor head: ~ 70kg </a:t>
            </a:r>
          </a:p>
          <a:p>
            <a:pPr lvl="1"/>
            <a:r>
              <a:rPr lang="en-US" sz="1400" dirty="0">
                <a:latin typeface="Montserrat" pitchFamily="2" charset="77"/>
              </a:rPr>
              <a:t> Laser system: ~ 33kg</a:t>
            </a:r>
          </a:p>
          <a:p>
            <a:r>
              <a:rPr lang="en-US" sz="1400" dirty="0">
                <a:latin typeface="Montserrat" pitchFamily="2" charset="77"/>
              </a:rPr>
              <a:t> Power: ~ 200W</a:t>
            </a:r>
            <a:endParaRPr lang="en-US" sz="12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623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500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7 2.46914E-6 L 2.77778E-7 0.133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1AD962-FAF7-EDEE-912A-959965F27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new type of </a:t>
            </a:r>
            <a:r>
              <a:rPr lang="fr-FR" dirty="0" err="1"/>
              <a:t>device</a:t>
            </a:r>
            <a:r>
              <a:rPr lang="fr-FR" dirty="0"/>
              <a:t>: DQG</a:t>
            </a:r>
            <a:endParaRPr lang="en-US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6ABF262A-965B-6642-FF0B-B4341DDF03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70528" y="744047"/>
            <a:ext cx="7658892" cy="3829446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4186B66-9E6B-5FAA-BCD9-B5D089E02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EGU 2022 – 26/05/2022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FF2687B-BB1D-E567-C71B-7ADDB1F45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26F9-5BBD-EE44-B164-D1545ED0EAE9}" type="slidenum">
              <a:rPr lang="fr-FR" smtClean="0"/>
              <a:t>5</a:t>
            </a:fld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4CF40E8-B2AF-00B8-0C4F-9E734482971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 err="1"/>
              <a:t>Continuous</a:t>
            </a:r>
            <a:r>
              <a:rPr lang="fr-FR" dirty="0"/>
              <a:t> </a:t>
            </a:r>
            <a:r>
              <a:rPr lang="fr-FR" dirty="0" err="1"/>
              <a:t>measurement</a:t>
            </a:r>
            <a:endParaRPr lang="en-US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E4609A50-8294-BE1B-CDD7-6AE23007035A}"/>
              </a:ext>
            </a:extLst>
          </p:cNvPr>
          <p:cNvSpPr txBox="1">
            <a:spLocks/>
          </p:cNvSpPr>
          <p:nvPr/>
        </p:nvSpPr>
        <p:spPr>
          <a:xfrm>
            <a:off x="7230681" y="1360862"/>
            <a:ext cx="2013210" cy="2421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-1008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20000"/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0080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SzPct val="80000"/>
              <a:buFont typeface="Courier New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00800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/>
              <a:t> </a:t>
            </a:r>
            <a:r>
              <a:rPr lang="fr-FR" sz="1600" dirty="0"/>
              <a:t>3 </a:t>
            </a:r>
            <a:r>
              <a:rPr lang="fr-FR" sz="1600" dirty="0" err="1"/>
              <a:t>weeks</a:t>
            </a:r>
            <a:r>
              <a:rPr lang="fr-FR" sz="1600" dirty="0"/>
              <a:t> long </a:t>
            </a:r>
            <a:r>
              <a:rPr lang="fr-FR" sz="1600" dirty="0" err="1"/>
              <a:t>measurement</a:t>
            </a:r>
            <a:endParaRPr lang="fr-FR" sz="1600" dirty="0"/>
          </a:p>
          <a:p>
            <a:r>
              <a:rPr lang="fr-FR" sz="1600" dirty="0"/>
              <a:t> A </a:t>
            </a:r>
            <a:r>
              <a:rPr lang="fr-FR" sz="1600" dirty="0" err="1"/>
              <a:t>very</a:t>
            </a:r>
            <a:r>
              <a:rPr lang="fr-FR" sz="1600" dirty="0"/>
              <a:t> </a:t>
            </a:r>
            <a:r>
              <a:rPr lang="fr-FR" sz="1600" dirty="0" err="1"/>
              <a:t>calm</a:t>
            </a:r>
            <a:r>
              <a:rPr lang="fr-FR" sz="1600" dirty="0"/>
              <a:t> moment </a:t>
            </a:r>
            <a:r>
              <a:rPr lang="fr-FR" sz="1600" dirty="0" err="1"/>
              <a:t>during</a:t>
            </a:r>
            <a:r>
              <a:rPr lang="fr-FR" sz="1600" dirty="0"/>
              <a:t> public </a:t>
            </a:r>
            <a:r>
              <a:rPr lang="fr-FR" sz="1600" dirty="0" err="1"/>
              <a:t>holidays</a:t>
            </a:r>
            <a:endParaRPr lang="fr-FR" sz="1600" dirty="0"/>
          </a:p>
          <a:p>
            <a:r>
              <a:rPr lang="fr-FR" sz="1600" dirty="0"/>
              <a:t> 66 µGal/</a:t>
            </a:r>
            <a:r>
              <a:rPr lang="en-US" sz="1600" dirty="0"/>
              <a:t>√𝜏</a:t>
            </a:r>
            <a:endParaRPr lang="fr-FR" sz="1600" dirty="0"/>
          </a:p>
          <a:p>
            <a:r>
              <a:rPr lang="fr-FR" sz="1600" dirty="0"/>
              <a:t> 55 E/</a:t>
            </a:r>
            <a:r>
              <a:rPr lang="en-US" sz="1600" dirty="0"/>
              <a:t>√𝜏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D413ECAA-3659-39CF-70BE-8DCC688BE2A4}"/>
              </a:ext>
            </a:extLst>
          </p:cNvPr>
          <p:cNvGrpSpPr/>
          <p:nvPr/>
        </p:nvGrpSpPr>
        <p:grpSpPr>
          <a:xfrm>
            <a:off x="4888875" y="186788"/>
            <a:ext cx="384202" cy="2416245"/>
            <a:chOff x="4888875" y="301034"/>
            <a:chExt cx="384202" cy="2416245"/>
          </a:xfrm>
        </p:grpSpPr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4D92C938-25CD-898A-8C83-FE5BA9612884}"/>
                </a:ext>
              </a:extLst>
            </p:cNvPr>
            <p:cNvCxnSpPr/>
            <p:nvPr/>
          </p:nvCxnSpPr>
          <p:spPr>
            <a:xfrm flipV="1">
              <a:off x="4888875" y="942173"/>
              <a:ext cx="0" cy="1775106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7EC46CC9-6B69-AF03-E565-8E2A8C5E9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88875" y="301034"/>
              <a:ext cx="384202" cy="641139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61D4CA4-64F2-BB33-C858-B26E040D4B85}"/>
              </a:ext>
            </a:extLst>
          </p:cNvPr>
          <p:cNvGrpSpPr/>
          <p:nvPr/>
        </p:nvGrpSpPr>
        <p:grpSpPr>
          <a:xfrm>
            <a:off x="6128931" y="208825"/>
            <a:ext cx="384202" cy="2416245"/>
            <a:chOff x="6128931" y="316401"/>
            <a:chExt cx="384202" cy="2416245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B6E8C6EA-ECD6-626E-4365-4DC0D95A4C5D}"/>
                </a:ext>
              </a:extLst>
            </p:cNvPr>
            <p:cNvCxnSpPr/>
            <p:nvPr/>
          </p:nvCxnSpPr>
          <p:spPr>
            <a:xfrm flipV="1">
              <a:off x="6128931" y="957540"/>
              <a:ext cx="0" cy="1775106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70727DDF-1C3C-AA94-BDBE-5168BEB999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28931" y="316401"/>
              <a:ext cx="384202" cy="641139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031DDB5C-8F50-A6DB-335B-02A7D5CBC8ED}"/>
              </a:ext>
            </a:extLst>
          </p:cNvPr>
          <p:cNvSpPr txBox="1">
            <a:spLocks/>
          </p:cNvSpPr>
          <p:nvPr/>
        </p:nvSpPr>
        <p:spPr>
          <a:xfrm>
            <a:off x="5210074" y="187205"/>
            <a:ext cx="1467345" cy="374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-1008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20000"/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0080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SzPct val="80000"/>
              <a:buFont typeface="Courier New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00800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fr-FR" sz="1200" dirty="0"/>
              <a:t>Public </a:t>
            </a:r>
            <a:r>
              <a:rPr lang="fr-FR" sz="1200" dirty="0" err="1"/>
              <a:t>holidays</a:t>
            </a:r>
            <a:endParaRPr lang="en-US" sz="12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C0C6A94-2EA5-0338-6D1F-458903D2389F}"/>
              </a:ext>
            </a:extLst>
          </p:cNvPr>
          <p:cNvSpPr txBox="1"/>
          <p:nvPr/>
        </p:nvSpPr>
        <p:spPr>
          <a:xfrm>
            <a:off x="1321654" y="4610420"/>
            <a:ext cx="1444598" cy="27384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endParaRPr lang="en-US" sz="3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C6307AD-83A5-C0EF-1587-D71174AE029A}"/>
              </a:ext>
            </a:extLst>
          </p:cNvPr>
          <p:cNvSpPr txBox="1"/>
          <p:nvPr/>
        </p:nvSpPr>
        <p:spPr>
          <a:xfrm>
            <a:off x="107577" y="4344857"/>
            <a:ext cx="8767479" cy="46256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1600" dirty="0">
                <a:sym typeface="Wingdings" panose="05000000000000000000" pitchFamily="2" charset="2"/>
              </a:rPr>
              <a:t> </a:t>
            </a:r>
            <a:r>
              <a:rPr lang="fr-FR" sz="1600" b="1" dirty="0">
                <a:sym typeface="Wingdings" panose="05000000000000000000" pitchFamily="2" charset="2"/>
              </a:rPr>
              <a:t>Applications: </a:t>
            </a:r>
            <a:r>
              <a:rPr lang="fr-FR" sz="1600" b="0" dirty="0" err="1">
                <a:sym typeface="Wingdings" panose="05000000000000000000" pitchFamily="2" charset="2"/>
              </a:rPr>
              <a:t>reservoir</a:t>
            </a:r>
            <a:r>
              <a:rPr lang="fr-FR" sz="1600" b="0" dirty="0">
                <a:sym typeface="Wingdings" panose="05000000000000000000" pitchFamily="2" charset="2"/>
              </a:rPr>
              <a:t> monitoring (water, </a:t>
            </a:r>
            <a:r>
              <a:rPr lang="fr-FR" sz="1600" b="0" dirty="0" err="1">
                <a:sym typeface="Wingdings" panose="05000000000000000000" pitchFamily="2" charset="2"/>
              </a:rPr>
              <a:t>geothermy</a:t>
            </a:r>
            <a:r>
              <a:rPr lang="fr-FR" sz="1600" b="0" dirty="0">
                <a:sym typeface="Wingdings" panose="05000000000000000000" pitchFamily="2" charset="2"/>
              </a:rPr>
              <a:t>, </a:t>
            </a:r>
            <a:r>
              <a:rPr lang="fr-FR" sz="1600" b="0" dirty="0" err="1">
                <a:sym typeface="Wingdings" panose="05000000000000000000" pitchFamily="2" charset="2"/>
              </a:rPr>
              <a:t>gas</a:t>
            </a:r>
            <a:r>
              <a:rPr lang="fr-FR" sz="1600" b="0" dirty="0">
                <a:sym typeface="Wingdings" panose="05000000000000000000" pitchFamily="2" charset="2"/>
              </a:rPr>
              <a:t>, etc.), infrastructure monitoring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3798577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B5B82C-D025-411C-8029-BDE1C7995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DQG: Gravimeter + Gradiometer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181EF3D-1436-4EEA-8796-1F911297C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2304" y="4845056"/>
            <a:ext cx="2895600" cy="273844"/>
          </a:xfrm>
        </p:spPr>
        <p:txBody>
          <a:bodyPr/>
          <a:lstStyle/>
          <a:p>
            <a:pPr algn="l"/>
            <a:r>
              <a:rPr lang="fr-FR"/>
              <a:t>EGU 2022 – 26/05/2022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63E856D-5E36-4FBB-A934-2A9C2EB5D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26F9-5BBD-EE44-B164-D1545ED0EAE9}" type="slidenum">
              <a:rPr lang="fr-FR" smtClean="0"/>
              <a:t>6</a:t>
            </a:fld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41D913C-B15B-423B-A439-C80188D3500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Ground </a:t>
            </a:r>
            <a:r>
              <a:rPr lang="fr-FR" dirty="0" err="1"/>
              <a:t>survey</a:t>
            </a:r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5951036-57F8-2F56-FB96-CA53FBE547B6}"/>
              </a:ext>
            </a:extLst>
          </p:cNvPr>
          <p:cNvGrpSpPr/>
          <p:nvPr/>
        </p:nvGrpSpPr>
        <p:grpSpPr>
          <a:xfrm>
            <a:off x="3207410" y="1123371"/>
            <a:ext cx="5820996" cy="2952974"/>
            <a:chOff x="950596" y="2096152"/>
            <a:chExt cx="5820996" cy="2952974"/>
          </a:xfrm>
        </p:grpSpPr>
        <p:pic>
          <p:nvPicPr>
            <p:cNvPr id="10" name="Image 9" descr="Une image contenant poubelle&#10;&#10;Description générée automatiquement">
              <a:extLst>
                <a:ext uri="{FF2B5EF4-FFF2-40B4-BE49-F238E27FC236}">
                  <a16:creationId xmlns:a16="http://schemas.microsoft.com/office/drawing/2014/main" id="{65FDAF3C-220E-4526-8E8E-DF7DCE0AE2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382" r="10753"/>
            <a:stretch/>
          </p:blipFill>
          <p:spPr>
            <a:xfrm>
              <a:off x="950596" y="2254078"/>
              <a:ext cx="2524533" cy="2341900"/>
            </a:xfrm>
            <a:prstGeom prst="rect">
              <a:avLst/>
            </a:prstGeom>
          </p:spPr>
        </p:pic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98FBE9F4-D20C-46B6-8BD5-FEA49269E61E}"/>
                </a:ext>
              </a:extLst>
            </p:cNvPr>
            <p:cNvSpPr/>
            <p:nvPr/>
          </p:nvSpPr>
          <p:spPr>
            <a:xfrm rot="19499459">
              <a:off x="2668451" y="3396399"/>
              <a:ext cx="733155" cy="100203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9A8AD869-38D6-5937-F3EF-E6EB151469FB}"/>
                </a:ext>
              </a:extLst>
            </p:cNvPr>
            <p:cNvGrpSpPr/>
            <p:nvPr/>
          </p:nvGrpSpPr>
          <p:grpSpPr>
            <a:xfrm>
              <a:off x="4037963" y="2096152"/>
              <a:ext cx="2733629" cy="2572816"/>
              <a:chOff x="362113" y="1452743"/>
              <a:chExt cx="2615224" cy="2696207"/>
            </a:xfrm>
          </p:grpSpPr>
          <p:grpSp>
            <p:nvGrpSpPr>
              <p:cNvPr id="57" name="Groupe 56">
                <a:extLst>
                  <a:ext uri="{FF2B5EF4-FFF2-40B4-BE49-F238E27FC236}">
                    <a16:creationId xmlns:a16="http://schemas.microsoft.com/office/drawing/2014/main" id="{801E846D-5F16-49D1-B786-1D4B0E38FA68}"/>
                  </a:ext>
                </a:extLst>
              </p:cNvPr>
              <p:cNvGrpSpPr/>
              <p:nvPr/>
            </p:nvGrpSpPr>
            <p:grpSpPr>
              <a:xfrm>
                <a:off x="362113" y="1452743"/>
                <a:ext cx="2615224" cy="2696207"/>
                <a:chOff x="7708900" y="2855395"/>
                <a:chExt cx="968662" cy="1218200"/>
              </a:xfrm>
            </p:grpSpPr>
            <p:grpSp>
              <p:nvGrpSpPr>
                <p:cNvPr id="54" name="Groupe 53">
                  <a:extLst>
                    <a:ext uri="{FF2B5EF4-FFF2-40B4-BE49-F238E27FC236}">
                      <a16:creationId xmlns:a16="http://schemas.microsoft.com/office/drawing/2014/main" id="{D1B6E51B-3A2B-4295-B949-ABB277D8CC71}"/>
                    </a:ext>
                  </a:extLst>
                </p:cNvPr>
                <p:cNvGrpSpPr/>
                <p:nvPr/>
              </p:nvGrpSpPr>
              <p:grpSpPr>
                <a:xfrm>
                  <a:off x="7708900" y="3302741"/>
                  <a:ext cx="968662" cy="770854"/>
                  <a:chOff x="7316523" y="3302741"/>
                  <a:chExt cx="1361039" cy="1400114"/>
                </a:xfrm>
              </p:grpSpPr>
              <p:sp>
                <p:nvSpPr>
                  <p:cNvPr id="18" name="Forme libre 17">
                    <a:extLst>
                      <a:ext uri="{FF2B5EF4-FFF2-40B4-BE49-F238E27FC236}">
                        <a16:creationId xmlns:a16="http://schemas.microsoft.com/office/drawing/2014/main" id="{6B14C750-E9ED-4F8A-9E07-37A1118724F9}"/>
                      </a:ext>
                    </a:extLst>
                  </p:cNvPr>
                  <p:cNvSpPr/>
                  <p:nvPr/>
                </p:nvSpPr>
                <p:spPr>
                  <a:xfrm>
                    <a:off x="7320299" y="3302741"/>
                    <a:ext cx="1357263" cy="1400114"/>
                  </a:xfrm>
                  <a:custGeom>
                    <a:avLst/>
                    <a:gdLst>
                      <a:gd name="connsiteX0" fmla="*/ 6485 w 4409872"/>
                      <a:gd name="connsiteY0" fmla="*/ 201038 h 3041515"/>
                      <a:gd name="connsiteX1" fmla="*/ 330740 w 4409872"/>
                      <a:gd name="connsiteY1" fmla="*/ 97277 h 3041515"/>
                      <a:gd name="connsiteX2" fmla="*/ 907914 w 4409872"/>
                      <a:gd name="connsiteY2" fmla="*/ 0 h 3041515"/>
                      <a:gd name="connsiteX3" fmla="*/ 1407268 w 4409872"/>
                      <a:gd name="connsiteY3" fmla="*/ 0 h 3041515"/>
                      <a:gd name="connsiteX4" fmla="*/ 2405974 w 4409872"/>
                      <a:gd name="connsiteY4" fmla="*/ 77821 h 3041515"/>
                      <a:gd name="connsiteX5" fmla="*/ 3151761 w 4409872"/>
                      <a:gd name="connsiteY5" fmla="*/ 123217 h 3041515"/>
                      <a:gd name="connsiteX6" fmla="*/ 3702995 w 4409872"/>
                      <a:gd name="connsiteY6" fmla="*/ 116732 h 3041515"/>
                      <a:gd name="connsiteX7" fmla="*/ 4409872 w 4409872"/>
                      <a:gd name="connsiteY7" fmla="*/ 64851 h 3041515"/>
                      <a:gd name="connsiteX8" fmla="*/ 4396902 w 4409872"/>
                      <a:gd name="connsiteY8" fmla="*/ 3035030 h 3041515"/>
                      <a:gd name="connsiteX9" fmla="*/ 0 w 4409872"/>
                      <a:gd name="connsiteY9" fmla="*/ 3041515 h 3041515"/>
                      <a:gd name="connsiteX10" fmla="*/ 6485 w 4409872"/>
                      <a:gd name="connsiteY10" fmla="*/ 201038 h 3041515"/>
                      <a:gd name="connsiteX0" fmla="*/ 6485 w 4409872"/>
                      <a:gd name="connsiteY0" fmla="*/ 201038 h 3041515"/>
                      <a:gd name="connsiteX1" fmla="*/ 330740 w 4409872"/>
                      <a:gd name="connsiteY1" fmla="*/ 97277 h 3041515"/>
                      <a:gd name="connsiteX2" fmla="*/ 1407268 w 4409872"/>
                      <a:gd name="connsiteY2" fmla="*/ 0 h 3041515"/>
                      <a:gd name="connsiteX3" fmla="*/ 2405974 w 4409872"/>
                      <a:gd name="connsiteY3" fmla="*/ 77821 h 3041515"/>
                      <a:gd name="connsiteX4" fmla="*/ 3151761 w 4409872"/>
                      <a:gd name="connsiteY4" fmla="*/ 123217 h 3041515"/>
                      <a:gd name="connsiteX5" fmla="*/ 3702995 w 4409872"/>
                      <a:gd name="connsiteY5" fmla="*/ 116732 h 3041515"/>
                      <a:gd name="connsiteX6" fmla="*/ 4409872 w 4409872"/>
                      <a:gd name="connsiteY6" fmla="*/ 64851 h 3041515"/>
                      <a:gd name="connsiteX7" fmla="*/ 4396902 w 4409872"/>
                      <a:gd name="connsiteY7" fmla="*/ 3035030 h 3041515"/>
                      <a:gd name="connsiteX8" fmla="*/ 0 w 4409872"/>
                      <a:gd name="connsiteY8" fmla="*/ 3041515 h 3041515"/>
                      <a:gd name="connsiteX9" fmla="*/ 6485 w 4409872"/>
                      <a:gd name="connsiteY9" fmla="*/ 201038 h 3041515"/>
                      <a:gd name="connsiteX0" fmla="*/ 6485 w 4409872"/>
                      <a:gd name="connsiteY0" fmla="*/ 201038 h 3041515"/>
                      <a:gd name="connsiteX1" fmla="*/ 1407268 w 4409872"/>
                      <a:gd name="connsiteY1" fmla="*/ 0 h 3041515"/>
                      <a:gd name="connsiteX2" fmla="*/ 2405974 w 4409872"/>
                      <a:gd name="connsiteY2" fmla="*/ 77821 h 3041515"/>
                      <a:gd name="connsiteX3" fmla="*/ 3151761 w 4409872"/>
                      <a:gd name="connsiteY3" fmla="*/ 123217 h 3041515"/>
                      <a:gd name="connsiteX4" fmla="*/ 3702995 w 4409872"/>
                      <a:gd name="connsiteY4" fmla="*/ 116732 h 3041515"/>
                      <a:gd name="connsiteX5" fmla="*/ 4409872 w 4409872"/>
                      <a:gd name="connsiteY5" fmla="*/ 64851 h 3041515"/>
                      <a:gd name="connsiteX6" fmla="*/ 4396902 w 4409872"/>
                      <a:gd name="connsiteY6" fmla="*/ 3035030 h 3041515"/>
                      <a:gd name="connsiteX7" fmla="*/ 0 w 4409872"/>
                      <a:gd name="connsiteY7" fmla="*/ 3041515 h 3041515"/>
                      <a:gd name="connsiteX8" fmla="*/ 6485 w 4409872"/>
                      <a:gd name="connsiteY8" fmla="*/ 201038 h 3041515"/>
                      <a:gd name="connsiteX0" fmla="*/ 100034 w 4509906"/>
                      <a:gd name="connsiteY0" fmla="*/ 3041515 h 3041515"/>
                      <a:gd name="connsiteX1" fmla="*/ 1507302 w 4509906"/>
                      <a:gd name="connsiteY1" fmla="*/ 0 h 3041515"/>
                      <a:gd name="connsiteX2" fmla="*/ 2506008 w 4509906"/>
                      <a:gd name="connsiteY2" fmla="*/ 77821 h 3041515"/>
                      <a:gd name="connsiteX3" fmla="*/ 3251795 w 4509906"/>
                      <a:gd name="connsiteY3" fmla="*/ 123217 h 3041515"/>
                      <a:gd name="connsiteX4" fmla="*/ 3803029 w 4509906"/>
                      <a:gd name="connsiteY4" fmla="*/ 116732 h 3041515"/>
                      <a:gd name="connsiteX5" fmla="*/ 4509906 w 4509906"/>
                      <a:gd name="connsiteY5" fmla="*/ 64851 h 3041515"/>
                      <a:gd name="connsiteX6" fmla="*/ 4496936 w 4509906"/>
                      <a:gd name="connsiteY6" fmla="*/ 3035030 h 3041515"/>
                      <a:gd name="connsiteX7" fmla="*/ 100034 w 4509906"/>
                      <a:gd name="connsiteY7" fmla="*/ 3041515 h 3041515"/>
                      <a:gd name="connsiteX0" fmla="*/ 111554 w 4521426"/>
                      <a:gd name="connsiteY0" fmla="*/ 3057809 h 3057809"/>
                      <a:gd name="connsiteX1" fmla="*/ 1323295 w 4521426"/>
                      <a:gd name="connsiteY1" fmla="*/ 0 h 3057809"/>
                      <a:gd name="connsiteX2" fmla="*/ 2517528 w 4521426"/>
                      <a:gd name="connsiteY2" fmla="*/ 94115 h 3057809"/>
                      <a:gd name="connsiteX3" fmla="*/ 3263315 w 4521426"/>
                      <a:gd name="connsiteY3" fmla="*/ 139511 h 3057809"/>
                      <a:gd name="connsiteX4" fmla="*/ 3814549 w 4521426"/>
                      <a:gd name="connsiteY4" fmla="*/ 133026 h 3057809"/>
                      <a:gd name="connsiteX5" fmla="*/ 4521426 w 4521426"/>
                      <a:gd name="connsiteY5" fmla="*/ 81145 h 3057809"/>
                      <a:gd name="connsiteX6" fmla="*/ 4508456 w 4521426"/>
                      <a:gd name="connsiteY6" fmla="*/ 3051324 h 3057809"/>
                      <a:gd name="connsiteX7" fmla="*/ 111554 w 4521426"/>
                      <a:gd name="connsiteY7" fmla="*/ 3057809 h 3057809"/>
                      <a:gd name="connsiteX0" fmla="*/ 90977 w 4500849"/>
                      <a:gd name="connsiteY0" fmla="*/ 3057809 h 3057809"/>
                      <a:gd name="connsiteX1" fmla="*/ 1302718 w 4500849"/>
                      <a:gd name="connsiteY1" fmla="*/ 0 h 3057809"/>
                      <a:gd name="connsiteX2" fmla="*/ 2496951 w 4500849"/>
                      <a:gd name="connsiteY2" fmla="*/ 94115 h 3057809"/>
                      <a:gd name="connsiteX3" fmla="*/ 3242738 w 4500849"/>
                      <a:gd name="connsiteY3" fmla="*/ 139511 h 3057809"/>
                      <a:gd name="connsiteX4" fmla="*/ 3793972 w 4500849"/>
                      <a:gd name="connsiteY4" fmla="*/ 133026 h 3057809"/>
                      <a:gd name="connsiteX5" fmla="*/ 4500849 w 4500849"/>
                      <a:gd name="connsiteY5" fmla="*/ 81145 h 3057809"/>
                      <a:gd name="connsiteX6" fmla="*/ 4487879 w 4500849"/>
                      <a:gd name="connsiteY6" fmla="*/ 3051324 h 3057809"/>
                      <a:gd name="connsiteX7" fmla="*/ 90977 w 4500849"/>
                      <a:gd name="connsiteY7" fmla="*/ 3057809 h 3057809"/>
                      <a:gd name="connsiteX0" fmla="*/ 244329 w 3361548"/>
                      <a:gd name="connsiteY0" fmla="*/ 2145349 h 3051324"/>
                      <a:gd name="connsiteX1" fmla="*/ 163417 w 3361548"/>
                      <a:gd name="connsiteY1" fmla="*/ 0 h 3051324"/>
                      <a:gd name="connsiteX2" fmla="*/ 1357650 w 3361548"/>
                      <a:gd name="connsiteY2" fmla="*/ 94115 h 3051324"/>
                      <a:gd name="connsiteX3" fmla="*/ 2103437 w 3361548"/>
                      <a:gd name="connsiteY3" fmla="*/ 139511 h 3051324"/>
                      <a:gd name="connsiteX4" fmla="*/ 2654671 w 3361548"/>
                      <a:gd name="connsiteY4" fmla="*/ 133026 h 3051324"/>
                      <a:gd name="connsiteX5" fmla="*/ 3361548 w 3361548"/>
                      <a:gd name="connsiteY5" fmla="*/ 81145 h 3051324"/>
                      <a:gd name="connsiteX6" fmla="*/ 3348578 w 3361548"/>
                      <a:gd name="connsiteY6" fmla="*/ 3051324 h 3051324"/>
                      <a:gd name="connsiteX7" fmla="*/ 244329 w 3361548"/>
                      <a:gd name="connsiteY7" fmla="*/ 2145349 h 3051324"/>
                      <a:gd name="connsiteX0" fmla="*/ 80912 w 3198131"/>
                      <a:gd name="connsiteY0" fmla="*/ 2145349 h 3051324"/>
                      <a:gd name="connsiteX1" fmla="*/ 0 w 3198131"/>
                      <a:gd name="connsiteY1" fmla="*/ 0 h 3051324"/>
                      <a:gd name="connsiteX2" fmla="*/ 1194233 w 3198131"/>
                      <a:gd name="connsiteY2" fmla="*/ 94115 h 3051324"/>
                      <a:gd name="connsiteX3" fmla="*/ 1940020 w 3198131"/>
                      <a:gd name="connsiteY3" fmla="*/ 139511 h 3051324"/>
                      <a:gd name="connsiteX4" fmla="*/ 2491254 w 3198131"/>
                      <a:gd name="connsiteY4" fmla="*/ 133026 h 3051324"/>
                      <a:gd name="connsiteX5" fmla="*/ 3198131 w 3198131"/>
                      <a:gd name="connsiteY5" fmla="*/ 81145 h 3051324"/>
                      <a:gd name="connsiteX6" fmla="*/ 3185161 w 3198131"/>
                      <a:gd name="connsiteY6" fmla="*/ 3051324 h 3051324"/>
                      <a:gd name="connsiteX7" fmla="*/ 80912 w 3198131"/>
                      <a:gd name="connsiteY7" fmla="*/ 2145349 h 3051324"/>
                      <a:gd name="connsiteX0" fmla="*/ 4874 w 3198131"/>
                      <a:gd name="connsiteY0" fmla="*/ 2145349 h 3051324"/>
                      <a:gd name="connsiteX1" fmla="*/ 0 w 3198131"/>
                      <a:gd name="connsiteY1" fmla="*/ 0 h 3051324"/>
                      <a:gd name="connsiteX2" fmla="*/ 1194233 w 3198131"/>
                      <a:gd name="connsiteY2" fmla="*/ 94115 h 3051324"/>
                      <a:gd name="connsiteX3" fmla="*/ 1940020 w 3198131"/>
                      <a:gd name="connsiteY3" fmla="*/ 139511 h 3051324"/>
                      <a:gd name="connsiteX4" fmla="*/ 2491254 w 3198131"/>
                      <a:gd name="connsiteY4" fmla="*/ 133026 h 3051324"/>
                      <a:gd name="connsiteX5" fmla="*/ 3198131 w 3198131"/>
                      <a:gd name="connsiteY5" fmla="*/ 81145 h 3051324"/>
                      <a:gd name="connsiteX6" fmla="*/ 3185161 w 3198131"/>
                      <a:gd name="connsiteY6" fmla="*/ 3051324 h 3051324"/>
                      <a:gd name="connsiteX7" fmla="*/ 4874 w 3198131"/>
                      <a:gd name="connsiteY7" fmla="*/ 2145349 h 3051324"/>
                      <a:gd name="connsiteX0" fmla="*/ 4874 w 3185161"/>
                      <a:gd name="connsiteY0" fmla="*/ 2145349 h 3051324"/>
                      <a:gd name="connsiteX1" fmla="*/ 0 w 3185161"/>
                      <a:gd name="connsiteY1" fmla="*/ 0 h 3051324"/>
                      <a:gd name="connsiteX2" fmla="*/ 1194233 w 3185161"/>
                      <a:gd name="connsiteY2" fmla="*/ 94115 h 3051324"/>
                      <a:gd name="connsiteX3" fmla="*/ 1940020 w 3185161"/>
                      <a:gd name="connsiteY3" fmla="*/ 139511 h 3051324"/>
                      <a:gd name="connsiteX4" fmla="*/ 2491254 w 3185161"/>
                      <a:gd name="connsiteY4" fmla="*/ 133026 h 3051324"/>
                      <a:gd name="connsiteX5" fmla="*/ 3185161 w 3185161"/>
                      <a:gd name="connsiteY5" fmla="*/ 3051324 h 3051324"/>
                      <a:gd name="connsiteX6" fmla="*/ 4874 w 3185161"/>
                      <a:gd name="connsiteY6" fmla="*/ 2145349 h 3051324"/>
                      <a:gd name="connsiteX0" fmla="*/ 4874 w 3185161"/>
                      <a:gd name="connsiteY0" fmla="*/ 2145349 h 3051324"/>
                      <a:gd name="connsiteX1" fmla="*/ 0 w 3185161"/>
                      <a:gd name="connsiteY1" fmla="*/ 0 h 3051324"/>
                      <a:gd name="connsiteX2" fmla="*/ 1194233 w 3185161"/>
                      <a:gd name="connsiteY2" fmla="*/ 94115 h 3051324"/>
                      <a:gd name="connsiteX3" fmla="*/ 1940020 w 3185161"/>
                      <a:gd name="connsiteY3" fmla="*/ 139511 h 3051324"/>
                      <a:gd name="connsiteX4" fmla="*/ 3185161 w 3185161"/>
                      <a:gd name="connsiteY4" fmla="*/ 3051324 h 3051324"/>
                      <a:gd name="connsiteX5" fmla="*/ 4874 w 3185161"/>
                      <a:gd name="connsiteY5" fmla="*/ 2145349 h 3051324"/>
                      <a:gd name="connsiteX0" fmla="*/ 4874 w 3185161"/>
                      <a:gd name="connsiteY0" fmla="*/ 2145349 h 3051324"/>
                      <a:gd name="connsiteX1" fmla="*/ 0 w 3185161"/>
                      <a:gd name="connsiteY1" fmla="*/ 0 h 3051324"/>
                      <a:gd name="connsiteX2" fmla="*/ 1194233 w 3185161"/>
                      <a:gd name="connsiteY2" fmla="*/ 94115 h 3051324"/>
                      <a:gd name="connsiteX3" fmla="*/ 2016059 w 3185161"/>
                      <a:gd name="connsiteY3" fmla="*/ 139510 h 3051324"/>
                      <a:gd name="connsiteX4" fmla="*/ 3185161 w 3185161"/>
                      <a:gd name="connsiteY4" fmla="*/ 3051324 h 3051324"/>
                      <a:gd name="connsiteX5" fmla="*/ 4874 w 3185161"/>
                      <a:gd name="connsiteY5" fmla="*/ 2145349 h 3051324"/>
                      <a:gd name="connsiteX0" fmla="*/ 4874 w 3185161"/>
                      <a:gd name="connsiteY0" fmla="*/ 2145349 h 3051324"/>
                      <a:gd name="connsiteX1" fmla="*/ 0 w 3185161"/>
                      <a:gd name="connsiteY1" fmla="*/ 0 h 3051324"/>
                      <a:gd name="connsiteX2" fmla="*/ 1194233 w 3185161"/>
                      <a:gd name="connsiteY2" fmla="*/ 94115 h 3051324"/>
                      <a:gd name="connsiteX3" fmla="*/ 2016059 w 3185161"/>
                      <a:gd name="connsiteY3" fmla="*/ 139510 h 3051324"/>
                      <a:gd name="connsiteX4" fmla="*/ 3185161 w 3185161"/>
                      <a:gd name="connsiteY4" fmla="*/ 3051324 h 3051324"/>
                      <a:gd name="connsiteX5" fmla="*/ 4874 w 3185161"/>
                      <a:gd name="connsiteY5" fmla="*/ 2145349 h 3051324"/>
                      <a:gd name="connsiteX0" fmla="*/ 4874 w 3185161"/>
                      <a:gd name="connsiteY0" fmla="*/ 2145349 h 3051324"/>
                      <a:gd name="connsiteX1" fmla="*/ 0 w 3185161"/>
                      <a:gd name="connsiteY1" fmla="*/ 0 h 3051324"/>
                      <a:gd name="connsiteX2" fmla="*/ 1194233 w 3185161"/>
                      <a:gd name="connsiteY2" fmla="*/ 94115 h 3051324"/>
                      <a:gd name="connsiteX3" fmla="*/ 2124685 w 3185161"/>
                      <a:gd name="connsiteY3" fmla="*/ 144942 h 3051324"/>
                      <a:gd name="connsiteX4" fmla="*/ 3185161 w 3185161"/>
                      <a:gd name="connsiteY4" fmla="*/ 3051324 h 3051324"/>
                      <a:gd name="connsiteX5" fmla="*/ 4874 w 3185161"/>
                      <a:gd name="connsiteY5" fmla="*/ 2145349 h 3051324"/>
                      <a:gd name="connsiteX0" fmla="*/ 4874 w 2126055"/>
                      <a:gd name="connsiteY0" fmla="*/ 2145349 h 2193177"/>
                      <a:gd name="connsiteX1" fmla="*/ 0 w 2126055"/>
                      <a:gd name="connsiteY1" fmla="*/ 0 h 2193177"/>
                      <a:gd name="connsiteX2" fmla="*/ 1194233 w 2126055"/>
                      <a:gd name="connsiteY2" fmla="*/ 94115 h 2193177"/>
                      <a:gd name="connsiteX3" fmla="*/ 2124685 w 2126055"/>
                      <a:gd name="connsiteY3" fmla="*/ 144942 h 2193177"/>
                      <a:gd name="connsiteX4" fmla="*/ 2126055 w 2126055"/>
                      <a:gd name="connsiteY4" fmla="*/ 2193177 h 2193177"/>
                      <a:gd name="connsiteX5" fmla="*/ 4874 w 2126055"/>
                      <a:gd name="connsiteY5" fmla="*/ 2145349 h 2193177"/>
                      <a:gd name="connsiteX0" fmla="*/ 4874 w 2126055"/>
                      <a:gd name="connsiteY0" fmla="*/ 2145349 h 2193177"/>
                      <a:gd name="connsiteX1" fmla="*/ 0 w 2126055"/>
                      <a:gd name="connsiteY1" fmla="*/ 0 h 2193177"/>
                      <a:gd name="connsiteX2" fmla="*/ 1194233 w 2126055"/>
                      <a:gd name="connsiteY2" fmla="*/ 94115 h 2193177"/>
                      <a:gd name="connsiteX3" fmla="*/ 2124685 w 2126055"/>
                      <a:gd name="connsiteY3" fmla="*/ 144942 h 2193177"/>
                      <a:gd name="connsiteX4" fmla="*/ 2126055 w 2126055"/>
                      <a:gd name="connsiteY4" fmla="*/ 2193177 h 2193177"/>
                      <a:gd name="connsiteX5" fmla="*/ 4874 w 2126055"/>
                      <a:gd name="connsiteY5" fmla="*/ 2145349 h 2193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26055" h="2193177">
                        <a:moveTo>
                          <a:pt x="4874" y="2145349"/>
                        </a:moveTo>
                        <a:cubicBezTo>
                          <a:pt x="6283" y="1606924"/>
                          <a:pt x="920" y="488517"/>
                          <a:pt x="0" y="0"/>
                        </a:cubicBezTo>
                        <a:lnTo>
                          <a:pt x="1194233" y="94115"/>
                        </a:lnTo>
                        <a:cubicBezTo>
                          <a:pt x="1548347" y="118272"/>
                          <a:pt x="1876089" y="129810"/>
                          <a:pt x="2124685" y="144942"/>
                        </a:cubicBezTo>
                        <a:cubicBezTo>
                          <a:pt x="2123332" y="1088391"/>
                          <a:pt x="2121977" y="1228003"/>
                          <a:pt x="2126055" y="2193177"/>
                        </a:cubicBezTo>
                        <a:lnTo>
                          <a:pt x="4874" y="2145349"/>
                        </a:lnTo>
                        <a:close/>
                      </a:path>
                    </a:pathLst>
                  </a:custGeom>
                  <a:pattFill prst="dashHorz">
                    <a:fgClr>
                      <a:schemeClr val="accent1"/>
                    </a:fgClr>
                    <a:bgClr>
                      <a:schemeClr val="bg1"/>
                    </a:bgClr>
                  </a:patt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" name="Forme libre 19">
                    <a:extLst>
                      <a:ext uri="{FF2B5EF4-FFF2-40B4-BE49-F238E27FC236}">
                        <a16:creationId xmlns:a16="http://schemas.microsoft.com/office/drawing/2014/main" id="{2FF00CAA-3C48-4F6A-9199-621185875718}"/>
                      </a:ext>
                    </a:extLst>
                  </p:cNvPr>
                  <p:cNvSpPr/>
                  <p:nvPr/>
                </p:nvSpPr>
                <p:spPr>
                  <a:xfrm>
                    <a:off x="7316523" y="3308501"/>
                    <a:ext cx="1354473" cy="86099"/>
                  </a:xfrm>
                  <a:custGeom>
                    <a:avLst/>
                    <a:gdLst>
                      <a:gd name="connsiteX0" fmla="*/ 0 w 4396902"/>
                      <a:gd name="connsiteY0" fmla="*/ 208619 h 208619"/>
                      <a:gd name="connsiteX1" fmla="*/ 1083013 w 4396902"/>
                      <a:gd name="connsiteY1" fmla="*/ 1096 h 208619"/>
                      <a:gd name="connsiteX2" fmla="*/ 3210128 w 4396902"/>
                      <a:gd name="connsiteY2" fmla="*/ 124313 h 208619"/>
                      <a:gd name="connsiteX3" fmla="*/ 4396902 w 4396902"/>
                      <a:gd name="connsiteY3" fmla="*/ 72432 h 208619"/>
                      <a:gd name="connsiteX0" fmla="*/ 0 w 3210128"/>
                      <a:gd name="connsiteY0" fmla="*/ 208619 h 208619"/>
                      <a:gd name="connsiteX1" fmla="*/ 1083013 w 3210128"/>
                      <a:gd name="connsiteY1" fmla="*/ 1096 h 208619"/>
                      <a:gd name="connsiteX2" fmla="*/ 3210128 w 3210128"/>
                      <a:gd name="connsiteY2" fmla="*/ 124313 h 208619"/>
                      <a:gd name="connsiteX0" fmla="*/ 0 w 3340479"/>
                      <a:gd name="connsiteY0" fmla="*/ 208309 h 208309"/>
                      <a:gd name="connsiteX1" fmla="*/ 1083013 w 3340479"/>
                      <a:gd name="connsiteY1" fmla="*/ 786 h 208309"/>
                      <a:gd name="connsiteX2" fmla="*/ 3340479 w 3340479"/>
                      <a:gd name="connsiteY2" fmla="*/ 134866 h 208309"/>
                      <a:gd name="connsiteX0" fmla="*/ 0 w 2257466"/>
                      <a:gd name="connsiteY0" fmla="*/ 786 h 134866"/>
                      <a:gd name="connsiteX1" fmla="*/ 2257466 w 2257466"/>
                      <a:gd name="connsiteY1" fmla="*/ 134866 h 134866"/>
                      <a:gd name="connsiteX0" fmla="*/ 0 w 2121683"/>
                      <a:gd name="connsiteY0" fmla="*/ 787 h 134868"/>
                      <a:gd name="connsiteX1" fmla="*/ 2121683 w 2121683"/>
                      <a:gd name="connsiteY1" fmla="*/ 134868 h 134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121683" h="134868">
                        <a:moveTo>
                          <a:pt x="0" y="787"/>
                        </a:moveTo>
                        <a:cubicBezTo>
                          <a:pt x="556746" y="-11453"/>
                          <a:pt x="1569368" y="122979"/>
                          <a:pt x="2121683" y="13486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accent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5" name="Groupe 54">
                  <a:extLst>
                    <a:ext uri="{FF2B5EF4-FFF2-40B4-BE49-F238E27FC236}">
                      <a16:creationId xmlns:a16="http://schemas.microsoft.com/office/drawing/2014/main" id="{0FD35B04-2018-45ED-9ED1-F88D97EFC255}"/>
                    </a:ext>
                  </a:extLst>
                </p:cNvPr>
                <p:cNvGrpSpPr/>
                <p:nvPr/>
              </p:nvGrpSpPr>
              <p:grpSpPr>
                <a:xfrm>
                  <a:off x="7927697" y="2855395"/>
                  <a:ext cx="145937" cy="460619"/>
                  <a:chOff x="7868961" y="2890249"/>
                  <a:chExt cx="145937" cy="460619"/>
                </a:xfrm>
              </p:grpSpPr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9BA06071-A500-49E9-831D-67C93D266BB4}"/>
                      </a:ext>
                    </a:extLst>
                  </p:cNvPr>
                  <p:cNvSpPr/>
                  <p:nvPr/>
                </p:nvSpPr>
                <p:spPr>
                  <a:xfrm>
                    <a:off x="7892249" y="2890249"/>
                    <a:ext cx="99362" cy="405712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accent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7" name="Forme libre 29">
                    <a:extLst>
                      <a:ext uri="{FF2B5EF4-FFF2-40B4-BE49-F238E27FC236}">
                        <a16:creationId xmlns:a16="http://schemas.microsoft.com/office/drawing/2014/main" id="{B7AD848E-9E7F-4DEB-B466-5DB92938E730}"/>
                      </a:ext>
                    </a:extLst>
                  </p:cNvPr>
                  <p:cNvSpPr/>
                  <p:nvPr/>
                </p:nvSpPr>
                <p:spPr>
                  <a:xfrm>
                    <a:off x="7868961" y="3296142"/>
                    <a:ext cx="145937" cy="54726"/>
                  </a:xfrm>
                  <a:custGeom>
                    <a:avLst/>
                    <a:gdLst>
                      <a:gd name="connsiteX0" fmla="*/ 0 w 228600"/>
                      <a:gd name="connsiteY0" fmla="*/ 80963 h 85725"/>
                      <a:gd name="connsiteX1" fmla="*/ 0 w 228600"/>
                      <a:gd name="connsiteY1" fmla="*/ 0 h 85725"/>
                      <a:gd name="connsiteX2" fmla="*/ 228600 w 228600"/>
                      <a:gd name="connsiteY2" fmla="*/ 0 h 85725"/>
                      <a:gd name="connsiteX3" fmla="*/ 228600 w 228600"/>
                      <a:gd name="connsiteY3" fmla="*/ 8572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8600" h="85725">
                        <a:moveTo>
                          <a:pt x="0" y="80963"/>
                        </a:moveTo>
                        <a:lnTo>
                          <a:pt x="0" y="0"/>
                        </a:lnTo>
                        <a:lnTo>
                          <a:pt x="228600" y="0"/>
                        </a:lnTo>
                        <a:lnTo>
                          <a:pt x="228600" y="85725"/>
                        </a:lnTo>
                      </a:path>
                    </a:pathLst>
                  </a:custGeom>
                  <a:noFill/>
                  <a:ln w="19050">
                    <a:solidFill>
                      <a:schemeClr val="accent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6" name="Groupe 55">
                  <a:extLst>
                    <a:ext uri="{FF2B5EF4-FFF2-40B4-BE49-F238E27FC236}">
                      <a16:creationId xmlns:a16="http://schemas.microsoft.com/office/drawing/2014/main" id="{34D6B0C6-7426-4F27-9CD5-11C145885288}"/>
                    </a:ext>
                  </a:extLst>
                </p:cNvPr>
                <p:cNvGrpSpPr/>
                <p:nvPr/>
              </p:nvGrpSpPr>
              <p:grpSpPr>
                <a:xfrm>
                  <a:off x="8193929" y="3230797"/>
                  <a:ext cx="252000" cy="422830"/>
                  <a:chOff x="8193929" y="3273486"/>
                  <a:chExt cx="252000" cy="422830"/>
                </a:xfrm>
              </p:grpSpPr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C2CA0EF8-E3D4-4A55-ACB2-D1E095ADA3DD}"/>
                      </a:ext>
                    </a:extLst>
                  </p:cNvPr>
                  <p:cNvSpPr/>
                  <p:nvPr/>
                </p:nvSpPr>
                <p:spPr>
                  <a:xfrm>
                    <a:off x="8193929" y="3442212"/>
                    <a:ext cx="252000" cy="252000"/>
                  </a:xfrm>
                  <a:prstGeom prst="rect">
                    <a:avLst/>
                  </a:prstGeom>
                  <a:solidFill>
                    <a:schemeClr val="bg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1A69591F-0D55-44DA-9A0D-E38A271AF5D7}"/>
                      </a:ext>
                    </a:extLst>
                  </p:cNvPr>
                  <p:cNvSpPr/>
                  <p:nvPr/>
                </p:nvSpPr>
                <p:spPr>
                  <a:xfrm>
                    <a:off x="8193929" y="3624317"/>
                    <a:ext cx="252000" cy="71999"/>
                  </a:xfrm>
                  <a:prstGeom prst="rect">
                    <a:avLst/>
                  </a:prstGeom>
                  <a:solidFill>
                    <a:schemeClr val="tx1">
                      <a:lumMod val="25000"/>
                      <a:lumOff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09917939-E8DD-48E2-831C-A8BC86F1D87E}"/>
                      </a:ext>
                    </a:extLst>
                  </p:cNvPr>
                  <p:cNvSpPr/>
                  <p:nvPr/>
                </p:nvSpPr>
                <p:spPr>
                  <a:xfrm>
                    <a:off x="8193929" y="3442212"/>
                    <a:ext cx="252000" cy="252000"/>
                  </a:xfrm>
                  <a:prstGeom prst="rect">
                    <a:avLst/>
                  </a:prstGeom>
                  <a:noFill/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C9CEA451-C97C-404A-9ACE-AC59586F1BCA}"/>
                      </a:ext>
                    </a:extLst>
                  </p:cNvPr>
                  <p:cNvSpPr/>
                  <p:nvPr/>
                </p:nvSpPr>
                <p:spPr>
                  <a:xfrm>
                    <a:off x="8254846" y="3273486"/>
                    <a:ext cx="136800" cy="2172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cxnSp>
                <p:nvCxnSpPr>
                  <p:cNvPr id="42" name="Connecteur droit 41">
                    <a:extLst>
                      <a:ext uri="{FF2B5EF4-FFF2-40B4-BE49-F238E27FC236}">
                        <a16:creationId xmlns:a16="http://schemas.microsoft.com/office/drawing/2014/main" id="{EEE50953-0616-45E5-9DFF-9B4E2223A36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250131" y="3370212"/>
                    <a:ext cx="0" cy="72000"/>
                  </a:xfrm>
                  <a:prstGeom prst="line">
                    <a:avLst/>
                  </a:prstGeom>
                  <a:ln w="9525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Connecteur droit 44">
                    <a:extLst>
                      <a:ext uri="{FF2B5EF4-FFF2-40B4-BE49-F238E27FC236}">
                        <a16:creationId xmlns:a16="http://schemas.microsoft.com/office/drawing/2014/main" id="{0803E8D6-2E5F-4357-9719-12FFB2CC8CD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395508" y="3372316"/>
                    <a:ext cx="0" cy="72000"/>
                  </a:xfrm>
                  <a:prstGeom prst="line">
                    <a:avLst/>
                  </a:prstGeom>
                  <a:ln w="9525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Connecteur droit 46">
                    <a:extLst>
                      <a:ext uri="{FF2B5EF4-FFF2-40B4-BE49-F238E27FC236}">
                        <a16:creationId xmlns:a16="http://schemas.microsoft.com/office/drawing/2014/main" id="{DBCE9A24-7ADB-44E8-9EAF-2DAC366141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250131" y="3367072"/>
                    <a:ext cx="141515" cy="13190"/>
                  </a:xfrm>
                  <a:prstGeom prst="line">
                    <a:avLst/>
                  </a:prstGeom>
                  <a:ln w="9525">
                    <a:solidFill>
                      <a:schemeClr val="accent4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9" name="Connecteur droit avec flèche 8">
                <a:extLst>
                  <a:ext uri="{FF2B5EF4-FFF2-40B4-BE49-F238E27FC236}">
                    <a16:creationId xmlns:a16="http://schemas.microsoft.com/office/drawing/2014/main" id="{55D132DC-1BC0-48E0-8056-6C7BC88BD2D6}"/>
                  </a:ext>
                </a:extLst>
              </p:cNvPr>
              <p:cNvCxnSpPr/>
              <p:nvPr/>
            </p:nvCxnSpPr>
            <p:spPr>
              <a:xfrm>
                <a:off x="1456200" y="1779590"/>
                <a:ext cx="73429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A8182670-F3E9-17B8-F279-B5F993063A87}"/>
                </a:ext>
              </a:extLst>
            </p:cNvPr>
            <p:cNvSpPr/>
            <p:nvPr/>
          </p:nvSpPr>
          <p:spPr>
            <a:xfrm flipH="1">
              <a:off x="3455469" y="3788422"/>
              <a:ext cx="2258552" cy="1260704"/>
            </a:xfrm>
            <a:custGeom>
              <a:avLst/>
              <a:gdLst>
                <a:gd name="connsiteX0" fmla="*/ 3763925 w 3763925"/>
                <a:gd name="connsiteY0" fmla="*/ 864781 h 1430556"/>
                <a:gd name="connsiteX1" fmla="*/ 1098698 w 3763925"/>
                <a:gd name="connsiteY1" fmla="*/ 1396409 h 1430556"/>
                <a:gd name="connsiteX2" fmla="*/ 0 w 3763925"/>
                <a:gd name="connsiteY2" fmla="*/ 0 h 1430556"/>
                <a:gd name="connsiteX0" fmla="*/ 3997841 w 3997841"/>
                <a:gd name="connsiteY0" fmla="*/ 134679 h 1409703"/>
                <a:gd name="connsiteX1" fmla="*/ 1098698 w 3997841"/>
                <a:gd name="connsiteY1" fmla="*/ 1396409 h 1409703"/>
                <a:gd name="connsiteX2" fmla="*/ 0 w 3997841"/>
                <a:gd name="connsiteY2" fmla="*/ 0 h 1409703"/>
                <a:gd name="connsiteX0" fmla="*/ 3997841 w 3997841"/>
                <a:gd name="connsiteY0" fmla="*/ 134679 h 1415751"/>
                <a:gd name="connsiteX1" fmla="*/ 1098698 w 3997841"/>
                <a:gd name="connsiteY1" fmla="*/ 1396409 h 1415751"/>
                <a:gd name="connsiteX2" fmla="*/ 0 w 3997841"/>
                <a:gd name="connsiteY2" fmla="*/ 0 h 1415751"/>
                <a:gd name="connsiteX0" fmla="*/ 3955311 w 3955311"/>
                <a:gd name="connsiteY0" fmla="*/ 70884 h 1351956"/>
                <a:gd name="connsiteX1" fmla="*/ 1056168 w 3955311"/>
                <a:gd name="connsiteY1" fmla="*/ 1332614 h 1351956"/>
                <a:gd name="connsiteX2" fmla="*/ 0 w 3955311"/>
                <a:gd name="connsiteY2" fmla="*/ 0 h 1351956"/>
                <a:gd name="connsiteX0" fmla="*/ 3269511 w 3269511"/>
                <a:gd name="connsiteY0" fmla="*/ 652775 h 1388551"/>
                <a:gd name="connsiteX1" fmla="*/ 1056168 w 3269511"/>
                <a:gd name="connsiteY1" fmla="*/ 1332614 h 1388551"/>
                <a:gd name="connsiteX2" fmla="*/ 0 w 3269511"/>
                <a:gd name="connsiteY2" fmla="*/ 0 h 1388551"/>
                <a:gd name="connsiteX0" fmla="*/ 3082475 w 3082475"/>
                <a:gd name="connsiteY0" fmla="*/ 257921 h 993697"/>
                <a:gd name="connsiteX1" fmla="*/ 869132 w 3082475"/>
                <a:gd name="connsiteY1" fmla="*/ 937760 h 993697"/>
                <a:gd name="connsiteX2" fmla="*/ 0 w 3082475"/>
                <a:gd name="connsiteY2" fmla="*/ 0 h 99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82475" h="993697">
                  <a:moveTo>
                    <a:pt x="3082475" y="257921"/>
                  </a:moveTo>
                  <a:cubicBezTo>
                    <a:pt x="2368322" y="978572"/>
                    <a:pt x="1496453" y="1081890"/>
                    <a:pt x="869132" y="937760"/>
                  </a:cubicBezTo>
                  <a:cubicBezTo>
                    <a:pt x="241811" y="793630"/>
                    <a:pt x="167758" y="219740"/>
                    <a:pt x="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92A878BD-D0BE-1FD2-EA39-7ABBB73F0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237" y="1461827"/>
            <a:ext cx="3223901" cy="3537527"/>
          </a:xfrm>
        </p:spPr>
        <p:txBody>
          <a:bodyPr>
            <a:normAutofit/>
          </a:bodyPr>
          <a:lstStyle/>
          <a:p>
            <a:r>
              <a:rPr lang="fr-FR" sz="1600" dirty="0"/>
              <a:t> First </a:t>
            </a:r>
            <a:r>
              <a:rPr lang="fr-FR" sz="1600" b="1" dirty="0"/>
              <a:t>proof of </a:t>
            </a:r>
            <a:r>
              <a:rPr lang="fr-FR" sz="1600" b="1" dirty="0" err="1"/>
              <a:t>principle</a:t>
            </a:r>
            <a:r>
              <a:rPr lang="fr-FR" sz="1600" b="1" dirty="0"/>
              <a:t> </a:t>
            </a:r>
            <a:r>
              <a:rPr lang="fr-FR" sz="1600" dirty="0" err="1"/>
              <a:t>survey</a:t>
            </a:r>
            <a:endParaRPr lang="fr-FR" sz="1600" dirty="0"/>
          </a:p>
          <a:p>
            <a:r>
              <a:rPr lang="fr-FR" sz="1600" dirty="0"/>
              <a:t> </a:t>
            </a:r>
            <a:r>
              <a:rPr lang="fr-FR" sz="1600" dirty="0" err="1"/>
              <a:t>Performed</a:t>
            </a:r>
            <a:r>
              <a:rPr lang="fr-FR" sz="1600" dirty="0"/>
              <a:t> </a:t>
            </a:r>
            <a:r>
              <a:rPr lang="fr-FR" sz="1600" b="1" dirty="0" err="1"/>
              <a:t>outside</a:t>
            </a:r>
            <a:endParaRPr lang="fr-FR" sz="1600" dirty="0"/>
          </a:p>
          <a:p>
            <a:r>
              <a:rPr lang="fr-FR" sz="1600" dirty="0"/>
              <a:t> </a:t>
            </a:r>
            <a:r>
              <a:rPr lang="fr-FR" sz="1600" dirty="0" err="1"/>
              <a:t>Two</a:t>
            </a:r>
            <a:r>
              <a:rPr lang="fr-FR" sz="1600" dirty="0"/>
              <a:t> 1m</a:t>
            </a:r>
            <a:r>
              <a:rPr lang="fr-FR" sz="1600" baseline="30000" dirty="0"/>
              <a:t>3</a:t>
            </a:r>
            <a:r>
              <a:rPr lang="fr-FR" sz="1600" dirty="0"/>
              <a:t> </a:t>
            </a:r>
            <a:r>
              <a:rPr lang="fr-FR" sz="1600" dirty="0" err="1"/>
              <a:t>cavities</a:t>
            </a:r>
            <a:r>
              <a:rPr lang="fr-FR" sz="1600" dirty="0"/>
              <a:t> at </a:t>
            </a:r>
            <a:r>
              <a:rPr lang="fr-FR" sz="1600" dirty="0" err="1"/>
              <a:t>shallow</a:t>
            </a:r>
            <a:r>
              <a:rPr lang="fr-FR" sz="1600" dirty="0"/>
              <a:t> </a:t>
            </a:r>
            <a:r>
              <a:rPr lang="fr-FR" sz="1600" dirty="0" err="1"/>
              <a:t>depth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02467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B5B82C-D025-411C-8029-BDE1C7995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new type of </a:t>
            </a:r>
            <a:r>
              <a:rPr lang="fr-FR" dirty="0" err="1"/>
              <a:t>device</a:t>
            </a:r>
            <a:r>
              <a:rPr lang="fr-FR" dirty="0"/>
              <a:t>: DQG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181EF3D-1436-4EEA-8796-1F911297C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EGU 2022 – 26/05/2022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63E856D-5E36-4FBB-A934-2A9C2EB5D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26F9-5BBD-EE44-B164-D1545ED0EAE9}" type="slidenum">
              <a:rPr lang="fr-FR" smtClean="0"/>
              <a:t>7</a:t>
            </a:fld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41D913C-B15B-423B-A439-C80188D3500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Survey </a:t>
            </a:r>
            <a:r>
              <a:rPr lang="fr-FR" dirty="0" err="1"/>
              <a:t>measurements</a:t>
            </a:r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23B07C7-71CB-AFDF-4C55-3C3DAC695C82}"/>
              </a:ext>
            </a:extLst>
          </p:cNvPr>
          <p:cNvGrpSpPr/>
          <p:nvPr/>
        </p:nvGrpSpPr>
        <p:grpSpPr>
          <a:xfrm>
            <a:off x="498153" y="1221801"/>
            <a:ext cx="2895600" cy="2872759"/>
            <a:chOff x="691229" y="1370057"/>
            <a:chExt cx="2615224" cy="2696207"/>
          </a:xfrm>
        </p:grpSpPr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801E846D-5F16-49D1-B786-1D4B0E38FA68}"/>
                </a:ext>
              </a:extLst>
            </p:cNvPr>
            <p:cNvGrpSpPr/>
            <p:nvPr/>
          </p:nvGrpSpPr>
          <p:grpSpPr>
            <a:xfrm>
              <a:off x="691229" y="1370057"/>
              <a:ext cx="2615224" cy="2696207"/>
              <a:chOff x="7708900" y="2855395"/>
              <a:chExt cx="968662" cy="1218200"/>
            </a:xfrm>
          </p:grpSpPr>
          <p:grpSp>
            <p:nvGrpSpPr>
              <p:cNvPr id="54" name="Groupe 53">
                <a:extLst>
                  <a:ext uri="{FF2B5EF4-FFF2-40B4-BE49-F238E27FC236}">
                    <a16:creationId xmlns:a16="http://schemas.microsoft.com/office/drawing/2014/main" id="{D1B6E51B-3A2B-4295-B949-ABB277D8CC71}"/>
                  </a:ext>
                </a:extLst>
              </p:cNvPr>
              <p:cNvGrpSpPr/>
              <p:nvPr/>
            </p:nvGrpSpPr>
            <p:grpSpPr>
              <a:xfrm>
                <a:off x="7708900" y="3302741"/>
                <a:ext cx="968662" cy="770854"/>
                <a:chOff x="7316523" y="3302741"/>
                <a:chExt cx="1361039" cy="1400114"/>
              </a:xfrm>
            </p:grpSpPr>
            <p:sp>
              <p:nvSpPr>
                <p:cNvPr id="18" name="Forme libre 17">
                  <a:extLst>
                    <a:ext uri="{FF2B5EF4-FFF2-40B4-BE49-F238E27FC236}">
                      <a16:creationId xmlns:a16="http://schemas.microsoft.com/office/drawing/2014/main" id="{6B14C750-E9ED-4F8A-9E07-37A1118724F9}"/>
                    </a:ext>
                  </a:extLst>
                </p:cNvPr>
                <p:cNvSpPr/>
                <p:nvPr/>
              </p:nvSpPr>
              <p:spPr>
                <a:xfrm>
                  <a:off x="7320299" y="3302741"/>
                  <a:ext cx="1357263" cy="1400114"/>
                </a:xfrm>
                <a:custGeom>
                  <a:avLst/>
                  <a:gdLst>
                    <a:gd name="connsiteX0" fmla="*/ 6485 w 4409872"/>
                    <a:gd name="connsiteY0" fmla="*/ 201038 h 3041515"/>
                    <a:gd name="connsiteX1" fmla="*/ 330740 w 4409872"/>
                    <a:gd name="connsiteY1" fmla="*/ 97277 h 3041515"/>
                    <a:gd name="connsiteX2" fmla="*/ 907914 w 4409872"/>
                    <a:gd name="connsiteY2" fmla="*/ 0 h 3041515"/>
                    <a:gd name="connsiteX3" fmla="*/ 1407268 w 4409872"/>
                    <a:gd name="connsiteY3" fmla="*/ 0 h 3041515"/>
                    <a:gd name="connsiteX4" fmla="*/ 2405974 w 4409872"/>
                    <a:gd name="connsiteY4" fmla="*/ 77821 h 3041515"/>
                    <a:gd name="connsiteX5" fmla="*/ 3151761 w 4409872"/>
                    <a:gd name="connsiteY5" fmla="*/ 123217 h 3041515"/>
                    <a:gd name="connsiteX6" fmla="*/ 3702995 w 4409872"/>
                    <a:gd name="connsiteY6" fmla="*/ 116732 h 3041515"/>
                    <a:gd name="connsiteX7" fmla="*/ 4409872 w 4409872"/>
                    <a:gd name="connsiteY7" fmla="*/ 64851 h 3041515"/>
                    <a:gd name="connsiteX8" fmla="*/ 4396902 w 4409872"/>
                    <a:gd name="connsiteY8" fmla="*/ 3035030 h 3041515"/>
                    <a:gd name="connsiteX9" fmla="*/ 0 w 4409872"/>
                    <a:gd name="connsiteY9" fmla="*/ 3041515 h 3041515"/>
                    <a:gd name="connsiteX10" fmla="*/ 6485 w 4409872"/>
                    <a:gd name="connsiteY10" fmla="*/ 201038 h 3041515"/>
                    <a:gd name="connsiteX0" fmla="*/ 6485 w 4409872"/>
                    <a:gd name="connsiteY0" fmla="*/ 201038 h 3041515"/>
                    <a:gd name="connsiteX1" fmla="*/ 330740 w 4409872"/>
                    <a:gd name="connsiteY1" fmla="*/ 97277 h 3041515"/>
                    <a:gd name="connsiteX2" fmla="*/ 1407268 w 4409872"/>
                    <a:gd name="connsiteY2" fmla="*/ 0 h 3041515"/>
                    <a:gd name="connsiteX3" fmla="*/ 2405974 w 4409872"/>
                    <a:gd name="connsiteY3" fmla="*/ 77821 h 3041515"/>
                    <a:gd name="connsiteX4" fmla="*/ 3151761 w 4409872"/>
                    <a:gd name="connsiteY4" fmla="*/ 123217 h 3041515"/>
                    <a:gd name="connsiteX5" fmla="*/ 3702995 w 4409872"/>
                    <a:gd name="connsiteY5" fmla="*/ 116732 h 3041515"/>
                    <a:gd name="connsiteX6" fmla="*/ 4409872 w 4409872"/>
                    <a:gd name="connsiteY6" fmla="*/ 64851 h 3041515"/>
                    <a:gd name="connsiteX7" fmla="*/ 4396902 w 4409872"/>
                    <a:gd name="connsiteY7" fmla="*/ 3035030 h 3041515"/>
                    <a:gd name="connsiteX8" fmla="*/ 0 w 4409872"/>
                    <a:gd name="connsiteY8" fmla="*/ 3041515 h 3041515"/>
                    <a:gd name="connsiteX9" fmla="*/ 6485 w 4409872"/>
                    <a:gd name="connsiteY9" fmla="*/ 201038 h 3041515"/>
                    <a:gd name="connsiteX0" fmla="*/ 6485 w 4409872"/>
                    <a:gd name="connsiteY0" fmla="*/ 201038 h 3041515"/>
                    <a:gd name="connsiteX1" fmla="*/ 1407268 w 4409872"/>
                    <a:gd name="connsiteY1" fmla="*/ 0 h 3041515"/>
                    <a:gd name="connsiteX2" fmla="*/ 2405974 w 4409872"/>
                    <a:gd name="connsiteY2" fmla="*/ 77821 h 3041515"/>
                    <a:gd name="connsiteX3" fmla="*/ 3151761 w 4409872"/>
                    <a:gd name="connsiteY3" fmla="*/ 123217 h 3041515"/>
                    <a:gd name="connsiteX4" fmla="*/ 3702995 w 4409872"/>
                    <a:gd name="connsiteY4" fmla="*/ 116732 h 3041515"/>
                    <a:gd name="connsiteX5" fmla="*/ 4409872 w 4409872"/>
                    <a:gd name="connsiteY5" fmla="*/ 64851 h 3041515"/>
                    <a:gd name="connsiteX6" fmla="*/ 4396902 w 4409872"/>
                    <a:gd name="connsiteY6" fmla="*/ 3035030 h 3041515"/>
                    <a:gd name="connsiteX7" fmla="*/ 0 w 4409872"/>
                    <a:gd name="connsiteY7" fmla="*/ 3041515 h 3041515"/>
                    <a:gd name="connsiteX8" fmla="*/ 6485 w 4409872"/>
                    <a:gd name="connsiteY8" fmla="*/ 201038 h 3041515"/>
                    <a:gd name="connsiteX0" fmla="*/ 100034 w 4509906"/>
                    <a:gd name="connsiteY0" fmla="*/ 3041515 h 3041515"/>
                    <a:gd name="connsiteX1" fmla="*/ 1507302 w 4509906"/>
                    <a:gd name="connsiteY1" fmla="*/ 0 h 3041515"/>
                    <a:gd name="connsiteX2" fmla="*/ 2506008 w 4509906"/>
                    <a:gd name="connsiteY2" fmla="*/ 77821 h 3041515"/>
                    <a:gd name="connsiteX3" fmla="*/ 3251795 w 4509906"/>
                    <a:gd name="connsiteY3" fmla="*/ 123217 h 3041515"/>
                    <a:gd name="connsiteX4" fmla="*/ 3803029 w 4509906"/>
                    <a:gd name="connsiteY4" fmla="*/ 116732 h 3041515"/>
                    <a:gd name="connsiteX5" fmla="*/ 4509906 w 4509906"/>
                    <a:gd name="connsiteY5" fmla="*/ 64851 h 3041515"/>
                    <a:gd name="connsiteX6" fmla="*/ 4496936 w 4509906"/>
                    <a:gd name="connsiteY6" fmla="*/ 3035030 h 3041515"/>
                    <a:gd name="connsiteX7" fmla="*/ 100034 w 4509906"/>
                    <a:gd name="connsiteY7" fmla="*/ 3041515 h 3041515"/>
                    <a:gd name="connsiteX0" fmla="*/ 111554 w 4521426"/>
                    <a:gd name="connsiteY0" fmla="*/ 3057809 h 3057809"/>
                    <a:gd name="connsiteX1" fmla="*/ 1323295 w 4521426"/>
                    <a:gd name="connsiteY1" fmla="*/ 0 h 3057809"/>
                    <a:gd name="connsiteX2" fmla="*/ 2517528 w 4521426"/>
                    <a:gd name="connsiteY2" fmla="*/ 94115 h 3057809"/>
                    <a:gd name="connsiteX3" fmla="*/ 3263315 w 4521426"/>
                    <a:gd name="connsiteY3" fmla="*/ 139511 h 3057809"/>
                    <a:gd name="connsiteX4" fmla="*/ 3814549 w 4521426"/>
                    <a:gd name="connsiteY4" fmla="*/ 133026 h 3057809"/>
                    <a:gd name="connsiteX5" fmla="*/ 4521426 w 4521426"/>
                    <a:gd name="connsiteY5" fmla="*/ 81145 h 3057809"/>
                    <a:gd name="connsiteX6" fmla="*/ 4508456 w 4521426"/>
                    <a:gd name="connsiteY6" fmla="*/ 3051324 h 3057809"/>
                    <a:gd name="connsiteX7" fmla="*/ 111554 w 4521426"/>
                    <a:gd name="connsiteY7" fmla="*/ 3057809 h 3057809"/>
                    <a:gd name="connsiteX0" fmla="*/ 90977 w 4500849"/>
                    <a:gd name="connsiteY0" fmla="*/ 3057809 h 3057809"/>
                    <a:gd name="connsiteX1" fmla="*/ 1302718 w 4500849"/>
                    <a:gd name="connsiteY1" fmla="*/ 0 h 3057809"/>
                    <a:gd name="connsiteX2" fmla="*/ 2496951 w 4500849"/>
                    <a:gd name="connsiteY2" fmla="*/ 94115 h 3057809"/>
                    <a:gd name="connsiteX3" fmla="*/ 3242738 w 4500849"/>
                    <a:gd name="connsiteY3" fmla="*/ 139511 h 3057809"/>
                    <a:gd name="connsiteX4" fmla="*/ 3793972 w 4500849"/>
                    <a:gd name="connsiteY4" fmla="*/ 133026 h 3057809"/>
                    <a:gd name="connsiteX5" fmla="*/ 4500849 w 4500849"/>
                    <a:gd name="connsiteY5" fmla="*/ 81145 h 3057809"/>
                    <a:gd name="connsiteX6" fmla="*/ 4487879 w 4500849"/>
                    <a:gd name="connsiteY6" fmla="*/ 3051324 h 3057809"/>
                    <a:gd name="connsiteX7" fmla="*/ 90977 w 4500849"/>
                    <a:gd name="connsiteY7" fmla="*/ 3057809 h 3057809"/>
                    <a:gd name="connsiteX0" fmla="*/ 244329 w 3361548"/>
                    <a:gd name="connsiteY0" fmla="*/ 2145349 h 3051324"/>
                    <a:gd name="connsiteX1" fmla="*/ 163417 w 3361548"/>
                    <a:gd name="connsiteY1" fmla="*/ 0 h 3051324"/>
                    <a:gd name="connsiteX2" fmla="*/ 1357650 w 3361548"/>
                    <a:gd name="connsiteY2" fmla="*/ 94115 h 3051324"/>
                    <a:gd name="connsiteX3" fmla="*/ 2103437 w 3361548"/>
                    <a:gd name="connsiteY3" fmla="*/ 139511 h 3051324"/>
                    <a:gd name="connsiteX4" fmla="*/ 2654671 w 3361548"/>
                    <a:gd name="connsiteY4" fmla="*/ 133026 h 3051324"/>
                    <a:gd name="connsiteX5" fmla="*/ 3361548 w 3361548"/>
                    <a:gd name="connsiteY5" fmla="*/ 81145 h 3051324"/>
                    <a:gd name="connsiteX6" fmla="*/ 3348578 w 3361548"/>
                    <a:gd name="connsiteY6" fmla="*/ 3051324 h 3051324"/>
                    <a:gd name="connsiteX7" fmla="*/ 244329 w 3361548"/>
                    <a:gd name="connsiteY7" fmla="*/ 2145349 h 3051324"/>
                    <a:gd name="connsiteX0" fmla="*/ 80912 w 3198131"/>
                    <a:gd name="connsiteY0" fmla="*/ 2145349 h 3051324"/>
                    <a:gd name="connsiteX1" fmla="*/ 0 w 3198131"/>
                    <a:gd name="connsiteY1" fmla="*/ 0 h 3051324"/>
                    <a:gd name="connsiteX2" fmla="*/ 1194233 w 3198131"/>
                    <a:gd name="connsiteY2" fmla="*/ 94115 h 3051324"/>
                    <a:gd name="connsiteX3" fmla="*/ 1940020 w 3198131"/>
                    <a:gd name="connsiteY3" fmla="*/ 139511 h 3051324"/>
                    <a:gd name="connsiteX4" fmla="*/ 2491254 w 3198131"/>
                    <a:gd name="connsiteY4" fmla="*/ 133026 h 3051324"/>
                    <a:gd name="connsiteX5" fmla="*/ 3198131 w 3198131"/>
                    <a:gd name="connsiteY5" fmla="*/ 81145 h 3051324"/>
                    <a:gd name="connsiteX6" fmla="*/ 3185161 w 3198131"/>
                    <a:gd name="connsiteY6" fmla="*/ 3051324 h 3051324"/>
                    <a:gd name="connsiteX7" fmla="*/ 80912 w 3198131"/>
                    <a:gd name="connsiteY7" fmla="*/ 2145349 h 3051324"/>
                    <a:gd name="connsiteX0" fmla="*/ 4874 w 3198131"/>
                    <a:gd name="connsiteY0" fmla="*/ 2145349 h 3051324"/>
                    <a:gd name="connsiteX1" fmla="*/ 0 w 3198131"/>
                    <a:gd name="connsiteY1" fmla="*/ 0 h 3051324"/>
                    <a:gd name="connsiteX2" fmla="*/ 1194233 w 3198131"/>
                    <a:gd name="connsiteY2" fmla="*/ 94115 h 3051324"/>
                    <a:gd name="connsiteX3" fmla="*/ 1940020 w 3198131"/>
                    <a:gd name="connsiteY3" fmla="*/ 139511 h 3051324"/>
                    <a:gd name="connsiteX4" fmla="*/ 2491254 w 3198131"/>
                    <a:gd name="connsiteY4" fmla="*/ 133026 h 3051324"/>
                    <a:gd name="connsiteX5" fmla="*/ 3198131 w 3198131"/>
                    <a:gd name="connsiteY5" fmla="*/ 81145 h 3051324"/>
                    <a:gd name="connsiteX6" fmla="*/ 3185161 w 3198131"/>
                    <a:gd name="connsiteY6" fmla="*/ 3051324 h 3051324"/>
                    <a:gd name="connsiteX7" fmla="*/ 4874 w 3198131"/>
                    <a:gd name="connsiteY7" fmla="*/ 2145349 h 3051324"/>
                    <a:gd name="connsiteX0" fmla="*/ 4874 w 3185161"/>
                    <a:gd name="connsiteY0" fmla="*/ 2145349 h 3051324"/>
                    <a:gd name="connsiteX1" fmla="*/ 0 w 3185161"/>
                    <a:gd name="connsiteY1" fmla="*/ 0 h 3051324"/>
                    <a:gd name="connsiteX2" fmla="*/ 1194233 w 3185161"/>
                    <a:gd name="connsiteY2" fmla="*/ 94115 h 3051324"/>
                    <a:gd name="connsiteX3" fmla="*/ 1940020 w 3185161"/>
                    <a:gd name="connsiteY3" fmla="*/ 139511 h 3051324"/>
                    <a:gd name="connsiteX4" fmla="*/ 2491254 w 3185161"/>
                    <a:gd name="connsiteY4" fmla="*/ 133026 h 3051324"/>
                    <a:gd name="connsiteX5" fmla="*/ 3185161 w 3185161"/>
                    <a:gd name="connsiteY5" fmla="*/ 3051324 h 3051324"/>
                    <a:gd name="connsiteX6" fmla="*/ 4874 w 3185161"/>
                    <a:gd name="connsiteY6" fmla="*/ 2145349 h 3051324"/>
                    <a:gd name="connsiteX0" fmla="*/ 4874 w 3185161"/>
                    <a:gd name="connsiteY0" fmla="*/ 2145349 h 3051324"/>
                    <a:gd name="connsiteX1" fmla="*/ 0 w 3185161"/>
                    <a:gd name="connsiteY1" fmla="*/ 0 h 3051324"/>
                    <a:gd name="connsiteX2" fmla="*/ 1194233 w 3185161"/>
                    <a:gd name="connsiteY2" fmla="*/ 94115 h 3051324"/>
                    <a:gd name="connsiteX3" fmla="*/ 1940020 w 3185161"/>
                    <a:gd name="connsiteY3" fmla="*/ 139511 h 3051324"/>
                    <a:gd name="connsiteX4" fmla="*/ 3185161 w 3185161"/>
                    <a:gd name="connsiteY4" fmla="*/ 3051324 h 3051324"/>
                    <a:gd name="connsiteX5" fmla="*/ 4874 w 3185161"/>
                    <a:gd name="connsiteY5" fmla="*/ 2145349 h 3051324"/>
                    <a:gd name="connsiteX0" fmla="*/ 4874 w 3185161"/>
                    <a:gd name="connsiteY0" fmla="*/ 2145349 h 3051324"/>
                    <a:gd name="connsiteX1" fmla="*/ 0 w 3185161"/>
                    <a:gd name="connsiteY1" fmla="*/ 0 h 3051324"/>
                    <a:gd name="connsiteX2" fmla="*/ 1194233 w 3185161"/>
                    <a:gd name="connsiteY2" fmla="*/ 94115 h 3051324"/>
                    <a:gd name="connsiteX3" fmla="*/ 2016059 w 3185161"/>
                    <a:gd name="connsiteY3" fmla="*/ 139510 h 3051324"/>
                    <a:gd name="connsiteX4" fmla="*/ 3185161 w 3185161"/>
                    <a:gd name="connsiteY4" fmla="*/ 3051324 h 3051324"/>
                    <a:gd name="connsiteX5" fmla="*/ 4874 w 3185161"/>
                    <a:gd name="connsiteY5" fmla="*/ 2145349 h 3051324"/>
                    <a:gd name="connsiteX0" fmla="*/ 4874 w 3185161"/>
                    <a:gd name="connsiteY0" fmla="*/ 2145349 h 3051324"/>
                    <a:gd name="connsiteX1" fmla="*/ 0 w 3185161"/>
                    <a:gd name="connsiteY1" fmla="*/ 0 h 3051324"/>
                    <a:gd name="connsiteX2" fmla="*/ 1194233 w 3185161"/>
                    <a:gd name="connsiteY2" fmla="*/ 94115 h 3051324"/>
                    <a:gd name="connsiteX3" fmla="*/ 2016059 w 3185161"/>
                    <a:gd name="connsiteY3" fmla="*/ 139510 h 3051324"/>
                    <a:gd name="connsiteX4" fmla="*/ 3185161 w 3185161"/>
                    <a:gd name="connsiteY4" fmla="*/ 3051324 h 3051324"/>
                    <a:gd name="connsiteX5" fmla="*/ 4874 w 3185161"/>
                    <a:gd name="connsiteY5" fmla="*/ 2145349 h 3051324"/>
                    <a:gd name="connsiteX0" fmla="*/ 4874 w 3185161"/>
                    <a:gd name="connsiteY0" fmla="*/ 2145349 h 3051324"/>
                    <a:gd name="connsiteX1" fmla="*/ 0 w 3185161"/>
                    <a:gd name="connsiteY1" fmla="*/ 0 h 3051324"/>
                    <a:gd name="connsiteX2" fmla="*/ 1194233 w 3185161"/>
                    <a:gd name="connsiteY2" fmla="*/ 94115 h 3051324"/>
                    <a:gd name="connsiteX3" fmla="*/ 2124685 w 3185161"/>
                    <a:gd name="connsiteY3" fmla="*/ 144942 h 3051324"/>
                    <a:gd name="connsiteX4" fmla="*/ 3185161 w 3185161"/>
                    <a:gd name="connsiteY4" fmla="*/ 3051324 h 3051324"/>
                    <a:gd name="connsiteX5" fmla="*/ 4874 w 3185161"/>
                    <a:gd name="connsiteY5" fmla="*/ 2145349 h 3051324"/>
                    <a:gd name="connsiteX0" fmla="*/ 4874 w 2126055"/>
                    <a:gd name="connsiteY0" fmla="*/ 2145349 h 2193177"/>
                    <a:gd name="connsiteX1" fmla="*/ 0 w 2126055"/>
                    <a:gd name="connsiteY1" fmla="*/ 0 h 2193177"/>
                    <a:gd name="connsiteX2" fmla="*/ 1194233 w 2126055"/>
                    <a:gd name="connsiteY2" fmla="*/ 94115 h 2193177"/>
                    <a:gd name="connsiteX3" fmla="*/ 2124685 w 2126055"/>
                    <a:gd name="connsiteY3" fmla="*/ 144942 h 2193177"/>
                    <a:gd name="connsiteX4" fmla="*/ 2126055 w 2126055"/>
                    <a:gd name="connsiteY4" fmla="*/ 2193177 h 2193177"/>
                    <a:gd name="connsiteX5" fmla="*/ 4874 w 2126055"/>
                    <a:gd name="connsiteY5" fmla="*/ 2145349 h 2193177"/>
                    <a:gd name="connsiteX0" fmla="*/ 4874 w 2126055"/>
                    <a:gd name="connsiteY0" fmla="*/ 2145349 h 2193177"/>
                    <a:gd name="connsiteX1" fmla="*/ 0 w 2126055"/>
                    <a:gd name="connsiteY1" fmla="*/ 0 h 2193177"/>
                    <a:gd name="connsiteX2" fmla="*/ 1194233 w 2126055"/>
                    <a:gd name="connsiteY2" fmla="*/ 94115 h 2193177"/>
                    <a:gd name="connsiteX3" fmla="*/ 2124685 w 2126055"/>
                    <a:gd name="connsiteY3" fmla="*/ 144942 h 2193177"/>
                    <a:gd name="connsiteX4" fmla="*/ 2126055 w 2126055"/>
                    <a:gd name="connsiteY4" fmla="*/ 2193177 h 2193177"/>
                    <a:gd name="connsiteX5" fmla="*/ 4874 w 2126055"/>
                    <a:gd name="connsiteY5" fmla="*/ 2145349 h 21931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26055" h="2193177">
                      <a:moveTo>
                        <a:pt x="4874" y="2145349"/>
                      </a:moveTo>
                      <a:cubicBezTo>
                        <a:pt x="6283" y="1606924"/>
                        <a:pt x="920" y="488517"/>
                        <a:pt x="0" y="0"/>
                      </a:cubicBezTo>
                      <a:lnTo>
                        <a:pt x="1194233" y="94115"/>
                      </a:lnTo>
                      <a:cubicBezTo>
                        <a:pt x="1548347" y="118272"/>
                        <a:pt x="1876089" y="129810"/>
                        <a:pt x="2124685" y="144942"/>
                      </a:cubicBezTo>
                      <a:cubicBezTo>
                        <a:pt x="2123332" y="1088391"/>
                        <a:pt x="2121977" y="1228003"/>
                        <a:pt x="2126055" y="2193177"/>
                      </a:cubicBezTo>
                      <a:lnTo>
                        <a:pt x="4874" y="2145349"/>
                      </a:lnTo>
                      <a:close/>
                    </a:path>
                  </a:pathLst>
                </a:custGeom>
                <a:pattFill prst="dashHorz">
                  <a:fgClr>
                    <a:schemeClr val="accent1"/>
                  </a:fgClr>
                  <a:bgClr>
                    <a:schemeClr val="bg1"/>
                  </a:bgClr>
                </a:patt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Forme libre 19">
                  <a:extLst>
                    <a:ext uri="{FF2B5EF4-FFF2-40B4-BE49-F238E27FC236}">
                      <a16:creationId xmlns:a16="http://schemas.microsoft.com/office/drawing/2014/main" id="{2FF00CAA-3C48-4F6A-9199-621185875718}"/>
                    </a:ext>
                  </a:extLst>
                </p:cNvPr>
                <p:cNvSpPr/>
                <p:nvPr/>
              </p:nvSpPr>
              <p:spPr>
                <a:xfrm>
                  <a:off x="7316523" y="3308501"/>
                  <a:ext cx="1354473" cy="86099"/>
                </a:xfrm>
                <a:custGeom>
                  <a:avLst/>
                  <a:gdLst>
                    <a:gd name="connsiteX0" fmla="*/ 0 w 4396902"/>
                    <a:gd name="connsiteY0" fmla="*/ 208619 h 208619"/>
                    <a:gd name="connsiteX1" fmla="*/ 1083013 w 4396902"/>
                    <a:gd name="connsiteY1" fmla="*/ 1096 h 208619"/>
                    <a:gd name="connsiteX2" fmla="*/ 3210128 w 4396902"/>
                    <a:gd name="connsiteY2" fmla="*/ 124313 h 208619"/>
                    <a:gd name="connsiteX3" fmla="*/ 4396902 w 4396902"/>
                    <a:gd name="connsiteY3" fmla="*/ 72432 h 208619"/>
                    <a:gd name="connsiteX0" fmla="*/ 0 w 3210128"/>
                    <a:gd name="connsiteY0" fmla="*/ 208619 h 208619"/>
                    <a:gd name="connsiteX1" fmla="*/ 1083013 w 3210128"/>
                    <a:gd name="connsiteY1" fmla="*/ 1096 h 208619"/>
                    <a:gd name="connsiteX2" fmla="*/ 3210128 w 3210128"/>
                    <a:gd name="connsiteY2" fmla="*/ 124313 h 208619"/>
                    <a:gd name="connsiteX0" fmla="*/ 0 w 3340479"/>
                    <a:gd name="connsiteY0" fmla="*/ 208309 h 208309"/>
                    <a:gd name="connsiteX1" fmla="*/ 1083013 w 3340479"/>
                    <a:gd name="connsiteY1" fmla="*/ 786 h 208309"/>
                    <a:gd name="connsiteX2" fmla="*/ 3340479 w 3340479"/>
                    <a:gd name="connsiteY2" fmla="*/ 134866 h 208309"/>
                    <a:gd name="connsiteX0" fmla="*/ 0 w 2257466"/>
                    <a:gd name="connsiteY0" fmla="*/ 786 h 134866"/>
                    <a:gd name="connsiteX1" fmla="*/ 2257466 w 2257466"/>
                    <a:gd name="connsiteY1" fmla="*/ 134866 h 134866"/>
                    <a:gd name="connsiteX0" fmla="*/ 0 w 2121683"/>
                    <a:gd name="connsiteY0" fmla="*/ 787 h 134868"/>
                    <a:gd name="connsiteX1" fmla="*/ 2121683 w 2121683"/>
                    <a:gd name="connsiteY1" fmla="*/ 134868 h 134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21683" h="134868">
                      <a:moveTo>
                        <a:pt x="0" y="787"/>
                      </a:moveTo>
                      <a:cubicBezTo>
                        <a:pt x="556746" y="-11453"/>
                        <a:pt x="1569368" y="122979"/>
                        <a:pt x="2121683" y="134868"/>
                      </a:cubicBezTo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5" name="Groupe 54">
                <a:extLst>
                  <a:ext uri="{FF2B5EF4-FFF2-40B4-BE49-F238E27FC236}">
                    <a16:creationId xmlns:a16="http://schemas.microsoft.com/office/drawing/2014/main" id="{0FD35B04-2018-45ED-9ED1-F88D97EFC255}"/>
                  </a:ext>
                </a:extLst>
              </p:cNvPr>
              <p:cNvGrpSpPr/>
              <p:nvPr/>
            </p:nvGrpSpPr>
            <p:grpSpPr>
              <a:xfrm>
                <a:off x="7927697" y="2855395"/>
                <a:ext cx="145937" cy="460619"/>
                <a:chOff x="7868961" y="2890249"/>
                <a:chExt cx="145937" cy="460619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9BA06071-A500-49E9-831D-67C93D266BB4}"/>
                    </a:ext>
                  </a:extLst>
                </p:cNvPr>
                <p:cNvSpPr/>
                <p:nvPr/>
              </p:nvSpPr>
              <p:spPr>
                <a:xfrm>
                  <a:off x="7892249" y="2890249"/>
                  <a:ext cx="99362" cy="405712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7" name="Forme libre 29">
                  <a:extLst>
                    <a:ext uri="{FF2B5EF4-FFF2-40B4-BE49-F238E27FC236}">
                      <a16:creationId xmlns:a16="http://schemas.microsoft.com/office/drawing/2014/main" id="{B7AD848E-9E7F-4DEB-B466-5DB92938E730}"/>
                    </a:ext>
                  </a:extLst>
                </p:cNvPr>
                <p:cNvSpPr/>
                <p:nvPr/>
              </p:nvSpPr>
              <p:spPr>
                <a:xfrm>
                  <a:off x="7868961" y="3296142"/>
                  <a:ext cx="145937" cy="54726"/>
                </a:xfrm>
                <a:custGeom>
                  <a:avLst/>
                  <a:gdLst>
                    <a:gd name="connsiteX0" fmla="*/ 0 w 228600"/>
                    <a:gd name="connsiteY0" fmla="*/ 80963 h 85725"/>
                    <a:gd name="connsiteX1" fmla="*/ 0 w 228600"/>
                    <a:gd name="connsiteY1" fmla="*/ 0 h 85725"/>
                    <a:gd name="connsiteX2" fmla="*/ 228600 w 228600"/>
                    <a:gd name="connsiteY2" fmla="*/ 0 h 85725"/>
                    <a:gd name="connsiteX3" fmla="*/ 228600 w 228600"/>
                    <a:gd name="connsiteY3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600" h="85725">
                      <a:moveTo>
                        <a:pt x="0" y="80963"/>
                      </a:moveTo>
                      <a:lnTo>
                        <a:pt x="0" y="0"/>
                      </a:lnTo>
                      <a:lnTo>
                        <a:pt x="228600" y="0"/>
                      </a:lnTo>
                      <a:lnTo>
                        <a:pt x="228600" y="85725"/>
                      </a:lnTo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6" name="Groupe 55">
                <a:extLst>
                  <a:ext uri="{FF2B5EF4-FFF2-40B4-BE49-F238E27FC236}">
                    <a16:creationId xmlns:a16="http://schemas.microsoft.com/office/drawing/2014/main" id="{34D6B0C6-7426-4F27-9CD5-11C145885288}"/>
                  </a:ext>
                </a:extLst>
              </p:cNvPr>
              <p:cNvGrpSpPr/>
              <p:nvPr/>
            </p:nvGrpSpPr>
            <p:grpSpPr>
              <a:xfrm>
                <a:off x="8193929" y="3230797"/>
                <a:ext cx="252000" cy="422830"/>
                <a:chOff x="8193929" y="3273486"/>
                <a:chExt cx="252000" cy="422830"/>
              </a:xfrm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C2CA0EF8-E3D4-4A55-ACB2-D1E095ADA3DD}"/>
                    </a:ext>
                  </a:extLst>
                </p:cNvPr>
                <p:cNvSpPr/>
                <p:nvPr/>
              </p:nvSpPr>
              <p:spPr>
                <a:xfrm>
                  <a:off x="8193929" y="3442212"/>
                  <a:ext cx="252000" cy="252000"/>
                </a:xfrm>
                <a:prstGeom prst="rect">
                  <a:avLst/>
                </a:prstGeom>
                <a:solidFill>
                  <a:schemeClr val="bg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1A69591F-0D55-44DA-9A0D-E38A271AF5D7}"/>
                    </a:ext>
                  </a:extLst>
                </p:cNvPr>
                <p:cNvSpPr/>
                <p:nvPr/>
              </p:nvSpPr>
              <p:spPr>
                <a:xfrm>
                  <a:off x="8193929" y="3624317"/>
                  <a:ext cx="252000" cy="71999"/>
                </a:xfrm>
                <a:prstGeom prst="rect">
                  <a:avLst/>
                </a:prstGeom>
                <a:solidFill>
                  <a:schemeClr val="tx1">
                    <a:lumMod val="25000"/>
                    <a:lumOff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09917939-E8DD-48E2-831C-A8BC86F1D87E}"/>
                    </a:ext>
                  </a:extLst>
                </p:cNvPr>
                <p:cNvSpPr/>
                <p:nvPr/>
              </p:nvSpPr>
              <p:spPr>
                <a:xfrm>
                  <a:off x="8193929" y="3442212"/>
                  <a:ext cx="252000" cy="252000"/>
                </a:xfrm>
                <a:prstGeom prst="rect">
                  <a:avLst/>
                </a:prstGeom>
                <a:noFill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C9CEA451-C97C-404A-9ACE-AC59586F1BCA}"/>
                    </a:ext>
                  </a:extLst>
                </p:cNvPr>
                <p:cNvSpPr/>
                <p:nvPr/>
              </p:nvSpPr>
              <p:spPr>
                <a:xfrm>
                  <a:off x="8254846" y="3273486"/>
                  <a:ext cx="136800" cy="2172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42" name="Connecteur droit 41">
                  <a:extLst>
                    <a:ext uri="{FF2B5EF4-FFF2-40B4-BE49-F238E27FC236}">
                      <a16:creationId xmlns:a16="http://schemas.microsoft.com/office/drawing/2014/main" id="{EEE50953-0616-45E5-9DFF-9B4E2223A3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50131" y="3370212"/>
                  <a:ext cx="0" cy="72000"/>
                </a:xfrm>
                <a:prstGeom prst="line">
                  <a:avLst/>
                </a:prstGeom>
                <a:ln w="9525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cteur droit 44">
                  <a:extLst>
                    <a:ext uri="{FF2B5EF4-FFF2-40B4-BE49-F238E27FC236}">
                      <a16:creationId xmlns:a16="http://schemas.microsoft.com/office/drawing/2014/main" id="{0803E8D6-2E5F-4357-9719-12FFB2CC8C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5508" y="3372316"/>
                  <a:ext cx="0" cy="72000"/>
                </a:xfrm>
                <a:prstGeom prst="line">
                  <a:avLst/>
                </a:prstGeom>
                <a:ln w="9525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necteur droit 46">
                  <a:extLst>
                    <a:ext uri="{FF2B5EF4-FFF2-40B4-BE49-F238E27FC236}">
                      <a16:creationId xmlns:a16="http://schemas.microsoft.com/office/drawing/2014/main" id="{DBCE9A24-7ADB-44E8-9EAF-2DAC366141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50131" y="3367072"/>
                  <a:ext cx="141515" cy="13190"/>
                </a:xfrm>
                <a:prstGeom prst="line">
                  <a:avLst/>
                </a:prstGeom>
                <a:ln w="9525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55D132DC-1BC0-48E0-8056-6C7BC88BD2D6}"/>
                </a:ext>
              </a:extLst>
            </p:cNvPr>
            <p:cNvCxnSpPr/>
            <p:nvPr/>
          </p:nvCxnSpPr>
          <p:spPr>
            <a:xfrm>
              <a:off x="1946792" y="1956558"/>
              <a:ext cx="73429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D1DE7234-7786-7DC6-1F81-2F62CC6B0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154" y="92505"/>
            <a:ext cx="5593976" cy="3085100"/>
          </a:xfrm>
          <a:prstGeom prst="rect">
            <a:avLst/>
          </a:prstGeom>
        </p:spPr>
      </p:pic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103B3C96-F5C1-2CED-DCA5-582827BD2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9678" y="3053091"/>
            <a:ext cx="5424927" cy="1257231"/>
          </a:xfrm>
        </p:spPr>
        <p:txBody>
          <a:bodyPr>
            <a:normAutofit fontScale="85000" lnSpcReduction="10000"/>
          </a:bodyPr>
          <a:lstStyle/>
          <a:p>
            <a:r>
              <a:rPr lang="fr-FR" dirty="0"/>
              <a:t> Gravity gradient </a:t>
            </a:r>
            <a:r>
              <a:rPr lang="fr-FR" dirty="0" err="1"/>
              <a:t>anomaly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resolved</a:t>
            </a:r>
            <a:endParaRPr lang="fr-FR" dirty="0"/>
          </a:p>
          <a:p>
            <a:r>
              <a:rPr lang="fr-FR" dirty="0"/>
              <a:t> Gravity </a:t>
            </a:r>
            <a:r>
              <a:rPr lang="fr-FR" dirty="0" err="1"/>
              <a:t>anomaly</a:t>
            </a:r>
            <a:r>
              <a:rPr lang="fr-FR" dirty="0"/>
              <a:t> </a:t>
            </a:r>
            <a:r>
              <a:rPr lang="fr-FR" dirty="0" err="1"/>
              <a:t>present</a:t>
            </a:r>
            <a:r>
              <a:rPr lang="fr-FR" dirty="0"/>
              <a:t> a </a:t>
            </a:r>
            <a:r>
              <a:rPr lang="fr-FR" dirty="0" err="1"/>
              <a:t>strong</a:t>
            </a:r>
            <a:r>
              <a:rPr lang="fr-FR" dirty="0"/>
              <a:t> spatial drift </a:t>
            </a:r>
          </a:p>
          <a:p>
            <a:r>
              <a:rPr lang="fr-FR" dirty="0"/>
              <a:t> The 2 signatures are sensitive to </a:t>
            </a:r>
            <a:r>
              <a:rPr lang="fr-FR" dirty="0" err="1"/>
              <a:t>different</a:t>
            </a:r>
            <a:r>
              <a:rPr lang="fr-FR" dirty="0"/>
              <a:t> type of sources</a:t>
            </a:r>
          </a:p>
          <a:p>
            <a:r>
              <a:rPr lang="fr-FR" dirty="0"/>
              <a:t> Modeling </a:t>
            </a:r>
            <a:r>
              <a:rPr lang="fr-FR" dirty="0" err="1"/>
              <a:t>ongoing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094743C-3EE1-0052-0EF4-90962F026EBB}"/>
              </a:ext>
            </a:extLst>
          </p:cNvPr>
          <p:cNvSpPr txBox="1"/>
          <p:nvPr/>
        </p:nvSpPr>
        <p:spPr>
          <a:xfrm>
            <a:off x="-186940" y="4241715"/>
            <a:ext cx="9259259" cy="46256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1600" b="0" dirty="0">
                <a:sym typeface="Wingdings" panose="05000000000000000000" pitchFamily="2" charset="2"/>
              </a:rPr>
              <a:t> </a:t>
            </a:r>
            <a:r>
              <a:rPr lang="fr-FR" sz="1600" b="1" dirty="0">
                <a:sym typeface="Wingdings" panose="05000000000000000000" pitchFamily="2" charset="2"/>
              </a:rPr>
              <a:t>Applications:</a:t>
            </a:r>
            <a:r>
              <a:rPr lang="fr-FR" sz="1600" b="0" dirty="0">
                <a:sym typeface="Wingdings" panose="05000000000000000000" pitchFamily="2" charset="2"/>
              </a:rPr>
              <a:t> civil engineering, infrastructure monitoring, </a:t>
            </a:r>
            <a:r>
              <a:rPr lang="fr-FR" sz="1600" b="0" dirty="0" err="1">
                <a:sym typeface="Wingdings" panose="05000000000000000000" pitchFamily="2" charset="2"/>
              </a:rPr>
              <a:t>archeology</a:t>
            </a:r>
            <a:r>
              <a:rPr lang="fr-FR" sz="1600" dirty="0">
                <a:sym typeface="Wingdings" panose="05000000000000000000" pitchFamily="2" charset="2"/>
              </a:rPr>
              <a:t>, prospection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3102591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E51772-F125-EF44-CF16-6FDA5ABAB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Conclusion</a:t>
            </a:r>
            <a:endParaRPr lang="en-US" dirty="0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F37E5B79-DE7D-246F-4309-9FC2EBF0F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 A new </a:t>
            </a:r>
            <a:r>
              <a:rPr lang="en-GB" b="1" dirty="0"/>
              <a:t>industry-grade</a:t>
            </a:r>
            <a:r>
              <a:rPr lang="en-GB" dirty="0"/>
              <a:t> quantum sensor available for accurate underground mapping</a:t>
            </a:r>
          </a:p>
          <a:p>
            <a:pPr lvl="1"/>
            <a:r>
              <a:rPr lang="en-GB" sz="1100" dirty="0"/>
              <a:t> PRA: https://doi.org/10.1103/PhysRevA.99.033601     </a:t>
            </a:r>
          </a:p>
          <a:p>
            <a:pPr lvl="1"/>
            <a:r>
              <a:rPr lang="en-GB" sz="1100" dirty="0"/>
              <a:t> </a:t>
            </a:r>
            <a:r>
              <a:rPr lang="en-GB" sz="1100" dirty="0" err="1"/>
              <a:t>arXiv</a:t>
            </a:r>
            <a:r>
              <a:rPr lang="en-GB" sz="1100" dirty="0"/>
              <a:t>: https://doi.org/10.48550/arXiv.2201.03345 </a:t>
            </a:r>
          </a:p>
          <a:p>
            <a:pPr marL="259200" lvl="1" indent="0">
              <a:buNone/>
            </a:pPr>
            <a:endParaRPr lang="en-GB" sz="1100" dirty="0"/>
          </a:p>
          <a:p>
            <a:r>
              <a:rPr lang="en-GB" dirty="0"/>
              <a:t> Promising results for </a:t>
            </a:r>
            <a:r>
              <a:rPr lang="en-GB" b="1" dirty="0"/>
              <a:t>continuous measurements</a:t>
            </a:r>
            <a:r>
              <a:rPr lang="en-GB" dirty="0"/>
              <a:t> as well as </a:t>
            </a:r>
            <a:r>
              <a:rPr lang="en-GB" b="1" dirty="0"/>
              <a:t>ground</a:t>
            </a:r>
            <a:r>
              <a:rPr lang="en-GB" dirty="0"/>
              <a:t> </a:t>
            </a:r>
            <a:r>
              <a:rPr lang="en-GB" b="1" dirty="0"/>
              <a:t>surveys</a:t>
            </a:r>
            <a:r>
              <a:rPr lang="en-GB" dirty="0"/>
              <a:t>.</a:t>
            </a:r>
          </a:p>
          <a:p>
            <a:pPr indent="0">
              <a:buNone/>
            </a:pPr>
            <a:endParaRPr lang="en-GB" dirty="0"/>
          </a:p>
          <a:p>
            <a:r>
              <a:rPr lang="en-GB" dirty="0"/>
              <a:t> The DQG is </a:t>
            </a:r>
            <a:r>
              <a:rPr lang="en-GB" b="1" dirty="0"/>
              <a:t>available commercially</a:t>
            </a:r>
            <a:r>
              <a:rPr lang="en-GB" dirty="0"/>
              <a:t> (please contact </a:t>
            </a:r>
            <a:r>
              <a:rPr lang="en-GB" dirty="0">
                <a:hlinkClick r:id="rId2"/>
              </a:rPr>
              <a:t>jean.lautier-gaud@ixblue.com</a:t>
            </a:r>
            <a:r>
              <a:rPr lang="en-GB" dirty="0"/>
              <a:t>)</a:t>
            </a:r>
          </a:p>
          <a:p>
            <a:endParaRPr lang="en-GB" dirty="0"/>
          </a:p>
          <a:p>
            <a:r>
              <a:rPr lang="en-GB" dirty="0"/>
              <a:t> </a:t>
            </a:r>
            <a:r>
              <a:rPr lang="en-US" dirty="0"/>
              <a:t>Funding awarded by </a:t>
            </a:r>
            <a:r>
              <a:rPr lang="en-US" b="1" dirty="0"/>
              <a:t>Horizon Europe</a:t>
            </a:r>
            <a:r>
              <a:rPr lang="en-US" dirty="0"/>
              <a:t> to develop an instrument for robotized survey</a:t>
            </a:r>
            <a:endParaRPr lang="en-GB" dirty="0"/>
          </a:p>
          <a:p>
            <a:pPr indent="0">
              <a:buNone/>
            </a:pPr>
            <a:endParaRPr lang="en-GB" dirty="0"/>
          </a:p>
          <a:p>
            <a:r>
              <a:rPr lang="en-GB" dirty="0"/>
              <a:t> More work by </a:t>
            </a:r>
            <a:r>
              <a:rPr lang="en-GB" b="1" dirty="0"/>
              <a:t>iXblue </a:t>
            </a:r>
            <a:r>
              <a:rPr lang="en-GB" dirty="0"/>
              <a:t>: GI6.1 Gas bubbling monitoring using sonars by Guillaume </a:t>
            </a:r>
            <a:r>
              <a:rPr lang="en-GB" dirty="0" err="1"/>
              <a:t>Jouve</a:t>
            </a:r>
            <a:r>
              <a:rPr lang="en-GB" dirty="0"/>
              <a:t> (Replay) + Booth 17 </a:t>
            </a:r>
          </a:p>
          <a:p>
            <a:pPr indent="0">
              <a:buNone/>
            </a:pPr>
            <a:endParaRPr lang="fr-FR" dirty="0"/>
          </a:p>
          <a:p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33B98C9-C408-A065-C599-A73C763FF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 dirty="0"/>
              <a:t>EGU 2022 – 26/05/2022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C812F14-08F4-3C57-C4BC-C8C59D90F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26F9-5BBD-EE44-B164-D1545ED0EAE9}" type="slidenum">
              <a:rPr lang="fr-FR" smtClean="0"/>
              <a:t>8</a:t>
            </a:fld>
            <a:endParaRPr lang="fr-FR" dirty="0"/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E4F2C0BB-867B-5275-BEB6-C3730F890AF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45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16119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e 2">
      <a:dk1>
        <a:srgbClr val="032029"/>
      </a:dk1>
      <a:lt1>
        <a:sysClr val="window" lastClr="FFFFFF"/>
      </a:lt1>
      <a:dk2>
        <a:srgbClr val="505150"/>
      </a:dk2>
      <a:lt2>
        <a:srgbClr val="B2B3B2"/>
      </a:lt2>
      <a:accent1>
        <a:srgbClr val="00A5D8"/>
      </a:accent1>
      <a:accent2>
        <a:srgbClr val="8DCEE6"/>
      </a:accent2>
      <a:accent3>
        <a:srgbClr val="EFA52D"/>
      </a:accent3>
      <a:accent4>
        <a:srgbClr val="DA5126"/>
      </a:accent4>
      <a:accent5>
        <a:srgbClr val="1E2551"/>
      </a:accent5>
      <a:accent6>
        <a:srgbClr val="165529"/>
      </a:accent6>
      <a:hlink>
        <a:srgbClr val="474746"/>
      </a:hlink>
      <a:folHlink>
        <a:srgbClr val="B2B3B2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Autofit/>
      </a:bodyPr>
      <a:lstStyle>
        <a:defPPr>
          <a:defRPr sz="3200" b="0" dirty="0" smtClean="0">
            <a:solidFill>
              <a:schemeClr val="bg1">
                <a:lumMod val="50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25729</TotalTime>
  <Words>561</Words>
  <Application>Microsoft Office PowerPoint</Application>
  <PresentationFormat>Affichage à l'écran (16:9)</PresentationFormat>
  <Paragraphs>100</Paragraphs>
  <Slides>11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Cambria Math</vt:lpstr>
      <vt:lpstr>Courier New</vt:lpstr>
      <vt:lpstr>Lucida Grande</vt:lpstr>
      <vt:lpstr>Montserrat</vt:lpstr>
      <vt:lpstr>Open Sans</vt:lpstr>
      <vt:lpstr>Thème Office</vt:lpstr>
      <vt:lpstr>Présentation PowerPoint</vt:lpstr>
      <vt:lpstr>Operation of a Differential Quantum Gravimeter  Camille Janvier 1, Vincent Ménoret 1, Sébastien Merlet 2, Arnaud Landragin 2, Franck Pereira dos Santos 2, and Bruno Desruelle 1 (1) iXblue Quantum Sensors, Talence, France  (2) LNE-SYRTE, Observatoire de Paris, Université PSL, CNRS, Sorbonne Université, Paris, France</vt:lpstr>
      <vt:lpstr>iXblue Quantum Sensors (former Muquans)</vt:lpstr>
      <vt:lpstr>DQG: A Gravimeter + Gradiometer in a single package</vt:lpstr>
      <vt:lpstr>A new type of device: DQG</vt:lpstr>
      <vt:lpstr>DQG: Gravimeter + Gradiometer</vt:lpstr>
      <vt:lpstr>A new type of device: DQG</vt:lpstr>
      <vt:lpstr>Conclusion</vt:lpstr>
      <vt:lpstr>Présentation PowerPoint</vt:lpstr>
      <vt:lpstr>Zoom on the public holidays</vt:lpstr>
      <vt:lpstr>A geophysical application: Densitometry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daphne vichot</dc:creator>
  <cp:lastModifiedBy>Camille Janvier</cp:lastModifiedBy>
  <cp:revision>157</cp:revision>
  <dcterms:created xsi:type="dcterms:W3CDTF">2016-11-16T15:43:32Z</dcterms:created>
  <dcterms:modified xsi:type="dcterms:W3CDTF">2022-05-25T09:50:20Z</dcterms:modified>
</cp:coreProperties>
</file>