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676" r:id="rId5"/>
    <p:sldMasterId id="2147483682" r:id="rId6"/>
    <p:sldMasterId id="2147483686" r:id="rId7"/>
    <p:sldMasterId id="2147483678" r:id="rId8"/>
    <p:sldMasterId id="2147483690" r:id="rId9"/>
    <p:sldMasterId id="2147483694" r:id="rId10"/>
  </p:sldMasterIdLst>
  <p:notesMasterIdLst>
    <p:notesMasterId r:id="rId23"/>
  </p:notesMasterIdLst>
  <p:handoutMasterIdLst>
    <p:handoutMasterId r:id="rId24"/>
  </p:handoutMasterIdLst>
  <p:sldIdLst>
    <p:sldId id="288" r:id="rId11"/>
    <p:sldId id="385" r:id="rId12"/>
    <p:sldId id="386" r:id="rId13"/>
    <p:sldId id="372" r:id="rId14"/>
    <p:sldId id="394" r:id="rId15"/>
    <p:sldId id="393" r:id="rId16"/>
    <p:sldId id="399" r:id="rId17"/>
    <p:sldId id="396" r:id="rId18"/>
    <p:sldId id="400" r:id="rId19"/>
    <p:sldId id="395" r:id="rId20"/>
    <p:sldId id="387" r:id="rId21"/>
    <p:sldId id="366" r:id="rId22"/>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6A8E"/>
    <a:srgbClr val="0000FF"/>
    <a:srgbClr val="FF00FF"/>
    <a:srgbClr val="00B0F0"/>
    <a:srgbClr val="D9D9D9"/>
    <a:srgbClr val="13FF01"/>
    <a:srgbClr val="D5F4FF"/>
    <a:srgbClr val="79DCFF"/>
    <a:srgbClr val="00C400"/>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28" y="3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3633"/>
          </a:xfrm>
          <a:prstGeom prst="rect">
            <a:avLst/>
          </a:prstGeom>
        </p:spPr>
        <p:txBody>
          <a:bodyPr vert="horz" lIns="91440" tIns="45720" rIns="91440" bIns="45720" rtlCol="0"/>
          <a:lstStyle>
            <a:lvl1pPr algn="r">
              <a:defRPr sz="1200"/>
            </a:lvl1pPr>
          </a:lstStyle>
          <a:p>
            <a:fld id="{2706C0CB-24F7-45D1-B025-46DE58D2CC20}" type="datetimeFigureOut">
              <a:rPr lang="en-GB" smtClean="0"/>
              <a:t>23/05/2022</a:t>
            </a:fld>
            <a:endParaRPr lang="en-GB"/>
          </a:p>
        </p:txBody>
      </p:sp>
      <p:sp>
        <p:nvSpPr>
          <p:cNvPr id="4" name="Footer Placeholder 3"/>
          <p:cNvSpPr>
            <a:spLocks noGrp="1"/>
          </p:cNvSpPr>
          <p:nvPr>
            <p:ph type="ftr" sz="quarter" idx="2"/>
          </p:nvPr>
        </p:nvSpPr>
        <p:spPr>
          <a:xfrm>
            <a:off x="1" y="9377318"/>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377318"/>
            <a:ext cx="2945659" cy="493633"/>
          </a:xfrm>
          <a:prstGeom prst="rect">
            <a:avLst/>
          </a:prstGeom>
        </p:spPr>
        <p:txBody>
          <a:bodyPr vert="horz" lIns="91440" tIns="45720" rIns="91440" bIns="45720" rtlCol="0" anchor="b"/>
          <a:lstStyle>
            <a:lvl1pPr algn="r">
              <a:defRPr sz="1200"/>
            </a:lvl1pPr>
          </a:lstStyle>
          <a:p>
            <a:fld id="{C55A6BCF-E2D5-4E30-B06B-84D49FC4445C}" type="slidenum">
              <a:rPr lang="en-GB" smtClean="0"/>
              <a:t>‹#›</a:t>
            </a:fld>
            <a:endParaRPr lang="en-GB"/>
          </a:p>
        </p:txBody>
      </p:sp>
    </p:spTree>
    <p:extLst>
      <p:ext uri="{BB962C8B-B14F-4D97-AF65-F5344CB8AC3E}">
        <p14:creationId xmlns:p14="http://schemas.microsoft.com/office/powerpoint/2010/main" val="12172644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3633"/>
          </a:xfrm>
          <a:prstGeom prst="rect">
            <a:avLst/>
          </a:prstGeom>
        </p:spPr>
        <p:txBody>
          <a:bodyPr vert="horz" lIns="91440" tIns="45720" rIns="91440" bIns="45720" rtlCol="0"/>
          <a:lstStyle>
            <a:lvl1pPr algn="r">
              <a:defRPr sz="1200"/>
            </a:lvl1pPr>
          </a:lstStyle>
          <a:p>
            <a:fld id="{5714D8E5-3DBE-48DF-BFBA-83AA948CA54D}" type="datetimeFigureOut">
              <a:rPr lang="en-GB" smtClean="0"/>
              <a:t>23/05/2022</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8"/>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8"/>
            <a:ext cx="2945659" cy="493633"/>
          </a:xfrm>
          <a:prstGeom prst="rect">
            <a:avLst/>
          </a:prstGeom>
        </p:spPr>
        <p:txBody>
          <a:bodyPr vert="horz" lIns="91440" tIns="45720" rIns="91440" bIns="45720" rtlCol="0" anchor="b"/>
          <a:lstStyle>
            <a:lvl1pPr algn="r">
              <a:defRPr sz="1200"/>
            </a:lvl1pPr>
          </a:lstStyle>
          <a:p>
            <a:fld id="{F753B262-1601-41F1-A85A-9737C34E964C}" type="slidenum">
              <a:rPr lang="en-GB" smtClean="0"/>
              <a:t>‹#›</a:t>
            </a:fld>
            <a:endParaRPr lang="en-GB"/>
          </a:p>
        </p:txBody>
      </p:sp>
    </p:spTree>
    <p:extLst>
      <p:ext uri="{BB962C8B-B14F-4D97-AF65-F5344CB8AC3E}">
        <p14:creationId xmlns:p14="http://schemas.microsoft.com/office/powerpoint/2010/main" val="26712840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457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solidFill>
                <a:srgbClr val="0000FF"/>
              </a:solidFill>
            </a:endParaRPr>
          </a:p>
        </p:txBody>
      </p:sp>
    </p:spTree>
    <p:extLst>
      <p:ext uri="{BB962C8B-B14F-4D97-AF65-F5344CB8AC3E}">
        <p14:creationId xmlns:p14="http://schemas.microsoft.com/office/powerpoint/2010/main" val="342110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7846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84BA708-FC0F-4038-AD4F-6845E1659BBE}" type="slidenum">
              <a:rPr kumimoji="0" lang="en-GB" altLang="en-US" sz="11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en-US" sz="11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9353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latin typeface="OpenSans"/>
              </a:rPr>
              <a:t>The Comprehensive Nuclear-Test-Ban Treaty Organization (CTBTO) currently investigates the potential advantages of using high-resolution ATM. Past announced underground nuclear tests at the </a:t>
            </a:r>
            <a:r>
              <a:rPr lang="en-GB" sz="1800" b="0" i="0" u="none" strike="noStrike" baseline="0" err="1">
                <a:latin typeface="OpenSans"/>
              </a:rPr>
              <a:t>Punggye-ri</a:t>
            </a:r>
            <a:r>
              <a:rPr lang="en-GB" sz="1800" b="0" i="0" u="none" strike="noStrike" baseline="0">
                <a:latin typeface="OpenSans"/>
              </a:rPr>
              <a:t> Nuclear Test Site from the Democratic People’s Republic of Korea (DPRK) are used in this study to scale the CTBTO’s capability to identify IMS stations that might detect a hypothetical release. These events are also used to</a:t>
            </a:r>
          </a:p>
          <a:p>
            <a:pPr algn="l"/>
            <a:r>
              <a:rPr lang="en-GB" sz="1800" b="0" i="0" u="none" strike="noStrike" baseline="0">
                <a:latin typeface="OpenSans"/>
              </a:rPr>
              <a:t>identify the capability to locate </a:t>
            </a:r>
            <a:r>
              <a:rPr lang="en-GB" sz="1800" b="0" i="0" u="none" strike="noStrike" baseline="0" err="1">
                <a:latin typeface="OpenSans"/>
              </a:rPr>
              <a:t>Punggye-ri</a:t>
            </a:r>
            <a:r>
              <a:rPr lang="en-GB" sz="1800" b="0" i="0" u="none" strike="noStrike" baseline="0">
                <a:latin typeface="OpenSans"/>
              </a:rPr>
              <a:t> as the possible source location.</a:t>
            </a:r>
          </a:p>
          <a:p>
            <a:pPr algn="l"/>
            <a:endParaRPr lang="en-GB" sz="1800" b="0" i="0" u="none" strike="noStrike" baseline="0">
              <a:latin typeface="Open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a:rPr>
              <a:t>At CTBTO, we are investigating the possible improvements of source localization by using higher spatial resolutions taking all kinds of performance issues into account (different  models, computational time, amount of data, complexity of usage, potential for automatization)</a:t>
            </a:r>
          </a:p>
          <a:p>
            <a:pPr algn="l"/>
            <a:endParaRPr lang="en-GB"/>
          </a:p>
        </p:txBody>
      </p:sp>
    </p:spTree>
    <p:extLst>
      <p:ext uri="{BB962C8B-B14F-4D97-AF65-F5344CB8AC3E}">
        <p14:creationId xmlns:p14="http://schemas.microsoft.com/office/powerpoint/2010/main" val="20385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34479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540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solidFill>
                <a:srgbClr val="0000FF"/>
              </a:solidFill>
            </a:endParaRPr>
          </a:p>
        </p:txBody>
      </p:sp>
    </p:spTree>
    <p:extLst>
      <p:ext uri="{BB962C8B-B14F-4D97-AF65-F5344CB8AC3E}">
        <p14:creationId xmlns:p14="http://schemas.microsoft.com/office/powerpoint/2010/main" val="342110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3001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checked, FORs are OKAY in WG.</a:t>
            </a:r>
            <a:endParaRPr lang="en-GB" dirty="0"/>
          </a:p>
        </p:txBody>
      </p:sp>
    </p:spTree>
    <p:extLst>
      <p:ext uri="{BB962C8B-B14F-4D97-AF65-F5344CB8AC3E}">
        <p14:creationId xmlns:p14="http://schemas.microsoft.com/office/powerpoint/2010/main" val="9258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41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687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9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69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53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4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982124" cy="273844"/>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solidFill>
                <a:srgbClr val="230B26"/>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879166A-3EA9-9F4D-B0BC-285322AB316B}" type="slidenum">
              <a:rPr lang="en-US" smtClean="0"/>
              <a:t>‹#›</a:t>
            </a:fld>
            <a:endParaRPr lang="en-US"/>
          </a:p>
        </p:txBody>
      </p:sp>
    </p:spTree>
    <p:extLst>
      <p:ext uri="{BB962C8B-B14F-4D97-AF65-F5344CB8AC3E}">
        <p14:creationId xmlns:p14="http://schemas.microsoft.com/office/powerpoint/2010/main" val="233309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Lay">
    <p:spTree>
      <p:nvGrpSpPr>
        <p:cNvPr id="1" name=""/>
        <p:cNvGrpSpPr/>
        <p:nvPr/>
      </p:nvGrpSpPr>
      <p:grpSpPr>
        <a:xfrm>
          <a:off x="0" y="0"/>
          <a:ext cx="0" cy="0"/>
          <a:chOff x="0" y="0"/>
          <a:chExt cx="0" cy="0"/>
        </a:xfrm>
      </p:grpSpPr>
      <p:sp>
        <p:nvSpPr>
          <p:cNvPr id="12" name="Picture Placeholder 2"/>
          <p:cNvSpPr>
            <a:spLocks noGrp="1" noChangeAspect="1"/>
          </p:cNvSpPr>
          <p:nvPr>
            <p:ph type="pic" sz="quarter" idx="10"/>
          </p:nvPr>
        </p:nvSpPr>
        <p:spPr>
          <a:xfrm>
            <a:off x="-20060" y="-30079"/>
            <a:ext cx="9186624" cy="5188619"/>
          </a:xfrm>
          <a:prstGeom prst="rect">
            <a:avLst/>
          </a:prstGeom>
        </p:spPr>
        <p:txBody>
          <a:bodyPr rtlCol="0">
            <a:normAutofit/>
          </a:bodyPr>
          <a:lstStyle>
            <a:lvl1pPr marL="0" indent="0">
              <a:buNone/>
              <a:defRPr sz="800">
                <a:solidFill>
                  <a:schemeClr val="bg1"/>
                </a:solidFill>
                <a:latin typeface="Raleway Light"/>
                <a:cs typeface="Raleway Light"/>
              </a:defRPr>
            </a:lvl1pPr>
          </a:lstStyle>
          <a:p>
            <a:pPr lvl="0"/>
            <a:endParaRPr lang="id-ID" noProof="0"/>
          </a:p>
        </p:txBody>
      </p:sp>
    </p:spTree>
    <p:extLst>
      <p:ext uri="{BB962C8B-B14F-4D97-AF65-F5344CB8AC3E}">
        <p14:creationId xmlns:p14="http://schemas.microsoft.com/office/powerpoint/2010/main" val="2039654460"/>
      </p:ext>
    </p:extLst>
  </p:cSld>
  <p:clrMapOvr>
    <a:masterClrMapping/>
  </p:clrMapOvr>
  <mc:AlternateContent xmlns:mc="http://schemas.openxmlformats.org/markup-compatibility/2006" xmlns:p14="http://schemas.microsoft.com/office/powerpoint/2010/main">
    <mc:Choice Requires="p14">
      <p:transition p14:dur="10">
        <p:wipe dir="u"/>
      </p:transition>
    </mc:Choice>
    <mc:Fallback xmlns="">
      <p:transition>
        <p:wipe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9D1F5BF-66C8-4EB3-B13C-6DCBEA49C2FE}" type="slidenum">
              <a:rPr lang="en-GB" smtClean="0"/>
              <a:t>‹#›</a:t>
            </a:fld>
            <a:endParaRPr lang="en-GB"/>
          </a:p>
        </p:txBody>
      </p:sp>
    </p:spTree>
    <p:extLst>
      <p:ext uri="{BB962C8B-B14F-4D97-AF65-F5344CB8AC3E}">
        <p14:creationId xmlns:p14="http://schemas.microsoft.com/office/powerpoint/2010/main" val="391051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982124" cy="273844"/>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solidFill>
                <a:srgbClr val="230B26"/>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879166A-3EA9-9F4D-B0BC-285322AB316B}" type="slidenum">
              <a:rPr lang="en-US" smtClean="0"/>
              <a:t>‹#›</a:t>
            </a:fld>
            <a:endParaRPr lang="en-US"/>
          </a:p>
        </p:txBody>
      </p:sp>
    </p:spTree>
    <p:extLst>
      <p:ext uri="{BB962C8B-B14F-4D97-AF65-F5344CB8AC3E}">
        <p14:creationId xmlns:p14="http://schemas.microsoft.com/office/powerpoint/2010/main" val="97656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Lay">
    <p:spTree>
      <p:nvGrpSpPr>
        <p:cNvPr id="1" name=""/>
        <p:cNvGrpSpPr/>
        <p:nvPr/>
      </p:nvGrpSpPr>
      <p:grpSpPr>
        <a:xfrm>
          <a:off x="0" y="0"/>
          <a:ext cx="0" cy="0"/>
          <a:chOff x="0" y="0"/>
          <a:chExt cx="0" cy="0"/>
        </a:xfrm>
      </p:grpSpPr>
      <p:sp>
        <p:nvSpPr>
          <p:cNvPr id="12" name="Picture Placeholder 2"/>
          <p:cNvSpPr>
            <a:spLocks noGrp="1" noChangeAspect="1"/>
          </p:cNvSpPr>
          <p:nvPr>
            <p:ph type="pic" sz="quarter" idx="10"/>
          </p:nvPr>
        </p:nvSpPr>
        <p:spPr>
          <a:xfrm>
            <a:off x="-20060" y="-30079"/>
            <a:ext cx="9186624" cy="5188619"/>
          </a:xfrm>
          <a:prstGeom prst="rect">
            <a:avLst/>
          </a:prstGeom>
        </p:spPr>
        <p:txBody>
          <a:bodyPr rtlCol="0">
            <a:normAutofit/>
          </a:bodyPr>
          <a:lstStyle>
            <a:lvl1pPr marL="0" indent="0">
              <a:buNone/>
              <a:defRPr sz="800">
                <a:solidFill>
                  <a:schemeClr val="bg1"/>
                </a:solidFill>
                <a:latin typeface="Raleway Light"/>
                <a:cs typeface="Raleway Light"/>
              </a:defRPr>
            </a:lvl1pPr>
          </a:lstStyle>
          <a:p>
            <a:pPr lvl="0"/>
            <a:endParaRPr lang="id-ID" noProof="0"/>
          </a:p>
        </p:txBody>
      </p:sp>
    </p:spTree>
    <p:extLst>
      <p:ext uri="{BB962C8B-B14F-4D97-AF65-F5344CB8AC3E}">
        <p14:creationId xmlns:p14="http://schemas.microsoft.com/office/powerpoint/2010/main" val="2944487587"/>
      </p:ext>
    </p:extLst>
  </p:cSld>
  <p:clrMapOvr>
    <a:masterClrMapping/>
  </p:clrMapOvr>
  <mc:AlternateContent xmlns:mc="http://schemas.openxmlformats.org/markup-compatibility/2006" xmlns:p14="http://schemas.microsoft.com/office/powerpoint/2010/main">
    <mc:Choice Requires="p14">
      <p:transition p14:dur="10">
        <p:wipe dir="u"/>
      </p:transition>
    </mc:Choice>
    <mc:Fallback xmlns="">
      <p:transition>
        <p:wipe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841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D71D9-AD77-4B48-8CDC-BDD993C0B02A}"/>
              </a:ext>
            </a:extLst>
          </p:cNvPr>
          <p:cNvSpPr>
            <a:spLocks noGrp="1"/>
          </p:cNvSpPr>
          <p:nvPr>
            <p:ph type="title"/>
          </p:nvPr>
        </p:nvSpPr>
        <p:spPr>
          <a:xfrm>
            <a:off x="246684" y="3874364"/>
            <a:ext cx="7886700" cy="993775"/>
          </a:xfrm>
          <a:prstGeom prst="rect">
            <a:avLst/>
          </a:prstGeom>
        </p:spPr>
        <p:txBody>
          <a:bodyPr vert="horz" lIns="91440" tIns="45720" rIns="91440" bIns="45720" rtlCol="0" anchor="ctr">
            <a:normAutofit/>
          </a:bodyPr>
          <a:lstStyle/>
          <a:p>
            <a:r>
              <a:rPr lang="en-US"/>
              <a:t>Click to add your presentation’s Title</a:t>
            </a:r>
            <a:br>
              <a:rPr lang="en-US"/>
            </a:br>
            <a:r>
              <a:rPr lang="en-US"/>
              <a:t>Font: Arial Bold 24pt</a:t>
            </a:r>
            <a:br>
              <a:rPr lang="en-US"/>
            </a:br>
            <a:r>
              <a:rPr lang="en-US"/>
              <a:t>Alignment: left</a:t>
            </a:r>
            <a:br>
              <a:rPr lang="en-US"/>
            </a:br>
            <a:r>
              <a:rPr lang="en-US"/>
              <a:t>Font color: Black</a:t>
            </a:r>
          </a:p>
        </p:txBody>
      </p:sp>
      <p:pic>
        <p:nvPicPr>
          <p:cNvPr id="3" name="Picture 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1"/>
            <a:ext cx="9147600" cy="3565689"/>
          </a:xfrm>
          <a:prstGeom prst="rect">
            <a:avLst/>
          </a:prstGeom>
        </p:spPr>
      </p:pic>
    </p:spTree>
    <p:extLst>
      <p:ext uri="{BB962C8B-B14F-4D97-AF65-F5344CB8AC3E}">
        <p14:creationId xmlns:p14="http://schemas.microsoft.com/office/powerpoint/2010/main" val="3230154660"/>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1"/>
            <a:ext cx="9147600" cy="5148000"/>
          </a:xfrm>
          <a:prstGeom prst="rect">
            <a:avLst/>
          </a:prstGeom>
        </p:spPr>
      </p:pic>
    </p:spTree>
    <p:extLst>
      <p:ext uri="{BB962C8B-B14F-4D97-AF65-F5344CB8AC3E}">
        <p14:creationId xmlns:p14="http://schemas.microsoft.com/office/powerpoint/2010/main" val="7772446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19950" y="0"/>
            <a:ext cx="6124050" cy="753624"/>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6124050" cy="753624"/>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931225"/>
            <a:ext cx="9144000" cy="229603"/>
          </a:xfrm>
          <a:prstGeom prst="rect">
            <a:avLst/>
          </a:prstGeom>
        </p:spPr>
      </p:pic>
    </p:spTree>
    <p:extLst>
      <p:ext uri="{BB962C8B-B14F-4D97-AF65-F5344CB8AC3E}">
        <p14:creationId xmlns:p14="http://schemas.microsoft.com/office/powerpoint/2010/main" val="38175365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19950" y="0"/>
            <a:ext cx="6124050" cy="753624"/>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6124050" cy="753624"/>
          </a:xfrm>
          <a:prstGeom prst="rect">
            <a:avLst/>
          </a:prstGeom>
        </p:spPr>
      </p:pic>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9D1F5BF-66C8-4EB3-B13C-6DCBEA49C2FE}" type="slidenum">
              <a:rPr lang="en-GB" smtClean="0"/>
              <a:t>‹#›</a:t>
            </a:fld>
            <a:endParaRPr lang="en-GB"/>
          </a:p>
        </p:txBody>
      </p:sp>
    </p:spTree>
    <p:extLst>
      <p:ext uri="{BB962C8B-B14F-4D97-AF65-F5344CB8AC3E}">
        <p14:creationId xmlns:p14="http://schemas.microsoft.com/office/powerpoint/2010/main" val="1230130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8951953"/>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D71D9-AD77-4B48-8CDC-BDD993C0B02A}"/>
              </a:ext>
            </a:extLst>
          </p:cNvPr>
          <p:cNvSpPr>
            <a:spLocks noGrp="1"/>
          </p:cNvSpPr>
          <p:nvPr>
            <p:ph type="title"/>
          </p:nvPr>
        </p:nvSpPr>
        <p:spPr>
          <a:xfrm>
            <a:off x="246684" y="3874364"/>
            <a:ext cx="7886700" cy="993775"/>
          </a:xfrm>
          <a:prstGeom prst="rect">
            <a:avLst/>
          </a:prstGeom>
        </p:spPr>
        <p:txBody>
          <a:bodyPr vert="horz" lIns="91440" tIns="45720" rIns="91440" bIns="45720" rtlCol="0" anchor="ctr">
            <a:normAutofit/>
          </a:bodyPr>
          <a:lstStyle/>
          <a:p>
            <a:r>
              <a:rPr lang="en-US"/>
              <a:t>Click to add your presentation’s Title</a:t>
            </a:r>
            <a:br>
              <a:rPr lang="en-US"/>
            </a:br>
            <a:r>
              <a:rPr lang="en-US"/>
              <a:t>Font: Arial Bold 24pt</a:t>
            </a:r>
            <a:br>
              <a:rPr lang="en-US"/>
            </a:br>
            <a:r>
              <a:rPr lang="en-US"/>
              <a:t>Alignment: left</a:t>
            </a:r>
            <a:br>
              <a:rPr lang="en-US"/>
            </a:br>
            <a:r>
              <a:rPr lang="en-US"/>
              <a:t>Font color: Black</a:t>
            </a:r>
          </a:p>
        </p:txBody>
      </p:sp>
      <p:pic>
        <p:nvPicPr>
          <p:cNvPr id="7" name="Picture 6">
            <a:extLst>
              <a:ext uri="{FF2B5EF4-FFF2-40B4-BE49-F238E27FC236}">
                <a16:creationId xmlns:a16="http://schemas.microsoft.com/office/drawing/2014/main" id="{E1D4854B-F46C-1345-9A7B-17C01DF0D76C}"/>
              </a:ext>
            </a:extLst>
          </p:cNvPr>
          <p:cNvPicPr>
            <a:picLocks noChangeAspect="1"/>
          </p:cNvPicPr>
          <p:nvPr userDrawn="1"/>
        </p:nvPicPr>
        <p:blipFill>
          <a:blip r:embed="rId3"/>
          <a:stretch>
            <a:fillRect/>
          </a:stretch>
        </p:blipFill>
        <p:spPr>
          <a:xfrm>
            <a:off x="0" y="0"/>
            <a:ext cx="9144000" cy="3568700"/>
          </a:xfrm>
          <a:prstGeom prst="rect">
            <a:avLst/>
          </a:prstGeom>
        </p:spPr>
      </p:pic>
    </p:spTree>
    <p:extLst>
      <p:ext uri="{BB962C8B-B14F-4D97-AF65-F5344CB8AC3E}">
        <p14:creationId xmlns:p14="http://schemas.microsoft.com/office/powerpoint/2010/main" val="4213480106"/>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80000" cy="5148000"/>
          </a:xfrm>
          <a:prstGeom prst="rect">
            <a:avLst/>
          </a:prstGeom>
        </p:spPr>
      </p:pic>
    </p:spTree>
    <p:extLst>
      <p:ext uri="{BB962C8B-B14F-4D97-AF65-F5344CB8AC3E}">
        <p14:creationId xmlns:p14="http://schemas.microsoft.com/office/powerpoint/2010/main" val="1039858916"/>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CD5489-CFB7-4923-88A8-95C48F446C19}"/>
              </a:ext>
            </a:extLst>
          </p:cNvPr>
          <p:cNvSpPr txBox="1"/>
          <p:nvPr/>
        </p:nvSpPr>
        <p:spPr>
          <a:xfrm>
            <a:off x="57206" y="3603743"/>
            <a:ext cx="9027594" cy="646331"/>
          </a:xfrm>
          <a:prstGeom prst="rect">
            <a:avLst/>
          </a:prstGeom>
          <a:noFill/>
        </p:spPr>
        <p:txBody>
          <a:bodyPr wrap="square" lIns="91440" tIns="45720" rIns="91440" bIns="45720" rtlCol="0" anchor="t">
            <a:spAutoFit/>
          </a:bodyPr>
          <a:lstStyle/>
          <a:p>
            <a:r>
              <a:rPr lang="en-GB" sz="1800" b="1" i="0" u="none" strike="noStrike" baseline="0" dirty="0">
                <a:latin typeface="Calibri"/>
                <a:cs typeface="Calibri"/>
              </a:rPr>
              <a:t>A demonstration of CTBTO’s capability to identify the possible source region </a:t>
            </a:r>
            <a:r>
              <a:rPr lang="en-GB" b="1" dirty="0">
                <a:latin typeface="Calibri"/>
                <a:cs typeface="Calibri"/>
              </a:rPr>
              <a:t>for the</a:t>
            </a:r>
            <a:r>
              <a:rPr lang="en-GB" sz="1800" b="1" i="0" u="none" strike="noStrike" baseline="0" dirty="0">
                <a:latin typeface="Calibri"/>
                <a:cs typeface="Calibri"/>
              </a:rPr>
              <a:t> specific case of DPRK announced tests by conducting a sensitivity study using high-resolution ATM</a:t>
            </a:r>
            <a:endParaRPr lang="en-GB" i="1" dirty="0">
              <a:effectLst/>
              <a:latin typeface="Calibri"/>
              <a:ea typeface="Yu Mincho" panose="02020400000000000000" pitchFamily="18" charset="-128"/>
              <a:cs typeface="Calibri"/>
            </a:endParaRPr>
          </a:p>
        </p:txBody>
      </p:sp>
      <p:sp>
        <p:nvSpPr>
          <p:cNvPr id="5" name="テキスト ボックス 4">
            <a:extLst>
              <a:ext uri="{FF2B5EF4-FFF2-40B4-BE49-F238E27FC236}">
                <a16:creationId xmlns:a16="http://schemas.microsoft.com/office/drawing/2014/main" id="{8D09EFB4-CF78-4B1B-833E-CEC7F29ED134}"/>
              </a:ext>
            </a:extLst>
          </p:cNvPr>
          <p:cNvSpPr txBox="1"/>
          <p:nvPr/>
        </p:nvSpPr>
        <p:spPr>
          <a:xfrm>
            <a:off x="247482" y="536432"/>
            <a:ext cx="5987002" cy="620363"/>
          </a:xfrm>
          <a:prstGeom prst="rect">
            <a:avLst/>
          </a:prstGeom>
          <a:noFill/>
        </p:spPr>
        <p:txBody>
          <a:bodyPr wrap="square" rtlCol="0">
            <a:spAutoFit/>
          </a:bodyPr>
          <a:lstStyle/>
          <a:p>
            <a:pPr>
              <a:lnSpc>
                <a:spcPct val="107000"/>
              </a:lnSpc>
              <a:spcAft>
                <a:spcPts val="100"/>
              </a:spcAft>
            </a:pPr>
            <a:r>
              <a:rPr lang="en-GB" sz="1600" b="1">
                <a:solidFill>
                  <a:schemeClr val="bg1"/>
                </a:solidFill>
                <a:ea typeface="Yu Mincho" panose="02020400000000000000" pitchFamily="18" charset="-128"/>
                <a:cs typeface="Times New Roman" panose="02020603050405020304" pitchFamily="18" charset="0"/>
              </a:rPr>
              <a:t>The European Geosciences Union General Assembly 2022</a:t>
            </a:r>
          </a:p>
          <a:p>
            <a:pPr>
              <a:lnSpc>
                <a:spcPct val="107000"/>
              </a:lnSpc>
              <a:spcAft>
                <a:spcPts val="100"/>
              </a:spcAft>
            </a:pPr>
            <a:r>
              <a:rPr lang="en-GB" sz="1600" b="1">
                <a:solidFill>
                  <a:schemeClr val="bg1"/>
                </a:solidFill>
                <a:ea typeface="Yu Mincho" panose="02020400000000000000" pitchFamily="18" charset="-128"/>
                <a:cs typeface="Times New Roman" panose="02020603050405020304" pitchFamily="18" charset="0"/>
              </a:rPr>
              <a:t>23-27</a:t>
            </a:r>
            <a:r>
              <a:rPr lang="en-GB" sz="1600" b="1">
                <a:solidFill>
                  <a:schemeClr val="bg1"/>
                </a:solidFill>
                <a:effectLst/>
                <a:ea typeface="Yu Mincho" panose="02020400000000000000" pitchFamily="18" charset="-128"/>
                <a:cs typeface="Times New Roman" panose="02020603050405020304" pitchFamily="18" charset="0"/>
              </a:rPr>
              <a:t> May 2022</a:t>
            </a:r>
          </a:p>
        </p:txBody>
      </p:sp>
      <p:sp>
        <p:nvSpPr>
          <p:cNvPr id="3" name="テキスト ボックス 2">
            <a:extLst>
              <a:ext uri="{FF2B5EF4-FFF2-40B4-BE49-F238E27FC236}">
                <a16:creationId xmlns:a16="http://schemas.microsoft.com/office/drawing/2014/main" id="{02BADD88-3C5F-4A0A-B962-8ECE3EC6B7BA}"/>
              </a:ext>
            </a:extLst>
          </p:cNvPr>
          <p:cNvSpPr txBox="1"/>
          <p:nvPr/>
        </p:nvSpPr>
        <p:spPr>
          <a:xfrm>
            <a:off x="188041" y="4281264"/>
            <a:ext cx="5882508" cy="292388"/>
          </a:xfrm>
          <a:prstGeom prst="rect">
            <a:avLst/>
          </a:prstGeom>
          <a:noFill/>
        </p:spPr>
        <p:txBody>
          <a:bodyPr wrap="none" rtlCol="0">
            <a:spAutoFit/>
          </a:bodyPr>
          <a:lstStyle/>
          <a:p>
            <a:r>
              <a:rPr lang="en-GB" sz="1300" u="sng" dirty="0">
                <a:cs typeface="Times New Roman" panose="02020603050405020304" pitchFamily="18" charset="0"/>
              </a:rPr>
              <a:t>Anne Tipka</a:t>
            </a:r>
            <a:r>
              <a:rPr lang="en-GB" sz="1300" dirty="0">
                <a:cs typeface="Times New Roman" panose="02020603050405020304" pitchFamily="18" charset="0"/>
              </a:rPr>
              <a:t>, Robin Schoemaker, Jolanta Kuśmierczyk-Michulec, Martin Kalinowski</a:t>
            </a:r>
          </a:p>
        </p:txBody>
      </p:sp>
      <p:sp>
        <p:nvSpPr>
          <p:cNvPr id="7" name="テキスト ボックス 6">
            <a:extLst>
              <a:ext uri="{FF2B5EF4-FFF2-40B4-BE49-F238E27FC236}">
                <a16:creationId xmlns:a16="http://schemas.microsoft.com/office/drawing/2014/main" id="{7D39BAD9-5B31-44C3-A683-59DAB70BE4A5}"/>
              </a:ext>
            </a:extLst>
          </p:cNvPr>
          <p:cNvSpPr txBox="1"/>
          <p:nvPr/>
        </p:nvSpPr>
        <p:spPr>
          <a:xfrm>
            <a:off x="181691" y="4581847"/>
            <a:ext cx="1239314" cy="307777"/>
          </a:xfrm>
          <a:prstGeom prst="rect">
            <a:avLst/>
          </a:prstGeom>
          <a:noFill/>
        </p:spPr>
        <p:txBody>
          <a:bodyPr wrap="none" rtlCol="0">
            <a:spAutoFit/>
          </a:bodyPr>
          <a:lstStyle/>
          <a:p>
            <a:r>
              <a:rPr lang="en-GB" sz="1400">
                <a:cs typeface="Times New Roman" panose="02020603050405020304" pitchFamily="18" charset="0"/>
              </a:rPr>
              <a:t>CTBTO/IDC/SA</a:t>
            </a:r>
          </a:p>
        </p:txBody>
      </p:sp>
      <p:sp>
        <p:nvSpPr>
          <p:cNvPr id="6" name="TextBox 5">
            <a:extLst>
              <a:ext uri="{FF2B5EF4-FFF2-40B4-BE49-F238E27FC236}">
                <a16:creationId xmlns:a16="http://schemas.microsoft.com/office/drawing/2014/main" id="{533395AC-15EF-432B-9594-ED6535A619DB}"/>
              </a:ext>
            </a:extLst>
          </p:cNvPr>
          <p:cNvSpPr txBox="1"/>
          <p:nvPr/>
        </p:nvSpPr>
        <p:spPr>
          <a:xfrm>
            <a:off x="2121139" y="4836553"/>
            <a:ext cx="7022861" cy="246221"/>
          </a:xfrm>
          <a:prstGeom prst="rect">
            <a:avLst/>
          </a:prstGeom>
          <a:noFill/>
        </p:spPr>
        <p:txBody>
          <a:bodyPr wrap="square" rtlCol="0">
            <a:spAutoFit/>
          </a:bodyPr>
          <a:lstStyle/>
          <a:p>
            <a:r>
              <a:rPr lang="en-GB" sz="1000" i="1">
                <a:solidFill>
                  <a:srgbClr val="002060"/>
                </a:solidFill>
              </a:rPr>
              <a:t>The views expressed herein are those of the author(s) and do not necessarily reflect the views of the CTBT Preparatory Commission</a:t>
            </a:r>
            <a:r>
              <a:rPr lang="en-GB" sz="1000" i="1">
                <a:solidFill>
                  <a:schemeClr val="tx2">
                    <a:lumMod val="40000"/>
                    <a:lumOff val="60000"/>
                  </a:schemeClr>
                </a:solidFill>
              </a:rPr>
              <a:t>.</a:t>
            </a:r>
          </a:p>
        </p:txBody>
      </p:sp>
    </p:spTree>
    <p:extLst>
      <p:ext uri="{BB962C8B-B14F-4D97-AF65-F5344CB8AC3E}">
        <p14:creationId xmlns:p14="http://schemas.microsoft.com/office/powerpoint/2010/main" val="12498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9B08026-E5EB-4C0B-89F4-E5F1F1942013}"/>
              </a:ext>
            </a:extLst>
          </p:cNvPr>
          <p:cNvPicPr>
            <a:picLocks noChangeAspect="1"/>
          </p:cNvPicPr>
          <p:nvPr/>
        </p:nvPicPr>
        <p:blipFill>
          <a:blip r:embed="rId3"/>
          <a:stretch>
            <a:fillRect/>
          </a:stretch>
        </p:blipFill>
        <p:spPr>
          <a:xfrm>
            <a:off x="217264" y="864163"/>
            <a:ext cx="4286825" cy="3047944"/>
          </a:xfrm>
          <a:prstGeom prst="rect">
            <a:avLst/>
          </a:prstGeom>
          <a:ln>
            <a:solidFill>
              <a:schemeClr val="tx1"/>
            </a:solidFill>
          </a:ln>
        </p:spPr>
      </p:pic>
      <p:pic>
        <p:nvPicPr>
          <p:cNvPr id="7" name="Picture 6" descr="Map&#10;&#10;Description automatically generated">
            <a:extLst>
              <a:ext uri="{FF2B5EF4-FFF2-40B4-BE49-F238E27FC236}">
                <a16:creationId xmlns:a16="http://schemas.microsoft.com/office/drawing/2014/main" id="{13D71F0C-5AC5-4081-A728-D95D97E06030}"/>
              </a:ext>
            </a:extLst>
          </p:cNvPr>
          <p:cNvPicPr>
            <a:picLocks noChangeAspect="1"/>
          </p:cNvPicPr>
          <p:nvPr/>
        </p:nvPicPr>
        <p:blipFill>
          <a:blip r:embed="rId4"/>
          <a:stretch>
            <a:fillRect/>
          </a:stretch>
        </p:blipFill>
        <p:spPr>
          <a:xfrm>
            <a:off x="4743397" y="2038682"/>
            <a:ext cx="4319999" cy="3052549"/>
          </a:xfrm>
          <a:prstGeom prst="rect">
            <a:avLst/>
          </a:prstGeom>
          <a:ln>
            <a:solidFill>
              <a:schemeClr val="tx1"/>
            </a:solidFill>
          </a:ln>
        </p:spPr>
      </p:pic>
      <p:sp>
        <p:nvSpPr>
          <p:cNvPr id="17" name="Title 20">
            <a:extLst>
              <a:ext uri="{FF2B5EF4-FFF2-40B4-BE49-F238E27FC236}">
                <a16:creationId xmlns:a16="http://schemas.microsoft.com/office/drawing/2014/main" id="{F87E16C4-4546-4B52-A40E-F6A8B596366A}"/>
              </a:ext>
            </a:extLst>
          </p:cNvPr>
          <p:cNvSpPr txBox="1">
            <a:spLocks/>
          </p:cNvSpPr>
          <p:nvPr/>
        </p:nvSpPr>
        <p:spPr>
          <a:xfrm>
            <a:off x="3247292" y="207795"/>
            <a:ext cx="5896709" cy="535531"/>
          </a:xfrm>
          <a:prstGeom prst="rect">
            <a:avLst/>
          </a:prstGeom>
          <a:noFill/>
        </p:spPr>
        <p:txBody>
          <a:bodyPr wrap="square" lIns="91440" tIns="45720" rIns="91440" bIns="45720" rtlCol="0" anchor="t">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dirty="0">
                <a:solidFill>
                  <a:srgbClr val="FFC000"/>
                </a:solidFill>
                <a:latin typeface="+mn-lt"/>
                <a:cs typeface="Times New Roman"/>
              </a:rPr>
              <a:t>ATM</a:t>
            </a:r>
            <a:r>
              <a:rPr lang="en-US" sz="1600" b="1" dirty="0">
                <a:solidFill>
                  <a:schemeClr val="bg1"/>
                </a:solidFill>
                <a:latin typeface="+mn-lt"/>
                <a:cs typeface="Times New Roman"/>
              </a:rPr>
              <a:t> vs </a:t>
            </a:r>
            <a:r>
              <a:rPr lang="en-US" sz="1600" b="1" dirty="0">
                <a:solidFill>
                  <a:srgbClr val="FFC000"/>
                </a:solidFill>
                <a:latin typeface="+mn-lt"/>
                <a:cs typeface="Times New Roman"/>
              </a:rPr>
              <a:t>WRF</a:t>
            </a:r>
            <a:r>
              <a:rPr lang="en-US" sz="1600" b="1" dirty="0">
                <a:solidFill>
                  <a:schemeClr val="bg1"/>
                </a:solidFill>
                <a:latin typeface="+mn-lt"/>
                <a:cs typeface="Times New Roman"/>
              </a:rPr>
              <a:t> PSR based on three Level C detections at JPX38</a:t>
            </a:r>
          </a:p>
          <a:p>
            <a:pPr marL="177800" algn="r"/>
            <a:r>
              <a:rPr lang="en-US" sz="1600" b="1" dirty="0">
                <a:solidFill>
                  <a:schemeClr val="bg1"/>
                </a:solidFill>
                <a:latin typeface="+mn-lt"/>
                <a:cs typeface="Times New Roman"/>
              </a:rPr>
              <a:t> (and Spearman’s Rank algorithm with Correlation / SRS &gt; 0)</a:t>
            </a:r>
            <a:endParaRPr lang="en-GB" sz="1600" dirty="0">
              <a:solidFill>
                <a:schemeClr val="bg1"/>
              </a:solidFill>
              <a:latin typeface="+mn-lt"/>
              <a:cs typeface="Times New Roman"/>
            </a:endParaRPr>
          </a:p>
        </p:txBody>
      </p:sp>
      <p:sp>
        <p:nvSpPr>
          <p:cNvPr id="40" name="TextBox 39">
            <a:extLst>
              <a:ext uri="{FF2B5EF4-FFF2-40B4-BE49-F238E27FC236}">
                <a16:creationId xmlns:a16="http://schemas.microsoft.com/office/drawing/2014/main" id="{CE435DDD-973C-4658-B891-C971C32E22B2}"/>
              </a:ext>
            </a:extLst>
          </p:cNvPr>
          <p:cNvSpPr txBox="1"/>
          <p:nvPr/>
        </p:nvSpPr>
        <p:spPr>
          <a:xfrm>
            <a:off x="217264" y="3635108"/>
            <a:ext cx="3957434" cy="276999"/>
          </a:xfrm>
          <a:prstGeom prst="rect">
            <a:avLst/>
          </a:prstGeom>
          <a:solidFill>
            <a:schemeClr val="tx1"/>
          </a:solidFill>
          <a:ln>
            <a:noFill/>
          </a:ln>
        </p:spPr>
        <p:txBody>
          <a:bodyPr wrap="square" lIns="91440" tIns="45720" rIns="91440" bIns="45720" rtlCol="0" anchor="t">
            <a:spAutoFit/>
          </a:bodyPr>
          <a:lstStyle/>
          <a:p>
            <a:r>
              <a:rPr lang="en-US" sz="1200" dirty="0">
                <a:solidFill>
                  <a:schemeClr val="bg1"/>
                </a:solidFill>
              </a:rPr>
              <a:t>ATM 0.1 degrees input &amp; output</a:t>
            </a:r>
          </a:p>
        </p:txBody>
      </p:sp>
      <p:sp>
        <p:nvSpPr>
          <p:cNvPr id="10" name="TextBox 9">
            <a:extLst>
              <a:ext uri="{FF2B5EF4-FFF2-40B4-BE49-F238E27FC236}">
                <a16:creationId xmlns:a16="http://schemas.microsoft.com/office/drawing/2014/main" id="{17634219-3757-4D80-8AED-83233050D9A3}"/>
              </a:ext>
            </a:extLst>
          </p:cNvPr>
          <p:cNvSpPr txBox="1"/>
          <p:nvPr/>
        </p:nvSpPr>
        <p:spPr>
          <a:xfrm>
            <a:off x="4733982" y="4831213"/>
            <a:ext cx="3554616" cy="276999"/>
          </a:xfrm>
          <a:prstGeom prst="rect">
            <a:avLst/>
          </a:prstGeom>
          <a:solidFill>
            <a:schemeClr val="tx1"/>
          </a:solidFill>
          <a:ln>
            <a:noFill/>
          </a:ln>
        </p:spPr>
        <p:txBody>
          <a:bodyPr wrap="square" lIns="91440" tIns="45720" rIns="91440" bIns="45720" rtlCol="0" anchor="t">
            <a:spAutoFit/>
          </a:bodyPr>
          <a:lstStyle/>
          <a:p>
            <a:r>
              <a:rPr lang="en-US" sz="1200" dirty="0">
                <a:solidFill>
                  <a:schemeClr val="bg1"/>
                </a:solidFill>
              </a:rPr>
              <a:t>WRF 5-km input and 0.1 degrees output </a:t>
            </a:r>
          </a:p>
        </p:txBody>
      </p:sp>
      <p:sp>
        <p:nvSpPr>
          <p:cNvPr id="8" name="TextBox 7">
            <a:extLst>
              <a:ext uri="{FF2B5EF4-FFF2-40B4-BE49-F238E27FC236}">
                <a16:creationId xmlns:a16="http://schemas.microsoft.com/office/drawing/2014/main" id="{C7CC7906-1386-4516-987C-6C0CAD9E45E5}"/>
              </a:ext>
            </a:extLst>
          </p:cNvPr>
          <p:cNvSpPr txBox="1"/>
          <p:nvPr/>
        </p:nvSpPr>
        <p:spPr>
          <a:xfrm>
            <a:off x="4743397" y="1098616"/>
            <a:ext cx="2967669" cy="584775"/>
          </a:xfrm>
          <a:prstGeom prst="rect">
            <a:avLst/>
          </a:prstGeom>
          <a:noFill/>
        </p:spPr>
        <p:txBody>
          <a:bodyPr wrap="square" lIns="91440" tIns="45720" rIns="91440" bIns="45720" anchor="t">
            <a:spAutoFit/>
          </a:bodyPr>
          <a:lstStyle/>
          <a:p>
            <a:r>
              <a:rPr lang="en-GB" sz="1600" b="1" dirty="0"/>
              <a:t>Snapshot timestamp:</a:t>
            </a:r>
          </a:p>
          <a:p>
            <a:r>
              <a:rPr lang="en-GB" sz="1600" b="1" dirty="0"/>
              <a:t>7 April 2013 at 07:00 hrs. UTC</a:t>
            </a:r>
          </a:p>
        </p:txBody>
      </p:sp>
    </p:spTree>
    <p:extLst>
      <p:ext uri="{BB962C8B-B14F-4D97-AF65-F5344CB8AC3E}">
        <p14:creationId xmlns:p14="http://schemas.microsoft.com/office/powerpoint/2010/main" val="26573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D9D1F5BF-66C8-4EB3-B13C-6DCBEA49C2FE}" type="slidenum">
              <a:rPr lang="en-GB" smtClean="0"/>
              <a:t>11</a:t>
            </a:fld>
            <a:endParaRPr lang="en-GB"/>
          </a:p>
        </p:txBody>
      </p:sp>
      <p:sp>
        <p:nvSpPr>
          <p:cNvPr id="6" name="TextBox 5">
            <a:extLst>
              <a:ext uri="{FF2B5EF4-FFF2-40B4-BE49-F238E27FC236}">
                <a16:creationId xmlns:a16="http://schemas.microsoft.com/office/drawing/2014/main" id="{D881D075-A5CD-49C7-A38E-107369826D27}"/>
              </a:ext>
            </a:extLst>
          </p:cNvPr>
          <p:cNvSpPr txBox="1"/>
          <p:nvPr/>
        </p:nvSpPr>
        <p:spPr>
          <a:xfrm>
            <a:off x="6124576" y="167176"/>
            <a:ext cx="2862166" cy="369332"/>
          </a:xfrm>
          <a:prstGeom prst="rect">
            <a:avLst/>
          </a:prstGeom>
          <a:noFill/>
        </p:spPr>
        <p:txBody>
          <a:bodyPr wrap="square" rtlCol="0">
            <a:spAutoFit/>
          </a:bodyPr>
          <a:lstStyle/>
          <a:p>
            <a:pPr marL="177800" algn="r"/>
            <a:r>
              <a:rPr lang="en-US" b="1">
                <a:solidFill>
                  <a:schemeClr val="bg1"/>
                </a:solidFill>
                <a:cs typeface="Times New Roman" panose="02020603050405020304" pitchFamily="18" charset="0"/>
              </a:rPr>
              <a:t>Summary &amp; Outline</a:t>
            </a:r>
            <a:endParaRPr lang="en-GB" b="1">
              <a:solidFill>
                <a:schemeClr val="bg1"/>
              </a:solidFill>
              <a:cs typeface="Times New Roman" panose="02020603050405020304" pitchFamily="18" charset="0"/>
            </a:endParaRPr>
          </a:p>
        </p:txBody>
      </p:sp>
      <p:sp>
        <p:nvSpPr>
          <p:cNvPr id="2" name="テキスト ボックス 1">
            <a:extLst>
              <a:ext uri="{FF2B5EF4-FFF2-40B4-BE49-F238E27FC236}">
                <a16:creationId xmlns:a16="http://schemas.microsoft.com/office/drawing/2014/main" id="{103C1E0E-7087-46EB-8EFF-A5E8E2175FA7}"/>
              </a:ext>
            </a:extLst>
          </p:cNvPr>
          <p:cNvSpPr txBox="1"/>
          <p:nvPr/>
        </p:nvSpPr>
        <p:spPr>
          <a:xfrm>
            <a:off x="242030" y="1180358"/>
            <a:ext cx="8680066"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b="1" dirty="0">
                <a:ea typeface="Yu Mincho"/>
                <a:cs typeface="Times New Roman"/>
              </a:rPr>
              <a:t>Increasing the spatial resolution of the meteorological input data improves the localization process. </a:t>
            </a:r>
            <a:endParaRPr lang="en-US" sz="1400" b="1" dirty="0">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endParaRPr lang="en-US" sz="1400" b="1" dirty="0">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r>
              <a:rPr lang="en-US" sz="1400" b="1" dirty="0">
                <a:ea typeface="Yu Mincho"/>
                <a:cs typeface="Times New Roman"/>
              </a:rPr>
              <a:t>Currently, the resolution of ECMWF data is limited to 0.1 degrees. Using WRF and </a:t>
            </a:r>
            <a:r>
              <a:rPr lang="en-US" sz="1400" b="1" dirty="0" err="1">
                <a:ea typeface="Yu Mincho"/>
                <a:cs typeface="Times New Roman"/>
              </a:rPr>
              <a:t>Flexpart</a:t>
            </a:r>
            <a:r>
              <a:rPr lang="en-US" sz="1400" b="1" dirty="0">
                <a:ea typeface="Yu Mincho"/>
                <a:cs typeface="Times New Roman"/>
              </a:rPr>
              <a:t>-WRF for higher spatial resolution seems to have a favorable impact on a more accurate estimation of the source location.</a:t>
            </a:r>
          </a:p>
          <a:p>
            <a:pPr marL="285750" indent="-285750">
              <a:buFont typeface="Arial" panose="020B0604020202020204" pitchFamily="34" charset="0"/>
              <a:buChar char="•"/>
            </a:pPr>
            <a:endParaRPr lang="en-US" sz="1400" b="1" dirty="0">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r>
              <a:rPr lang="en-GB" sz="1400" b="1" dirty="0">
                <a:ea typeface="Yu Mincho"/>
                <a:cs typeface="Times New Roman"/>
              </a:rPr>
              <a:t>Using only the meteorological domain of interest for the FLEXPART-CTBTO simulations can decrease the computational time significantly. </a:t>
            </a:r>
            <a:endParaRPr lang="en-GB" sz="1400" b="1" dirty="0">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endParaRPr lang="en-US" sz="1400" b="1" dirty="0">
              <a:ea typeface="Yu Mincho" panose="02020400000000000000" pitchFamily="18" charset="-128"/>
              <a:cs typeface="Times New Roman" panose="02020603050405020304" pitchFamily="18" charset="0"/>
            </a:endParaRPr>
          </a:p>
          <a:p>
            <a:pPr marL="285750" indent="-285750">
              <a:buFont typeface="Arial" panose="020B0604020202020204" pitchFamily="34" charset="0"/>
              <a:buChar char="•"/>
            </a:pPr>
            <a:r>
              <a:rPr lang="en-US" sz="1400" b="1" dirty="0">
                <a:ea typeface="Yu Mincho"/>
                <a:cs typeface="Times New Roman"/>
              </a:rPr>
              <a:t>This DPRK case study provides presents a first glimpse on what's ahead. Further investigations will cover:</a:t>
            </a:r>
            <a:endParaRPr lang="en-US" dirty="0">
              <a:cs typeface="Calibri" panose="020F0502020204030204"/>
            </a:endParaRPr>
          </a:p>
          <a:p>
            <a:pPr marL="742950" lvl="1" indent="-285750">
              <a:buFont typeface="Arial" panose="020B0604020202020204" pitchFamily="34" charset="0"/>
              <a:buChar char="•"/>
            </a:pPr>
            <a:r>
              <a:rPr lang="en-US" sz="1400" b="1" dirty="0">
                <a:ea typeface="Yu Mincho"/>
                <a:cs typeface="Times New Roman"/>
              </a:rPr>
              <a:t>Exploring the sensitivities due to physical parameterizations in WRF setups.</a:t>
            </a:r>
          </a:p>
          <a:p>
            <a:pPr marL="742950" lvl="1" indent="-285750">
              <a:buFont typeface="Arial" panose="020B0604020202020204" pitchFamily="34" charset="0"/>
              <a:buChar char="•"/>
            </a:pPr>
            <a:r>
              <a:rPr lang="en-US" sz="1400" b="1" dirty="0">
                <a:ea typeface="Yu Mincho"/>
                <a:cs typeface="Times New Roman"/>
              </a:rPr>
              <a:t>Increasing the spatial resolution in WRF to 1 km.</a:t>
            </a:r>
            <a:endParaRPr lang="en-US" sz="1400" b="1" dirty="0">
              <a:ea typeface="Yu Mincho" panose="02020400000000000000" pitchFamily="18" charset="-128"/>
              <a:cs typeface="Times New Roman" panose="02020603050405020304" pitchFamily="18" charset="0"/>
            </a:endParaRPr>
          </a:p>
          <a:p>
            <a:pPr marL="742950" lvl="1" indent="-285750">
              <a:buFont typeface="Arial" panose="020B0604020202020204" pitchFamily="34" charset="0"/>
              <a:buChar char="•"/>
            </a:pPr>
            <a:r>
              <a:rPr lang="en-US" sz="1400" b="1" dirty="0">
                <a:ea typeface="Yu Mincho"/>
                <a:cs typeface="Times New Roman"/>
              </a:rPr>
              <a:t>Using forward modelling simulations to investigate the capability to locate possible measurements at IMS stations in case of a nuclear test event. </a:t>
            </a:r>
            <a:endParaRPr lang="en-GB" sz="1400" b="1" dirty="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3450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9832" y="499747"/>
            <a:ext cx="302433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a:ln>
                  <a:noFill/>
                </a:ln>
                <a:solidFill>
                  <a:prstClr val="white"/>
                </a:solidFill>
                <a:effectLst/>
                <a:uLnTx/>
                <a:uFillTx/>
                <a:ea typeface="+mn-ea"/>
                <a:cs typeface="+mn-cs"/>
              </a:rPr>
              <a:t>Thank you! </a:t>
            </a:r>
            <a:endParaRPr kumimoji="0" lang="en-GB" sz="3600" b="0" i="1" u="none" strike="noStrike" kern="1200" cap="none" spc="0" normalizeH="0" baseline="0" noProof="0">
              <a:ln>
                <a:noFill/>
              </a:ln>
              <a:solidFill>
                <a:prstClr val="white"/>
              </a:solidFill>
              <a:effectLst/>
              <a:uLnTx/>
              <a:uFillTx/>
              <a:ea typeface="+mn-ea"/>
              <a:cs typeface="+mn-cs"/>
            </a:endParaRPr>
          </a:p>
        </p:txBody>
      </p:sp>
      <p:sp>
        <p:nvSpPr>
          <p:cNvPr id="3" name="TextBox 4">
            <a:extLst>
              <a:ext uri="{FF2B5EF4-FFF2-40B4-BE49-F238E27FC236}">
                <a16:creationId xmlns:a16="http://schemas.microsoft.com/office/drawing/2014/main" id="{1AB9D076-7772-4E65-B486-D42B6C8EC829}"/>
              </a:ext>
            </a:extLst>
          </p:cNvPr>
          <p:cNvSpPr txBox="1"/>
          <p:nvPr/>
        </p:nvSpPr>
        <p:spPr>
          <a:xfrm>
            <a:off x="-75304" y="1182653"/>
            <a:ext cx="9219304"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a:solidFill>
                  <a:prstClr val="white"/>
                </a:solidFill>
              </a:rPr>
              <a:t>Please see my </a:t>
            </a:r>
            <a:r>
              <a:rPr lang="en-US" sz="2400" i="1">
                <a:solidFill>
                  <a:prstClr val="white"/>
                </a:solidFill>
              </a:rPr>
              <a:t>DISPLAY MATERIALS for more details!</a:t>
            </a:r>
            <a:endParaRPr kumimoji="0" lang="en-GB" sz="2400" b="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74512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D9D1F5BF-66C8-4EB3-B13C-6DCBEA49C2FE}" type="slidenum">
              <a:rPr lang="en-GB" smtClean="0"/>
              <a:t>2</a:t>
            </a:fld>
            <a:endParaRPr lang="en-GB"/>
          </a:p>
        </p:txBody>
      </p:sp>
      <p:sp>
        <p:nvSpPr>
          <p:cNvPr id="19" name="Title 20">
            <a:extLst>
              <a:ext uri="{FF2B5EF4-FFF2-40B4-BE49-F238E27FC236}">
                <a16:creationId xmlns:a16="http://schemas.microsoft.com/office/drawing/2014/main" id="{88E9ED7E-1F0B-4719-8EA6-42D6C0FD1BB1}"/>
              </a:ext>
            </a:extLst>
          </p:cNvPr>
          <p:cNvSpPr txBox="1">
            <a:spLocks/>
          </p:cNvSpPr>
          <p:nvPr/>
        </p:nvSpPr>
        <p:spPr>
          <a:xfrm>
            <a:off x="3588522" y="207795"/>
            <a:ext cx="5555478" cy="313932"/>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a:solidFill>
                  <a:schemeClr val="bg1"/>
                </a:solidFill>
                <a:latin typeface="+mn-lt"/>
                <a:cs typeface="Times New Roman" panose="02020603050405020304" pitchFamily="18" charset="0"/>
              </a:rPr>
              <a:t> Introduction</a:t>
            </a:r>
            <a:endParaRPr lang="en-GB" sz="1600">
              <a:solidFill>
                <a:srgbClr val="FFFF00"/>
              </a:solidFill>
              <a:latin typeface="+mn-lt"/>
              <a:cs typeface="Times New Roman" panose="02020603050405020304" pitchFamily="18" charset="0"/>
            </a:endParaRPr>
          </a:p>
        </p:txBody>
      </p:sp>
      <p:sp>
        <p:nvSpPr>
          <p:cNvPr id="13" name="TextBox 12">
            <a:extLst>
              <a:ext uri="{FF2B5EF4-FFF2-40B4-BE49-F238E27FC236}">
                <a16:creationId xmlns:a16="http://schemas.microsoft.com/office/drawing/2014/main" id="{F8AD5FCA-530C-4376-82E1-23ADFBA483E3}"/>
              </a:ext>
            </a:extLst>
          </p:cNvPr>
          <p:cNvSpPr txBox="1"/>
          <p:nvPr/>
        </p:nvSpPr>
        <p:spPr>
          <a:xfrm>
            <a:off x="82448" y="835248"/>
            <a:ext cx="8515012" cy="1077218"/>
          </a:xfrm>
          <a:prstGeom prst="rect">
            <a:avLst/>
          </a:prstGeom>
          <a:noFill/>
        </p:spPr>
        <p:txBody>
          <a:bodyPr wrap="square" lIns="91440" tIns="45720" rIns="91440" bIns="45720" rtlCol="0" anchor="t">
            <a:spAutoFit/>
          </a:bodyPr>
          <a:lstStyle/>
          <a:p>
            <a:r>
              <a:rPr lang="en-US" sz="1600" b="1">
                <a:solidFill>
                  <a:schemeClr val="accent1">
                    <a:lumMod val="75000"/>
                  </a:schemeClr>
                </a:solidFill>
              </a:rPr>
              <a:t>General Aim </a:t>
            </a:r>
            <a:endParaRPr lang="en-US" sz="1600" b="1">
              <a:solidFill>
                <a:schemeClr val="accent1">
                  <a:lumMod val="75000"/>
                </a:schemeClr>
              </a:solidFill>
              <a:cs typeface="Calibri"/>
            </a:endParaRPr>
          </a:p>
          <a:p>
            <a:pPr algn="just"/>
            <a:r>
              <a:rPr lang="en-US" sz="1600"/>
              <a:t>Further improve the accuracy in localizing possible source regions for measured elevated values of radioactive substances from nuclear tests and increase capabilities to identify CTBTO’s IMS (International Monitoring System) stations which might detect (hypothetical) releases. </a:t>
            </a:r>
            <a:endParaRPr lang="en-US" sz="1600">
              <a:cs typeface="Calibri"/>
            </a:endParaRPr>
          </a:p>
        </p:txBody>
      </p:sp>
      <p:sp>
        <p:nvSpPr>
          <p:cNvPr id="16" name="TextBox 15">
            <a:extLst>
              <a:ext uri="{FF2B5EF4-FFF2-40B4-BE49-F238E27FC236}">
                <a16:creationId xmlns:a16="http://schemas.microsoft.com/office/drawing/2014/main" id="{1B016C65-E46A-4C31-A28F-6E1A89E44C7E}"/>
              </a:ext>
            </a:extLst>
          </p:cNvPr>
          <p:cNvSpPr txBox="1"/>
          <p:nvPr/>
        </p:nvSpPr>
        <p:spPr>
          <a:xfrm>
            <a:off x="82448" y="1910903"/>
            <a:ext cx="5393787" cy="2800767"/>
          </a:xfrm>
          <a:prstGeom prst="rect">
            <a:avLst/>
          </a:prstGeom>
          <a:noFill/>
        </p:spPr>
        <p:txBody>
          <a:bodyPr wrap="square" lIns="91440" tIns="45720" rIns="91440" bIns="45720" anchor="t">
            <a:spAutoFit/>
          </a:bodyPr>
          <a:lstStyle/>
          <a:p>
            <a:r>
              <a:rPr lang="en-US" sz="1600" b="1" dirty="0">
                <a:solidFill>
                  <a:schemeClr val="accent1">
                    <a:lumMod val="75000"/>
                  </a:schemeClr>
                </a:solidFill>
                <a:ea typeface="+mn-lt"/>
                <a:cs typeface="+mn-lt"/>
              </a:rPr>
              <a:t>Background </a:t>
            </a:r>
            <a:endParaRPr lang="en-US" sz="1600" dirty="0">
              <a:solidFill>
                <a:schemeClr val="accent1">
                  <a:lumMod val="75000"/>
                </a:schemeClr>
              </a:solidFill>
              <a:ea typeface="+mn-lt"/>
              <a:cs typeface="+mn-lt"/>
            </a:endParaRPr>
          </a:p>
          <a:p>
            <a:pPr marL="285750" indent="-285750">
              <a:buFont typeface="Wingdings" panose="05000000000000000000" pitchFamily="2" charset="2"/>
              <a:buChar char="Ø"/>
            </a:pPr>
            <a:r>
              <a:rPr lang="en-US" sz="1600" dirty="0">
                <a:cs typeface="Calibri"/>
              </a:rPr>
              <a:t>Numerical weather models </a:t>
            </a:r>
            <a:r>
              <a:rPr lang="en-US" sz="1600" dirty="0">
                <a:ea typeface="+mn-lt"/>
                <a:cs typeface="+mn-lt"/>
              </a:rPr>
              <a:t>at approx. 0.5° </a:t>
            </a:r>
            <a:r>
              <a:rPr lang="en-US" sz="1600" dirty="0">
                <a:cs typeface="Calibri"/>
              </a:rPr>
              <a:t>can reproduce observations well in case of flat terrain and the source location procedure in such terrain will work well. </a:t>
            </a:r>
          </a:p>
          <a:p>
            <a:pPr marL="285750" indent="-285750">
              <a:buFont typeface="Wingdings" panose="05000000000000000000" pitchFamily="2" charset="2"/>
              <a:buChar char="Ø"/>
            </a:pPr>
            <a:endParaRPr lang="en-US" sz="1600" dirty="0">
              <a:cs typeface="Calibri"/>
            </a:endParaRPr>
          </a:p>
          <a:p>
            <a:pPr marL="285750" indent="-285750">
              <a:buFont typeface="Wingdings" panose="05000000000000000000" pitchFamily="2" charset="2"/>
              <a:buChar char="Ø"/>
            </a:pPr>
            <a:r>
              <a:rPr lang="en-US" sz="1600" dirty="0">
                <a:cs typeface="Calibri"/>
              </a:rPr>
              <a:t>For complex terrain on the other hand, such as </a:t>
            </a:r>
            <a:r>
              <a:rPr lang="en-GB" sz="1600" b="0" i="0" u="none" strike="noStrike" baseline="0" dirty="0">
                <a:latin typeface="Calibri"/>
                <a:cs typeface="Calibri"/>
              </a:rPr>
              <a:t>at the </a:t>
            </a:r>
            <a:r>
              <a:rPr lang="en-GB" sz="1600" b="0" i="0" u="none" strike="noStrike" baseline="0" dirty="0" err="1">
                <a:latin typeface="Calibri"/>
                <a:cs typeface="Calibri"/>
              </a:rPr>
              <a:t>Punggye-ri</a:t>
            </a:r>
            <a:r>
              <a:rPr lang="en-GB" sz="1600" b="0" i="0" u="none" strike="noStrike" baseline="0" dirty="0">
                <a:latin typeface="Calibri"/>
                <a:cs typeface="Calibri"/>
              </a:rPr>
              <a:t> Nuclear Test Site from the Democratic People’s Republic of Korea (DPRK)</a:t>
            </a:r>
            <a:r>
              <a:rPr lang="en-US" sz="1600" dirty="0">
                <a:cs typeface="Calibri"/>
              </a:rPr>
              <a:t>, higher resolutions provide a better source for local atmospheric dynamics (such as turbulence in complex terrain), and therefore could improve the localization results. </a:t>
            </a:r>
          </a:p>
        </p:txBody>
      </p:sp>
      <p:pic>
        <p:nvPicPr>
          <p:cNvPr id="6" name="Picture 5" descr="Map&#10;&#10;Description automatically generated">
            <a:extLst>
              <a:ext uri="{FF2B5EF4-FFF2-40B4-BE49-F238E27FC236}">
                <a16:creationId xmlns:a16="http://schemas.microsoft.com/office/drawing/2014/main" id="{643BB191-1EE6-442C-873D-C591DE7E0B3E}"/>
              </a:ext>
            </a:extLst>
          </p:cNvPr>
          <p:cNvPicPr>
            <a:picLocks noChangeAspect="1"/>
          </p:cNvPicPr>
          <p:nvPr/>
        </p:nvPicPr>
        <p:blipFill>
          <a:blip r:embed="rId3"/>
          <a:stretch>
            <a:fillRect/>
          </a:stretch>
        </p:blipFill>
        <p:spPr>
          <a:xfrm>
            <a:off x="5397212" y="2159261"/>
            <a:ext cx="3667765" cy="2611701"/>
          </a:xfrm>
          <a:prstGeom prst="rect">
            <a:avLst/>
          </a:prstGeom>
        </p:spPr>
      </p:pic>
      <p:sp>
        <p:nvSpPr>
          <p:cNvPr id="9" name="Rectangle 8">
            <a:extLst>
              <a:ext uri="{FF2B5EF4-FFF2-40B4-BE49-F238E27FC236}">
                <a16:creationId xmlns:a16="http://schemas.microsoft.com/office/drawing/2014/main" id="{921807E0-88D7-43D7-AE8B-5DDD20A82E26}"/>
              </a:ext>
            </a:extLst>
          </p:cNvPr>
          <p:cNvSpPr/>
          <p:nvPr/>
        </p:nvSpPr>
        <p:spPr>
          <a:xfrm>
            <a:off x="6808519" y="2078182"/>
            <a:ext cx="455221" cy="19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6BE9666-07C9-47A8-938E-BBE62B1ABF17}"/>
              </a:ext>
            </a:extLst>
          </p:cNvPr>
          <p:cNvSpPr txBox="1"/>
          <p:nvPr/>
        </p:nvSpPr>
        <p:spPr>
          <a:xfrm>
            <a:off x="7416799" y="3550000"/>
            <a:ext cx="555415" cy="261610"/>
          </a:xfrm>
          <a:prstGeom prst="rect">
            <a:avLst/>
          </a:prstGeom>
          <a:noFill/>
        </p:spPr>
        <p:txBody>
          <a:bodyPr wrap="square" rtlCol="0">
            <a:spAutoFit/>
          </a:bodyPr>
          <a:lstStyle/>
          <a:p>
            <a:r>
              <a:rPr lang="en-US" sz="1100" b="1" dirty="0"/>
              <a:t>JPX38</a:t>
            </a:r>
            <a:endParaRPr lang="en-GB" sz="1100" b="1" dirty="0"/>
          </a:p>
        </p:txBody>
      </p:sp>
      <p:cxnSp>
        <p:nvCxnSpPr>
          <p:cNvPr id="4" name="Straight Arrow Connector 3">
            <a:extLst>
              <a:ext uri="{FF2B5EF4-FFF2-40B4-BE49-F238E27FC236}">
                <a16:creationId xmlns:a16="http://schemas.microsoft.com/office/drawing/2014/main" id="{620DC4D8-7C94-43B8-A7B6-D056BF039D2A}"/>
              </a:ext>
            </a:extLst>
          </p:cNvPr>
          <p:cNvCxnSpPr>
            <a:stCxn id="2" idx="2"/>
          </p:cNvCxnSpPr>
          <p:nvPr/>
        </p:nvCxnSpPr>
        <p:spPr>
          <a:xfrm>
            <a:off x="7694507" y="3811610"/>
            <a:ext cx="257386" cy="2930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2FABBE84-47E5-4A2A-85E7-BB5F714928DC}"/>
              </a:ext>
            </a:extLst>
          </p:cNvPr>
          <p:cNvSpPr txBox="1"/>
          <p:nvPr/>
        </p:nvSpPr>
        <p:spPr>
          <a:xfrm>
            <a:off x="6366261" y="3550000"/>
            <a:ext cx="555415" cy="261610"/>
          </a:xfrm>
          <a:prstGeom prst="rect">
            <a:avLst/>
          </a:prstGeom>
          <a:noFill/>
        </p:spPr>
        <p:txBody>
          <a:bodyPr wrap="square" rtlCol="0">
            <a:spAutoFit/>
          </a:bodyPr>
          <a:lstStyle/>
          <a:p>
            <a:r>
              <a:rPr lang="en-US" sz="1100" b="1" dirty="0"/>
              <a:t>DPRK</a:t>
            </a:r>
            <a:endParaRPr lang="en-GB" sz="1100" b="1" dirty="0"/>
          </a:p>
        </p:txBody>
      </p:sp>
      <p:cxnSp>
        <p:nvCxnSpPr>
          <p:cNvPr id="12" name="Straight Arrow Connector 11">
            <a:extLst>
              <a:ext uri="{FF2B5EF4-FFF2-40B4-BE49-F238E27FC236}">
                <a16:creationId xmlns:a16="http://schemas.microsoft.com/office/drawing/2014/main" id="{6F2C738B-FDF4-4ADB-A9B5-71B927DE6CD7}"/>
              </a:ext>
            </a:extLst>
          </p:cNvPr>
          <p:cNvCxnSpPr>
            <a:cxnSpLocks/>
            <a:stCxn id="11" idx="0"/>
          </p:cNvCxnSpPr>
          <p:nvPr/>
        </p:nvCxnSpPr>
        <p:spPr>
          <a:xfrm flipH="1" flipV="1">
            <a:off x="6441440" y="3305387"/>
            <a:ext cx="202529" cy="24461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147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419850" y="4882641"/>
            <a:ext cx="2133600" cy="274637"/>
          </a:xfrm>
        </p:spPr>
        <p:txBody>
          <a:bodyPr/>
          <a:lstStyle/>
          <a:p>
            <a:fld id="{D9D1F5BF-66C8-4EB3-B13C-6DCBEA49C2FE}" type="slidenum">
              <a:rPr lang="en-GB" smtClean="0"/>
              <a:t>3</a:t>
            </a:fld>
            <a:endParaRPr lang="en-GB"/>
          </a:p>
        </p:txBody>
      </p:sp>
      <p:sp>
        <p:nvSpPr>
          <p:cNvPr id="19" name="Title 20">
            <a:extLst>
              <a:ext uri="{FF2B5EF4-FFF2-40B4-BE49-F238E27FC236}">
                <a16:creationId xmlns:a16="http://schemas.microsoft.com/office/drawing/2014/main" id="{88E9ED7E-1F0B-4719-8EA6-42D6C0FD1BB1}"/>
              </a:ext>
            </a:extLst>
          </p:cNvPr>
          <p:cNvSpPr txBox="1">
            <a:spLocks/>
          </p:cNvSpPr>
          <p:nvPr/>
        </p:nvSpPr>
        <p:spPr>
          <a:xfrm>
            <a:off x="3588522" y="207795"/>
            <a:ext cx="5555478" cy="5355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a:solidFill>
                  <a:schemeClr val="bg1"/>
                </a:solidFill>
                <a:latin typeface="+mn-lt"/>
                <a:cs typeface="Times New Roman" panose="02020603050405020304" pitchFamily="18" charset="0"/>
              </a:rPr>
              <a:t> Methodology</a:t>
            </a:r>
            <a:br>
              <a:rPr lang="en-US" sz="1600">
                <a:solidFill>
                  <a:schemeClr val="bg1"/>
                </a:solidFill>
                <a:latin typeface="+mn-lt"/>
                <a:cs typeface="Times New Roman" panose="02020603050405020304" pitchFamily="18" charset="0"/>
              </a:rPr>
            </a:br>
            <a:endParaRPr lang="en-GB" sz="1600">
              <a:solidFill>
                <a:srgbClr val="FFFF00"/>
              </a:solidFill>
              <a:latin typeface="+mn-lt"/>
              <a:cs typeface="Times New Roman" panose="02020603050405020304" pitchFamily="18" charset="0"/>
            </a:endParaRPr>
          </a:p>
        </p:txBody>
      </p:sp>
      <p:sp>
        <p:nvSpPr>
          <p:cNvPr id="6" name="TextBox 5">
            <a:extLst>
              <a:ext uri="{FF2B5EF4-FFF2-40B4-BE49-F238E27FC236}">
                <a16:creationId xmlns:a16="http://schemas.microsoft.com/office/drawing/2014/main" id="{BB9D0D2C-2CA8-49E1-84FA-7B443AFE0C6E}"/>
              </a:ext>
            </a:extLst>
          </p:cNvPr>
          <p:cNvSpPr txBox="1"/>
          <p:nvPr/>
        </p:nvSpPr>
        <p:spPr>
          <a:xfrm>
            <a:off x="72780" y="819755"/>
            <a:ext cx="8579339" cy="1415772"/>
          </a:xfrm>
          <a:prstGeom prst="rect">
            <a:avLst/>
          </a:prstGeom>
          <a:noFill/>
        </p:spPr>
        <p:txBody>
          <a:bodyPr wrap="square" lIns="91440" tIns="45720" rIns="91440" bIns="45720" rtlCol="0" anchor="t">
            <a:spAutoFit/>
          </a:bodyPr>
          <a:lstStyle/>
          <a:p>
            <a:r>
              <a:rPr lang="en-US" sz="1600" b="1" dirty="0">
                <a:solidFill>
                  <a:schemeClr val="accent1">
                    <a:lumMod val="75000"/>
                  </a:schemeClr>
                </a:solidFill>
              </a:rPr>
              <a:t>Methodology</a:t>
            </a:r>
          </a:p>
          <a:p>
            <a:pPr marL="285750" indent="-285750">
              <a:buFont typeface="Arial" panose="020B0604020202020204" pitchFamily="34" charset="0"/>
              <a:buChar char="•"/>
            </a:pPr>
            <a:r>
              <a:rPr lang="en-US" sz="1400" dirty="0">
                <a:cs typeface="Calibri"/>
              </a:rPr>
              <a:t>Using different Numerical Weather Prediction models (ECMWF, NCEP, WRF) for meteorological input to the Atmospheric Transport Model (ATM) </a:t>
            </a:r>
            <a:r>
              <a:rPr lang="en-US" sz="1400" dirty="0" err="1">
                <a:cs typeface="Calibri"/>
              </a:rPr>
              <a:t>Flexpart</a:t>
            </a:r>
            <a:r>
              <a:rPr lang="en-US" sz="1400" dirty="0">
                <a:cs typeface="Calibri"/>
              </a:rPr>
              <a:t>.</a:t>
            </a:r>
          </a:p>
          <a:p>
            <a:pPr marL="285750" indent="-285750">
              <a:buFont typeface="Arial" panose="020B0604020202020204" pitchFamily="34" charset="0"/>
              <a:buChar char="•"/>
            </a:pPr>
            <a:r>
              <a:rPr lang="en-US" sz="1400" dirty="0">
                <a:cs typeface="Calibri"/>
              </a:rPr>
              <a:t>Conducting a sensitivity study on combinations of meteorological input and </a:t>
            </a:r>
            <a:r>
              <a:rPr lang="en-US" sz="1400" dirty="0" err="1">
                <a:cs typeface="Calibri"/>
              </a:rPr>
              <a:t>Flexpart</a:t>
            </a:r>
            <a:r>
              <a:rPr lang="en-US" sz="1400" dirty="0">
                <a:cs typeface="Calibri"/>
              </a:rPr>
              <a:t> output spatial resolutions.</a:t>
            </a:r>
          </a:p>
          <a:p>
            <a:pPr marL="285750" indent="-285750">
              <a:buFont typeface="Arial" panose="020B0604020202020204" pitchFamily="34" charset="0"/>
              <a:buChar char="•"/>
            </a:pPr>
            <a:r>
              <a:rPr lang="en-US" sz="1400" dirty="0"/>
              <a:t>Compare model results against each other and against measurements from an IMS station in complex terrain which is influenced by a strong source nearby.</a:t>
            </a:r>
            <a:endParaRPr lang="en-US" sz="1600" dirty="0">
              <a:cs typeface="Calibri" panose="020F0502020204030204"/>
            </a:endParaRPr>
          </a:p>
        </p:txBody>
      </p:sp>
      <p:sp>
        <p:nvSpPr>
          <p:cNvPr id="7" name="TextBox 6">
            <a:extLst>
              <a:ext uri="{FF2B5EF4-FFF2-40B4-BE49-F238E27FC236}">
                <a16:creationId xmlns:a16="http://schemas.microsoft.com/office/drawing/2014/main" id="{FB9E522A-50E2-40B8-9863-F5909E975D5A}"/>
              </a:ext>
            </a:extLst>
          </p:cNvPr>
          <p:cNvSpPr txBox="1"/>
          <p:nvPr/>
        </p:nvSpPr>
        <p:spPr>
          <a:xfrm>
            <a:off x="72781" y="2235527"/>
            <a:ext cx="8579338" cy="2831544"/>
          </a:xfrm>
          <a:prstGeom prst="rect">
            <a:avLst/>
          </a:prstGeom>
          <a:noFill/>
        </p:spPr>
        <p:txBody>
          <a:bodyPr wrap="square" lIns="91440" tIns="45720" rIns="91440" bIns="45720" rtlCol="0" anchor="t">
            <a:spAutoFit/>
          </a:bodyPr>
          <a:lstStyle/>
          <a:p>
            <a:r>
              <a:rPr lang="en-US" sz="1600" b="1" dirty="0">
                <a:solidFill>
                  <a:schemeClr val="accent1">
                    <a:lumMod val="75000"/>
                  </a:schemeClr>
                </a:solidFill>
                <a:cs typeface="Calibri"/>
              </a:rPr>
              <a:t>(HR)ATM input data and resolution </a:t>
            </a:r>
            <a:endParaRPr lang="en-US" dirty="0">
              <a:solidFill>
                <a:schemeClr val="accent1">
                  <a:lumMod val="75000"/>
                </a:schemeClr>
              </a:solidFill>
            </a:endParaRPr>
          </a:p>
          <a:p>
            <a:pPr marL="285750" indent="-285750">
              <a:buFont typeface="Arial,Sans-Serif"/>
              <a:buChar char="•"/>
            </a:pPr>
            <a:r>
              <a:rPr lang="en-US" sz="1400" dirty="0">
                <a:ea typeface="+mn-lt"/>
                <a:cs typeface="+mn-lt"/>
              </a:rPr>
              <a:t>Input data from ECMWF and NCEP with </a:t>
            </a:r>
            <a:r>
              <a:rPr lang="en-US" sz="1400" dirty="0">
                <a:cs typeface="Calibri"/>
              </a:rPr>
              <a:t>0.5° &amp; 0.1° spatial resolution.</a:t>
            </a:r>
            <a:endParaRPr lang="en-US" sz="1400" dirty="0">
              <a:ea typeface="+mn-lt"/>
              <a:cs typeface="+mn-lt"/>
            </a:endParaRPr>
          </a:p>
          <a:p>
            <a:pPr marL="285750" indent="-285750">
              <a:buFont typeface="Arial,Sans-Serif"/>
              <a:buChar char="•"/>
            </a:pPr>
            <a:r>
              <a:rPr lang="en-US" sz="1400" dirty="0">
                <a:ea typeface="+mn-lt"/>
                <a:cs typeface="+mn-lt"/>
              </a:rPr>
              <a:t>Input data from WRF for </a:t>
            </a:r>
            <a:r>
              <a:rPr lang="en-US" sz="1400" dirty="0" err="1">
                <a:ea typeface="+mn-lt"/>
                <a:cs typeface="+mn-lt"/>
              </a:rPr>
              <a:t>Flexpart</a:t>
            </a:r>
            <a:r>
              <a:rPr lang="en-US" sz="1400" dirty="0">
                <a:ea typeface="+mn-lt"/>
                <a:cs typeface="+mn-lt"/>
              </a:rPr>
              <a:t>-WRF with different resolutions.</a:t>
            </a:r>
          </a:p>
          <a:p>
            <a:pPr marL="464820" lvl="2" indent="-285750">
              <a:buFont typeface="Wingdings" panose="05000000000000000000" pitchFamily="2" charset="2"/>
              <a:buChar char="Ø"/>
            </a:pPr>
            <a:r>
              <a:rPr lang="en-US" sz="1400" dirty="0">
                <a:ea typeface="+mn-lt"/>
                <a:cs typeface="+mn-lt"/>
              </a:rPr>
              <a:t>The first domain setup was for 2 domains with 25 km (mother) and 5 km (nested) resolution.</a:t>
            </a:r>
          </a:p>
          <a:p>
            <a:endParaRPr lang="en-US" sz="1600" b="1" dirty="0">
              <a:solidFill>
                <a:schemeClr val="accent1">
                  <a:lumMod val="75000"/>
                </a:schemeClr>
              </a:solidFill>
              <a:cs typeface="Calibri"/>
            </a:endParaRPr>
          </a:p>
          <a:p>
            <a:r>
              <a:rPr lang="en-US" sz="1600" b="1" dirty="0">
                <a:solidFill>
                  <a:schemeClr val="accent1">
                    <a:lumMod val="75000"/>
                  </a:schemeClr>
                </a:solidFill>
                <a:cs typeface="Calibri"/>
              </a:rPr>
              <a:t>(HR)ATM models</a:t>
            </a:r>
          </a:p>
          <a:p>
            <a:pPr marL="285750" indent="-285750">
              <a:buFont typeface="Arial,Sans-Serif"/>
              <a:buChar char="•"/>
            </a:pPr>
            <a:r>
              <a:rPr lang="en-US" sz="1400" dirty="0" err="1">
                <a:ea typeface="+mn-lt"/>
                <a:cs typeface="+mn-lt"/>
              </a:rPr>
              <a:t>Flexpart</a:t>
            </a:r>
            <a:r>
              <a:rPr lang="en-US" sz="1400" dirty="0">
                <a:ea typeface="+mn-lt"/>
                <a:cs typeface="+mn-lt"/>
              </a:rPr>
              <a:t>-CTBTO with input from ECMWF/NCEP.</a:t>
            </a:r>
          </a:p>
          <a:p>
            <a:pPr marL="285750" indent="-285750">
              <a:buFont typeface="Arial,Sans-Serif"/>
              <a:buChar char="•"/>
            </a:pPr>
            <a:r>
              <a:rPr lang="en-US" sz="1400" dirty="0" err="1">
                <a:ea typeface="+mn-lt"/>
                <a:cs typeface="+mn-lt"/>
              </a:rPr>
              <a:t>Flexpart</a:t>
            </a:r>
            <a:r>
              <a:rPr lang="en-US" sz="1400" dirty="0">
                <a:ea typeface="+mn-lt"/>
                <a:cs typeface="+mn-lt"/>
              </a:rPr>
              <a:t>-WRF with input from WRF and driven by ECMWF or NCEP.</a:t>
            </a:r>
          </a:p>
          <a:p>
            <a:endParaRPr lang="en-US" sz="1600" b="1" dirty="0">
              <a:solidFill>
                <a:schemeClr val="accent1">
                  <a:lumMod val="75000"/>
                </a:schemeClr>
              </a:solidFill>
              <a:ea typeface="+mn-lt"/>
              <a:cs typeface="+mn-lt"/>
            </a:endParaRPr>
          </a:p>
          <a:p>
            <a:r>
              <a:rPr lang="en-US" sz="1600" b="1" dirty="0">
                <a:solidFill>
                  <a:schemeClr val="accent1">
                    <a:lumMod val="75000"/>
                  </a:schemeClr>
                </a:solidFill>
                <a:ea typeface="+mn-lt"/>
                <a:cs typeface="+mn-lt"/>
              </a:rPr>
              <a:t>(HR)ATM output resolution</a:t>
            </a:r>
            <a:endParaRPr lang="en-US" sz="600" dirty="0">
              <a:solidFill>
                <a:schemeClr val="accent1">
                  <a:lumMod val="75000"/>
                </a:schemeClr>
              </a:solidFill>
              <a:cs typeface="Calibri"/>
            </a:endParaRPr>
          </a:p>
          <a:p>
            <a:pPr marL="285750" indent="-285750">
              <a:buFont typeface="Arial" panose="020B0604020202020204" pitchFamily="34" charset="0"/>
              <a:buChar char="•"/>
            </a:pPr>
            <a:r>
              <a:rPr lang="en-US" sz="1400" dirty="0">
                <a:cs typeface="Calibri"/>
              </a:rPr>
              <a:t>Investigation of differences between </a:t>
            </a:r>
            <a:r>
              <a:rPr lang="en-US" sz="1400" dirty="0">
                <a:ea typeface="+mn-lt"/>
                <a:cs typeface="+mn-lt"/>
              </a:rPr>
              <a:t>0.5° </a:t>
            </a:r>
            <a:r>
              <a:rPr lang="en-US" sz="1200" dirty="0">
                <a:ea typeface="+mn-lt"/>
                <a:cs typeface="+mn-lt"/>
              </a:rPr>
              <a:t>&amp;</a:t>
            </a:r>
            <a:r>
              <a:rPr lang="en-US" sz="1400" dirty="0">
                <a:ea typeface="+mn-lt"/>
                <a:cs typeface="+mn-lt"/>
              </a:rPr>
              <a:t> 0.1° output grids.</a:t>
            </a:r>
            <a:endParaRPr lang="en-US" sz="1400" dirty="0">
              <a:cs typeface="Calibri"/>
            </a:endParaRPr>
          </a:p>
          <a:p>
            <a:pPr marL="285750" indent="-285750">
              <a:buFont typeface="Arial" panose="020B0604020202020204" pitchFamily="34" charset="0"/>
              <a:buChar char="•"/>
            </a:pPr>
            <a:r>
              <a:rPr lang="en-US" sz="1400" dirty="0">
                <a:cs typeface="Calibri"/>
              </a:rPr>
              <a:t>Variations of combinations from input and output resolutions.</a:t>
            </a:r>
          </a:p>
        </p:txBody>
      </p:sp>
    </p:spTree>
    <p:extLst>
      <p:ext uri="{BB962C8B-B14F-4D97-AF65-F5344CB8AC3E}">
        <p14:creationId xmlns:p14="http://schemas.microsoft.com/office/powerpoint/2010/main" val="56741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3336BA56-8E39-478E-BD6D-5B05505DF737}"/>
              </a:ext>
            </a:extLst>
          </p:cNvPr>
          <p:cNvPicPr>
            <a:picLocks noChangeAspect="1"/>
          </p:cNvPicPr>
          <p:nvPr/>
        </p:nvPicPr>
        <p:blipFill>
          <a:blip r:embed="rId3"/>
          <a:stretch>
            <a:fillRect/>
          </a:stretch>
        </p:blipFill>
        <p:spPr>
          <a:xfrm>
            <a:off x="5031732" y="2067907"/>
            <a:ext cx="4045594" cy="2973993"/>
          </a:xfrm>
          <a:prstGeom prst="rect">
            <a:avLst/>
          </a:prstGeom>
          <a:ln>
            <a:solidFill>
              <a:schemeClr val="tx1"/>
            </a:solidFill>
          </a:ln>
        </p:spPr>
      </p:pic>
      <p:sp>
        <p:nvSpPr>
          <p:cNvPr id="5" name="Slide Number Placeholder 4"/>
          <p:cNvSpPr>
            <a:spLocks noGrp="1"/>
          </p:cNvSpPr>
          <p:nvPr>
            <p:ph type="sldNum" sz="quarter" idx="4"/>
          </p:nvPr>
        </p:nvSpPr>
        <p:spPr/>
        <p:txBody>
          <a:bodyPr/>
          <a:lstStyle/>
          <a:p>
            <a:fld id="{D9D1F5BF-66C8-4EB3-B13C-6DCBEA49C2FE}" type="slidenum">
              <a:rPr lang="en-GB" smtClean="0"/>
              <a:t>4</a:t>
            </a:fld>
            <a:endParaRPr lang="en-GB"/>
          </a:p>
        </p:txBody>
      </p:sp>
      <p:sp>
        <p:nvSpPr>
          <p:cNvPr id="6" name="TextBox 5">
            <a:extLst>
              <a:ext uri="{FF2B5EF4-FFF2-40B4-BE49-F238E27FC236}">
                <a16:creationId xmlns:a16="http://schemas.microsoft.com/office/drawing/2014/main" id="{D881D075-A5CD-49C7-A38E-107369826D27}"/>
              </a:ext>
            </a:extLst>
          </p:cNvPr>
          <p:cNvSpPr txBox="1"/>
          <p:nvPr/>
        </p:nvSpPr>
        <p:spPr>
          <a:xfrm>
            <a:off x="5562600" y="167176"/>
            <a:ext cx="3424141" cy="369332"/>
          </a:xfrm>
          <a:prstGeom prst="rect">
            <a:avLst/>
          </a:prstGeom>
          <a:noFill/>
        </p:spPr>
        <p:txBody>
          <a:bodyPr wrap="square" rtlCol="0">
            <a:spAutoFit/>
          </a:bodyPr>
          <a:lstStyle/>
          <a:p>
            <a:pPr marL="177800" algn="r"/>
            <a:r>
              <a:rPr lang="en-US" sz="1800" b="1">
                <a:solidFill>
                  <a:schemeClr val="bg1"/>
                </a:solidFill>
                <a:latin typeface="+mn-lt"/>
                <a:cs typeface="Times New Roman" panose="02020603050405020304" pitchFamily="18" charset="0"/>
              </a:rPr>
              <a:t>Case study - DPRK-2013</a:t>
            </a:r>
            <a:endParaRPr lang="en-GB" b="1">
              <a:solidFill>
                <a:schemeClr val="bg1"/>
              </a:solidFill>
              <a:cs typeface="Times New Roman" panose="02020603050405020304" pitchFamily="18" charset="0"/>
            </a:endParaRPr>
          </a:p>
        </p:txBody>
      </p:sp>
      <p:sp>
        <p:nvSpPr>
          <p:cNvPr id="8" name="テキスト ボックス 1">
            <a:extLst>
              <a:ext uri="{FF2B5EF4-FFF2-40B4-BE49-F238E27FC236}">
                <a16:creationId xmlns:a16="http://schemas.microsoft.com/office/drawing/2014/main" id="{45820AE4-4AA3-4C3C-8379-5F004EFE8170}"/>
              </a:ext>
            </a:extLst>
          </p:cNvPr>
          <p:cNvSpPr txBox="1"/>
          <p:nvPr/>
        </p:nvSpPr>
        <p:spPr>
          <a:xfrm>
            <a:off x="66674" y="4642112"/>
            <a:ext cx="4965059" cy="507831"/>
          </a:xfrm>
          <a:prstGeom prst="rect">
            <a:avLst/>
          </a:prstGeom>
          <a:noFill/>
        </p:spPr>
        <p:txBody>
          <a:bodyPr wrap="square" rtlCol="0">
            <a:spAutoFit/>
          </a:bodyPr>
          <a:lstStyle/>
          <a:p>
            <a:r>
              <a:rPr lang="en-GB" sz="900"/>
              <a:t>See A. Ringbom, et.al., “Radioxenon detections in the CTBT international monitoring system likely related to the announced nuclear test in North Korea on February 12, 2013”, Journal of Environmental Radioactivity, 128, p47-63 (2014).</a:t>
            </a:r>
          </a:p>
        </p:txBody>
      </p:sp>
      <p:sp>
        <p:nvSpPr>
          <p:cNvPr id="10" name="テキスト ボックス 16">
            <a:extLst>
              <a:ext uri="{FF2B5EF4-FFF2-40B4-BE49-F238E27FC236}">
                <a16:creationId xmlns:a16="http://schemas.microsoft.com/office/drawing/2014/main" id="{D55490DD-035D-43BD-AD46-3419A64B3999}"/>
              </a:ext>
            </a:extLst>
          </p:cNvPr>
          <p:cNvSpPr txBox="1"/>
          <p:nvPr/>
        </p:nvSpPr>
        <p:spPr>
          <a:xfrm>
            <a:off x="209550" y="816251"/>
            <a:ext cx="9144000"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tLang="ja-JP" sz="1600" dirty="0">
                <a:ea typeface="游ゴシック"/>
              </a:rPr>
              <a:t>This demonstration of HRATM is conducted for the </a:t>
            </a:r>
            <a:r>
              <a:rPr lang="en-GB" sz="1600" b="0" i="0" strike="noStrike" baseline="0" dirty="0" err="1">
                <a:latin typeface="Calibri"/>
                <a:cs typeface="Calibri"/>
              </a:rPr>
              <a:t>Punggye-ri</a:t>
            </a:r>
            <a:r>
              <a:rPr lang="en-GB" sz="1600" b="0" i="0" strike="noStrike" baseline="0" dirty="0">
                <a:latin typeface="Calibri"/>
                <a:cs typeface="Calibri"/>
              </a:rPr>
              <a:t> Nuclear Test Site from the Democratic People’s Republic of Korea (DPRK)</a:t>
            </a:r>
            <a:r>
              <a:rPr lang="en-GB" altLang="ja-JP" sz="1600" dirty="0">
                <a:ea typeface="游ゴシック"/>
              </a:rPr>
              <a:t> for the 2013 announced nuclear underground test event.</a:t>
            </a:r>
            <a:endParaRPr lang="en-GB" altLang="ja-JP" sz="1600" dirty="0">
              <a:ea typeface="游ゴシック"/>
              <a:cs typeface="Calibri"/>
            </a:endParaRPr>
          </a:p>
          <a:p>
            <a:endParaRPr lang="en-GB" sz="1600" dirty="0">
              <a:cs typeface="Calibri"/>
            </a:endParaRPr>
          </a:p>
        </p:txBody>
      </p:sp>
      <p:sp>
        <p:nvSpPr>
          <p:cNvPr id="12" name="TextBox 11">
            <a:extLst>
              <a:ext uri="{FF2B5EF4-FFF2-40B4-BE49-F238E27FC236}">
                <a16:creationId xmlns:a16="http://schemas.microsoft.com/office/drawing/2014/main" id="{53FCDB01-F87D-48BC-A418-89F6E86FCBEE}"/>
              </a:ext>
            </a:extLst>
          </p:cNvPr>
          <p:cNvSpPr txBox="1"/>
          <p:nvPr/>
        </p:nvSpPr>
        <p:spPr>
          <a:xfrm>
            <a:off x="5031731" y="4580236"/>
            <a:ext cx="3517261" cy="461664"/>
          </a:xfrm>
          <a:prstGeom prst="rect">
            <a:avLst/>
          </a:prstGeom>
          <a:solidFill>
            <a:schemeClr val="tx1"/>
          </a:solidFill>
          <a:ln>
            <a:noFill/>
          </a:ln>
        </p:spPr>
        <p:txBody>
          <a:bodyPr wrap="square" lIns="91440" tIns="45720" rIns="91440" bIns="45720" rtlCol="0" anchor="t">
            <a:spAutoFit/>
          </a:bodyPr>
          <a:lstStyle/>
          <a:p>
            <a:r>
              <a:rPr lang="en-US" sz="1200" dirty="0">
                <a:solidFill>
                  <a:schemeClr val="bg1"/>
                </a:solidFill>
              </a:rPr>
              <a:t>ATM PSR: 7 April 2013 at 06:00 hrs.</a:t>
            </a:r>
          </a:p>
          <a:p>
            <a:r>
              <a:rPr lang="en-US" sz="1200" dirty="0">
                <a:solidFill>
                  <a:schemeClr val="bg1"/>
                </a:solidFill>
              </a:rPr>
              <a:t>(0.1-degree input, 0.1-degree output, 1 hr. timestep)</a:t>
            </a:r>
            <a:endParaRPr lang="en-US" sz="1200" dirty="0">
              <a:solidFill>
                <a:schemeClr val="bg1"/>
              </a:solidFill>
              <a:ea typeface="Calibri"/>
              <a:cs typeface="Calibri"/>
            </a:endParaRPr>
          </a:p>
        </p:txBody>
      </p:sp>
      <p:sp>
        <p:nvSpPr>
          <p:cNvPr id="3" name="TextBox 2">
            <a:extLst>
              <a:ext uri="{FF2B5EF4-FFF2-40B4-BE49-F238E27FC236}">
                <a16:creationId xmlns:a16="http://schemas.microsoft.com/office/drawing/2014/main" id="{CB580822-E3DF-4006-A869-FC3B62F80DCC}"/>
              </a:ext>
            </a:extLst>
          </p:cNvPr>
          <p:cNvSpPr txBox="1"/>
          <p:nvPr/>
        </p:nvSpPr>
        <p:spPr>
          <a:xfrm>
            <a:off x="209550" y="1610206"/>
            <a:ext cx="4822182" cy="206210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The first approach in this study considers 3 observations (samples) from JPX38, which were considered to have originated from this event.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Using PSR from WEB-GRAPE (as introduced in the previous presentation of </a:t>
            </a:r>
            <a:r>
              <a:rPr lang="en-US" sz="1600" dirty="0"/>
              <a:t>EGU22-8689, “Quality Assessment of the different Possible Source Region (PSR) algorithms”</a:t>
            </a:r>
            <a:r>
              <a:rPr lang="en-GB" sz="1600" dirty="0"/>
              <a:t>)</a:t>
            </a:r>
            <a:endParaRPr lang="en-GB" sz="1600" dirty="0">
              <a:cs typeface="Calibri"/>
            </a:endParaRPr>
          </a:p>
        </p:txBody>
      </p:sp>
      <p:sp>
        <p:nvSpPr>
          <p:cNvPr id="4" name="TextBox 3">
            <a:extLst>
              <a:ext uri="{FF2B5EF4-FFF2-40B4-BE49-F238E27FC236}">
                <a16:creationId xmlns:a16="http://schemas.microsoft.com/office/drawing/2014/main" id="{3AFECA02-532A-480D-88B4-FAAB4DE20702}"/>
              </a:ext>
            </a:extLst>
          </p:cNvPr>
          <p:cNvSpPr txBox="1"/>
          <p:nvPr/>
        </p:nvSpPr>
        <p:spPr>
          <a:xfrm>
            <a:off x="6292141" y="1773102"/>
            <a:ext cx="2785186" cy="307777"/>
          </a:xfrm>
          <a:prstGeom prst="rect">
            <a:avLst/>
          </a:prstGeom>
          <a:noFill/>
        </p:spPr>
        <p:txBody>
          <a:bodyPr wrap="none" rtlCol="0">
            <a:spAutoFit/>
          </a:bodyPr>
          <a:lstStyle/>
          <a:p>
            <a:r>
              <a:rPr lang="en-US" sz="1400" dirty="0"/>
              <a:t>PSR based on 3 samples from JPX38</a:t>
            </a:r>
            <a:endParaRPr lang="en-GB" sz="1400" dirty="0"/>
          </a:p>
        </p:txBody>
      </p:sp>
      <p:graphicFrame>
        <p:nvGraphicFramePr>
          <p:cNvPr id="13" name="Table 12">
            <a:extLst>
              <a:ext uri="{FF2B5EF4-FFF2-40B4-BE49-F238E27FC236}">
                <a16:creationId xmlns:a16="http://schemas.microsoft.com/office/drawing/2014/main" id="{734232CC-9E66-4CA7-A08B-95BFC3E951A2}"/>
              </a:ext>
            </a:extLst>
          </p:cNvPr>
          <p:cNvGraphicFramePr>
            <a:graphicFrameLocks noGrp="1"/>
          </p:cNvGraphicFramePr>
          <p:nvPr>
            <p:extLst>
              <p:ext uri="{D42A27DB-BD31-4B8C-83A1-F6EECF244321}">
                <p14:modId xmlns:p14="http://schemas.microsoft.com/office/powerpoint/2010/main" val="99623284"/>
              </p:ext>
            </p:extLst>
          </p:nvPr>
        </p:nvGraphicFramePr>
        <p:xfrm>
          <a:off x="2702906" y="3496253"/>
          <a:ext cx="2136832" cy="1104900"/>
        </p:xfrm>
        <a:graphic>
          <a:graphicData uri="http://schemas.openxmlformats.org/drawingml/2006/table">
            <a:tbl>
              <a:tblPr>
                <a:tableStyleId>{5C22544A-7EE6-4342-B048-85BDC9FD1C3A}</a:tableStyleId>
              </a:tblPr>
              <a:tblGrid>
                <a:gridCol w="2136832">
                  <a:extLst>
                    <a:ext uri="{9D8B030D-6E8A-4147-A177-3AD203B41FA5}">
                      <a16:colId xmlns:a16="http://schemas.microsoft.com/office/drawing/2014/main" val="1052878693"/>
                    </a:ext>
                  </a:extLst>
                </a:gridCol>
              </a:tblGrid>
              <a:tr h="0">
                <a:tc>
                  <a:txBody>
                    <a:bodyPr/>
                    <a:lstStyle/>
                    <a:p>
                      <a:pPr algn="ctr" fontAlgn="ctr"/>
                      <a:r>
                        <a:rPr lang="en-GB" sz="1400" u="none" strike="noStrike">
                          <a:effectLst/>
                        </a:rPr>
                        <a:t>collection stop times of samples </a:t>
                      </a:r>
                      <a:endParaRPr lang="en-GB"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1077223"/>
                  </a:ext>
                </a:extLst>
              </a:tr>
              <a:tr h="190500">
                <a:tc>
                  <a:txBody>
                    <a:bodyPr/>
                    <a:lstStyle/>
                    <a:p>
                      <a:pPr algn="l" fontAlgn="b"/>
                      <a:r>
                        <a:rPr lang="en-GB" sz="1400" u="none" strike="noStrike">
                          <a:effectLst/>
                        </a:rPr>
                        <a:t>08/04/2013 07 UTC</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3948858"/>
                  </a:ext>
                </a:extLst>
              </a:tr>
              <a:tr h="190500">
                <a:tc>
                  <a:txBody>
                    <a:bodyPr/>
                    <a:lstStyle/>
                    <a:p>
                      <a:pPr algn="l" fontAlgn="b"/>
                      <a:r>
                        <a:rPr lang="en-GB" sz="1400" u="none" strike="noStrike">
                          <a:effectLst/>
                        </a:rPr>
                        <a:t>08/04/2013 19 UTC</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8631945"/>
                  </a:ext>
                </a:extLst>
              </a:tr>
              <a:tr h="190500">
                <a:tc>
                  <a:txBody>
                    <a:bodyPr/>
                    <a:lstStyle/>
                    <a:p>
                      <a:pPr algn="l" fontAlgn="b"/>
                      <a:r>
                        <a:rPr lang="en-GB" sz="1400" u="none" strike="noStrike" dirty="0">
                          <a:effectLst/>
                        </a:rPr>
                        <a:t>09/04/2013 07 UTC</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8802958"/>
                  </a:ext>
                </a:extLst>
              </a:tr>
            </a:tbl>
          </a:graphicData>
        </a:graphic>
      </p:graphicFrame>
    </p:spTree>
    <p:extLst>
      <p:ext uri="{BB962C8B-B14F-4D97-AF65-F5344CB8AC3E}">
        <p14:creationId xmlns:p14="http://schemas.microsoft.com/office/powerpoint/2010/main" val="126082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6D83E0EE-5590-40EF-9545-90ADB69B3631}"/>
              </a:ext>
            </a:extLst>
          </p:cNvPr>
          <p:cNvPicPr>
            <a:picLocks/>
          </p:cNvPicPr>
          <p:nvPr/>
        </p:nvPicPr>
        <p:blipFill>
          <a:blip r:embed="rId3"/>
          <a:stretch>
            <a:fillRect/>
          </a:stretch>
        </p:blipFill>
        <p:spPr>
          <a:xfrm>
            <a:off x="4779792" y="2207053"/>
            <a:ext cx="4320000" cy="2880000"/>
          </a:xfrm>
          <a:prstGeom prst="rect">
            <a:avLst/>
          </a:prstGeom>
          <a:ln>
            <a:solidFill>
              <a:schemeClr val="tx1"/>
            </a:solidFill>
          </a:ln>
        </p:spPr>
      </p:pic>
      <p:pic>
        <p:nvPicPr>
          <p:cNvPr id="5" name="Picture 4" descr="Map&#10;&#10;Description automatically generated">
            <a:extLst>
              <a:ext uri="{FF2B5EF4-FFF2-40B4-BE49-F238E27FC236}">
                <a16:creationId xmlns:a16="http://schemas.microsoft.com/office/drawing/2014/main" id="{0CA8AE6E-3CEF-4E4A-BA2D-BCBED86A3B43}"/>
              </a:ext>
            </a:extLst>
          </p:cNvPr>
          <p:cNvPicPr>
            <a:picLocks/>
          </p:cNvPicPr>
          <p:nvPr/>
        </p:nvPicPr>
        <p:blipFill>
          <a:blip r:embed="rId4"/>
          <a:stretch>
            <a:fillRect/>
          </a:stretch>
        </p:blipFill>
        <p:spPr>
          <a:xfrm>
            <a:off x="111323" y="839453"/>
            <a:ext cx="4320000" cy="2880000"/>
          </a:xfrm>
          <a:prstGeom prst="rect">
            <a:avLst/>
          </a:prstGeom>
          <a:solidFill>
            <a:schemeClr val="bg1">
              <a:lumMod val="65000"/>
            </a:schemeClr>
          </a:solidFill>
          <a:ln>
            <a:solidFill>
              <a:schemeClr val="tx1"/>
            </a:solidFill>
          </a:ln>
        </p:spPr>
      </p:pic>
      <p:sp>
        <p:nvSpPr>
          <p:cNvPr id="11" name="TextBox 10">
            <a:extLst>
              <a:ext uri="{FF2B5EF4-FFF2-40B4-BE49-F238E27FC236}">
                <a16:creationId xmlns:a16="http://schemas.microsoft.com/office/drawing/2014/main" id="{356BBC06-1073-4563-90A0-1C6CB26253A7}"/>
              </a:ext>
            </a:extLst>
          </p:cNvPr>
          <p:cNvSpPr txBox="1"/>
          <p:nvPr/>
        </p:nvSpPr>
        <p:spPr>
          <a:xfrm>
            <a:off x="190740" y="3370054"/>
            <a:ext cx="3981774" cy="276999"/>
          </a:xfrm>
          <a:prstGeom prst="rect">
            <a:avLst/>
          </a:prstGeom>
          <a:solidFill>
            <a:schemeClr val="tx1"/>
          </a:solidFill>
          <a:ln>
            <a:noFill/>
          </a:ln>
        </p:spPr>
        <p:txBody>
          <a:bodyPr wrap="square" lIns="91440" tIns="45720" rIns="91440" bIns="45720" rtlCol="0" anchor="t">
            <a:spAutoFit/>
          </a:bodyPr>
          <a:lstStyle/>
          <a:p>
            <a:r>
              <a:rPr lang="en-US" sz="1200" b="1" dirty="0">
                <a:solidFill>
                  <a:srgbClr val="FFC000"/>
                </a:solidFill>
              </a:rPr>
              <a:t>0.5-degree</a:t>
            </a:r>
            <a:r>
              <a:rPr lang="en-US" sz="1200" dirty="0">
                <a:solidFill>
                  <a:schemeClr val="bg1"/>
                </a:solidFill>
              </a:rPr>
              <a:t> input</a:t>
            </a:r>
            <a:r>
              <a:rPr lang="en-US" sz="1200" b="1" dirty="0">
                <a:solidFill>
                  <a:schemeClr val="bg1"/>
                </a:solidFill>
              </a:rPr>
              <a:t>,</a:t>
            </a:r>
            <a:r>
              <a:rPr lang="en-US" sz="1200" b="1" dirty="0">
                <a:solidFill>
                  <a:srgbClr val="FFC000"/>
                </a:solidFill>
              </a:rPr>
              <a:t> 0.5-degree </a:t>
            </a:r>
            <a:r>
              <a:rPr lang="en-US" sz="1200" dirty="0">
                <a:solidFill>
                  <a:schemeClr val="bg1"/>
                </a:solidFill>
              </a:rPr>
              <a:t>output, </a:t>
            </a:r>
            <a:r>
              <a:rPr lang="en-US" sz="1200" b="1" dirty="0">
                <a:solidFill>
                  <a:srgbClr val="FFC000"/>
                </a:solidFill>
              </a:rPr>
              <a:t>3 hr. timestep</a:t>
            </a:r>
          </a:p>
        </p:txBody>
      </p:sp>
      <p:sp>
        <p:nvSpPr>
          <p:cNvPr id="17" name="Title 20">
            <a:extLst>
              <a:ext uri="{FF2B5EF4-FFF2-40B4-BE49-F238E27FC236}">
                <a16:creationId xmlns:a16="http://schemas.microsoft.com/office/drawing/2014/main" id="{F87E16C4-4546-4B52-A40E-F6A8B596366A}"/>
              </a:ext>
            </a:extLst>
          </p:cNvPr>
          <p:cNvSpPr txBox="1">
            <a:spLocks/>
          </p:cNvSpPr>
          <p:nvPr/>
        </p:nvSpPr>
        <p:spPr>
          <a:xfrm>
            <a:off x="2839887" y="207795"/>
            <a:ext cx="6304114" cy="535531"/>
          </a:xfrm>
          <a:prstGeom prst="rect">
            <a:avLst/>
          </a:prstGeom>
          <a:noFill/>
        </p:spPr>
        <p:txBody>
          <a:bodyPr wrap="square" lIns="91440" tIns="45720" rIns="91440" bIns="45720" rtlCol="0" anchor="t">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dirty="0">
                <a:solidFill>
                  <a:schemeClr val="bg1"/>
                </a:solidFill>
                <a:latin typeface="+mn-lt"/>
                <a:cs typeface="Times New Roman"/>
              </a:rPr>
              <a:t>Lo-res and hi-res </a:t>
            </a:r>
            <a:r>
              <a:rPr lang="en-US" sz="1600" b="1" dirty="0">
                <a:solidFill>
                  <a:srgbClr val="FFC000"/>
                </a:solidFill>
                <a:latin typeface="+mn-lt"/>
                <a:cs typeface="Times New Roman"/>
              </a:rPr>
              <a:t>ATM</a:t>
            </a:r>
            <a:r>
              <a:rPr lang="en-US" sz="1600" b="1" dirty="0">
                <a:solidFill>
                  <a:schemeClr val="bg1"/>
                </a:solidFill>
                <a:latin typeface="+mn-lt"/>
                <a:cs typeface="Times New Roman"/>
              </a:rPr>
              <a:t> PSR </a:t>
            </a:r>
          </a:p>
          <a:p>
            <a:pPr marL="177800" algn="r"/>
            <a:r>
              <a:rPr lang="en-US" sz="1600" b="1" dirty="0">
                <a:solidFill>
                  <a:schemeClr val="bg1"/>
                </a:solidFill>
                <a:latin typeface="+mn-lt"/>
                <a:cs typeface="Times New Roman"/>
              </a:rPr>
              <a:t>based on three Level C detections at JPX38 on the 8</a:t>
            </a:r>
            <a:r>
              <a:rPr lang="en-US" sz="1600" b="1" baseline="30000" dirty="0">
                <a:solidFill>
                  <a:schemeClr val="bg1"/>
                </a:solidFill>
                <a:latin typeface="+mn-lt"/>
                <a:cs typeface="Times New Roman"/>
              </a:rPr>
              <a:t>th</a:t>
            </a:r>
            <a:r>
              <a:rPr lang="en-US" sz="1600" b="1" dirty="0">
                <a:solidFill>
                  <a:schemeClr val="bg1"/>
                </a:solidFill>
                <a:latin typeface="+mn-lt"/>
                <a:cs typeface="Times New Roman"/>
              </a:rPr>
              <a:t> and 9</a:t>
            </a:r>
            <a:r>
              <a:rPr lang="en-US" sz="1600" b="1" baseline="30000" dirty="0">
                <a:solidFill>
                  <a:schemeClr val="bg1"/>
                </a:solidFill>
                <a:latin typeface="+mn-lt"/>
                <a:cs typeface="Times New Roman"/>
              </a:rPr>
              <a:t>th</a:t>
            </a:r>
            <a:r>
              <a:rPr lang="en-US" sz="1600" b="1" dirty="0">
                <a:solidFill>
                  <a:schemeClr val="bg1"/>
                </a:solidFill>
                <a:latin typeface="+mn-lt"/>
                <a:cs typeface="Times New Roman"/>
              </a:rPr>
              <a:t> April</a:t>
            </a:r>
          </a:p>
        </p:txBody>
      </p:sp>
      <p:sp>
        <p:nvSpPr>
          <p:cNvPr id="40" name="TextBox 39">
            <a:extLst>
              <a:ext uri="{FF2B5EF4-FFF2-40B4-BE49-F238E27FC236}">
                <a16:creationId xmlns:a16="http://schemas.microsoft.com/office/drawing/2014/main" id="{CE435DDD-973C-4658-B891-C971C32E22B2}"/>
              </a:ext>
            </a:extLst>
          </p:cNvPr>
          <p:cNvSpPr txBox="1"/>
          <p:nvPr/>
        </p:nvSpPr>
        <p:spPr>
          <a:xfrm>
            <a:off x="4850130" y="4746781"/>
            <a:ext cx="3517261" cy="276999"/>
          </a:xfrm>
          <a:prstGeom prst="rect">
            <a:avLst/>
          </a:prstGeom>
          <a:solidFill>
            <a:schemeClr val="tx1"/>
          </a:solidFill>
          <a:ln>
            <a:noFill/>
          </a:ln>
        </p:spPr>
        <p:txBody>
          <a:bodyPr wrap="square" lIns="91440" tIns="45720" rIns="91440" bIns="45720" rtlCol="0" anchor="t">
            <a:spAutoFit/>
          </a:bodyPr>
          <a:lstStyle/>
          <a:p>
            <a:r>
              <a:rPr lang="en-US" sz="1200" b="1" dirty="0">
                <a:solidFill>
                  <a:schemeClr val="accent4"/>
                </a:solidFill>
              </a:rPr>
              <a:t>0.1-degree</a:t>
            </a:r>
            <a:r>
              <a:rPr lang="en-US" sz="1200" dirty="0">
                <a:solidFill>
                  <a:schemeClr val="bg1"/>
                </a:solidFill>
              </a:rPr>
              <a:t> input, </a:t>
            </a:r>
            <a:r>
              <a:rPr lang="en-US" sz="1200" b="1" dirty="0">
                <a:solidFill>
                  <a:schemeClr val="accent4"/>
                </a:solidFill>
              </a:rPr>
              <a:t>0.1-degree</a:t>
            </a:r>
            <a:r>
              <a:rPr lang="en-US" sz="1200" dirty="0">
                <a:solidFill>
                  <a:schemeClr val="bg1"/>
                </a:solidFill>
              </a:rPr>
              <a:t> output, </a:t>
            </a:r>
            <a:r>
              <a:rPr lang="en-US" sz="1200" b="1" dirty="0">
                <a:solidFill>
                  <a:schemeClr val="accent4"/>
                </a:solidFill>
              </a:rPr>
              <a:t>1 hr. timestep</a:t>
            </a:r>
          </a:p>
        </p:txBody>
      </p:sp>
      <p:sp>
        <p:nvSpPr>
          <p:cNvPr id="45" name="TextBox 44">
            <a:extLst>
              <a:ext uri="{FF2B5EF4-FFF2-40B4-BE49-F238E27FC236}">
                <a16:creationId xmlns:a16="http://schemas.microsoft.com/office/drawing/2014/main" id="{4B2488C3-CE53-47AC-BDF3-93169FF876C9}"/>
              </a:ext>
            </a:extLst>
          </p:cNvPr>
          <p:cNvSpPr txBox="1"/>
          <p:nvPr/>
        </p:nvSpPr>
        <p:spPr>
          <a:xfrm>
            <a:off x="4516583" y="792530"/>
            <a:ext cx="4627418" cy="338554"/>
          </a:xfrm>
          <a:prstGeom prst="rect">
            <a:avLst/>
          </a:prstGeom>
          <a:noFill/>
        </p:spPr>
        <p:txBody>
          <a:bodyPr wrap="square">
            <a:spAutoFit/>
          </a:bodyPr>
          <a:lstStyle/>
          <a:p>
            <a:pPr algn="r"/>
            <a:r>
              <a:rPr lang="en-GB" sz="1600" b="1" dirty="0"/>
              <a:t>7 April 2013 at </a:t>
            </a:r>
            <a:r>
              <a:rPr lang="en-GB" sz="1600" b="1" u="sng" dirty="0"/>
              <a:t>06:00 hrs</a:t>
            </a:r>
            <a:r>
              <a:rPr lang="en-GB" sz="1600" b="1" dirty="0"/>
              <a:t>. UTC</a:t>
            </a:r>
          </a:p>
        </p:txBody>
      </p:sp>
      <p:sp>
        <p:nvSpPr>
          <p:cNvPr id="3" name="TextBox 2">
            <a:extLst>
              <a:ext uri="{FF2B5EF4-FFF2-40B4-BE49-F238E27FC236}">
                <a16:creationId xmlns:a16="http://schemas.microsoft.com/office/drawing/2014/main" id="{9D9BCE3B-B121-AD0E-5D47-F822F0015DC3}"/>
              </a:ext>
            </a:extLst>
          </p:cNvPr>
          <p:cNvSpPr txBox="1"/>
          <p:nvPr/>
        </p:nvSpPr>
        <p:spPr>
          <a:xfrm>
            <a:off x="4518810" y="1154882"/>
            <a:ext cx="45809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dirty="0"/>
              <a:t>(Spearman’s Rank algorithm </a:t>
            </a:r>
            <a:endParaRPr lang="en-US" sz="1600" dirty="0"/>
          </a:p>
          <a:p>
            <a:pPr algn="r"/>
            <a:r>
              <a:rPr lang="en-US" sz="1600" b="1" dirty="0"/>
              <a:t>with Correlation / SRS &gt; 0)</a:t>
            </a:r>
            <a:endParaRPr lang="en-US" sz="1600" dirty="0">
              <a:cs typeface="Calibri"/>
            </a:endParaRPr>
          </a:p>
        </p:txBody>
      </p:sp>
      <p:sp>
        <p:nvSpPr>
          <p:cNvPr id="10" name="TextBox 9">
            <a:extLst>
              <a:ext uri="{FF2B5EF4-FFF2-40B4-BE49-F238E27FC236}">
                <a16:creationId xmlns:a16="http://schemas.microsoft.com/office/drawing/2014/main" id="{407735CC-1459-6851-4871-0408E7CEE1D5}"/>
              </a:ext>
            </a:extLst>
          </p:cNvPr>
          <p:cNvSpPr txBox="1"/>
          <p:nvPr/>
        </p:nvSpPr>
        <p:spPr>
          <a:xfrm>
            <a:off x="297631" y="4040674"/>
            <a:ext cx="387488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cs typeface="Calibri"/>
            </a:endParaRPr>
          </a:p>
        </p:txBody>
      </p:sp>
      <p:sp>
        <p:nvSpPr>
          <p:cNvPr id="12" name="Oval 11">
            <a:extLst>
              <a:ext uri="{FF2B5EF4-FFF2-40B4-BE49-F238E27FC236}">
                <a16:creationId xmlns:a16="http://schemas.microsoft.com/office/drawing/2014/main" id="{0EA693A8-ACB8-412D-B86E-0E541D9A7B7C}"/>
              </a:ext>
            </a:extLst>
          </p:cNvPr>
          <p:cNvSpPr/>
          <p:nvPr/>
        </p:nvSpPr>
        <p:spPr>
          <a:xfrm>
            <a:off x="7223125" y="3489324"/>
            <a:ext cx="85630" cy="893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3EE22AC-F288-4D79-AF86-107F7A1A90C6}"/>
              </a:ext>
            </a:extLst>
          </p:cNvPr>
          <p:cNvSpPr/>
          <p:nvPr/>
        </p:nvSpPr>
        <p:spPr>
          <a:xfrm>
            <a:off x="2163730" y="1739657"/>
            <a:ext cx="85630" cy="893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705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D3F225C4-0704-4F1E-BD03-606331F1C2BE}"/>
              </a:ext>
            </a:extLst>
          </p:cNvPr>
          <p:cNvPicPr>
            <a:picLocks noChangeAspect="1"/>
          </p:cNvPicPr>
          <p:nvPr/>
        </p:nvPicPr>
        <p:blipFill>
          <a:blip r:embed="rId3"/>
          <a:stretch>
            <a:fillRect/>
          </a:stretch>
        </p:blipFill>
        <p:spPr>
          <a:xfrm>
            <a:off x="130992" y="807772"/>
            <a:ext cx="6122326" cy="4292329"/>
          </a:xfrm>
          <a:prstGeom prst="rect">
            <a:avLst/>
          </a:prstGeom>
          <a:ln>
            <a:solidFill>
              <a:schemeClr val="tx1"/>
            </a:solidFill>
          </a:ln>
        </p:spPr>
      </p:pic>
      <p:sp>
        <p:nvSpPr>
          <p:cNvPr id="4" name="Slide Number Placeholder 3">
            <a:extLst>
              <a:ext uri="{FF2B5EF4-FFF2-40B4-BE49-F238E27FC236}">
                <a16:creationId xmlns:a16="http://schemas.microsoft.com/office/drawing/2014/main" id="{31AB49AB-572A-4CAC-8C3B-DD2D44FB87C0}"/>
              </a:ext>
            </a:extLst>
          </p:cNvPr>
          <p:cNvSpPr>
            <a:spLocks noGrp="1"/>
          </p:cNvSpPr>
          <p:nvPr>
            <p:ph type="sldNum" sz="quarter" idx="12"/>
          </p:nvPr>
        </p:nvSpPr>
        <p:spPr>
          <a:xfrm>
            <a:off x="6638545" y="4767263"/>
            <a:ext cx="2133600" cy="273844"/>
          </a:xfrm>
        </p:spPr>
        <p:txBody>
          <a:bodyPr/>
          <a:lstStyle/>
          <a:p>
            <a:fld id="{E879166A-3EA9-9F4D-B0BC-285322AB316B}" type="slidenum">
              <a:rPr lang="en-US" smtClean="0"/>
              <a:t>6</a:t>
            </a:fld>
            <a:endParaRPr lang="en-US"/>
          </a:p>
        </p:txBody>
      </p:sp>
      <p:sp>
        <p:nvSpPr>
          <p:cNvPr id="24" name="Title 20">
            <a:extLst>
              <a:ext uri="{FF2B5EF4-FFF2-40B4-BE49-F238E27FC236}">
                <a16:creationId xmlns:a16="http://schemas.microsoft.com/office/drawing/2014/main" id="{6AF77162-95C8-479B-B2DC-079BF89B0686}"/>
              </a:ext>
            </a:extLst>
          </p:cNvPr>
          <p:cNvSpPr txBox="1">
            <a:spLocks/>
          </p:cNvSpPr>
          <p:nvPr/>
        </p:nvSpPr>
        <p:spPr>
          <a:xfrm>
            <a:off x="3021676" y="207795"/>
            <a:ext cx="6122326" cy="535531"/>
          </a:xfrm>
          <a:prstGeom prst="rect">
            <a:avLst/>
          </a:prstGeom>
          <a:noFill/>
        </p:spPr>
        <p:txBody>
          <a:bodyPr wrap="square" lIns="91440" tIns="45720" rIns="91440" bIns="45720" rtlCol="0" anchor="t">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dirty="0">
                <a:solidFill>
                  <a:srgbClr val="FFC000"/>
                </a:solidFill>
                <a:latin typeface="+mn-lt"/>
                <a:cs typeface="Times New Roman"/>
              </a:rPr>
              <a:t>ATM</a:t>
            </a:r>
            <a:r>
              <a:rPr lang="en-US" sz="1600" b="1" dirty="0">
                <a:solidFill>
                  <a:schemeClr val="bg1"/>
                </a:solidFill>
                <a:latin typeface="+mn-lt"/>
                <a:cs typeface="Times New Roman"/>
              </a:rPr>
              <a:t> PSR for 0.1-degree input</a:t>
            </a:r>
          </a:p>
          <a:p>
            <a:pPr marL="177800" algn="r"/>
            <a:r>
              <a:rPr lang="da-DK" sz="1600" b="1" dirty="0">
                <a:solidFill>
                  <a:schemeClr val="bg1"/>
                </a:solidFill>
                <a:latin typeface="+mn-lt"/>
              </a:rPr>
              <a:t>Backward from 8 April 07:00 UTC to 6 April 08:00 hrs UTC </a:t>
            </a:r>
            <a:endParaRPr lang="en-GB" sz="1600" b="1" dirty="0">
              <a:solidFill>
                <a:schemeClr val="bg1"/>
              </a:solidFill>
              <a:latin typeface="+mn-lt"/>
            </a:endParaRPr>
          </a:p>
        </p:txBody>
      </p:sp>
      <p:sp>
        <p:nvSpPr>
          <p:cNvPr id="25" name="TextBox 24">
            <a:extLst>
              <a:ext uri="{FF2B5EF4-FFF2-40B4-BE49-F238E27FC236}">
                <a16:creationId xmlns:a16="http://schemas.microsoft.com/office/drawing/2014/main" id="{D161A23B-5C84-4B8A-A8E9-EAC8669FD44A}"/>
              </a:ext>
            </a:extLst>
          </p:cNvPr>
          <p:cNvSpPr txBox="1"/>
          <p:nvPr/>
        </p:nvSpPr>
        <p:spPr>
          <a:xfrm>
            <a:off x="185160" y="4787191"/>
            <a:ext cx="3059999" cy="253916"/>
          </a:xfrm>
          <a:prstGeom prst="rect">
            <a:avLst/>
          </a:prstGeom>
          <a:solidFill>
            <a:schemeClr val="tx1"/>
          </a:solidFill>
          <a:ln>
            <a:noFill/>
          </a:ln>
        </p:spPr>
        <p:txBody>
          <a:bodyPr wrap="square" rtlCol="0">
            <a:spAutoFit/>
          </a:bodyPr>
          <a:lstStyle/>
          <a:p>
            <a:r>
              <a:rPr lang="en-US" sz="1050">
                <a:solidFill>
                  <a:schemeClr val="bg1"/>
                </a:solidFill>
              </a:rPr>
              <a:t>Correlation / SRS &gt; 0 and Spearman’s Rank algorithm</a:t>
            </a:r>
          </a:p>
        </p:txBody>
      </p:sp>
    </p:spTree>
    <p:extLst>
      <p:ext uri="{BB962C8B-B14F-4D97-AF65-F5344CB8AC3E}">
        <p14:creationId xmlns:p14="http://schemas.microsoft.com/office/powerpoint/2010/main" val="324956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Map&#10;&#10;Description automatically generated">
            <a:extLst>
              <a:ext uri="{FF2B5EF4-FFF2-40B4-BE49-F238E27FC236}">
                <a16:creationId xmlns:a16="http://schemas.microsoft.com/office/drawing/2014/main" id="{25ED1A57-D696-4029-B170-D93EC8F95E64}"/>
              </a:ext>
            </a:extLst>
          </p:cNvPr>
          <p:cNvPicPr>
            <a:picLocks noChangeAspect="1"/>
          </p:cNvPicPr>
          <p:nvPr/>
        </p:nvPicPr>
        <p:blipFill>
          <a:blip r:embed="rId3"/>
          <a:stretch>
            <a:fillRect/>
          </a:stretch>
        </p:blipFill>
        <p:spPr>
          <a:xfrm>
            <a:off x="159306" y="3076870"/>
            <a:ext cx="2819801" cy="1987121"/>
          </a:xfrm>
          <a:prstGeom prst="rect">
            <a:avLst/>
          </a:prstGeom>
          <a:ln>
            <a:solidFill>
              <a:schemeClr val="tx1"/>
            </a:solidFill>
          </a:ln>
        </p:spPr>
      </p:pic>
      <p:pic>
        <p:nvPicPr>
          <p:cNvPr id="39" name="Picture 38" descr="Map&#10;&#10;Description automatically generated">
            <a:extLst>
              <a:ext uri="{FF2B5EF4-FFF2-40B4-BE49-F238E27FC236}">
                <a16:creationId xmlns:a16="http://schemas.microsoft.com/office/drawing/2014/main" id="{5269AFA7-B0C7-443E-A605-704B9F7A5AD0}"/>
              </a:ext>
            </a:extLst>
          </p:cNvPr>
          <p:cNvPicPr>
            <a:picLocks noChangeAspect="1"/>
          </p:cNvPicPr>
          <p:nvPr/>
        </p:nvPicPr>
        <p:blipFill>
          <a:blip r:embed="rId4"/>
          <a:stretch>
            <a:fillRect/>
          </a:stretch>
        </p:blipFill>
        <p:spPr>
          <a:xfrm>
            <a:off x="3148486" y="3070932"/>
            <a:ext cx="2819801" cy="1998995"/>
          </a:xfrm>
          <a:prstGeom prst="rect">
            <a:avLst/>
          </a:prstGeom>
          <a:ln>
            <a:solidFill>
              <a:schemeClr val="tx1"/>
            </a:solidFill>
          </a:ln>
        </p:spPr>
      </p:pic>
      <p:pic>
        <p:nvPicPr>
          <p:cNvPr id="28" name="Picture 27" descr="Map&#10;&#10;Description automatically generated">
            <a:extLst>
              <a:ext uri="{FF2B5EF4-FFF2-40B4-BE49-F238E27FC236}">
                <a16:creationId xmlns:a16="http://schemas.microsoft.com/office/drawing/2014/main" id="{DF8D71EA-8C14-4B97-BFBA-F49F9B2C00BD}"/>
              </a:ext>
            </a:extLst>
          </p:cNvPr>
          <p:cNvPicPr>
            <a:picLocks noChangeAspect="1"/>
          </p:cNvPicPr>
          <p:nvPr/>
        </p:nvPicPr>
        <p:blipFill>
          <a:blip r:embed="rId5"/>
          <a:stretch>
            <a:fillRect/>
          </a:stretch>
        </p:blipFill>
        <p:spPr>
          <a:xfrm>
            <a:off x="159306" y="852817"/>
            <a:ext cx="2813407" cy="1980706"/>
          </a:xfrm>
          <a:prstGeom prst="rect">
            <a:avLst/>
          </a:prstGeom>
          <a:ln>
            <a:solidFill>
              <a:schemeClr val="tx1"/>
            </a:solidFill>
          </a:ln>
        </p:spPr>
      </p:pic>
      <p:sp>
        <p:nvSpPr>
          <p:cNvPr id="4" name="Slide Number Placeholder 3">
            <a:extLst>
              <a:ext uri="{FF2B5EF4-FFF2-40B4-BE49-F238E27FC236}">
                <a16:creationId xmlns:a16="http://schemas.microsoft.com/office/drawing/2014/main" id="{31AB49AB-572A-4CAC-8C3B-DD2D44FB87C0}"/>
              </a:ext>
            </a:extLst>
          </p:cNvPr>
          <p:cNvSpPr>
            <a:spLocks noGrp="1"/>
          </p:cNvSpPr>
          <p:nvPr>
            <p:ph type="sldNum" sz="quarter" idx="12"/>
          </p:nvPr>
        </p:nvSpPr>
        <p:spPr>
          <a:xfrm>
            <a:off x="6720359" y="4869656"/>
            <a:ext cx="2133600" cy="273844"/>
          </a:xfrm>
        </p:spPr>
        <p:txBody>
          <a:bodyPr/>
          <a:lstStyle/>
          <a:p>
            <a:fld id="{E879166A-3EA9-9F4D-B0BC-285322AB316B}" type="slidenum">
              <a:rPr lang="en-US" smtClean="0"/>
              <a:t>7</a:t>
            </a:fld>
            <a:endParaRPr lang="en-US"/>
          </a:p>
        </p:txBody>
      </p:sp>
      <p:sp>
        <p:nvSpPr>
          <p:cNvPr id="24" name="Title 20">
            <a:extLst>
              <a:ext uri="{FF2B5EF4-FFF2-40B4-BE49-F238E27FC236}">
                <a16:creationId xmlns:a16="http://schemas.microsoft.com/office/drawing/2014/main" id="{6AF77162-95C8-479B-B2DC-079BF89B0686}"/>
              </a:ext>
            </a:extLst>
          </p:cNvPr>
          <p:cNvSpPr txBox="1">
            <a:spLocks/>
          </p:cNvSpPr>
          <p:nvPr/>
        </p:nvSpPr>
        <p:spPr>
          <a:xfrm>
            <a:off x="3740726" y="207795"/>
            <a:ext cx="5403275" cy="5355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dirty="0">
                <a:solidFill>
                  <a:srgbClr val="FFC000"/>
                </a:solidFill>
                <a:latin typeface="+mn-lt"/>
                <a:cs typeface="Times New Roman" panose="02020603050405020304" pitchFamily="18" charset="0"/>
              </a:rPr>
              <a:t>ATM</a:t>
            </a:r>
            <a:r>
              <a:rPr lang="en-US" sz="1600" b="1" dirty="0">
                <a:solidFill>
                  <a:schemeClr val="bg1"/>
                </a:solidFill>
                <a:latin typeface="+mn-lt"/>
                <a:cs typeface="Times New Roman" panose="02020603050405020304" pitchFamily="18" charset="0"/>
              </a:rPr>
              <a:t> vs. </a:t>
            </a:r>
            <a:r>
              <a:rPr lang="en-US" sz="1600" b="1" dirty="0">
                <a:solidFill>
                  <a:srgbClr val="FFC000"/>
                </a:solidFill>
                <a:latin typeface="+mn-lt"/>
                <a:cs typeface="Times New Roman" panose="02020603050405020304" pitchFamily="18" charset="0"/>
              </a:rPr>
              <a:t>WRF</a:t>
            </a:r>
            <a:r>
              <a:rPr lang="en-US" sz="1600" b="1" dirty="0">
                <a:solidFill>
                  <a:schemeClr val="bg1"/>
                </a:solidFill>
                <a:latin typeface="+mn-lt"/>
                <a:cs typeface="Times New Roman" panose="02020603050405020304" pitchFamily="18" charset="0"/>
              </a:rPr>
              <a:t> FORs for 7 April at </a:t>
            </a:r>
            <a:r>
              <a:rPr lang="en-US" sz="1600" b="1" u="sng" dirty="0">
                <a:solidFill>
                  <a:schemeClr val="bg1"/>
                </a:solidFill>
                <a:latin typeface="+mn-lt"/>
                <a:cs typeface="Times New Roman" panose="02020603050405020304" pitchFamily="18" charset="0"/>
              </a:rPr>
              <a:t>07:00 hrs.</a:t>
            </a:r>
            <a:r>
              <a:rPr lang="en-US" sz="1600" b="1" dirty="0">
                <a:solidFill>
                  <a:schemeClr val="bg1"/>
                </a:solidFill>
                <a:latin typeface="+mn-lt"/>
                <a:cs typeface="Times New Roman" panose="02020603050405020304" pitchFamily="18" charset="0"/>
              </a:rPr>
              <a:t> UTC</a:t>
            </a:r>
          </a:p>
          <a:p>
            <a:pPr marL="177800" algn="r"/>
            <a:r>
              <a:rPr lang="en-US" sz="1600" b="1" dirty="0">
                <a:solidFill>
                  <a:schemeClr val="bg1"/>
                </a:solidFill>
                <a:latin typeface="+mn-lt"/>
                <a:cs typeface="Times New Roman" panose="02020603050405020304" pitchFamily="18" charset="0"/>
              </a:rPr>
              <a:t>Event with 3 sample collections from JPX38</a:t>
            </a:r>
            <a:endParaRPr lang="en-GB" sz="1600" dirty="0">
              <a:solidFill>
                <a:schemeClr val="bg1"/>
              </a:solidFill>
              <a:latin typeface="+mn-lt"/>
              <a:cs typeface="Times New Roman" panose="02020603050405020304" pitchFamily="18" charset="0"/>
            </a:endParaRPr>
          </a:p>
        </p:txBody>
      </p:sp>
      <p:pic>
        <p:nvPicPr>
          <p:cNvPr id="3" name="Picture 2">
            <a:extLst>
              <a:ext uri="{FF2B5EF4-FFF2-40B4-BE49-F238E27FC236}">
                <a16:creationId xmlns:a16="http://schemas.microsoft.com/office/drawing/2014/main" id="{DA1C8012-2724-4619-AF4C-57B1AB5C8C86}"/>
              </a:ext>
            </a:extLst>
          </p:cNvPr>
          <p:cNvPicPr>
            <a:picLocks noChangeAspect="1"/>
          </p:cNvPicPr>
          <p:nvPr/>
        </p:nvPicPr>
        <p:blipFill>
          <a:blip r:embed="rId6"/>
          <a:stretch>
            <a:fillRect/>
          </a:stretch>
        </p:blipFill>
        <p:spPr>
          <a:xfrm>
            <a:off x="6176096" y="857137"/>
            <a:ext cx="2855637" cy="1986205"/>
          </a:xfrm>
          <a:prstGeom prst="rect">
            <a:avLst/>
          </a:prstGeom>
          <a:ln>
            <a:solidFill>
              <a:schemeClr val="tx1"/>
            </a:solidFill>
          </a:ln>
        </p:spPr>
      </p:pic>
      <p:pic>
        <p:nvPicPr>
          <p:cNvPr id="14" name="Picture 13" descr="Map&#10;&#10;Description automatically generated">
            <a:extLst>
              <a:ext uri="{FF2B5EF4-FFF2-40B4-BE49-F238E27FC236}">
                <a16:creationId xmlns:a16="http://schemas.microsoft.com/office/drawing/2014/main" id="{D7DCD9F0-7025-4F04-BCB9-830A0E88875A}"/>
              </a:ext>
            </a:extLst>
          </p:cNvPr>
          <p:cNvPicPr>
            <a:picLocks noChangeAspect="1"/>
          </p:cNvPicPr>
          <p:nvPr/>
        </p:nvPicPr>
        <p:blipFill>
          <a:blip r:embed="rId7"/>
          <a:stretch>
            <a:fillRect/>
          </a:stretch>
        </p:blipFill>
        <p:spPr>
          <a:xfrm>
            <a:off x="6174003" y="3087203"/>
            <a:ext cx="2819801" cy="1976788"/>
          </a:xfrm>
          <a:prstGeom prst="rect">
            <a:avLst/>
          </a:prstGeom>
          <a:ln>
            <a:solidFill>
              <a:schemeClr val="tx1"/>
            </a:solidFill>
          </a:ln>
        </p:spPr>
      </p:pic>
      <p:pic>
        <p:nvPicPr>
          <p:cNvPr id="20" name="Picture 19" descr="Map&#10;&#10;Description automatically generated">
            <a:extLst>
              <a:ext uri="{FF2B5EF4-FFF2-40B4-BE49-F238E27FC236}">
                <a16:creationId xmlns:a16="http://schemas.microsoft.com/office/drawing/2014/main" id="{ED647F23-0196-4DBE-812A-81D735F92D3B}"/>
              </a:ext>
            </a:extLst>
          </p:cNvPr>
          <p:cNvPicPr>
            <a:picLocks noChangeAspect="1"/>
          </p:cNvPicPr>
          <p:nvPr/>
        </p:nvPicPr>
        <p:blipFill>
          <a:blip r:embed="rId8"/>
          <a:stretch>
            <a:fillRect/>
          </a:stretch>
        </p:blipFill>
        <p:spPr>
          <a:xfrm>
            <a:off x="3154483" y="854119"/>
            <a:ext cx="2822008" cy="1993276"/>
          </a:xfrm>
          <a:prstGeom prst="rect">
            <a:avLst/>
          </a:prstGeom>
          <a:ln>
            <a:solidFill>
              <a:schemeClr val="tx1"/>
            </a:solidFill>
          </a:ln>
        </p:spPr>
      </p:pic>
      <p:sp>
        <p:nvSpPr>
          <p:cNvPr id="30" name="TextBox 29">
            <a:extLst>
              <a:ext uri="{FF2B5EF4-FFF2-40B4-BE49-F238E27FC236}">
                <a16:creationId xmlns:a16="http://schemas.microsoft.com/office/drawing/2014/main" id="{C1515DD8-73D7-40AC-9E52-91AD7F3EB80C}"/>
              </a:ext>
            </a:extLst>
          </p:cNvPr>
          <p:cNvSpPr txBox="1"/>
          <p:nvPr/>
        </p:nvSpPr>
        <p:spPr>
          <a:xfrm>
            <a:off x="159306" y="2583309"/>
            <a:ext cx="2757767" cy="253916"/>
          </a:xfrm>
          <a:prstGeom prst="rect">
            <a:avLst/>
          </a:prstGeom>
          <a:solidFill>
            <a:schemeClr val="tx1"/>
          </a:solidFill>
          <a:ln>
            <a:noFill/>
          </a:ln>
        </p:spPr>
        <p:txBody>
          <a:bodyPr wrap="square" rtlCol="0">
            <a:spAutoFit/>
          </a:bodyPr>
          <a:lstStyle/>
          <a:p>
            <a:r>
              <a:rPr lang="en-US" sz="1050" dirty="0">
                <a:solidFill>
                  <a:srgbClr val="FFC000"/>
                </a:solidFill>
              </a:rPr>
              <a:t>ATM</a:t>
            </a:r>
            <a:r>
              <a:rPr lang="en-US" sz="1050" dirty="0">
                <a:solidFill>
                  <a:schemeClr val="bg1"/>
                </a:solidFill>
              </a:rPr>
              <a:t>: FOR from SRS file from 9 April at 07:00</a:t>
            </a:r>
          </a:p>
        </p:txBody>
      </p:sp>
      <p:sp>
        <p:nvSpPr>
          <p:cNvPr id="32" name="TextBox 31">
            <a:extLst>
              <a:ext uri="{FF2B5EF4-FFF2-40B4-BE49-F238E27FC236}">
                <a16:creationId xmlns:a16="http://schemas.microsoft.com/office/drawing/2014/main" id="{D578F5F6-6BAC-4740-9AA6-A7E07A3FE121}"/>
              </a:ext>
            </a:extLst>
          </p:cNvPr>
          <p:cNvSpPr txBox="1"/>
          <p:nvPr/>
        </p:nvSpPr>
        <p:spPr>
          <a:xfrm>
            <a:off x="3154483" y="2593479"/>
            <a:ext cx="2757767" cy="253916"/>
          </a:xfrm>
          <a:prstGeom prst="rect">
            <a:avLst/>
          </a:prstGeom>
          <a:solidFill>
            <a:schemeClr val="tx1"/>
          </a:solidFill>
          <a:ln>
            <a:noFill/>
          </a:ln>
        </p:spPr>
        <p:txBody>
          <a:bodyPr wrap="square" rtlCol="0">
            <a:spAutoFit/>
          </a:bodyPr>
          <a:lstStyle/>
          <a:p>
            <a:r>
              <a:rPr lang="en-US" sz="1050" dirty="0">
                <a:solidFill>
                  <a:srgbClr val="FFC000"/>
                </a:solidFill>
              </a:rPr>
              <a:t>ATM</a:t>
            </a:r>
            <a:r>
              <a:rPr lang="en-US" sz="1050" dirty="0">
                <a:solidFill>
                  <a:schemeClr val="bg1"/>
                </a:solidFill>
              </a:rPr>
              <a:t>: FOR from SRS file from 8 April at 19:00</a:t>
            </a:r>
          </a:p>
        </p:txBody>
      </p:sp>
      <p:sp>
        <p:nvSpPr>
          <p:cNvPr id="34" name="TextBox 33">
            <a:extLst>
              <a:ext uri="{FF2B5EF4-FFF2-40B4-BE49-F238E27FC236}">
                <a16:creationId xmlns:a16="http://schemas.microsoft.com/office/drawing/2014/main" id="{49CDA5CC-C55C-4C13-8B34-616F110CA8E1}"/>
              </a:ext>
            </a:extLst>
          </p:cNvPr>
          <p:cNvSpPr txBox="1"/>
          <p:nvPr/>
        </p:nvSpPr>
        <p:spPr>
          <a:xfrm>
            <a:off x="6176097" y="2589426"/>
            <a:ext cx="2757767" cy="253916"/>
          </a:xfrm>
          <a:prstGeom prst="rect">
            <a:avLst/>
          </a:prstGeom>
          <a:solidFill>
            <a:schemeClr val="tx1"/>
          </a:solidFill>
          <a:ln>
            <a:noFill/>
          </a:ln>
        </p:spPr>
        <p:txBody>
          <a:bodyPr wrap="square" rtlCol="0">
            <a:spAutoFit/>
          </a:bodyPr>
          <a:lstStyle/>
          <a:p>
            <a:r>
              <a:rPr lang="en-US" sz="1050" dirty="0">
                <a:solidFill>
                  <a:srgbClr val="FFC000"/>
                </a:solidFill>
              </a:rPr>
              <a:t>ATM</a:t>
            </a:r>
            <a:r>
              <a:rPr lang="en-US" sz="1050" dirty="0">
                <a:solidFill>
                  <a:schemeClr val="bg1"/>
                </a:solidFill>
              </a:rPr>
              <a:t>: FOR from SRS file from 8 April at 07:00</a:t>
            </a:r>
          </a:p>
        </p:txBody>
      </p:sp>
      <p:sp>
        <p:nvSpPr>
          <p:cNvPr id="35" name="TextBox 34">
            <a:extLst>
              <a:ext uri="{FF2B5EF4-FFF2-40B4-BE49-F238E27FC236}">
                <a16:creationId xmlns:a16="http://schemas.microsoft.com/office/drawing/2014/main" id="{71C2B5B7-D8DA-41AE-AEC8-7E2EA191BF22}"/>
              </a:ext>
            </a:extLst>
          </p:cNvPr>
          <p:cNvSpPr txBox="1"/>
          <p:nvPr/>
        </p:nvSpPr>
        <p:spPr>
          <a:xfrm>
            <a:off x="159306" y="4810075"/>
            <a:ext cx="2757767" cy="253916"/>
          </a:xfrm>
          <a:prstGeom prst="rect">
            <a:avLst/>
          </a:prstGeom>
          <a:solidFill>
            <a:schemeClr val="tx1"/>
          </a:solidFill>
          <a:ln>
            <a:noFill/>
          </a:ln>
        </p:spPr>
        <p:txBody>
          <a:bodyPr wrap="square" rtlCol="0">
            <a:spAutoFit/>
          </a:bodyPr>
          <a:lstStyle/>
          <a:p>
            <a:r>
              <a:rPr lang="en-US" sz="1050" dirty="0">
                <a:solidFill>
                  <a:srgbClr val="FFC000"/>
                </a:solidFill>
              </a:rPr>
              <a:t>WRF</a:t>
            </a:r>
            <a:r>
              <a:rPr lang="en-US" sz="1050" dirty="0">
                <a:solidFill>
                  <a:schemeClr val="bg1"/>
                </a:solidFill>
              </a:rPr>
              <a:t>: FOR from SRS file from 9 April at 07:00</a:t>
            </a:r>
          </a:p>
        </p:txBody>
      </p:sp>
      <p:sp>
        <p:nvSpPr>
          <p:cNvPr id="36" name="TextBox 35">
            <a:extLst>
              <a:ext uri="{FF2B5EF4-FFF2-40B4-BE49-F238E27FC236}">
                <a16:creationId xmlns:a16="http://schemas.microsoft.com/office/drawing/2014/main" id="{E7E0519A-E0FD-4F40-BC13-115AEC6659B0}"/>
              </a:ext>
            </a:extLst>
          </p:cNvPr>
          <p:cNvSpPr txBox="1"/>
          <p:nvPr/>
        </p:nvSpPr>
        <p:spPr>
          <a:xfrm>
            <a:off x="3148794" y="4814712"/>
            <a:ext cx="2757767" cy="253916"/>
          </a:xfrm>
          <a:prstGeom prst="rect">
            <a:avLst/>
          </a:prstGeom>
          <a:solidFill>
            <a:schemeClr val="tx1"/>
          </a:solidFill>
          <a:ln>
            <a:noFill/>
          </a:ln>
        </p:spPr>
        <p:txBody>
          <a:bodyPr wrap="square" rtlCol="0">
            <a:spAutoFit/>
          </a:bodyPr>
          <a:lstStyle/>
          <a:p>
            <a:r>
              <a:rPr lang="en-US" sz="1050" dirty="0">
                <a:solidFill>
                  <a:srgbClr val="FFC000"/>
                </a:solidFill>
              </a:rPr>
              <a:t>WRF</a:t>
            </a:r>
            <a:r>
              <a:rPr lang="en-US" sz="1050" dirty="0">
                <a:solidFill>
                  <a:schemeClr val="bg1"/>
                </a:solidFill>
              </a:rPr>
              <a:t>: FOR from SRS file from 8 April at 19:00</a:t>
            </a:r>
          </a:p>
        </p:txBody>
      </p:sp>
      <p:sp>
        <p:nvSpPr>
          <p:cNvPr id="37" name="TextBox 36">
            <a:extLst>
              <a:ext uri="{FF2B5EF4-FFF2-40B4-BE49-F238E27FC236}">
                <a16:creationId xmlns:a16="http://schemas.microsoft.com/office/drawing/2014/main" id="{1D58CABE-FADF-4602-B558-7429689A46AB}"/>
              </a:ext>
            </a:extLst>
          </p:cNvPr>
          <p:cNvSpPr txBox="1"/>
          <p:nvPr/>
        </p:nvSpPr>
        <p:spPr>
          <a:xfrm>
            <a:off x="6174674" y="4816085"/>
            <a:ext cx="2757767" cy="253916"/>
          </a:xfrm>
          <a:prstGeom prst="rect">
            <a:avLst/>
          </a:prstGeom>
          <a:solidFill>
            <a:schemeClr val="tx1"/>
          </a:solidFill>
          <a:ln>
            <a:noFill/>
          </a:ln>
        </p:spPr>
        <p:txBody>
          <a:bodyPr wrap="square" rtlCol="0">
            <a:spAutoFit/>
          </a:bodyPr>
          <a:lstStyle/>
          <a:p>
            <a:r>
              <a:rPr lang="en-US" sz="1050" dirty="0">
                <a:solidFill>
                  <a:srgbClr val="FFC000"/>
                </a:solidFill>
              </a:rPr>
              <a:t>WRF</a:t>
            </a:r>
            <a:r>
              <a:rPr lang="en-US" sz="1050" dirty="0">
                <a:solidFill>
                  <a:schemeClr val="bg1"/>
                </a:solidFill>
              </a:rPr>
              <a:t>: FOR from SRS file from 8 April at 07:00</a:t>
            </a:r>
          </a:p>
        </p:txBody>
      </p:sp>
      <p:cxnSp>
        <p:nvCxnSpPr>
          <p:cNvPr id="43" name="Straight Connector 42">
            <a:extLst>
              <a:ext uri="{FF2B5EF4-FFF2-40B4-BE49-F238E27FC236}">
                <a16:creationId xmlns:a16="http://schemas.microsoft.com/office/drawing/2014/main" id="{129F7C4C-DB01-4616-AA8C-01A95197E86E}"/>
              </a:ext>
            </a:extLst>
          </p:cNvPr>
          <p:cNvCxnSpPr>
            <a:cxnSpLocks/>
          </p:cNvCxnSpPr>
          <p:nvPr/>
        </p:nvCxnSpPr>
        <p:spPr>
          <a:xfrm>
            <a:off x="43314" y="2961206"/>
            <a:ext cx="9100686"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Arrow: Up-Down 1">
            <a:extLst>
              <a:ext uri="{FF2B5EF4-FFF2-40B4-BE49-F238E27FC236}">
                <a16:creationId xmlns:a16="http://schemas.microsoft.com/office/drawing/2014/main" id="{0FACDE16-14D8-4BBF-ABF1-52571DEDAF74}"/>
              </a:ext>
            </a:extLst>
          </p:cNvPr>
          <p:cNvSpPr/>
          <p:nvPr/>
        </p:nvSpPr>
        <p:spPr>
          <a:xfrm>
            <a:off x="1491714" y="2843810"/>
            <a:ext cx="129540" cy="223535"/>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Down 17">
            <a:extLst>
              <a:ext uri="{FF2B5EF4-FFF2-40B4-BE49-F238E27FC236}">
                <a16:creationId xmlns:a16="http://schemas.microsoft.com/office/drawing/2014/main" id="{C6F6525A-B768-4D8B-9849-02EA16F02CCC}"/>
              </a:ext>
            </a:extLst>
          </p:cNvPr>
          <p:cNvSpPr/>
          <p:nvPr/>
        </p:nvSpPr>
        <p:spPr>
          <a:xfrm>
            <a:off x="4470467" y="2853335"/>
            <a:ext cx="129540" cy="223535"/>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Down 18">
            <a:extLst>
              <a:ext uri="{FF2B5EF4-FFF2-40B4-BE49-F238E27FC236}">
                <a16:creationId xmlns:a16="http://schemas.microsoft.com/office/drawing/2014/main" id="{2C2C1764-78B8-43FB-8268-F6B8576F258B}"/>
              </a:ext>
            </a:extLst>
          </p:cNvPr>
          <p:cNvSpPr/>
          <p:nvPr/>
        </p:nvSpPr>
        <p:spPr>
          <a:xfrm>
            <a:off x="7553424" y="2845715"/>
            <a:ext cx="129540" cy="223535"/>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369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9520961F-5055-4B98-A7C8-51F3F8B44876}"/>
              </a:ext>
            </a:extLst>
          </p:cNvPr>
          <p:cNvPicPr>
            <a:picLocks noChangeAspect="1"/>
          </p:cNvPicPr>
          <p:nvPr/>
        </p:nvPicPr>
        <p:blipFill>
          <a:blip r:embed="rId3"/>
          <a:stretch>
            <a:fillRect/>
          </a:stretch>
        </p:blipFill>
        <p:spPr>
          <a:xfrm>
            <a:off x="3139282" y="3074972"/>
            <a:ext cx="2839852" cy="1923242"/>
          </a:xfrm>
          <a:prstGeom prst="rect">
            <a:avLst/>
          </a:prstGeom>
          <a:ln>
            <a:solidFill>
              <a:schemeClr val="tx1"/>
            </a:solidFill>
          </a:ln>
        </p:spPr>
      </p:pic>
      <p:pic>
        <p:nvPicPr>
          <p:cNvPr id="28" name="Picture 27" descr="Map&#10;&#10;Description automatically generated">
            <a:extLst>
              <a:ext uri="{FF2B5EF4-FFF2-40B4-BE49-F238E27FC236}">
                <a16:creationId xmlns:a16="http://schemas.microsoft.com/office/drawing/2014/main" id="{DF8D71EA-8C14-4B97-BFBA-F49F9B2C00BD}"/>
              </a:ext>
            </a:extLst>
          </p:cNvPr>
          <p:cNvPicPr>
            <a:picLocks noChangeAspect="1"/>
          </p:cNvPicPr>
          <p:nvPr/>
        </p:nvPicPr>
        <p:blipFill>
          <a:blip r:embed="rId4"/>
          <a:stretch>
            <a:fillRect/>
          </a:stretch>
        </p:blipFill>
        <p:spPr>
          <a:xfrm>
            <a:off x="159306" y="852817"/>
            <a:ext cx="2813407" cy="1980706"/>
          </a:xfrm>
          <a:prstGeom prst="rect">
            <a:avLst/>
          </a:prstGeom>
          <a:ln>
            <a:solidFill>
              <a:schemeClr val="tx1"/>
            </a:solidFill>
          </a:ln>
        </p:spPr>
      </p:pic>
      <p:sp>
        <p:nvSpPr>
          <p:cNvPr id="4" name="Slide Number Placeholder 3">
            <a:extLst>
              <a:ext uri="{FF2B5EF4-FFF2-40B4-BE49-F238E27FC236}">
                <a16:creationId xmlns:a16="http://schemas.microsoft.com/office/drawing/2014/main" id="{31AB49AB-572A-4CAC-8C3B-DD2D44FB87C0}"/>
              </a:ext>
            </a:extLst>
          </p:cNvPr>
          <p:cNvSpPr>
            <a:spLocks noGrp="1"/>
          </p:cNvSpPr>
          <p:nvPr>
            <p:ph type="sldNum" sz="quarter" idx="12"/>
          </p:nvPr>
        </p:nvSpPr>
        <p:spPr>
          <a:xfrm>
            <a:off x="6720359" y="4869656"/>
            <a:ext cx="2133600" cy="273844"/>
          </a:xfrm>
        </p:spPr>
        <p:txBody>
          <a:bodyPr/>
          <a:lstStyle/>
          <a:p>
            <a:fld id="{E879166A-3EA9-9F4D-B0BC-285322AB316B}" type="slidenum">
              <a:rPr lang="en-US" smtClean="0"/>
              <a:t>8</a:t>
            </a:fld>
            <a:endParaRPr lang="en-US"/>
          </a:p>
        </p:txBody>
      </p:sp>
      <p:sp>
        <p:nvSpPr>
          <p:cNvPr id="24" name="Title 20">
            <a:extLst>
              <a:ext uri="{FF2B5EF4-FFF2-40B4-BE49-F238E27FC236}">
                <a16:creationId xmlns:a16="http://schemas.microsoft.com/office/drawing/2014/main" id="{6AF77162-95C8-479B-B2DC-079BF89B0686}"/>
              </a:ext>
            </a:extLst>
          </p:cNvPr>
          <p:cNvSpPr txBox="1">
            <a:spLocks/>
          </p:cNvSpPr>
          <p:nvPr/>
        </p:nvSpPr>
        <p:spPr>
          <a:xfrm>
            <a:off x="3740726" y="207795"/>
            <a:ext cx="5403275" cy="5355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dirty="0">
                <a:solidFill>
                  <a:schemeClr val="bg1"/>
                </a:solidFill>
                <a:latin typeface="+mn-lt"/>
              </a:rPr>
              <a:t>PSR from 3 </a:t>
            </a:r>
            <a:r>
              <a:rPr lang="en-US" sz="1600" b="1" dirty="0">
                <a:solidFill>
                  <a:srgbClr val="FFC000"/>
                </a:solidFill>
                <a:latin typeface="+mn-lt"/>
              </a:rPr>
              <a:t>ATM</a:t>
            </a:r>
            <a:r>
              <a:rPr lang="en-US" sz="1600" b="1" dirty="0">
                <a:solidFill>
                  <a:schemeClr val="bg1"/>
                </a:solidFill>
                <a:latin typeface="+mn-lt"/>
              </a:rPr>
              <a:t> SRS files </a:t>
            </a:r>
            <a:r>
              <a:rPr lang="en-US" sz="1600" b="1" dirty="0">
                <a:solidFill>
                  <a:schemeClr val="bg1"/>
                </a:solidFill>
                <a:latin typeface="+mn-lt"/>
                <a:cs typeface="Times New Roman" panose="02020603050405020304" pitchFamily="18" charset="0"/>
              </a:rPr>
              <a:t>for 7 April at </a:t>
            </a:r>
            <a:r>
              <a:rPr lang="en-US" sz="1600" b="1" u="sng" dirty="0">
                <a:solidFill>
                  <a:schemeClr val="bg1"/>
                </a:solidFill>
                <a:latin typeface="+mn-lt"/>
                <a:cs typeface="Times New Roman" panose="02020603050405020304" pitchFamily="18" charset="0"/>
              </a:rPr>
              <a:t>07:00 hrs.</a:t>
            </a:r>
            <a:r>
              <a:rPr lang="en-US" sz="1600" b="1" dirty="0">
                <a:solidFill>
                  <a:schemeClr val="bg1"/>
                </a:solidFill>
                <a:latin typeface="+mn-lt"/>
                <a:cs typeface="Times New Roman" panose="02020603050405020304" pitchFamily="18" charset="0"/>
              </a:rPr>
              <a:t> UTC</a:t>
            </a:r>
          </a:p>
          <a:p>
            <a:pPr marL="177800" algn="r"/>
            <a:r>
              <a:rPr lang="en-US" sz="1600" b="1" dirty="0">
                <a:solidFill>
                  <a:schemeClr val="bg1"/>
                </a:solidFill>
                <a:latin typeface="+mn-lt"/>
                <a:cs typeface="Times New Roman" panose="02020603050405020304" pitchFamily="18" charset="0"/>
              </a:rPr>
              <a:t>(ATM is for 0.1-degree input)</a:t>
            </a:r>
          </a:p>
        </p:txBody>
      </p:sp>
      <p:pic>
        <p:nvPicPr>
          <p:cNvPr id="3" name="Picture 2">
            <a:extLst>
              <a:ext uri="{FF2B5EF4-FFF2-40B4-BE49-F238E27FC236}">
                <a16:creationId xmlns:a16="http://schemas.microsoft.com/office/drawing/2014/main" id="{DA1C8012-2724-4619-AF4C-57B1AB5C8C86}"/>
              </a:ext>
            </a:extLst>
          </p:cNvPr>
          <p:cNvPicPr>
            <a:picLocks noChangeAspect="1"/>
          </p:cNvPicPr>
          <p:nvPr/>
        </p:nvPicPr>
        <p:blipFill>
          <a:blip r:embed="rId5"/>
          <a:stretch>
            <a:fillRect/>
          </a:stretch>
        </p:blipFill>
        <p:spPr>
          <a:xfrm>
            <a:off x="6176097" y="854119"/>
            <a:ext cx="2872838" cy="1993276"/>
          </a:xfrm>
          <a:prstGeom prst="rect">
            <a:avLst/>
          </a:prstGeom>
          <a:ln>
            <a:solidFill>
              <a:schemeClr val="tx1"/>
            </a:solidFill>
          </a:ln>
        </p:spPr>
      </p:pic>
      <p:pic>
        <p:nvPicPr>
          <p:cNvPr id="20" name="Picture 19" descr="Map&#10;&#10;Description automatically generated">
            <a:extLst>
              <a:ext uri="{FF2B5EF4-FFF2-40B4-BE49-F238E27FC236}">
                <a16:creationId xmlns:a16="http://schemas.microsoft.com/office/drawing/2014/main" id="{ED647F23-0196-4DBE-812A-81D735F92D3B}"/>
              </a:ext>
            </a:extLst>
          </p:cNvPr>
          <p:cNvPicPr>
            <a:picLocks noChangeAspect="1"/>
          </p:cNvPicPr>
          <p:nvPr/>
        </p:nvPicPr>
        <p:blipFill>
          <a:blip r:embed="rId6"/>
          <a:stretch>
            <a:fillRect/>
          </a:stretch>
        </p:blipFill>
        <p:spPr>
          <a:xfrm>
            <a:off x="3154483" y="854119"/>
            <a:ext cx="2822008" cy="1993276"/>
          </a:xfrm>
          <a:prstGeom prst="rect">
            <a:avLst/>
          </a:prstGeom>
          <a:ln>
            <a:solidFill>
              <a:schemeClr val="tx1"/>
            </a:solidFill>
          </a:ln>
        </p:spPr>
      </p:pic>
      <p:sp>
        <p:nvSpPr>
          <p:cNvPr id="30" name="TextBox 29">
            <a:extLst>
              <a:ext uri="{FF2B5EF4-FFF2-40B4-BE49-F238E27FC236}">
                <a16:creationId xmlns:a16="http://schemas.microsoft.com/office/drawing/2014/main" id="{C1515DD8-73D7-40AC-9E52-91AD7F3EB80C}"/>
              </a:ext>
            </a:extLst>
          </p:cNvPr>
          <p:cNvSpPr txBox="1"/>
          <p:nvPr/>
        </p:nvSpPr>
        <p:spPr>
          <a:xfrm>
            <a:off x="159306" y="2590929"/>
            <a:ext cx="2757767" cy="253916"/>
          </a:xfrm>
          <a:prstGeom prst="rect">
            <a:avLst/>
          </a:prstGeom>
          <a:solidFill>
            <a:schemeClr val="tx1"/>
          </a:solidFill>
          <a:ln>
            <a:noFill/>
          </a:ln>
        </p:spPr>
        <p:txBody>
          <a:bodyPr wrap="square" rtlCol="0">
            <a:spAutoFit/>
          </a:bodyPr>
          <a:lstStyle/>
          <a:p>
            <a:r>
              <a:rPr lang="en-US" sz="1050" dirty="0">
                <a:solidFill>
                  <a:srgbClr val="FFC000"/>
                </a:solidFill>
              </a:rPr>
              <a:t>ATM</a:t>
            </a:r>
            <a:r>
              <a:rPr lang="en-US" sz="1050" dirty="0">
                <a:solidFill>
                  <a:schemeClr val="bg1"/>
                </a:solidFill>
              </a:rPr>
              <a:t>: FOR from SRS file from 9 April at 07:00</a:t>
            </a:r>
          </a:p>
        </p:txBody>
      </p:sp>
      <p:sp>
        <p:nvSpPr>
          <p:cNvPr id="32" name="TextBox 31">
            <a:extLst>
              <a:ext uri="{FF2B5EF4-FFF2-40B4-BE49-F238E27FC236}">
                <a16:creationId xmlns:a16="http://schemas.microsoft.com/office/drawing/2014/main" id="{D578F5F6-6BAC-4740-9AA6-A7E07A3FE121}"/>
              </a:ext>
            </a:extLst>
          </p:cNvPr>
          <p:cNvSpPr txBox="1"/>
          <p:nvPr/>
        </p:nvSpPr>
        <p:spPr>
          <a:xfrm>
            <a:off x="3154483" y="2593479"/>
            <a:ext cx="2757767" cy="253916"/>
          </a:xfrm>
          <a:prstGeom prst="rect">
            <a:avLst/>
          </a:prstGeom>
          <a:solidFill>
            <a:schemeClr val="tx1"/>
          </a:solidFill>
          <a:ln>
            <a:noFill/>
          </a:ln>
        </p:spPr>
        <p:txBody>
          <a:bodyPr wrap="square" rtlCol="0">
            <a:spAutoFit/>
          </a:bodyPr>
          <a:lstStyle/>
          <a:p>
            <a:r>
              <a:rPr lang="en-US" sz="1050" dirty="0">
                <a:solidFill>
                  <a:srgbClr val="FFC000"/>
                </a:solidFill>
              </a:rPr>
              <a:t>ATM</a:t>
            </a:r>
            <a:r>
              <a:rPr lang="en-US" sz="1050" dirty="0">
                <a:solidFill>
                  <a:schemeClr val="bg1"/>
                </a:solidFill>
              </a:rPr>
              <a:t>: FOR from SRS file from 8 April at 19:00</a:t>
            </a:r>
          </a:p>
        </p:txBody>
      </p:sp>
      <p:sp>
        <p:nvSpPr>
          <p:cNvPr id="34" name="TextBox 33">
            <a:extLst>
              <a:ext uri="{FF2B5EF4-FFF2-40B4-BE49-F238E27FC236}">
                <a16:creationId xmlns:a16="http://schemas.microsoft.com/office/drawing/2014/main" id="{49CDA5CC-C55C-4C13-8B34-616F110CA8E1}"/>
              </a:ext>
            </a:extLst>
          </p:cNvPr>
          <p:cNvSpPr txBox="1"/>
          <p:nvPr/>
        </p:nvSpPr>
        <p:spPr>
          <a:xfrm>
            <a:off x="6176097" y="2593479"/>
            <a:ext cx="2757767" cy="253916"/>
          </a:xfrm>
          <a:prstGeom prst="rect">
            <a:avLst/>
          </a:prstGeom>
          <a:solidFill>
            <a:schemeClr val="tx1"/>
          </a:solidFill>
          <a:ln>
            <a:noFill/>
          </a:ln>
        </p:spPr>
        <p:txBody>
          <a:bodyPr wrap="square" rtlCol="0">
            <a:spAutoFit/>
          </a:bodyPr>
          <a:lstStyle/>
          <a:p>
            <a:r>
              <a:rPr lang="en-US" sz="1050" dirty="0">
                <a:solidFill>
                  <a:srgbClr val="FFC000"/>
                </a:solidFill>
              </a:rPr>
              <a:t>ATM</a:t>
            </a:r>
            <a:r>
              <a:rPr lang="en-US" sz="1050" dirty="0">
                <a:solidFill>
                  <a:schemeClr val="bg1"/>
                </a:solidFill>
              </a:rPr>
              <a:t>: FOR from SRS file from 8 April at 07:00</a:t>
            </a:r>
          </a:p>
        </p:txBody>
      </p:sp>
      <p:sp>
        <p:nvSpPr>
          <p:cNvPr id="36" name="TextBox 35">
            <a:extLst>
              <a:ext uri="{FF2B5EF4-FFF2-40B4-BE49-F238E27FC236}">
                <a16:creationId xmlns:a16="http://schemas.microsoft.com/office/drawing/2014/main" id="{E7E0519A-E0FD-4F40-BC13-115AEC6659B0}"/>
              </a:ext>
            </a:extLst>
          </p:cNvPr>
          <p:cNvSpPr txBox="1"/>
          <p:nvPr/>
        </p:nvSpPr>
        <p:spPr>
          <a:xfrm>
            <a:off x="3132227" y="4747884"/>
            <a:ext cx="2824140" cy="253916"/>
          </a:xfrm>
          <a:prstGeom prst="rect">
            <a:avLst/>
          </a:prstGeom>
          <a:solidFill>
            <a:schemeClr val="tx1"/>
          </a:solidFill>
          <a:ln>
            <a:noFill/>
          </a:ln>
        </p:spPr>
        <p:txBody>
          <a:bodyPr wrap="square" rtlCol="0">
            <a:spAutoFit/>
          </a:bodyPr>
          <a:lstStyle/>
          <a:p>
            <a:r>
              <a:rPr lang="en-US" sz="1050" dirty="0">
                <a:solidFill>
                  <a:schemeClr val="bg1"/>
                </a:solidFill>
              </a:rPr>
              <a:t>PSR from 3 SRS files (Corr. / SRS &gt; 0 Sp. Rank)</a:t>
            </a:r>
          </a:p>
        </p:txBody>
      </p:sp>
      <p:sp>
        <p:nvSpPr>
          <p:cNvPr id="2" name="Arrow: Right 1">
            <a:extLst>
              <a:ext uri="{FF2B5EF4-FFF2-40B4-BE49-F238E27FC236}">
                <a16:creationId xmlns:a16="http://schemas.microsoft.com/office/drawing/2014/main" id="{967623C8-70DE-40D6-AE5D-A28A06FB18A3}"/>
              </a:ext>
            </a:extLst>
          </p:cNvPr>
          <p:cNvSpPr/>
          <p:nvPr/>
        </p:nvSpPr>
        <p:spPr>
          <a:xfrm rot="2684545">
            <a:off x="2966003" y="3040226"/>
            <a:ext cx="739132" cy="322446"/>
          </a:xfrm>
          <a:prstGeom prst="rightArrow">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F52935D8-8856-4FE9-B65E-2F7A657BC493}"/>
              </a:ext>
            </a:extLst>
          </p:cNvPr>
          <p:cNvSpPr/>
          <p:nvPr/>
        </p:nvSpPr>
        <p:spPr>
          <a:xfrm rot="8081487">
            <a:off x="5440522" y="3030139"/>
            <a:ext cx="729434" cy="322446"/>
          </a:xfrm>
          <a:prstGeom prst="rightArrow">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7CA307E0-723F-4F97-9189-9A066AA8012C}"/>
              </a:ext>
            </a:extLst>
          </p:cNvPr>
          <p:cNvSpPr/>
          <p:nvPr/>
        </p:nvSpPr>
        <p:spPr>
          <a:xfrm rot="5400000">
            <a:off x="4314582" y="2977451"/>
            <a:ext cx="492564" cy="322446"/>
          </a:xfrm>
          <a:prstGeom prst="rightArrow">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59B3963-C741-490A-93D2-07BDEA641BBD}"/>
              </a:ext>
            </a:extLst>
          </p:cNvPr>
          <p:cNvSpPr txBox="1"/>
          <p:nvPr/>
        </p:nvSpPr>
        <p:spPr>
          <a:xfrm>
            <a:off x="0" y="4814712"/>
            <a:ext cx="2596664" cy="307777"/>
          </a:xfrm>
          <a:prstGeom prst="rect">
            <a:avLst/>
          </a:prstGeom>
          <a:noFill/>
        </p:spPr>
        <p:txBody>
          <a:bodyPr wrap="square">
            <a:spAutoFit/>
          </a:bodyPr>
          <a:lstStyle/>
          <a:p>
            <a:r>
              <a:rPr lang="en-GB" sz="1400" dirty="0"/>
              <a:t>SRS = Source Receptor Sensitivity</a:t>
            </a:r>
          </a:p>
        </p:txBody>
      </p:sp>
      <p:pic>
        <p:nvPicPr>
          <p:cNvPr id="10" name="Picture 9" descr="Map&#10;&#10;Description automatically generated">
            <a:extLst>
              <a:ext uri="{FF2B5EF4-FFF2-40B4-BE49-F238E27FC236}">
                <a16:creationId xmlns:a16="http://schemas.microsoft.com/office/drawing/2014/main" id="{661818AB-CEFC-477C-B4B0-6334CE9C040E}"/>
              </a:ext>
            </a:extLst>
          </p:cNvPr>
          <p:cNvPicPr>
            <a:picLocks noChangeAspect="1"/>
          </p:cNvPicPr>
          <p:nvPr/>
        </p:nvPicPr>
        <p:blipFill>
          <a:blip r:embed="rId7"/>
          <a:stretch>
            <a:fillRect/>
          </a:stretch>
        </p:blipFill>
        <p:spPr>
          <a:xfrm>
            <a:off x="6176353" y="2917051"/>
            <a:ext cx="2383141" cy="2160000"/>
          </a:xfrm>
          <a:prstGeom prst="rect">
            <a:avLst/>
          </a:prstGeom>
          <a:ln>
            <a:solidFill>
              <a:srgbClr val="FF0000"/>
            </a:solidFill>
          </a:ln>
        </p:spPr>
      </p:pic>
      <p:sp>
        <p:nvSpPr>
          <p:cNvPr id="11" name="Rectangle 10">
            <a:extLst>
              <a:ext uri="{FF2B5EF4-FFF2-40B4-BE49-F238E27FC236}">
                <a16:creationId xmlns:a16="http://schemas.microsoft.com/office/drawing/2014/main" id="{C02FD756-C2D6-4434-81C3-E45DAE994D20}"/>
              </a:ext>
            </a:extLst>
          </p:cNvPr>
          <p:cNvSpPr/>
          <p:nvPr/>
        </p:nvSpPr>
        <p:spPr>
          <a:xfrm>
            <a:off x="4206240" y="3506130"/>
            <a:ext cx="804672" cy="783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E501507-1A3D-4BDD-9520-2F95B9DC327B}"/>
              </a:ext>
            </a:extLst>
          </p:cNvPr>
          <p:cNvSpPr/>
          <p:nvPr/>
        </p:nvSpPr>
        <p:spPr>
          <a:xfrm>
            <a:off x="7180008" y="3864769"/>
            <a:ext cx="113760" cy="11289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E872F81B-21D4-42DC-9C7F-C12929CCBBF7}"/>
              </a:ext>
            </a:extLst>
          </p:cNvPr>
          <p:cNvCxnSpPr>
            <a:stCxn id="11" idx="3"/>
            <a:endCxn id="10" idx="1"/>
          </p:cNvCxnSpPr>
          <p:nvPr/>
        </p:nvCxnSpPr>
        <p:spPr>
          <a:xfrm>
            <a:off x="5010912" y="3897756"/>
            <a:ext cx="1165441" cy="9929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49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66E5276D-D2A0-435A-9E9C-8F1009070BAD}"/>
              </a:ext>
            </a:extLst>
          </p:cNvPr>
          <p:cNvPicPr>
            <a:picLocks noChangeAspect="1"/>
          </p:cNvPicPr>
          <p:nvPr/>
        </p:nvPicPr>
        <p:blipFill>
          <a:blip r:embed="rId3"/>
          <a:stretch>
            <a:fillRect/>
          </a:stretch>
        </p:blipFill>
        <p:spPr>
          <a:xfrm>
            <a:off x="3148794" y="846035"/>
            <a:ext cx="2819493" cy="1992495"/>
          </a:xfrm>
          <a:prstGeom prst="rect">
            <a:avLst/>
          </a:prstGeom>
          <a:ln>
            <a:solidFill>
              <a:schemeClr val="tx1"/>
            </a:solidFill>
          </a:ln>
        </p:spPr>
      </p:pic>
      <p:pic>
        <p:nvPicPr>
          <p:cNvPr id="41" name="Picture 40" descr="Map&#10;&#10;Description automatically generated">
            <a:extLst>
              <a:ext uri="{FF2B5EF4-FFF2-40B4-BE49-F238E27FC236}">
                <a16:creationId xmlns:a16="http://schemas.microsoft.com/office/drawing/2014/main" id="{25ED1A57-D696-4029-B170-D93EC8F95E64}"/>
              </a:ext>
            </a:extLst>
          </p:cNvPr>
          <p:cNvPicPr>
            <a:picLocks noChangeAspect="1"/>
          </p:cNvPicPr>
          <p:nvPr/>
        </p:nvPicPr>
        <p:blipFill>
          <a:blip r:embed="rId4"/>
          <a:stretch>
            <a:fillRect/>
          </a:stretch>
        </p:blipFill>
        <p:spPr>
          <a:xfrm>
            <a:off x="138188" y="3076870"/>
            <a:ext cx="2819801" cy="1987121"/>
          </a:xfrm>
          <a:prstGeom prst="rect">
            <a:avLst/>
          </a:prstGeom>
          <a:ln>
            <a:solidFill>
              <a:schemeClr val="tx1"/>
            </a:solidFill>
          </a:ln>
        </p:spPr>
      </p:pic>
      <p:pic>
        <p:nvPicPr>
          <p:cNvPr id="39" name="Picture 38" descr="Map&#10;&#10;Description automatically generated">
            <a:extLst>
              <a:ext uri="{FF2B5EF4-FFF2-40B4-BE49-F238E27FC236}">
                <a16:creationId xmlns:a16="http://schemas.microsoft.com/office/drawing/2014/main" id="{5269AFA7-B0C7-443E-A605-704B9F7A5AD0}"/>
              </a:ext>
            </a:extLst>
          </p:cNvPr>
          <p:cNvPicPr>
            <a:picLocks noChangeAspect="1"/>
          </p:cNvPicPr>
          <p:nvPr/>
        </p:nvPicPr>
        <p:blipFill>
          <a:blip r:embed="rId5"/>
          <a:stretch>
            <a:fillRect/>
          </a:stretch>
        </p:blipFill>
        <p:spPr>
          <a:xfrm>
            <a:off x="3148486" y="3070932"/>
            <a:ext cx="2819801" cy="1998995"/>
          </a:xfrm>
          <a:prstGeom prst="rect">
            <a:avLst/>
          </a:prstGeom>
          <a:ln>
            <a:solidFill>
              <a:schemeClr val="tx1"/>
            </a:solidFill>
          </a:ln>
        </p:spPr>
      </p:pic>
      <p:sp>
        <p:nvSpPr>
          <p:cNvPr id="4" name="Slide Number Placeholder 3">
            <a:extLst>
              <a:ext uri="{FF2B5EF4-FFF2-40B4-BE49-F238E27FC236}">
                <a16:creationId xmlns:a16="http://schemas.microsoft.com/office/drawing/2014/main" id="{31AB49AB-572A-4CAC-8C3B-DD2D44FB87C0}"/>
              </a:ext>
            </a:extLst>
          </p:cNvPr>
          <p:cNvSpPr>
            <a:spLocks noGrp="1"/>
          </p:cNvSpPr>
          <p:nvPr>
            <p:ph type="sldNum" sz="quarter" idx="12"/>
          </p:nvPr>
        </p:nvSpPr>
        <p:spPr>
          <a:xfrm>
            <a:off x="6720359" y="4869656"/>
            <a:ext cx="2133600" cy="273844"/>
          </a:xfrm>
        </p:spPr>
        <p:txBody>
          <a:bodyPr/>
          <a:lstStyle/>
          <a:p>
            <a:fld id="{E879166A-3EA9-9F4D-B0BC-285322AB316B}" type="slidenum">
              <a:rPr lang="en-US" smtClean="0"/>
              <a:t>9</a:t>
            </a:fld>
            <a:endParaRPr lang="en-US"/>
          </a:p>
        </p:txBody>
      </p:sp>
      <p:sp>
        <p:nvSpPr>
          <p:cNvPr id="24" name="Title 20">
            <a:extLst>
              <a:ext uri="{FF2B5EF4-FFF2-40B4-BE49-F238E27FC236}">
                <a16:creationId xmlns:a16="http://schemas.microsoft.com/office/drawing/2014/main" id="{6AF77162-95C8-479B-B2DC-079BF89B0686}"/>
              </a:ext>
            </a:extLst>
          </p:cNvPr>
          <p:cNvSpPr txBox="1">
            <a:spLocks/>
          </p:cNvSpPr>
          <p:nvPr/>
        </p:nvSpPr>
        <p:spPr>
          <a:xfrm>
            <a:off x="3740726" y="207795"/>
            <a:ext cx="5403275" cy="313932"/>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7800" algn="r"/>
            <a:r>
              <a:rPr lang="en-US" sz="1600" b="1" dirty="0">
                <a:solidFill>
                  <a:schemeClr val="bg1"/>
                </a:solidFill>
                <a:latin typeface="+mn-lt"/>
              </a:rPr>
              <a:t>PSR from 3 </a:t>
            </a:r>
            <a:r>
              <a:rPr lang="en-US" sz="1600" b="1" dirty="0">
                <a:solidFill>
                  <a:srgbClr val="FFC000"/>
                </a:solidFill>
                <a:latin typeface="+mn-lt"/>
              </a:rPr>
              <a:t>WRF</a:t>
            </a:r>
            <a:r>
              <a:rPr lang="en-US" sz="1600" b="1" dirty="0">
                <a:solidFill>
                  <a:schemeClr val="bg1"/>
                </a:solidFill>
                <a:latin typeface="+mn-lt"/>
              </a:rPr>
              <a:t> SRS files </a:t>
            </a:r>
            <a:r>
              <a:rPr lang="en-US" sz="1600" b="1" dirty="0">
                <a:solidFill>
                  <a:schemeClr val="bg1"/>
                </a:solidFill>
                <a:latin typeface="+mn-lt"/>
                <a:cs typeface="Times New Roman" panose="02020603050405020304" pitchFamily="18" charset="0"/>
              </a:rPr>
              <a:t>for 7 April at </a:t>
            </a:r>
            <a:r>
              <a:rPr lang="en-US" sz="1600" b="1" u="sng" dirty="0">
                <a:solidFill>
                  <a:schemeClr val="bg1"/>
                </a:solidFill>
                <a:latin typeface="+mn-lt"/>
                <a:cs typeface="Times New Roman" panose="02020603050405020304" pitchFamily="18" charset="0"/>
              </a:rPr>
              <a:t>07:00 hrs.</a:t>
            </a:r>
            <a:r>
              <a:rPr lang="en-US" sz="1600" b="1" dirty="0">
                <a:solidFill>
                  <a:schemeClr val="bg1"/>
                </a:solidFill>
                <a:latin typeface="+mn-lt"/>
                <a:cs typeface="Times New Roman" panose="02020603050405020304" pitchFamily="18" charset="0"/>
              </a:rPr>
              <a:t> UTC</a:t>
            </a:r>
            <a:endParaRPr lang="en-GB" sz="1600" dirty="0">
              <a:solidFill>
                <a:schemeClr val="bg1"/>
              </a:solidFill>
              <a:latin typeface="+mn-lt"/>
              <a:cs typeface="Times New Roman" panose="02020603050405020304" pitchFamily="18" charset="0"/>
            </a:endParaRPr>
          </a:p>
        </p:txBody>
      </p:sp>
      <p:pic>
        <p:nvPicPr>
          <p:cNvPr id="14" name="Picture 13" descr="Map&#10;&#10;Description automatically generated">
            <a:extLst>
              <a:ext uri="{FF2B5EF4-FFF2-40B4-BE49-F238E27FC236}">
                <a16:creationId xmlns:a16="http://schemas.microsoft.com/office/drawing/2014/main" id="{D7DCD9F0-7025-4F04-BCB9-830A0E88875A}"/>
              </a:ext>
            </a:extLst>
          </p:cNvPr>
          <p:cNvPicPr>
            <a:picLocks noChangeAspect="1"/>
          </p:cNvPicPr>
          <p:nvPr/>
        </p:nvPicPr>
        <p:blipFill>
          <a:blip r:embed="rId6"/>
          <a:stretch>
            <a:fillRect/>
          </a:stretch>
        </p:blipFill>
        <p:spPr>
          <a:xfrm>
            <a:off x="6179982" y="3064996"/>
            <a:ext cx="2819801" cy="1998995"/>
          </a:xfrm>
          <a:prstGeom prst="rect">
            <a:avLst/>
          </a:prstGeom>
          <a:ln>
            <a:solidFill>
              <a:schemeClr val="tx1"/>
            </a:solidFill>
          </a:ln>
        </p:spPr>
      </p:pic>
      <p:sp>
        <p:nvSpPr>
          <p:cNvPr id="32" name="TextBox 31">
            <a:extLst>
              <a:ext uri="{FF2B5EF4-FFF2-40B4-BE49-F238E27FC236}">
                <a16:creationId xmlns:a16="http://schemas.microsoft.com/office/drawing/2014/main" id="{D578F5F6-6BAC-4740-9AA6-A7E07A3FE121}"/>
              </a:ext>
            </a:extLst>
          </p:cNvPr>
          <p:cNvSpPr txBox="1"/>
          <p:nvPr/>
        </p:nvSpPr>
        <p:spPr>
          <a:xfrm>
            <a:off x="3146863" y="2585264"/>
            <a:ext cx="2759698" cy="253916"/>
          </a:xfrm>
          <a:prstGeom prst="rect">
            <a:avLst/>
          </a:prstGeom>
          <a:solidFill>
            <a:schemeClr val="tx1"/>
          </a:solidFill>
          <a:ln>
            <a:noFill/>
          </a:ln>
        </p:spPr>
        <p:txBody>
          <a:bodyPr wrap="square" rtlCol="0">
            <a:spAutoFit/>
          </a:bodyPr>
          <a:lstStyle/>
          <a:p>
            <a:r>
              <a:rPr lang="en-US" sz="1050" dirty="0">
                <a:solidFill>
                  <a:schemeClr val="bg1"/>
                </a:solidFill>
              </a:rPr>
              <a:t>PSR from 3 SRS files (Corr. / SRS &gt; 0 Sp. Rank)</a:t>
            </a:r>
          </a:p>
        </p:txBody>
      </p:sp>
      <p:sp>
        <p:nvSpPr>
          <p:cNvPr id="35" name="TextBox 34">
            <a:extLst>
              <a:ext uri="{FF2B5EF4-FFF2-40B4-BE49-F238E27FC236}">
                <a16:creationId xmlns:a16="http://schemas.microsoft.com/office/drawing/2014/main" id="{71C2B5B7-D8DA-41AE-AEC8-7E2EA191BF22}"/>
              </a:ext>
            </a:extLst>
          </p:cNvPr>
          <p:cNvSpPr txBox="1"/>
          <p:nvPr/>
        </p:nvSpPr>
        <p:spPr>
          <a:xfrm>
            <a:off x="193273" y="4810075"/>
            <a:ext cx="2757767" cy="253916"/>
          </a:xfrm>
          <a:prstGeom prst="rect">
            <a:avLst/>
          </a:prstGeom>
          <a:solidFill>
            <a:schemeClr val="tx1"/>
          </a:solidFill>
          <a:ln>
            <a:noFill/>
          </a:ln>
        </p:spPr>
        <p:txBody>
          <a:bodyPr wrap="square" rtlCol="0">
            <a:spAutoFit/>
          </a:bodyPr>
          <a:lstStyle/>
          <a:p>
            <a:r>
              <a:rPr lang="en-US" sz="1050" dirty="0">
                <a:solidFill>
                  <a:srgbClr val="FFC000"/>
                </a:solidFill>
              </a:rPr>
              <a:t>WRF</a:t>
            </a:r>
            <a:r>
              <a:rPr lang="en-US" sz="1050" dirty="0">
                <a:solidFill>
                  <a:schemeClr val="bg1"/>
                </a:solidFill>
              </a:rPr>
              <a:t>: FOR from SRS file from 9 April at 07:00</a:t>
            </a:r>
          </a:p>
        </p:txBody>
      </p:sp>
      <p:sp>
        <p:nvSpPr>
          <p:cNvPr id="36" name="TextBox 35">
            <a:extLst>
              <a:ext uri="{FF2B5EF4-FFF2-40B4-BE49-F238E27FC236}">
                <a16:creationId xmlns:a16="http://schemas.microsoft.com/office/drawing/2014/main" id="{E7E0519A-E0FD-4F40-BC13-115AEC6659B0}"/>
              </a:ext>
            </a:extLst>
          </p:cNvPr>
          <p:cNvSpPr txBox="1"/>
          <p:nvPr/>
        </p:nvSpPr>
        <p:spPr>
          <a:xfrm>
            <a:off x="3148794" y="4814712"/>
            <a:ext cx="2757767" cy="253916"/>
          </a:xfrm>
          <a:prstGeom prst="rect">
            <a:avLst/>
          </a:prstGeom>
          <a:solidFill>
            <a:schemeClr val="tx1"/>
          </a:solidFill>
          <a:ln>
            <a:noFill/>
          </a:ln>
        </p:spPr>
        <p:txBody>
          <a:bodyPr wrap="square" rtlCol="0">
            <a:spAutoFit/>
          </a:bodyPr>
          <a:lstStyle/>
          <a:p>
            <a:r>
              <a:rPr lang="en-US" sz="1050" dirty="0">
                <a:solidFill>
                  <a:srgbClr val="FFC000"/>
                </a:solidFill>
              </a:rPr>
              <a:t>WRF</a:t>
            </a:r>
            <a:r>
              <a:rPr lang="en-US" sz="1050" dirty="0">
                <a:solidFill>
                  <a:schemeClr val="bg1"/>
                </a:solidFill>
              </a:rPr>
              <a:t>: FOR from SRS file from 8 April at 19:00</a:t>
            </a:r>
          </a:p>
        </p:txBody>
      </p:sp>
      <p:sp>
        <p:nvSpPr>
          <p:cNvPr id="37" name="TextBox 36">
            <a:extLst>
              <a:ext uri="{FF2B5EF4-FFF2-40B4-BE49-F238E27FC236}">
                <a16:creationId xmlns:a16="http://schemas.microsoft.com/office/drawing/2014/main" id="{1D58CABE-FADF-4602-B558-7429689A46AB}"/>
              </a:ext>
            </a:extLst>
          </p:cNvPr>
          <p:cNvSpPr txBox="1"/>
          <p:nvPr/>
        </p:nvSpPr>
        <p:spPr>
          <a:xfrm>
            <a:off x="6188840" y="4816085"/>
            <a:ext cx="2757767" cy="253916"/>
          </a:xfrm>
          <a:prstGeom prst="rect">
            <a:avLst/>
          </a:prstGeom>
          <a:solidFill>
            <a:schemeClr val="tx1"/>
          </a:solidFill>
          <a:ln>
            <a:noFill/>
          </a:ln>
        </p:spPr>
        <p:txBody>
          <a:bodyPr wrap="square" rtlCol="0">
            <a:spAutoFit/>
          </a:bodyPr>
          <a:lstStyle/>
          <a:p>
            <a:r>
              <a:rPr lang="en-US" sz="1050" dirty="0">
                <a:solidFill>
                  <a:srgbClr val="FFC000"/>
                </a:solidFill>
              </a:rPr>
              <a:t>WRF</a:t>
            </a:r>
            <a:r>
              <a:rPr lang="en-US" sz="1050" dirty="0">
                <a:solidFill>
                  <a:schemeClr val="bg1"/>
                </a:solidFill>
              </a:rPr>
              <a:t>: FOR from SRS file from 8 April at 07:00</a:t>
            </a:r>
          </a:p>
        </p:txBody>
      </p:sp>
      <p:sp>
        <p:nvSpPr>
          <p:cNvPr id="21" name="Arrow: Right 20">
            <a:extLst>
              <a:ext uri="{FF2B5EF4-FFF2-40B4-BE49-F238E27FC236}">
                <a16:creationId xmlns:a16="http://schemas.microsoft.com/office/drawing/2014/main" id="{4617BB60-2B2C-40CA-A432-A816E6F0545B}"/>
              </a:ext>
            </a:extLst>
          </p:cNvPr>
          <p:cNvSpPr/>
          <p:nvPr/>
        </p:nvSpPr>
        <p:spPr>
          <a:xfrm rot="18851904">
            <a:off x="2661469" y="2998352"/>
            <a:ext cx="739132" cy="322446"/>
          </a:xfrm>
          <a:prstGeom prst="rightArrow">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8153A277-E9D3-40A8-9D1D-1C450170BBB5}"/>
              </a:ext>
            </a:extLst>
          </p:cNvPr>
          <p:cNvSpPr/>
          <p:nvPr/>
        </p:nvSpPr>
        <p:spPr>
          <a:xfrm rot="13479012">
            <a:off x="5739289" y="2998351"/>
            <a:ext cx="729434" cy="322446"/>
          </a:xfrm>
          <a:prstGeom prst="rightArrow">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A88AD5C9-1962-4D4A-929F-42E354E5D04F}"/>
              </a:ext>
            </a:extLst>
          </p:cNvPr>
          <p:cNvSpPr/>
          <p:nvPr/>
        </p:nvSpPr>
        <p:spPr>
          <a:xfrm rot="16200000">
            <a:off x="4331953" y="2955696"/>
            <a:ext cx="492564" cy="316714"/>
          </a:xfrm>
          <a:prstGeom prst="rightArrow">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D6A4477-04B6-4476-9332-0B5894F7184A}"/>
              </a:ext>
            </a:extLst>
          </p:cNvPr>
          <p:cNvSpPr txBox="1"/>
          <p:nvPr/>
        </p:nvSpPr>
        <p:spPr>
          <a:xfrm>
            <a:off x="68580" y="776112"/>
            <a:ext cx="2596664" cy="307777"/>
          </a:xfrm>
          <a:prstGeom prst="rect">
            <a:avLst/>
          </a:prstGeom>
          <a:noFill/>
        </p:spPr>
        <p:txBody>
          <a:bodyPr wrap="square">
            <a:spAutoFit/>
          </a:bodyPr>
          <a:lstStyle/>
          <a:p>
            <a:r>
              <a:rPr lang="en-GB" sz="1400" dirty="0"/>
              <a:t>SRS = Source Receptor Sensitivity</a:t>
            </a:r>
          </a:p>
        </p:txBody>
      </p:sp>
      <p:pic>
        <p:nvPicPr>
          <p:cNvPr id="3" name="Picture 2" descr="Diagram, map&#10;&#10;Description automatically generated">
            <a:extLst>
              <a:ext uri="{FF2B5EF4-FFF2-40B4-BE49-F238E27FC236}">
                <a16:creationId xmlns:a16="http://schemas.microsoft.com/office/drawing/2014/main" id="{23CF809F-DEF8-4A7B-A4EF-07C85375F599}"/>
              </a:ext>
            </a:extLst>
          </p:cNvPr>
          <p:cNvPicPr>
            <a:picLocks noChangeAspect="1"/>
          </p:cNvPicPr>
          <p:nvPr/>
        </p:nvPicPr>
        <p:blipFill>
          <a:blip r:embed="rId7"/>
          <a:stretch>
            <a:fillRect/>
          </a:stretch>
        </p:blipFill>
        <p:spPr>
          <a:xfrm>
            <a:off x="6179982" y="796414"/>
            <a:ext cx="2349000" cy="2160000"/>
          </a:xfrm>
          <a:prstGeom prst="rect">
            <a:avLst/>
          </a:prstGeom>
          <a:ln>
            <a:solidFill>
              <a:srgbClr val="FF0000"/>
            </a:solidFill>
          </a:ln>
        </p:spPr>
      </p:pic>
      <p:sp>
        <p:nvSpPr>
          <p:cNvPr id="18" name="Rectangle 17">
            <a:extLst>
              <a:ext uri="{FF2B5EF4-FFF2-40B4-BE49-F238E27FC236}">
                <a16:creationId xmlns:a16="http://schemas.microsoft.com/office/drawing/2014/main" id="{17259CED-645F-4635-9633-8180657EB006}"/>
              </a:ext>
            </a:extLst>
          </p:cNvPr>
          <p:cNvSpPr/>
          <p:nvPr/>
        </p:nvSpPr>
        <p:spPr>
          <a:xfrm>
            <a:off x="4334256" y="1201842"/>
            <a:ext cx="804672" cy="783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B34A717-D6A0-4D68-A684-7EEA0A73814E}"/>
              </a:ext>
            </a:extLst>
          </p:cNvPr>
          <p:cNvSpPr/>
          <p:nvPr/>
        </p:nvSpPr>
        <p:spPr>
          <a:xfrm>
            <a:off x="7319303" y="2079446"/>
            <a:ext cx="116547" cy="11000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CF0E27C7-DD26-4CBF-92F2-E0560F406694}"/>
              </a:ext>
            </a:extLst>
          </p:cNvPr>
          <p:cNvCxnSpPr>
            <a:stCxn id="3" idx="1"/>
            <a:endCxn id="18" idx="3"/>
          </p:cNvCxnSpPr>
          <p:nvPr/>
        </p:nvCxnSpPr>
        <p:spPr>
          <a:xfrm flipH="1" flipV="1">
            <a:off x="5138928" y="1593468"/>
            <a:ext cx="1041054" cy="28294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6094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ic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Generic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Generic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ction Brea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ur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4" ma:contentTypeDescription="Create a new document." ma:contentTypeScope="" ma:versionID="615d9ddb43c0ce044dd41ad77aecc840">
  <xsd:schema xmlns:xsd="http://www.w3.org/2001/XMLSchema" xmlns:xs="http://www.w3.org/2001/XMLSchema" xmlns:p="http://schemas.microsoft.com/office/2006/metadata/properties" xmlns:ns2="e9d2dd27-5e48-4563-a988-16ec1f667544" targetNamespace="http://schemas.microsoft.com/office/2006/metadata/properties" ma:root="true" ma:fieldsID="d620a78bf3ad9a3f7bca646a8875505b" ns2:_="">
    <xsd:import namespace="e9d2dd27-5e48-4563-a988-16ec1f6675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51417-13BE-4329-89D2-18C0CB59300C}">
  <ds:schemaRefs>
    <ds:schemaRef ds:uri="http://schemas.microsoft.com/sharepoint/v3/contenttype/forms"/>
  </ds:schemaRefs>
</ds:datastoreItem>
</file>

<file path=customXml/itemProps2.xml><?xml version="1.0" encoding="utf-8"?>
<ds:datastoreItem xmlns:ds="http://schemas.openxmlformats.org/officeDocument/2006/customXml" ds:itemID="{F900AC41-26D0-4DDE-8095-AB561498220E}">
  <ds:schemaRefs>
    <ds:schemaRef ds:uri="e9d2dd27-5e48-4563-a988-16ec1f6675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D0B942-F653-4E3A-9C70-BCD28FE8104E}">
  <ds:schemaRefs>
    <ds:schemaRef ds:uri="e9d2dd27-5e48-4563-a988-16ec1f667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76</TotalTime>
  <Words>1209</Words>
  <Application>Microsoft Office PowerPoint</Application>
  <PresentationFormat>On-screen Show (16:9)</PresentationFormat>
  <Paragraphs>109</Paragraphs>
  <Slides>12</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vt:i4>
      </vt:variant>
    </vt:vector>
  </HeadingPairs>
  <TitlesOfParts>
    <vt:vector size="27" baseType="lpstr">
      <vt:lpstr>Arial</vt:lpstr>
      <vt:lpstr>Arial,Sans-Serif</vt:lpstr>
      <vt:lpstr>Calibri</vt:lpstr>
      <vt:lpstr>Calibri Light</vt:lpstr>
      <vt:lpstr>OpenSans</vt:lpstr>
      <vt:lpstr>Raleway Light</vt:lpstr>
      <vt:lpstr>Times</vt:lpstr>
      <vt:lpstr>Wingdings</vt:lpstr>
      <vt:lpstr>Custom Design</vt:lpstr>
      <vt:lpstr>Generic Slide</vt:lpstr>
      <vt:lpstr>2_Generic Slide</vt:lpstr>
      <vt:lpstr>3_Generic Slide</vt:lpstr>
      <vt:lpstr>Section Break</vt:lpstr>
      <vt:lpstr>1_Custom Design</vt:lpstr>
      <vt:lpstr>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SCHOEMAKER Robin</cp:lastModifiedBy>
  <cp:revision>15</cp:revision>
  <cp:lastPrinted>2020-09-11T10:02:21Z</cp:lastPrinted>
  <dcterms:created xsi:type="dcterms:W3CDTF">2019-04-05T13:56:09Z</dcterms:created>
  <dcterms:modified xsi:type="dcterms:W3CDTF">2022-05-23T11:34:55Z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ies>
</file>