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58" r:id="rId7"/>
    <p:sldId id="260" r:id="rId8"/>
    <p:sldId id="257" r:id="rId9"/>
    <p:sldId id="261" r:id="rId10"/>
    <p:sldId id="265" r:id="rId11"/>
    <p:sldId id="262" r:id="rId12"/>
    <p:sldId id="263" r:id="rId1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3" d="100"/>
          <a:sy n="193" d="100"/>
        </p:scale>
        <p:origin x="168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6000" y="205979"/>
            <a:ext cx="54610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1B6BB6-8BBC-1049-9603-B959ED93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1E3CEDE-1D85-F54C-B415-CE6111D3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943896"/>
            <a:ext cx="7681516" cy="38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7940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7940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D2407D1-9E90-B646-AC07-64435B0C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86" y="243149"/>
            <a:ext cx="7934515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F513A91B-9541-CB45-883E-EB0DF731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986" y="1481512"/>
            <a:ext cx="386060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E5978D19-AB9B-3A44-BB7D-DD6C98661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8959" y="1001692"/>
            <a:ext cx="3932542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innhold 5">
            <a:extLst>
              <a:ext uri="{FF2B5EF4-FFF2-40B4-BE49-F238E27FC236}">
                <a16:creationId xmlns:a16="http://schemas.microsoft.com/office/drawing/2014/main" id="{D7B07B29-56C8-8C42-B377-AD090B6F0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8959" y="1481512"/>
            <a:ext cx="393254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5747F546-7ECB-4D49-8CEC-C64012DAB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986" y="1001691"/>
            <a:ext cx="3862118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68298" y="205979"/>
            <a:ext cx="788241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8298" y="963561"/>
            <a:ext cx="7882412" cy="3973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8649" y="576535"/>
            <a:ext cx="7772400" cy="1200329"/>
          </a:xfrm>
        </p:spPr>
        <p:txBody>
          <a:bodyPr/>
          <a:lstStyle/>
          <a:p>
            <a:pPr algn="ctr"/>
            <a:r>
              <a:rPr lang="nb-NO" b="0" dirty="0" err="1"/>
              <a:t>Micromagnetic</a:t>
            </a:r>
            <a:r>
              <a:rPr lang="nb-NO" b="0" dirty="0"/>
              <a:t> modes </a:t>
            </a:r>
            <a:r>
              <a:rPr lang="nb-NO" b="0" dirty="0" err="1"/>
              <a:t>of</a:t>
            </a:r>
            <a:r>
              <a:rPr lang="nb-NO" b="0" dirty="0"/>
              <a:t> AMS </a:t>
            </a:r>
            <a:br>
              <a:rPr lang="nb-NO" b="0" dirty="0"/>
            </a:br>
            <a:r>
              <a:rPr lang="nb-NO" b="0" dirty="0"/>
              <a:t>in </a:t>
            </a:r>
            <a:r>
              <a:rPr lang="nb-NO" b="0" dirty="0" err="1"/>
              <a:t>natural</a:t>
            </a:r>
            <a:r>
              <a:rPr lang="nb-NO" b="0" dirty="0"/>
              <a:t> </a:t>
            </a:r>
            <a:r>
              <a:rPr lang="nb-NO" b="0" dirty="0" err="1"/>
              <a:t>magnetite</a:t>
            </a:r>
            <a:r>
              <a:rPr lang="nb-NO" b="0" dirty="0"/>
              <a:t> </a:t>
            </a:r>
            <a:r>
              <a:rPr lang="nb-NO" b="0" dirty="0" err="1"/>
              <a:t>particles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92346" y="2948377"/>
            <a:ext cx="7399737" cy="131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b-NO" sz="1600" b="1" dirty="0"/>
              <a:t>Even Sunnanå Nikolaisen</a:t>
            </a:r>
            <a:r>
              <a:rPr lang="nb-NO" sz="1600" dirty="0"/>
              <a:t>, Karl Fabian, </a:t>
            </a:r>
          </a:p>
          <a:p>
            <a:pPr algn="ctr"/>
            <a:r>
              <a:rPr lang="nb-NO" sz="1600" dirty="0"/>
              <a:t>Richard J. Harrison, Suzanne A. McEnroe</a:t>
            </a:r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8EBE995-8275-F44D-B574-C93027EC9028}"/>
              </a:ext>
            </a:extLst>
          </p:cNvPr>
          <p:cNvSpPr txBox="1"/>
          <p:nvPr/>
        </p:nvSpPr>
        <p:spPr>
          <a:xfrm rot="16200000">
            <a:off x="-1344184" y="2874987"/>
            <a:ext cx="3296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solidFill>
                  <a:schemeClr val="bg1"/>
                </a:solidFill>
              </a:rPr>
              <a:t>Norwegian </a:t>
            </a:r>
            <a:r>
              <a:rPr lang="nb-NO" sz="1100" err="1">
                <a:solidFill>
                  <a:schemeClr val="bg1"/>
                </a:solidFill>
              </a:rPr>
              <a:t>University</a:t>
            </a:r>
            <a:r>
              <a:rPr lang="nb-NO" sz="1100">
                <a:solidFill>
                  <a:schemeClr val="bg1"/>
                </a:solidFill>
              </a:rPr>
              <a:t> </a:t>
            </a:r>
            <a:r>
              <a:rPr lang="nb-NO" sz="1100" err="1">
                <a:solidFill>
                  <a:schemeClr val="bg1"/>
                </a:solidFill>
              </a:rPr>
              <a:t>of</a:t>
            </a:r>
            <a:r>
              <a:rPr lang="nb-NO" sz="1100">
                <a:solidFill>
                  <a:schemeClr val="bg1"/>
                </a:solidFill>
              </a:rPr>
              <a:t>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99E8-8146-7F1D-AFAA-6568E3A2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F9DF-7327-21CD-57F8-0FF221BF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AMS is a primary tool in tectonics, sedimentology, and structural geology …</a:t>
            </a:r>
          </a:p>
          <a:p>
            <a:endParaRPr lang="en-US" dirty="0"/>
          </a:p>
          <a:p>
            <a:r>
              <a:rPr lang="en-US" dirty="0"/>
              <a:t>AMS of individual ferrimagnetic particles is the building block for AMS of bulk fabrics</a:t>
            </a:r>
          </a:p>
          <a:p>
            <a:endParaRPr lang="en-US" dirty="0"/>
          </a:p>
          <a:p>
            <a:r>
              <a:rPr lang="en-US" dirty="0"/>
              <a:t>Individual AMS is strongly influenced by particle shape and size</a:t>
            </a:r>
          </a:p>
          <a:p>
            <a:endParaRPr lang="en-US" dirty="0"/>
          </a:p>
          <a:p>
            <a:r>
              <a:rPr lang="en-US" dirty="0"/>
              <a:t>Current AMS theory is based on simple SD and MD magnetization structures:  How to improve this 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6464-DDA1-AC84-C98B-5300BECB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D6BF-6425-C72E-C1F9-35435611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35" y="1046473"/>
            <a:ext cx="8032958" cy="37474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Dataset from Nikolaisen et al, 2022</a:t>
            </a:r>
          </a:p>
          <a:p>
            <a:r>
              <a:rPr lang="en-US" dirty="0"/>
              <a:t>FIB-</a:t>
            </a:r>
            <a:r>
              <a:rPr lang="en-US" dirty="0" err="1"/>
              <a:t>nt</a:t>
            </a:r>
            <a:r>
              <a:rPr lang="en-US" dirty="0"/>
              <a:t> from "Slice and View"</a:t>
            </a:r>
          </a:p>
          <a:p>
            <a:r>
              <a:rPr lang="en-US" dirty="0"/>
              <a:t>302 individual magnetite particle </a:t>
            </a:r>
            <a:br>
              <a:rPr lang="en-US" dirty="0"/>
            </a:br>
            <a:r>
              <a:rPr lang="en-US" dirty="0"/>
              <a:t>geometries as tetrahedral meshes</a:t>
            </a:r>
          </a:p>
          <a:p>
            <a:endParaRPr lang="en-US" dirty="0"/>
          </a:p>
          <a:p>
            <a:r>
              <a:rPr lang="en-US" dirty="0"/>
              <a:t>Micromagnetic AMS modelling (MERRILL)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Determine the lowest local energy minimum (LLEM)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fields from 5 to –5 </a:t>
            </a:r>
            <a:r>
              <a:rPr lang="en-US" dirty="0" err="1"/>
              <a:t>mT</a:t>
            </a:r>
            <a:r>
              <a:rPr lang="en-US" dirty="0"/>
              <a:t>  in </a:t>
            </a:r>
            <a:r>
              <a:rPr lang="en-US" dirty="0" err="1"/>
              <a:t>x,y,z</a:t>
            </a:r>
            <a:r>
              <a:rPr lang="en-US" dirty="0"/>
              <a:t>-directions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Diagonalize calculated  AMS tensor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Calculate AMS eigenmodes in eigendirections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text, different, group, bunch&#10;&#10;Description automatically generated">
            <a:extLst>
              <a:ext uri="{FF2B5EF4-FFF2-40B4-BE49-F238E27FC236}">
                <a16:creationId xmlns:a16="http://schemas.microsoft.com/office/drawing/2014/main" id="{25A5CDA9-1713-4ABF-B0C7-475273EA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498" y="852310"/>
            <a:ext cx="3203595" cy="17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C56A-333F-E20C-B174-53DDB5C4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Theory of AMS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DF9B-84A7-08CC-7AC2-644A5076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1039146"/>
            <a:ext cx="7681516" cy="3776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Current AMS theory is based on simple SD and MD magnetization structures</a:t>
            </a:r>
          </a:p>
          <a:p>
            <a:endParaRPr lang="en-US" dirty="0"/>
          </a:p>
          <a:p>
            <a:r>
              <a:rPr lang="en-US" dirty="0"/>
              <a:t>Here the FIB-</a:t>
            </a:r>
            <a:r>
              <a:rPr lang="en-US" dirty="0" err="1"/>
              <a:t>nt</a:t>
            </a:r>
            <a:r>
              <a:rPr lang="en-US" dirty="0"/>
              <a:t> natural particle geometries are used  to provide exact micromagnetic structures</a:t>
            </a:r>
          </a:p>
          <a:p>
            <a:endParaRPr lang="en-US" dirty="0"/>
          </a:p>
          <a:p>
            <a:r>
              <a:rPr lang="en-US" dirty="0"/>
              <a:t>These are used to quantitatively study </a:t>
            </a:r>
            <a:br>
              <a:rPr lang="en-US" dirty="0"/>
            </a:br>
            <a:r>
              <a:rPr lang="en-US" dirty="0"/>
              <a:t>the eigen modes  v1,v2,v3 of AMS</a:t>
            </a:r>
          </a:p>
        </p:txBody>
      </p:sp>
    </p:spTree>
    <p:extLst>
      <p:ext uri="{BB962C8B-B14F-4D97-AF65-F5344CB8AC3E}">
        <p14:creationId xmlns:p14="http://schemas.microsoft.com/office/powerpoint/2010/main" val="42775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55FFA1F9-9F30-A647-E5F4-CEAE9CFE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07" y="292157"/>
            <a:ext cx="5875233" cy="471487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A12EE6-BC0D-3295-C516-EE061F499C32}"/>
              </a:ext>
            </a:extLst>
          </p:cNvPr>
          <p:cNvSpPr txBox="1"/>
          <p:nvPr/>
        </p:nvSpPr>
        <p:spPr>
          <a:xfrm>
            <a:off x="7801706" y="1251437"/>
            <a:ext cx="10653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Inverse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B886F-C225-E13D-8FA2-F22697B7AC0C}"/>
              </a:ext>
            </a:extLst>
          </p:cNvPr>
          <p:cNvSpPr txBox="1"/>
          <p:nvPr/>
        </p:nvSpPr>
        <p:spPr>
          <a:xfrm>
            <a:off x="7838340" y="3940417"/>
            <a:ext cx="10653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Normal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8E6AE-EFB7-DE66-A6E0-5E43E865AFB2}"/>
              </a:ext>
            </a:extLst>
          </p:cNvPr>
          <p:cNvSpPr txBox="1"/>
          <p:nvPr/>
        </p:nvSpPr>
        <p:spPr>
          <a:xfrm>
            <a:off x="863109" y="3999032"/>
            <a:ext cx="10653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Arial"/>
              </a:rPr>
              <a:t>Rotated normal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E2169A-8D82-4565-96F6-3A748A12B5CE}"/>
              </a:ext>
            </a:extLst>
          </p:cNvPr>
          <p:cNvSpPr/>
          <p:nvPr/>
        </p:nvSpPr>
        <p:spPr>
          <a:xfrm>
            <a:off x="7267074" y="245444"/>
            <a:ext cx="389823" cy="514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E29F0-63F6-4237-A37D-F562D0ACE287}"/>
              </a:ext>
            </a:extLst>
          </p:cNvPr>
          <p:cNvSpPr/>
          <p:nvPr/>
        </p:nvSpPr>
        <p:spPr>
          <a:xfrm>
            <a:off x="4705811" y="245444"/>
            <a:ext cx="389823" cy="514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CC88D-4BDC-426D-9E11-F7AD7F6BCEF2}"/>
              </a:ext>
            </a:extLst>
          </p:cNvPr>
          <p:cNvSpPr/>
          <p:nvPr/>
        </p:nvSpPr>
        <p:spPr>
          <a:xfrm>
            <a:off x="4705810" y="2924475"/>
            <a:ext cx="389823" cy="514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4DC7D1-EECC-45ED-BE62-A3623280EE07}"/>
              </a:ext>
            </a:extLst>
          </p:cNvPr>
          <p:cNvSpPr/>
          <p:nvPr/>
        </p:nvSpPr>
        <p:spPr>
          <a:xfrm>
            <a:off x="7226969" y="2847473"/>
            <a:ext cx="389823" cy="514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55CFC-DB31-4DBB-843F-D7D74E4AB9F8}"/>
              </a:ext>
            </a:extLst>
          </p:cNvPr>
          <p:cNvSpPr txBox="1"/>
          <p:nvPr/>
        </p:nvSpPr>
        <p:spPr>
          <a:xfrm>
            <a:off x="934407" y="39106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AMS ellipsoid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34870-FFF9-485E-B4AC-942A69210556}"/>
              </a:ext>
            </a:extLst>
          </p:cNvPr>
          <p:cNvSpPr txBox="1"/>
          <p:nvPr/>
        </p:nvSpPr>
        <p:spPr>
          <a:xfrm>
            <a:off x="4736602" y="292156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Max AMS (</a:t>
            </a:r>
            <a:r>
              <a:rPr lang="en-US" sz="1100" b="1" dirty="0"/>
              <a:t>V</a:t>
            </a:r>
            <a:r>
              <a:rPr lang="en-US" sz="1100" baseline="-25000" dirty="0"/>
              <a:t>1</a:t>
            </a:r>
            <a:r>
              <a:rPr lang="en-US" sz="11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B7EA71-1533-47B7-B033-D1932A240AF5}"/>
              </a:ext>
            </a:extLst>
          </p:cNvPr>
          <p:cNvSpPr txBox="1"/>
          <p:nvPr/>
        </p:nvSpPr>
        <p:spPr>
          <a:xfrm>
            <a:off x="6419360" y="138268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Max Elongation (</a:t>
            </a:r>
            <a:r>
              <a:rPr lang="en-US" sz="1100" b="1" dirty="0"/>
              <a:t>L</a:t>
            </a:r>
            <a:r>
              <a:rPr lang="en-US" sz="1100" baseline="-25000" dirty="0"/>
              <a:t>1</a:t>
            </a:r>
            <a:r>
              <a:rPr lang="en-US" sz="1100" dirty="0"/>
              <a:t>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DD912A-7665-4704-AFAB-73A0A76AE47D}"/>
              </a:ext>
            </a:extLst>
          </p:cNvPr>
          <p:cNvCxnSpPr/>
          <p:nvPr/>
        </p:nvCxnSpPr>
        <p:spPr>
          <a:xfrm>
            <a:off x="2151246" y="721895"/>
            <a:ext cx="471638" cy="303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C2897C-C0FF-45EE-873D-436112A747EB}"/>
              </a:ext>
            </a:extLst>
          </p:cNvPr>
          <p:cNvSpPr txBox="1"/>
          <p:nvPr/>
        </p:nvSpPr>
        <p:spPr>
          <a:xfrm>
            <a:off x="5565958" y="2263973"/>
            <a:ext cx="1035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Min AMS (</a:t>
            </a:r>
            <a:r>
              <a:rPr lang="en-US" sz="1100" b="1" dirty="0"/>
              <a:t>V</a:t>
            </a:r>
            <a:r>
              <a:rPr lang="en-US" sz="1100" b="1" baseline="-25000" dirty="0"/>
              <a:t>3</a:t>
            </a:r>
            <a:r>
              <a:rPr lang="en-US" sz="1100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6E5CDE-02C9-429D-97ED-439F104677E2}"/>
              </a:ext>
            </a:extLst>
          </p:cNvPr>
          <p:cNvSpPr/>
          <p:nvPr/>
        </p:nvSpPr>
        <p:spPr>
          <a:xfrm>
            <a:off x="934408" y="2571750"/>
            <a:ext cx="4080414" cy="2490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1D87C8-3402-4153-9F5E-DD90F02CDB24}"/>
              </a:ext>
            </a:extLst>
          </p:cNvPr>
          <p:cNvSpPr/>
          <p:nvPr/>
        </p:nvSpPr>
        <p:spPr>
          <a:xfrm>
            <a:off x="4900721" y="2574131"/>
            <a:ext cx="4080414" cy="2490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F680D-0771-423E-9FAD-6D31BAF7CF28}"/>
              </a:ext>
            </a:extLst>
          </p:cNvPr>
          <p:cNvSpPr/>
          <p:nvPr/>
        </p:nvSpPr>
        <p:spPr>
          <a:xfrm>
            <a:off x="5308463" y="391064"/>
            <a:ext cx="2308329" cy="19221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6" grpId="0"/>
      <p:bldP spid="14" grpId="0"/>
      <p:bldP spid="24" grpId="0"/>
      <p:bldP spid="16" grpId="0" animBg="1"/>
      <p:bldP spid="1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8282AB2-ADC0-1232-5C41-9C46DF54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36" y="162761"/>
            <a:ext cx="5036526" cy="4915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55C00-DB1B-878E-F6C2-8A0EC59FE6C2}"/>
              </a:ext>
            </a:extLst>
          </p:cNvPr>
          <p:cNvSpPr txBox="1"/>
          <p:nvPr/>
        </p:nvSpPr>
        <p:spPr>
          <a:xfrm>
            <a:off x="6211765" y="1288072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SD Magnetite:</a:t>
            </a:r>
          </a:p>
          <a:p>
            <a:pPr algn="ctr"/>
            <a:r>
              <a:rPr lang="en-US" dirty="0"/>
              <a:t> Mainly inverse </a:t>
            </a:r>
            <a:endParaRPr lang="en-US" dirty="0">
              <a:cs typeface="Arial" panose="020B0604020202020204"/>
            </a:endParaRPr>
          </a:p>
          <a:p>
            <a:pPr algn="ctr"/>
            <a:r>
              <a:rPr lang="en-US" dirty="0"/>
              <a:t>magnetic fabric</a:t>
            </a:r>
            <a:endParaRPr lang="en-US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9CD55-9A0B-4D48-E8A8-2B2E7148934B}"/>
              </a:ext>
            </a:extLst>
          </p:cNvPr>
          <p:cNvSpPr txBox="1"/>
          <p:nvPr/>
        </p:nvSpPr>
        <p:spPr>
          <a:xfrm>
            <a:off x="6211765" y="2694840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SV and MV magnetite:</a:t>
            </a:r>
          </a:p>
          <a:p>
            <a:pPr algn="ctr"/>
            <a:r>
              <a:rPr lang="en-US" dirty="0"/>
              <a:t>Trending away from inverse towards a normal magnetic fabric. With rotated normal magnetic fabric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EC2271-5093-4938-A777-A7C597EFB987}"/>
              </a:ext>
            </a:extLst>
          </p:cNvPr>
          <p:cNvSpPr/>
          <p:nvPr/>
        </p:nvSpPr>
        <p:spPr>
          <a:xfrm>
            <a:off x="5106203" y="1005840"/>
            <a:ext cx="283945" cy="195605"/>
          </a:xfrm>
          <a:prstGeom prst="ellipse">
            <a:avLst/>
          </a:prstGeom>
          <a:noFill/>
          <a:ln/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BFE374-519B-4726-AC35-1D949D124BD6}"/>
              </a:ext>
            </a:extLst>
          </p:cNvPr>
          <p:cNvSpPr/>
          <p:nvPr/>
        </p:nvSpPr>
        <p:spPr>
          <a:xfrm>
            <a:off x="5008346" y="2694840"/>
            <a:ext cx="463616" cy="388453"/>
          </a:xfrm>
          <a:prstGeom prst="ellipse">
            <a:avLst/>
          </a:prstGeom>
          <a:noFill/>
          <a:ln/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0BF977-390F-482E-843E-58562E0F7214}"/>
              </a:ext>
            </a:extLst>
          </p:cNvPr>
          <p:cNvSpPr/>
          <p:nvPr/>
        </p:nvSpPr>
        <p:spPr>
          <a:xfrm>
            <a:off x="1900017" y="2267250"/>
            <a:ext cx="4294816" cy="278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8FA605-7A23-431C-BBA8-940316C8FBF5}"/>
              </a:ext>
            </a:extLst>
          </p:cNvPr>
          <p:cNvSpPr/>
          <p:nvPr/>
        </p:nvSpPr>
        <p:spPr>
          <a:xfrm>
            <a:off x="5096576" y="2103973"/>
            <a:ext cx="283945" cy="195605"/>
          </a:xfrm>
          <a:prstGeom prst="ellipse">
            <a:avLst/>
          </a:prstGeom>
          <a:noFill/>
          <a:ln/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DA44AA-D388-43BC-A6B0-790FD6CE5FE8}"/>
              </a:ext>
            </a:extLst>
          </p:cNvPr>
          <p:cNvSpPr/>
          <p:nvPr/>
        </p:nvSpPr>
        <p:spPr>
          <a:xfrm>
            <a:off x="2169846" y="1527295"/>
            <a:ext cx="229143" cy="301505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1634D8-F614-4231-95D8-94B4E6A04DD9}"/>
              </a:ext>
            </a:extLst>
          </p:cNvPr>
          <p:cNvSpPr/>
          <p:nvPr/>
        </p:nvSpPr>
        <p:spPr>
          <a:xfrm>
            <a:off x="3187219" y="1511643"/>
            <a:ext cx="229143" cy="301505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C6C060-911B-4FA0-ADB2-B628AC756DEC}"/>
              </a:ext>
            </a:extLst>
          </p:cNvPr>
          <p:cNvSpPr/>
          <p:nvPr/>
        </p:nvSpPr>
        <p:spPr>
          <a:xfrm>
            <a:off x="2609747" y="2252890"/>
            <a:ext cx="386485" cy="194330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4189B8-C51F-40D8-8E6A-6CA84163E080}"/>
              </a:ext>
            </a:extLst>
          </p:cNvPr>
          <p:cNvSpPr/>
          <p:nvPr/>
        </p:nvSpPr>
        <p:spPr>
          <a:xfrm>
            <a:off x="2614690" y="3312802"/>
            <a:ext cx="386485" cy="194330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2" grpId="1" animBg="1"/>
      <p:bldP spid="8" grpId="0" animBg="1"/>
      <p:bldP spid="9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ext, scatter chart&#10;&#10;Description automatically generated">
            <a:extLst>
              <a:ext uri="{FF2B5EF4-FFF2-40B4-BE49-F238E27FC236}">
                <a16:creationId xmlns:a16="http://schemas.microsoft.com/office/drawing/2014/main" id="{0D83BD7A-4EC1-48E5-BA66-122E9F30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67" y="860964"/>
            <a:ext cx="8105760" cy="43325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47F67D-2C2A-4E82-85E3-90BB1B0B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0" y="210792"/>
            <a:ext cx="8502560" cy="461665"/>
          </a:xfrm>
        </p:spPr>
        <p:txBody>
          <a:bodyPr/>
          <a:lstStyle/>
          <a:p>
            <a:pPr algn="ctr"/>
            <a:r>
              <a:rPr lang="en-US" sz="2400" dirty="0"/>
              <a:t>Transition from inverse to normal fabric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2F2AD-4028-48FF-902D-99D8BFFEED08}"/>
              </a:ext>
            </a:extLst>
          </p:cNvPr>
          <p:cNvSpPr txBox="1"/>
          <p:nvPr/>
        </p:nvSpPr>
        <p:spPr>
          <a:xfrm>
            <a:off x="1419727" y="225714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E37D0-C9DA-494B-90F8-A1B6C56BEED4}"/>
              </a:ext>
            </a:extLst>
          </p:cNvPr>
          <p:cNvSpPr txBox="1"/>
          <p:nvPr/>
        </p:nvSpPr>
        <p:spPr>
          <a:xfrm>
            <a:off x="7858855" y="225714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Inverse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C8B5910C-7233-449A-A990-FDC70DCB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443" y="2156059"/>
            <a:ext cx="629579" cy="571500"/>
          </a:xfrm>
          <a:prstGeom prst="rect">
            <a:avLst/>
          </a:prstGeom>
        </p:spPr>
      </p:pic>
      <p:pic>
        <p:nvPicPr>
          <p:cNvPr id="9" name="Picture 8" descr="A picture containing toothbrush, indoor, needle, brush&#10;&#10;Description automatically generated">
            <a:extLst>
              <a:ext uri="{FF2B5EF4-FFF2-40B4-BE49-F238E27FC236}">
                <a16:creationId xmlns:a16="http://schemas.microsoft.com/office/drawing/2014/main" id="{8665FAD2-9464-4C4E-9BCF-A0D772C28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866" y="2156059"/>
            <a:ext cx="796056" cy="5715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902505-91DD-41A9-A295-DB962DA14E92}"/>
              </a:ext>
            </a:extLst>
          </p:cNvPr>
          <p:cNvCxnSpPr/>
          <p:nvPr/>
        </p:nvCxnSpPr>
        <p:spPr>
          <a:xfrm>
            <a:off x="3321844" y="2486025"/>
            <a:ext cx="38933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730BDC-2E78-4074-9CFD-731A0257A8D9}"/>
              </a:ext>
            </a:extLst>
          </p:cNvPr>
          <p:cNvSpPr txBox="1"/>
          <p:nvPr/>
        </p:nvSpPr>
        <p:spPr>
          <a:xfrm>
            <a:off x="2243234" y="2500312"/>
            <a:ext cx="503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V</a:t>
            </a:r>
            <a:r>
              <a:rPr lang="en-US" sz="900" baseline="-25000" dirty="0"/>
              <a:t>1</a:t>
            </a:r>
            <a:r>
              <a:rPr lang="en-US" sz="900" dirty="0"/>
              <a:t>||</a:t>
            </a:r>
            <a:r>
              <a:rPr lang="en-US" sz="900" b="1" dirty="0"/>
              <a:t>L</a:t>
            </a:r>
            <a:r>
              <a:rPr lang="en-US" sz="900" baseline="-25000" dirty="0"/>
              <a:t>1</a:t>
            </a:r>
            <a:endParaRPr lang="en-US" sz="9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718F1-A3F3-4C2E-98F6-3D00BE1618C7}"/>
              </a:ext>
            </a:extLst>
          </p:cNvPr>
          <p:cNvSpPr txBox="1"/>
          <p:nvPr/>
        </p:nvSpPr>
        <p:spPr>
          <a:xfrm>
            <a:off x="2967723" y="1950839"/>
            <a:ext cx="503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V</a:t>
            </a:r>
            <a:r>
              <a:rPr lang="en-US" sz="900" b="1" baseline="-25000" dirty="0"/>
              <a:t>3</a:t>
            </a:r>
            <a:r>
              <a:rPr lang="en-US" sz="900" dirty="0"/>
              <a:t>||</a:t>
            </a:r>
            <a:r>
              <a:rPr lang="en-US" sz="900" b="1" dirty="0"/>
              <a:t>L</a:t>
            </a:r>
            <a:r>
              <a:rPr lang="en-US" sz="900" b="1" baseline="-25000" dirty="0"/>
              <a:t>3</a:t>
            </a:r>
            <a:endParaRPr lang="en-US" sz="9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894CA-2040-4F7D-A68A-FD1B3F1AE5F6}"/>
              </a:ext>
            </a:extLst>
          </p:cNvPr>
          <p:cNvSpPr txBox="1"/>
          <p:nvPr/>
        </p:nvSpPr>
        <p:spPr>
          <a:xfrm>
            <a:off x="7282443" y="2685234"/>
            <a:ext cx="503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V</a:t>
            </a:r>
            <a:r>
              <a:rPr lang="en-US" sz="900" b="1" baseline="-25000" dirty="0"/>
              <a:t>3</a:t>
            </a:r>
            <a:r>
              <a:rPr lang="en-US" sz="900" dirty="0"/>
              <a:t>||</a:t>
            </a:r>
            <a:r>
              <a:rPr lang="en-US" sz="900" b="1" dirty="0"/>
              <a:t>L</a:t>
            </a:r>
            <a:r>
              <a:rPr lang="en-US" sz="900" baseline="-25000" dirty="0"/>
              <a:t>1</a:t>
            </a:r>
            <a:endParaRPr lang="en-US" sz="9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1AF3F6-E272-4424-97D5-8F37B0A8C234}"/>
              </a:ext>
            </a:extLst>
          </p:cNvPr>
          <p:cNvSpPr txBox="1"/>
          <p:nvPr/>
        </p:nvSpPr>
        <p:spPr>
          <a:xfrm>
            <a:off x="6876244" y="2080833"/>
            <a:ext cx="503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V</a:t>
            </a:r>
            <a:r>
              <a:rPr lang="en-US" sz="900" baseline="-25000" dirty="0"/>
              <a:t>1</a:t>
            </a:r>
            <a:r>
              <a:rPr lang="en-US" sz="900" dirty="0"/>
              <a:t>||</a:t>
            </a:r>
            <a:r>
              <a:rPr lang="en-US" sz="900" b="1" dirty="0"/>
              <a:t>L</a:t>
            </a:r>
            <a:r>
              <a:rPr lang="en-US" sz="900" b="1" baseline="-25000" dirty="0"/>
              <a:t>2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75323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A4A3E3B-B52E-30A4-9CDF-E4BDBA41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09" y="406321"/>
            <a:ext cx="5608025" cy="4737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C07F4E-96DD-4136-AEA4-3639FF925507}"/>
              </a:ext>
            </a:extLst>
          </p:cNvPr>
          <p:cNvSpPr txBox="1"/>
          <p:nvPr/>
        </p:nvSpPr>
        <p:spPr>
          <a:xfrm>
            <a:off x="6846191" y="1252194"/>
            <a:ext cx="2026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Localized magnetization changes, control high susceptibility modes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08353-D218-4AA7-B698-09E59A9B66E3}"/>
              </a:ext>
            </a:extLst>
          </p:cNvPr>
          <p:cNvSpPr txBox="1"/>
          <p:nvPr/>
        </p:nvSpPr>
        <p:spPr>
          <a:xfrm>
            <a:off x="6846191" y="605863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Contrary to classical</a:t>
            </a:r>
          </a:p>
          <a:p>
            <a:r>
              <a:rPr lang="en-US" dirty="0"/>
              <a:t>SD AMS theory: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4B4D7-7B88-4F91-814A-0760CB562176}"/>
              </a:ext>
            </a:extLst>
          </p:cNvPr>
          <p:cNvSpPr txBox="1"/>
          <p:nvPr/>
        </p:nvSpPr>
        <p:spPr>
          <a:xfrm>
            <a:off x="6848375" y="3643161"/>
            <a:ext cx="2151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 M:</a:t>
            </a:r>
          </a:p>
          <a:p>
            <a:r>
              <a:rPr lang="en-US" sz="1400" dirty="0"/>
              <a:t>Difference vectors between</a:t>
            </a:r>
          </a:p>
          <a:p>
            <a:r>
              <a:rPr lang="en-US" sz="1400" dirty="0"/>
              <a:t>+5 and -5 </a:t>
            </a:r>
            <a:r>
              <a:rPr lang="en-US" sz="1400" dirty="0" err="1"/>
              <a:t>mT</a:t>
            </a:r>
            <a:r>
              <a:rPr lang="en-US" sz="1400" dirty="0"/>
              <a:t>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DE4B4-73AE-4633-A85D-04BD9CF866C5}"/>
              </a:ext>
            </a:extLst>
          </p:cNvPr>
          <p:cNvSpPr txBox="1"/>
          <p:nvPr/>
        </p:nvSpPr>
        <p:spPr>
          <a:xfrm>
            <a:off x="726351" y="4480561"/>
            <a:ext cx="10134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Magnetization </a:t>
            </a:r>
          </a:p>
          <a:p>
            <a:r>
              <a:rPr lang="en-US" sz="1000" dirty="0"/>
              <a:t>structures </a:t>
            </a:r>
          </a:p>
          <a:p>
            <a:r>
              <a:rPr lang="en-US" sz="1000" dirty="0"/>
              <a:t>at 0mT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FA8989-9687-4781-AEFA-91EB63DE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3" y="-33691"/>
            <a:ext cx="8502560" cy="400110"/>
          </a:xfrm>
        </p:spPr>
        <p:txBody>
          <a:bodyPr/>
          <a:lstStyle/>
          <a:p>
            <a:pPr algn="ctr"/>
            <a:r>
              <a:rPr lang="en-US" sz="2000" dirty="0"/>
              <a:t>Visualizing the AMS eigen modes</a:t>
            </a:r>
          </a:p>
        </p:txBody>
      </p:sp>
    </p:spTree>
    <p:extLst>
      <p:ext uri="{BB962C8B-B14F-4D97-AF65-F5344CB8AC3E}">
        <p14:creationId xmlns:p14="http://schemas.microsoft.com/office/powerpoint/2010/main" val="142798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C47A-C577-548D-32D0-53E029B2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153040"/>
            <a:ext cx="7681516" cy="646331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5DA5-90E5-5184-FD49-2D1872D80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934270"/>
            <a:ext cx="7681516" cy="387203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A new micromagnetic method allows to study the AMS </a:t>
            </a:r>
            <a:br>
              <a:rPr lang="en-US" dirty="0"/>
            </a:br>
            <a:r>
              <a:rPr lang="en-US" dirty="0"/>
              <a:t>of 302 individual natural magnetite particles</a:t>
            </a:r>
          </a:p>
          <a:p>
            <a:endParaRPr lang="en-US" dirty="0"/>
          </a:p>
          <a:p>
            <a:r>
              <a:rPr lang="en-US" dirty="0"/>
              <a:t>High AMS modes due to </a:t>
            </a:r>
            <a:r>
              <a:rPr lang="en-US" i="1" dirty="0"/>
              <a:t>local</a:t>
            </a:r>
            <a:r>
              <a:rPr lang="en-US" dirty="0"/>
              <a:t> magnetization changes:</a:t>
            </a:r>
            <a:br>
              <a:rPr lang="en-US" dirty="0"/>
            </a:br>
            <a:r>
              <a:rPr lang="en-US" dirty="0"/>
              <a:t>          flowering, buckling, vortex motion</a:t>
            </a:r>
          </a:p>
          <a:p>
            <a:endParaRPr lang="en-US" dirty="0"/>
          </a:p>
          <a:p>
            <a:r>
              <a:rPr lang="en-US" dirty="0"/>
              <a:t>SD particles: mainly inverse magnetic fabric   (flowering, buckling)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SV particles:  transition state (vortex motion)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MV particles: dominantly normal magnetic fabric (combined vortex motion)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study provides a new understanding of AMS modes </a:t>
            </a:r>
            <a:br>
              <a:rPr lang="en-US" dirty="0"/>
            </a:br>
            <a:r>
              <a:rPr lang="en-US" dirty="0"/>
              <a:t>in magnetic mineral assemblages in geological materials</a:t>
            </a:r>
          </a:p>
        </p:txBody>
      </p:sp>
    </p:spTree>
    <p:extLst>
      <p:ext uri="{BB962C8B-B14F-4D97-AF65-F5344CB8AC3E}">
        <p14:creationId xmlns:p14="http://schemas.microsoft.com/office/powerpoint/2010/main" val="11776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eng_16_9" id="{EF0CCC76-3BB4-964A-A763-5BADD99CCC12}" vid="{22775D7A-A0EF-1F47-BB91-F593C8A03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12C5B88756E46A2C6D7FB14C7DBEC" ma:contentTypeVersion="4" ma:contentTypeDescription="Create a new document." ma:contentTypeScope="" ma:versionID="a40afeb0ce13423f5af8076415067cb1">
  <xsd:schema xmlns:xsd="http://www.w3.org/2001/XMLSchema" xmlns:xs="http://www.w3.org/2001/XMLSchema" xmlns:p="http://schemas.microsoft.com/office/2006/metadata/properties" xmlns:ns2="be3186c0-4d56-4345-a058-416738d592d7" xmlns:ns3="63fd0141-d080-4869-b7f4-a0a32bd93ae9" targetNamespace="http://schemas.microsoft.com/office/2006/metadata/properties" ma:root="true" ma:fieldsID="6355e677b8bf31b3448900b929c6d9b4" ns2:_="" ns3:_="">
    <xsd:import namespace="be3186c0-4d56-4345-a058-416738d592d7"/>
    <xsd:import namespace="63fd0141-d080-4869-b7f4-a0a32bd93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186c0-4d56-4345-a058-416738d59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d0141-d080-4869-b7f4-a0a32bd93a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E7D96-3EF1-440B-8615-A3DC368086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00FB43-0420-4B71-9C83-9E54750555F9}">
  <ds:schemaRefs>
    <ds:schemaRef ds:uri="63fd0141-d080-4869-b7f4-a0a32bd93ae9"/>
    <ds:schemaRef ds:uri="be3186c0-4d56-4345-a058-416738d592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0A461C-51A0-4C0C-87B2-7AC47A393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On-screen Show (16:9)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Office-tema</vt:lpstr>
      <vt:lpstr>Micromagnetic modes of AMS  in natural magnetite particles</vt:lpstr>
      <vt:lpstr>Introduction</vt:lpstr>
      <vt:lpstr>Method</vt:lpstr>
      <vt:lpstr>New Theory of AMS </vt:lpstr>
      <vt:lpstr>PowerPoint Presentation</vt:lpstr>
      <vt:lpstr>PowerPoint Presentation</vt:lpstr>
      <vt:lpstr>Transition from inverse to normal fabric</vt:lpstr>
      <vt:lpstr>Visualizing the AMS eigen modes</vt:lpstr>
      <vt:lpstr>Conclusion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Even Nikolaisen</dc:creator>
  <cp:lastModifiedBy>Even Nikolaisen</cp:lastModifiedBy>
  <cp:revision>8</cp:revision>
  <dcterms:created xsi:type="dcterms:W3CDTF">2022-05-18T11:10:07Z</dcterms:created>
  <dcterms:modified xsi:type="dcterms:W3CDTF">2022-05-23T13:33:27Z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0x010100ECE12C5B88756E46A2C6D7FB14C7DBEC</vt:lpwstr>
  </property>
</Properties>
</file>