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19"/>
  </p:notesMasterIdLst>
  <p:sldIdLst>
    <p:sldId id="256" r:id="rId3"/>
    <p:sldId id="258" r:id="rId4"/>
    <p:sldId id="257"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5" d="100"/>
          <a:sy n="105" d="100"/>
        </p:scale>
        <p:origin x="144"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C34BEC-9C56-4CB0-9E8B-8B6ACC89A6DD}" type="datetimeFigureOut">
              <a:rPr lang="en-GB" smtClean="0"/>
              <a:t>22/05/2022</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576A30-ABBC-4EC4-B0B3-69B787C9DF73}" type="slidenum">
              <a:rPr lang="en-GB" smtClean="0"/>
              <a:t>‹Nr.›</a:t>
            </a:fld>
            <a:endParaRPr lang="en-GB"/>
          </a:p>
        </p:txBody>
      </p:sp>
    </p:spTree>
    <p:extLst>
      <p:ext uri="{BB962C8B-B14F-4D97-AF65-F5344CB8AC3E}">
        <p14:creationId xmlns:p14="http://schemas.microsoft.com/office/powerpoint/2010/main" val="3147510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oleObject" Target="../embeddings/oleObject4.bin"/><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vmlDrawing" Target="../drawings/vmlDrawing3.vml"/><Relationship Id="rId6" Type="http://schemas.openxmlformats.org/officeDocument/2006/relationships/image" Target="../media/image3.emf"/><Relationship Id="rId5" Type="http://schemas.openxmlformats.org/officeDocument/2006/relationships/oleObject" Target="../embeddings/oleObject6.bin"/><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CEA817-BA50-4C85-9EF7-90CCE4767DB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GB"/>
          </a:p>
        </p:txBody>
      </p:sp>
      <p:sp>
        <p:nvSpPr>
          <p:cNvPr id="3" name="Untertitel 2">
            <a:extLst>
              <a:ext uri="{FF2B5EF4-FFF2-40B4-BE49-F238E27FC236}">
                <a16:creationId xmlns:a16="http://schemas.microsoft.com/office/drawing/2014/main" id="{3DF44074-FC50-41C4-B976-FDC48AF3DC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GB"/>
          </a:p>
        </p:txBody>
      </p:sp>
      <p:sp>
        <p:nvSpPr>
          <p:cNvPr id="4" name="Verbotsymbol 3">
            <a:extLst>
              <a:ext uri="{FF2B5EF4-FFF2-40B4-BE49-F238E27FC236}">
                <a16:creationId xmlns:a16="http://schemas.microsoft.com/office/drawing/2014/main" id="{BA201AF5-396B-46D7-9591-73096580EB79}"/>
              </a:ext>
            </a:extLst>
          </p:cNvPr>
          <p:cNvSpPr/>
          <p:nvPr userDrawn="1"/>
        </p:nvSpPr>
        <p:spPr>
          <a:xfrm>
            <a:off x="2333104" y="253538"/>
            <a:ext cx="7226532" cy="6350924"/>
          </a:xfrm>
          <a:prstGeom prst="noSmoking">
            <a:avLst/>
          </a:prstGeom>
          <a:solidFill>
            <a:srgbClr val="FF0000"/>
          </a:solidFill>
          <a:ln>
            <a:noFill/>
          </a:ln>
          <a:effectLst>
            <a:outerShdw blurRad="149987" dist="250190" dir="8460000" algn="ctr">
              <a:srgbClr val="000000">
                <a:alpha val="28000"/>
              </a:srgbClr>
            </a:outerShdw>
          </a:effectLst>
          <a:scene3d>
            <a:camera prst="obliqueBottomRight"/>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algn="ctr"/>
            <a:endParaRPr lang="en-GB">
              <a:ln>
                <a:solidFill>
                  <a:srgbClr val="FF0000"/>
                </a:solidFill>
              </a:ln>
              <a:solidFill>
                <a:srgbClr val="FF0000"/>
              </a:solidFill>
            </a:endParaRPr>
          </a:p>
        </p:txBody>
      </p:sp>
    </p:spTree>
    <p:extLst>
      <p:ext uri="{BB962C8B-B14F-4D97-AF65-F5344CB8AC3E}">
        <p14:creationId xmlns:p14="http://schemas.microsoft.com/office/powerpoint/2010/main" val="2796774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16C666-F7AE-4A7F-B6C2-74D6B811084E}"/>
              </a:ext>
            </a:extLst>
          </p:cNvPr>
          <p:cNvSpPr>
            <a:spLocks noGrp="1"/>
          </p:cNvSpPr>
          <p:nvPr>
            <p:ph type="title"/>
          </p:nvPr>
        </p:nvSpPr>
        <p:spPr/>
        <p:txBody>
          <a:bodyPr/>
          <a:lstStyle/>
          <a:p>
            <a:r>
              <a:rPr lang="de-DE"/>
              <a:t>Mastertitelformat bearbeiten</a:t>
            </a:r>
            <a:endParaRPr lang="en-GB"/>
          </a:p>
        </p:txBody>
      </p:sp>
      <p:sp>
        <p:nvSpPr>
          <p:cNvPr id="3" name="Vertikaler Textplatzhalter 2">
            <a:extLst>
              <a:ext uri="{FF2B5EF4-FFF2-40B4-BE49-F238E27FC236}">
                <a16:creationId xmlns:a16="http://schemas.microsoft.com/office/drawing/2014/main" id="{D3F3750E-4659-4E98-BA4D-C9B95E2D5850}"/>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35C5CCD2-F127-4993-A5FA-23FE0E913E1B}"/>
              </a:ext>
            </a:extLst>
          </p:cNvPr>
          <p:cNvSpPr>
            <a:spLocks noGrp="1"/>
          </p:cNvSpPr>
          <p:nvPr>
            <p:ph type="dt" sz="half" idx="10"/>
          </p:nvPr>
        </p:nvSpPr>
        <p:spPr/>
        <p:txBody>
          <a:bodyPr/>
          <a:lstStyle/>
          <a:p>
            <a:r>
              <a:rPr lang="en-US"/>
              <a:t>25 May 2022</a:t>
            </a:r>
            <a:endParaRPr lang="en-GB"/>
          </a:p>
        </p:txBody>
      </p:sp>
      <p:sp>
        <p:nvSpPr>
          <p:cNvPr id="5" name="Fußzeilenplatzhalter 4">
            <a:extLst>
              <a:ext uri="{FF2B5EF4-FFF2-40B4-BE49-F238E27FC236}">
                <a16:creationId xmlns:a16="http://schemas.microsoft.com/office/drawing/2014/main" id="{38DF2C4C-5637-4071-80FE-605677872001}"/>
              </a:ext>
            </a:extLst>
          </p:cNvPr>
          <p:cNvSpPr>
            <a:spLocks noGrp="1"/>
          </p:cNvSpPr>
          <p:nvPr>
            <p:ph type="ftr" sz="quarter" idx="11"/>
          </p:nvPr>
        </p:nvSpPr>
        <p:spPr/>
        <p:txBody>
          <a:bodyPr/>
          <a:lstStyle/>
          <a:p>
            <a:r>
              <a:rPr lang="en-GB"/>
              <a:t>EGU22-8555 - CR 2.1 - Henrik Grob - henrik.grob@ifg.uni-kiel.de</a:t>
            </a:r>
          </a:p>
        </p:txBody>
      </p:sp>
      <p:sp>
        <p:nvSpPr>
          <p:cNvPr id="6" name="Foliennummernplatzhalter 5">
            <a:extLst>
              <a:ext uri="{FF2B5EF4-FFF2-40B4-BE49-F238E27FC236}">
                <a16:creationId xmlns:a16="http://schemas.microsoft.com/office/drawing/2014/main" id="{EDE7E9A3-2271-4218-9359-CB1D7D84BCF2}"/>
              </a:ext>
            </a:extLst>
          </p:cNvPr>
          <p:cNvSpPr>
            <a:spLocks noGrp="1"/>
          </p:cNvSpPr>
          <p:nvPr>
            <p:ph type="sldNum" sz="quarter" idx="12"/>
          </p:nvPr>
        </p:nvSpPr>
        <p:spPr/>
        <p:txBody>
          <a:bodyPr/>
          <a:lstStyle/>
          <a:p>
            <a:fld id="{17AEFEEA-F041-4639-9537-7D805E245CFE}" type="slidenum">
              <a:rPr lang="en-GB" smtClean="0"/>
              <a:t>‹Nr.›</a:t>
            </a:fld>
            <a:endParaRPr lang="en-GB"/>
          </a:p>
        </p:txBody>
      </p:sp>
    </p:spTree>
    <p:extLst>
      <p:ext uri="{BB962C8B-B14F-4D97-AF65-F5344CB8AC3E}">
        <p14:creationId xmlns:p14="http://schemas.microsoft.com/office/powerpoint/2010/main" val="3885787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B051FDD-6EDC-4335-A902-94700FF542C9}"/>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GB"/>
          </a:p>
        </p:txBody>
      </p:sp>
      <p:sp>
        <p:nvSpPr>
          <p:cNvPr id="3" name="Vertikaler Textplatzhalter 2">
            <a:extLst>
              <a:ext uri="{FF2B5EF4-FFF2-40B4-BE49-F238E27FC236}">
                <a16:creationId xmlns:a16="http://schemas.microsoft.com/office/drawing/2014/main" id="{BE18F9A0-E3DC-488D-BB4D-C1DC261A39F6}"/>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E5D0F5E6-B533-4F09-BFE6-EE640432C260}"/>
              </a:ext>
            </a:extLst>
          </p:cNvPr>
          <p:cNvSpPr>
            <a:spLocks noGrp="1"/>
          </p:cNvSpPr>
          <p:nvPr>
            <p:ph type="dt" sz="half" idx="10"/>
          </p:nvPr>
        </p:nvSpPr>
        <p:spPr/>
        <p:txBody>
          <a:bodyPr/>
          <a:lstStyle/>
          <a:p>
            <a:r>
              <a:rPr lang="en-US"/>
              <a:t>25 May 2022</a:t>
            </a:r>
            <a:endParaRPr lang="en-GB"/>
          </a:p>
        </p:txBody>
      </p:sp>
      <p:sp>
        <p:nvSpPr>
          <p:cNvPr id="5" name="Fußzeilenplatzhalter 4">
            <a:extLst>
              <a:ext uri="{FF2B5EF4-FFF2-40B4-BE49-F238E27FC236}">
                <a16:creationId xmlns:a16="http://schemas.microsoft.com/office/drawing/2014/main" id="{2B95F7BB-CE58-4ACE-9AF9-61EC6CD4E597}"/>
              </a:ext>
            </a:extLst>
          </p:cNvPr>
          <p:cNvSpPr>
            <a:spLocks noGrp="1"/>
          </p:cNvSpPr>
          <p:nvPr>
            <p:ph type="ftr" sz="quarter" idx="11"/>
          </p:nvPr>
        </p:nvSpPr>
        <p:spPr/>
        <p:txBody>
          <a:bodyPr/>
          <a:lstStyle/>
          <a:p>
            <a:r>
              <a:rPr lang="en-GB"/>
              <a:t>EGU22-8555 - CR 2.1 - Henrik Grob - henrik.grob@ifg.uni-kiel.de</a:t>
            </a:r>
          </a:p>
        </p:txBody>
      </p:sp>
      <p:sp>
        <p:nvSpPr>
          <p:cNvPr id="6" name="Foliennummernplatzhalter 5">
            <a:extLst>
              <a:ext uri="{FF2B5EF4-FFF2-40B4-BE49-F238E27FC236}">
                <a16:creationId xmlns:a16="http://schemas.microsoft.com/office/drawing/2014/main" id="{8FDFB4F0-3321-459C-BCFE-3DA9F60C56CB}"/>
              </a:ext>
            </a:extLst>
          </p:cNvPr>
          <p:cNvSpPr>
            <a:spLocks noGrp="1"/>
          </p:cNvSpPr>
          <p:nvPr>
            <p:ph type="sldNum" sz="quarter" idx="12"/>
          </p:nvPr>
        </p:nvSpPr>
        <p:spPr/>
        <p:txBody>
          <a:bodyPr/>
          <a:lstStyle/>
          <a:p>
            <a:fld id="{17AEFEEA-F041-4639-9537-7D805E245CFE}" type="slidenum">
              <a:rPr lang="en-GB" smtClean="0"/>
              <a:t>‹Nr.›</a:t>
            </a:fld>
            <a:endParaRPr lang="en-GB"/>
          </a:p>
        </p:txBody>
      </p:sp>
    </p:spTree>
    <p:extLst>
      <p:ext uri="{BB962C8B-B14F-4D97-AF65-F5344CB8AC3E}">
        <p14:creationId xmlns:p14="http://schemas.microsoft.com/office/powerpoint/2010/main" val="81193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CEA817-BA50-4C85-9EF7-90CCE4767DB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GB"/>
          </a:p>
        </p:txBody>
      </p:sp>
      <p:sp>
        <p:nvSpPr>
          <p:cNvPr id="3" name="Untertitel 2">
            <a:extLst>
              <a:ext uri="{FF2B5EF4-FFF2-40B4-BE49-F238E27FC236}">
                <a16:creationId xmlns:a16="http://schemas.microsoft.com/office/drawing/2014/main" id="{3DF44074-FC50-41C4-B976-FDC48AF3DC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GB"/>
          </a:p>
        </p:txBody>
      </p:sp>
      <p:graphicFrame>
        <p:nvGraphicFramePr>
          <p:cNvPr id="4" name="Objekt 3">
            <a:extLst>
              <a:ext uri="{FF2B5EF4-FFF2-40B4-BE49-F238E27FC236}">
                <a16:creationId xmlns:a16="http://schemas.microsoft.com/office/drawing/2014/main" id="{EE261C0C-CD79-4CF7-9BDE-5CD56566065E}"/>
              </a:ext>
            </a:extLst>
          </p:cNvPr>
          <p:cNvGraphicFramePr>
            <a:graphicFrameLocks noChangeAspect="1"/>
          </p:cNvGraphicFramePr>
          <p:nvPr userDrawn="1">
            <p:extLst>
              <p:ext uri="{D42A27DB-BD31-4B8C-83A1-F6EECF244321}">
                <p14:modId xmlns:p14="http://schemas.microsoft.com/office/powerpoint/2010/main" val="2126505472"/>
              </p:ext>
            </p:extLst>
          </p:nvPr>
        </p:nvGraphicFramePr>
        <p:xfrm>
          <a:off x="8598825" y="5587993"/>
          <a:ext cx="3443115" cy="1161624"/>
        </p:xfrm>
        <a:graphic>
          <a:graphicData uri="http://schemas.openxmlformats.org/presentationml/2006/ole">
            <mc:AlternateContent xmlns:mc="http://schemas.openxmlformats.org/markup-compatibility/2006">
              <mc:Choice xmlns:v="urn:schemas-microsoft-com:vml" Requires="v">
                <p:oleObj spid="_x0000_s2334" name="CorelDRAW" r:id="rId3" imgW="1439466" imgH="485346" progId="CorelDraw.Graphic.17">
                  <p:embed/>
                </p:oleObj>
              </mc:Choice>
              <mc:Fallback>
                <p:oleObj name="CorelDRAW" r:id="rId3" imgW="1439466" imgH="485346" progId="CorelDraw.Graphic.17">
                  <p:embed/>
                  <p:pic>
                    <p:nvPicPr>
                      <p:cNvPr id="0" name=""/>
                      <p:cNvPicPr/>
                      <p:nvPr/>
                    </p:nvPicPr>
                    <p:blipFill>
                      <a:blip r:embed="rId4"/>
                      <a:stretch>
                        <a:fillRect/>
                      </a:stretch>
                    </p:blipFill>
                    <p:spPr>
                      <a:xfrm>
                        <a:off x="8598825" y="5587993"/>
                        <a:ext cx="3443115" cy="1161624"/>
                      </a:xfrm>
                      <a:prstGeom prst="rect">
                        <a:avLst/>
                      </a:prstGeom>
                    </p:spPr>
                  </p:pic>
                </p:oleObj>
              </mc:Fallback>
            </mc:AlternateContent>
          </a:graphicData>
        </a:graphic>
      </p:graphicFrame>
      <p:graphicFrame>
        <p:nvGraphicFramePr>
          <p:cNvPr id="5" name="Objekt 4">
            <a:extLst>
              <a:ext uri="{FF2B5EF4-FFF2-40B4-BE49-F238E27FC236}">
                <a16:creationId xmlns:a16="http://schemas.microsoft.com/office/drawing/2014/main" id="{D161BFE4-BD0E-419B-B1C8-8BDE38929043}"/>
              </a:ext>
            </a:extLst>
          </p:cNvPr>
          <p:cNvGraphicFramePr>
            <a:graphicFrameLocks noChangeAspect="1"/>
          </p:cNvGraphicFramePr>
          <p:nvPr userDrawn="1">
            <p:extLst>
              <p:ext uri="{D42A27DB-BD31-4B8C-83A1-F6EECF244321}">
                <p14:modId xmlns:p14="http://schemas.microsoft.com/office/powerpoint/2010/main" val="599279582"/>
              </p:ext>
            </p:extLst>
          </p:nvPr>
        </p:nvGraphicFramePr>
        <p:xfrm>
          <a:off x="147463" y="5011998"/>
          <a:ext cx="3445714" cy="1737619"/>
        </p:xfrm>
        <a:graphic>
          <a:graphicData uri="http://schemas.openxmlformats.org/presentationml/2006/ole">
            <mc:AlternateContent xmlns:mc="http://schemas.openxmlformats.org/markup-compatibility/2006">
              <mc:Choice xmlns:v="urn:schemas-microsoft-com:vml" Requires="v">
                <p:oleObj spid="_x0000_s2335" name="CorelDRAW" r:id="rId5" imgW="1296733" imgH="653796" progId="CorelDraw.Graphic.17">
                  <p:embed/>
                </p:oleObj>
              </mc:Choice>
              <mc:Fallback>
                <p:oleObj name="CorelDRAW" r:id="rId5" imgW="1296733" imgH="653796" progId="CorelDraw.Graphic.17">
                  <p:embed/>
                  <p:pic>
                    <p:nvPicPr>
                      <p:cNvPr id="0" name=""/>
                      <p:cNvPicPr/>
                      <p:nvPr/>
                    </p:nvPicPr>
                    <p:blipFill>
                      <a:blip r:embed="rId6"/>
                      <a:stretch>
                        <a:fillRect/>
                      </a:stretch>
                    </p:blipFill>
                    <p:spPr>
                      <a:xfrm>
                        <a:off x="147463" y="5011998"/>
                        <a:ext cx="3445714" cy="1737619"/>
                      </a:xfrm>
                      <a:prstGeom prst="rect">
                        <a:avLst/>
                      </a:prstGeom>
                    </p:spPr>
                  </p:pic>
                </p:oleObj>
              </mc:Fallback>
            </mc:AlternateContent>
          </a:graphicData>
        </a:graphic>
      </p:graphicFrame>
    </p:spTree>
    <p:extLst>
      <p:ext uri="{BB962C8B-B14F-4D97-AF65-F5344CB8AC3E}">
        <p14:creationId xmlns:p14="http://schemas.microsoft.com/office/powerpoint/2010/main" val="2663487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306779-B796-49B5-BF5A-9701BB10927C}"/>
              </a:ext>
            </a:extLst>
          </p:cNvPr>
          <p:cNvSpPr>
            <a:spLocks noGrp="1"/>
          </p:cNvSpPr>
          <p:nvPr>
            <p:ph type="title"/>
          </p:nvPr>
        </p:nvSpPr>
        <p:spPr/>
        <p:txBody>
          <a:bodyPr/>
          <a:lstStyle/>
          <a:p>
            <a:r>
              <a:rPr lang="de-DE" dirty="0"/>
              <a:t>Mastertitelformat bearbeiten</a:t>
            </a:r>
            <a:endParaRPr lang="en-GB" dirty="0"/>
          </a:p>
        </p:txBody>
      </p:sp>
      <p:sp>
        <p:nvSpPr>
          <p:cNvPr id="3" name="Inhaltsplatzhalter 2">
            <a:extLst>
              <a:ext uri="{FF2B5EF4-FFF2-40B4-BE49-F238E27FC236}">
                <a16:creationId xmlns:a16="http://schemas.microsoft.com/office/drawing/2014/main" id="{5DBF6236-19D4-4E70-BD48-E5DD2BC8F74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458008CF-3D52-4F95-A48A-937BC77FEB51}"/>
              </a:ext>
            </a:extLst>
          </p:cNvPr>
          <p:cNvSpPr>
            <a:spLocks noGrp="1"/>
          </p:cNvSpPr>
          <p:nvPr>
            <p:ph type="dt" sz="half" idx="10"/>
          </p:nvPr>
        </p:nvSpPr>
        <p:spPr>
          <a:xfrm>
            <a:off x="4091881" y="6456191"/>
            <a:ext cx="1247775" cy="365125"/>
          </a:xfrm>
          <a:prstGeom prst="rect">
            <a:avLst/>
          </a:prstGeom>
        </p:spPr>
        <p:txBody>
          <a:bodyPr/>
          <a:lstStyle/>
          <a:p>
            <a:r>
              <a:rPr lang="en-US"/>
              <a:t>25 May 2022</a:t>
            </a:r>
            <a:endParaRPr lang="en-GB"/>
          </a:p>
        </p:txBody>
      </p:sp>
      <p:sp>
        <p:nvSpPr>
          <p:cNvPr id="5" name="Fußzeilenplatzhalter 4">
            <a:extLst>
              <a:ext uri="{FF2B5EF4-FFF2-40B4-BE49-F238E27FC236}">
                <a16:creationId xmlns:a16="http://schemas.microsoft.com/office/drawing/2014/main" id="{2688F1A5-DE53-4A9F-AC82-A9364B04C722}"/>
              </a:ext>
            </a:extLst>
          </p:cNvPr>
          <p:cNvSpPr>
            <a:spLocks noGrp="1"/>
          </p:cNvSpPr>
          <p:nvPr>
            <p:ph type="ftr" sz="quarter" idx="11"/>
          </p:nvPr>
        </p:nvSpPr>
        <p:spPr>
          <a:xfrm>
            <a:off x="5628235" y="6456190"/>
            <a:ext cx="3754755" cy="365125"/>
          </a:xfrm>
          <a:prstGeom prst="rect">
            <a:avLst/>
          </a:prstGeom>
        </p:spPr>
        <p:txBody>
          <a:bodyPr/>
          <a:lstStyle/>
          <a:p>
            <a:r>
              <a:rPr lang="en-GB"/>
              <a:t>EGU22-8555 - CR 2.1 - Henrik Grob - henrik.grob@ifg.uni-kiel.de</a:t>
            </a:r>
          </a:p>
        </p:txBody>
      </p:sp>
      <p:sp>
        <p:nvSpPr>
          <p:cNvPr id="6" name="Foliennummernplatzhalter 5">
            <a:extLst>
              <a:ext uri="{FF2B5EF4-FFF2-40B4-BE49-F238E27FC236}">
                <a16:creationId xmlns:a16="http://schemas.microsoft.com/office/drawing/2014/main" id="{F26E8A4D-E8CD-4A37-9E01-F7DB6460E5A0}"/>
              </a:ext>
            </a:extLst>
          </p:cNvPr>
          <p:cNvSpPr>
            <a:spLocks noGrp="1"/>
          </p:cNvSpPr>
          <p:nvPr>
            <p:ph type="sldNum" sz="quarter" idx="12"/>
          </p:nvPr>
        </p:nvSpPr>
        <p:spPr>
          <a:xfrm>
            <a:off x="9859067" y="6456190"/>
            <a:ext cx="740064" cy="365125"/>
          </a:xfrm>
          <a:prstGeom prst="rect">
            <a:avLst/>
          </a:prstGeom>
        </p:spPr>
        <p:txBody>
          <a:bodyPr/>
          <a:lstStyle/>
          <a:p>
            <a:fld id="{17AEFEEA-F041-4639-9537-7D805E245CFE}" type="slidenum">
              <a:rPr lang="en-GB" smtClean="0"/>
              <a:t>‹Nr.›</a:t>
            </a:fld>
            <a:endParaRPr lang="en-GB"/>
          </a:p>
        </p:txBody>
      </p:sp>
      <p:sp>
        <p:nvSpPr>
          <p:cNvPr id="7" name="Verbotsymbol 6">
            <a:extLst>
              <a:ext uri="{FF2B5EF4-FFF2-40B4-BE49-F238E27FC236}">
                <a16:creationId xmlns:a16="http://schemas.microsoft.com/office/drawing/2014/main" id="{BB75BDA3-C4CE-4BA6-87A0-670DA905A2CE}"/>
              </a:ext>
            </a:extLst>
          </p:cNvPr>
          <p:cNvSpPr/>
          <p:nvPr userDrawn="1"/>
        </p:nvSpPr>
        <p:spPr>
          <a:xfrm>
            <a:off x="2333104" y="253538"/>
            <a:ext cx="7226532" cy="6350924"/>
          </a:xfrm>
          <a:prstGeom prst="noSmoking">
            <a:avLst/>
          </a:prstGeom>
          <a:solidFill>
            <a:srgbClr val="FF0000"/>
          </a:solidFill>
          <a:ln>
            <a:noFill/>
          </a:ln>
          <a:effectLst>
            <a:outerShdw blurRad="149987" dist="250190" dir="8460000" algn="ctr">
              <a:srgbClr val="000000">
                <a:alpha val="28000"/>
              </a:srgbClr>
            </a:outerShdw>
          </a:effectLst>
          <a:scene3d>
            <a:camera prst="obliqueBottomRight"/>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algn="ctr"/>
            <a:endParaRPr lang="en-GB">
              <a:ln>
                <a:solidFill>
                  <a:srgbClr val="FF0000"/>
                </a:solidFill>
              </a:ln>
              <a:solidFill>
                <a:srgbClr val="FF0000"/>
              </a:solidFill>
            </a:endParaRPr>
          </a:p>
        </p:txBody>
      </p:sp>
    </p:spTree>
    <p:extLst>
      <p:ext uri="{BB962C8B-B14F-4D97-AF65-F5344CB8AC3E}">
        <p14:creationId xmlns:p14="http://schemas.microsoft.com/office/powerpoint/2010/main" val="701411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701F18-ED19-43C0-95AF-A14D4B5169D5}"/>
              </a:ext>
            </a:extLst>
          </p:cNvPr>
          <p:cNvSpPr>
            <a:spLocks noGrp="1"/>
          </p:cNvSpPr>
          <p:nvPr>
            <p:ph type="title"/>
          </p:nvPr>
        </p:nvSpPr>
        <p:spPr>
          <a:xfrm>
            <a:off x="831850" y="1709738"/>
            <a:ext cx="10515600" cy="2852737"/>
          </a:xfrm>
        </p:spPr>
        <p:txBody>
          <a:bodyPr anchor="b">
            <a:normAutofit/>
          </a:bodyPr>
          <a:lstStyle>
            <a:lvl1pPr>
              <a:defRPr sz="4000"/>
            </a:lvl1pPr>
          </a:lstStyle>
          <a:p>
            <a:r>
              <a:rPr lang="de-DE" dirty="0"/>
              <a:t>Mastertitelformat bearbeiten</a:t>
            </a:r>
            <a:endParaRPr lang="en-GB" dirty="0"/>
          </a:p>
        </p:txBody>
      </p:sp>
      <p:sp>
        <p:nvSpPr>
          <p:cNvPr id="3" name="Textplatzhalter 2">
            <a:extLst>
              <a:ext uri="{FF2B5EF4-FFF2-40B4-BE49-F238E27FC236}">
                <a16:creationId xmlns:a16="http://schemas.microsoft.com/office/drawing/2014/main" id="{A3B46E74-CEB6-46F1-9040-22C6A92523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graphicFrame>
        <p:nvGraphicFramePr>
          <p:cNvPr id="4" name="Objekt 3">
            <a:extLst>
              <a:ext uri="{FF2B5EF4-FFF2-40B4-BE49-F238E27FC236}">
                <a16:creationId xmlns:a16="http://schemas.microsoft.com/office/drawing/2014/main" id="{6848823E-5614-4DAD-AAD9-49C074D60CDC}"/>
              </a:ext>
            </a:extLst>
          </p:cNvPr>
          <p:cNvGraphicFramePr>
            <a:graphicFrameLocks noChangeAspect="1"/>
          </p:cNvGraphicFramePr>
          <p:nvPr userDrawn="1">
            <p:extLst>
              <p:ext uri="{D42A27DB-BD31-4B8C-83A1-F6EECF244321}">
                <p14:modId xmlns:p14="http://schemas.microsoft.com/office/powerpoint/2010/main" val="2401122411"/>
              </p:ext>
            </p:extLst>
          </p:nvPr>
        </p:nvGraphicFramePr>
        <p:xfrm>
          <a:off x="8681954" y="685096"/>
          <a:ext cx="2818053" cy="950743"/>
        </p:xfrm>
        <a:graphic>
          <a:graphicData uri="http://schemas.openxmlformats.org/presentationml/2006/ole">
            <mc:AlternateContent xmlns:mc="http://schemas.openxmlformats.org/markup-compatibility/2006">
              <mc:Choice xmlns:v="urn:schemas-microsoft-com:vml" Requires="v">
                <p:oleObj spid="_x0000_s3358" name="CorelDRAW" r:id="rId3" imgW="1439466" imgH="485346" progId="CorelDraw.Graphic.17">
                  <p:embed/>
                </p:oleObj>
              </mc:Choice>
              <mc:Fallback>
                <p:oleObj name="CorelDRAW" r:id="rId3" imgW="1439466" imgH="485346" progId="CorelDraw.Graphic.17">
                  <p:embed/>
                  <p:pic>
                    <p:nvPicPr>
                      <p:cNvPr id="4" name="Objekt 3">
                        <a:extLst>
                          <a:ext uri="{FF2B5EF4-FFF2-40B4-BE49-F238E27FC236}">
                            <a16:creationId xmlns:a16="http://schemas.microsoft.com/office/drawing/2014/main" id="{EE261C0C-CD79-4CF7-9BDE-5CD56566065E}"/>
                          </a:ext>
                        </a:extLst>
                      </p:cNvPr>
                      <p:cNvPicPr/>
                      <p:nvPr/>
                    </p:nvPicPr>
                    <p:blipFill>
                      <a:blip r:embed="rId4"/>
                      <a:stretch>
                        <a:fillRect/>
                      </a:stretch>
                    </p:blipFill>
                    <p:spPr>
                      <a:xfrm>
                        <a:off x="8681954" y="685096"/>
                        <a:ext cx="2818053" cy="950743"/>
                      </a:xfrm>
                      <a:prstGeom prst="rect">
                        <a:avLst/>
                      </a:prstGeom>
                    </p:spPr>
                  </p:pic>
                </p:oleObj>
              </mc:Fallback>
            </mc:AlternateContent>
          </a:graphicData>
        </a:graphic>
      </p:graphicFrame>
      <p:graphicFrame>
        <p:nvGraphicFramePr>
          <p:cNvPr id="5" name="Objekt 4">
            <a:extLst>
              <a:ext uri="{FF2B5EF4-FFF2-40B4-BE49-F238E27FC236}">
                <a16:creationId xmlns:a16="http://schemas.microsoft.com/office/drawing/2014/main" id="{3026F390-958F-468E-B944-0C4C64D5AAAF}"/>
              </a:ext>
            </a:extLst>
          </p:cNvPr>
          <p:cNvGraphicFramePr>
            <a:graphicFrameLocks noChangeAspect="1"/>
          </p:cNvGraphicFramePr>
          <p:nvPr userDrawn="1">
            <p:extLst>
              <p:ext uri="{D42A27DB-BD31-4B8C-83A1-F6EECF244321}">
                <p14:modId xmlns:p14="http://schemas.microsoft.com/office/powerpoint/2010/main" val="3934233367"/>
              </p:ext>
            </p:extLst>
          </p:nvPr>
        </p:nvGraphicFramePr>
        <p:xfrm>
          <a:off x="205654" y="134040"/>
          <a:ext cx="2820180" cy="1422172"/>
        </p:xfrm>
        <a:graphic>
          <a:graphicData uri="http://schemas.openxmlformats.org/presentationml/2006/ole">
            <mc:AlternateContent xmlns:mc="http://schemas.openxmlformats.org/markup-compatibility/2006">
              <mc:Choice xmlns:v="urn:schemas-microsoft-com:vml" Requires="v">
                <p:oleObj spid="_x0000_s3359" name="CorelDRAW" r:id="rId5" imgW="1296733" imgH="653796" progId="CorelDraw.Graphic.17">
                  <p:embed/>
                </p:oleObj>
              </mc:Choice>
              <mc:Fallback>
                <p:oleObj name="CorelDRAW" r:id="rId5" imgW="1296733" imgH="653796" progId="CorelDraw.Graphic.17">
                  <p:embed/>
                  <p:pic>
                    <p:nvPicPr>
                      <p:cNvPr id="5" name="Objekt 4">
                        <a:extLst>
                          <a:ext uri="{FF2B5EF4-FFF2-40B4-BE49-F238E27FC236}">
                            <a16:creationId xmlns:a16="http://schemas.microsoft.com/office/drawing/2014/main" id="{D161BFE4-BD0E-419B-B1C8-8BDE38929043}"/>
                          </a:ext>
                        </a:extLst>
                      </p:cNvPr>
                      <p:cNvPicPr/>
                      <p:nvPr/>
                    </p:nvPicPr>
                    <p:blipFill>
                      <a:blip r:embed="rId6"/>
                      <a:stretch>
                        <a:fillRect/>
                      </a:stretch>
                    </p:blipFill>
                    <p:spPr>
                      <a:xfrm>
                        <a:off x="205654" y="134040"/>
                        <a:ext cx="2820180" cy="1422172"/>
                      </a:xfrm>
                      <a:prstGeom prst="rect">
                        <a:avLst/>
                      </a:prstGeom>
                    </p:spPr>
                  </p:pic>
                </p:oleObj>
              </mc:Fallback>
            </mc:AlternateContent>
          </a:graphicData>
        </a:graphic>
      </p:graphicFrame>
    </p:spTree>
    <p:extLst>
      <p:ext uri="{BB962C8B-B14F-4D97-AF65-F5344CB8AC3E}">
        <p14:creationId xmlns:p14="http://schemas.microsoft.com/office/powerpoint/2010/main" val="1325358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9C1D6F-EAB5-47FD-A501-8A0D1A48B733}"/>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92C264BF-4A94-4FE3-BA64-A65B3CEF8C70}"/>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a:extLst>
              <a:ext uri="{FF2B5EF4-FFF2-40B4-BE49-F238E27FC236}">
                <a16:creationId xmlns:a16="http://schemas.microsoft.com/office/drawing/2014/main" id="{167F81DE-28D7-4592-B8EC-EB538862461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4">
            <a:extLst>
              <a:ext uri="{FF2B5EF4-FFF2-40B4-BE49-F238E27FC236}">
                <a16:creationId xmlns:a16="http://schemas.microsoft.com/office/drawing/2014/main" id="{61230E86-536B-472B-9E3D-C4821CDF04B6}"/>
              </a:ext>
            </a:extLst>
          </p:cNvPr>
          <p:cNvSpPr>
            <a:spLocks noGrp="1"/>
          </p:cNvSpPr>
          <p:nvPr>
            <p:ph type="dt" sz="half" idx="10"/>
          </p:nvPr>
        </p:nvSpPr>
        <p:spPr>
          <a:xfrm>
            <a:off x="4091881" y="6456191"/>
            <a:ext cx="1247775" cy="365125"/>
          </a:xfrm>
          <a:prstGeom prst="rect">
            <a:avLst/>
          </a:prstGeom>
        </p:spPr>
        <p:txBody>
          <a:bodyPr/>
          <a:lstStyle/>
          <a:p>
            <a:r>
              <a:rPr lang="en-US"/>
              <a:t>25 May 2022</a:t>
            </a:r>
            <a:endParaRPr lang="en-GB"/>
          </a:p>
        </p:txBody>
      </p:sp>
      <p:sp>
        <p:nvSpPr>
          <p:cNvPr id="6" name="Fußzeilenplatzhalter 5">
            <a:extLst>
              <a:ext uri="{FF2B5EF4-FFF2-40B4-BE49-F238E27FC236}">
                <a16:creationId xmlns:a16="http://schemas.microsoft.com/office/drawing/2014/main" id="{B2E638DA-4D78-4263-9A0B-EF4DF6CE09A8}"/>
              </a:ext>
            </a:extLst>
          </p:cNvPr>
          <p:cNvSpPr>
            <a:spLocks noGrp="1"/>
          </p:cNvSpPr>
          <p:nvPr>
            <p:ph type="ftr" sz="quarter" idx="11"/>
          </p:nvPr>
        </p:nvSpPr>
        <p:spPr>
          <a:xfrm>
            <a:off x="5628235" y="6456190"/>
            <a:ext cx="3754755" cy="365125"/>
          </a:xfrm>
          <a:prstGeom prst="rect">
            <a:avLst/>
          </a:prstGeom>
        </p:spPr>
        <p:txBody>
          <a:bodyPr/>
          <a:lstStyle/>
          <a:p>
            <a:r>
              <a:rPr lang="en-GB"/>
              <a:t>EGU22-8555 - CR 2.1 - Henrik Grob - henrik.grob@ifg.uni-kiel.de</a:t>
            </a:r>
          </a:p>
        </p:txBody>
      </p:sp>
      <p:sp>
        <p:nvSpPr>
          <p:cNvPr id="7" name="Foliennummernplatzhalter 6">
            <a:extLst>
              <a:ext uri="{FF2B5EF4-FFF2-40B4-BE49-F238E27FC236}">
                <a16:creationId xmlns:a16="http://schemas.microsoft.com/office/drawing/2014/main" id="{2E8A50A4-8C84-444A-9C8D-B27150B43B8F}"/>
              </a:ext>
            </a:extLst>
          </p:cNvPr>
          <p:cNvSpPr>
            <a:spLocks noGrp="1"/>
          </p:cNvSpPr>
          <p:nvPr>
            <p:ph type="sldNum" sz="quarter" idx="12"/>
          </p:nvPr>
        </p:nvSpPr>
        <p:spPr>
          <a:xfrm>
            <a:off x="9859067" y="6456190"/>
            <a:ext cx="740064" cy="365125"/>
          </a:xfrm>
          <a:prstGeom prst="rect">
            <a:avLst/>
          </a:prstGeom>
        </p:spPr>
        <p:txBody>
          <a:bodyPr/>
          <a:lstStyle/>
          <a:p>
            <a:fld id="{17AEFEEA-F041-4639-9537-7D805E245CFE}" type="slidenum">
              <a:rPr lang="en-GB" smtClean="0"/>
              <a:t>‹Nr.›</a:t>
            </a:fld>
            <a:endParaRPr lang="en-GB"/>
          </a:p>
        </p:txBody>
      </p:sp>
      <p:sp>
        <p:nvSpPr>
          <p:cNvPr id="8" name="Verbotsymbol 7">
            <a:extLst>
              <a:ext uri="{FF2B5EF4-FFF2-40B4-BE49-F238E27FC236}">
                <a16:creationId xmlns:a16="http://schemas.microsoft.com/office/drawing/2014/main" id="{8729DAD2-3239-4296-B1AB-3FBDCE666168}"/>
              </a:ext>
            </a:extLst>
          </p:cNvPr>
          <p:cNvSpPr/>
          <p:nvPr userDrawn="1"/>
        </p:nvSpPr>
        <p:spPr>
          <a:xfrm>
            <a:off x="2333104" y="253538"/>
            <a:ext cx="7226532" cy="6350924"/>
          </a:xfrm>
          <a:prstGeom prst="noSmoking">
            <a:avLst/>
          </a:prstGeom>
          <a:solidFill>
            <a:srgbClr val="FF0000"/>
          </a:solidFill>
          <a:ln>
            <a:noFill/>
          </a:ln>
          <a:effectLst>
            <a:outerShdw blurRad="149987" dist="250190" dir="8460000" algn="ctr">
              <a:srgbClr val="000000">
                <a:alpha val="28000"/>
              </a:srgbClr>
            </a:outerShdw>
          </a:effectLst>
          <a:scene3d>
            <a:camera prst="obliqueBottomRight"/>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algn="ctr"/>
            <a:endParaRPr lang="en-GB">
              <a:ln>
                <a:solidFill>
                  <a:srgbClr val="FF0000"/>
                </a:solidFill>
              </a:ln>
              <a:solidFill>
                <a:srgbClr val="FF0000"/>
              </a:solidFill>
            </a:endParaRPr>
          </a:p>
        </p:txBody>
      </p:sp>
    </p:spTree>
    <p:extLst>
      <p:ext uri="{BB962C8B-B14F-4D97-AF65-F5344CB8AC3E}">
        <p14:creationId xmlns:p14="http://schemas.microsoft.com/office/powerpoint/2010/main" val="1636581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C8690E-B501-420B-A952-515D8CB6CC1D}"/>
              </a:ext>
            </a:extLst>
          </p:cNvPr>
          <p:cNvSpPr>
            <a:spLocks noGrp="1"/>
          </p:cNvSpPr>
          <p:nvPr>
            <p:ph type="title"/>
          </p:nvPr>
        </p:nvSpPr>
        <p:spPr>
          <a:xfrm>
            <a:off x="839788" y="365125"/>
            <a:ext cx="10515600" cy="1325563"/>
          </a:xfrm>
        </p:spPr>
        <p:txBody>
          <a:bodyPr/>
          <a:lstStyle/>
          <a:p>
            <a:r>
              <a:rPr lang="de-DE"/>
              <a:t>Mastertitelformat bearbeiten</a:t>
            </a:r>
            <a:endParaRPr lang="en-GB"/>
          </a:p>
        </p:txBody>
      </p:sp>
      <p:sp>
        <p:nvSpPr>
          <p:cNvPr id="3" name="Textplatzhalter 2">
            <a:extLst>
              <a:ext uri="{FF2B5EF4-FFF2-40B4-BE49-F238E27FC236}">
                <a16:creationId xmlns:a16="http://schemas.microsoft.com/office/drawing/2014/main" id="{BFBF566A-EA7B-44B6-B7FF-3A8E2A5E3C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AFDACB62-056B-4BF2-9448-A2CC04CA2DCA}"/>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a:extLst>
              <a:ext uri="{FF2B5EF4-FFF2-40B4-BE49-F238E27FC236}">
                <a16:creationId xmlns:a16="http://schemas.microsoft.com/office/drawing/2014/main" id="{AA6BC374-D7D4-4ADA-BAD6-DBFACD2487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5DA5B2B-CDFF-4D30-8EFF-9DAD2506D7CB}"/>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6">
            <a:extLst>
              <a:ext uri="{FF2B5EF4-FFF2-40B4-BE49-F238E27FC236}">
                <a16:creationId xmlns:a16="http://schemas.microsoft.com/office/drawing/2014/main" id="{1F041C80-D8B3-4B93-AFC3-3CA0826CA801}"/>
              </a:ext>
            </a:extLst>
          </p:cNvPr>
          <p:cNvSpPr>
            <a:spLocks noGrp="1"/>
          </p:cNvSpPr>
          <p:nvPr>
            <p:ph type="dt" sz="half" idx="10"/>
          </p:nvPr>
        </p:nvSpPr>
        <p:spPr>
          <a:xfrm>
            <a:off x="4091881" y="6456191"/>
            <a:ext cx="1247775" cy="365125"/>
          </a:xfrm>
          <a:prstGeom prst="rect">
            <a:avLst/>
          </a:prstGeom>
        </p:spPr>
        <p:txBody>
          <a:bodyPr/>
          <a:lstStyle/>
          <a:p>
            <a:r>
              <a:rPr lang="en-US"/>
              <a:t>25 May 2022</a:t>
            </a:r>
            <a:endParaRPr lang="en-GB"/>
          </a:p>
        </p:txBody>
      </p:sp>
      <p:sp>
        <p:nvSpPr>
          <p:cNvPr id="8" name="Fußzeilenplatzhalter 7">
            <a:extLst>
              <a:ext uri="{FF2B5EF4-FFF2-40B4-BE49-F238E27FC236}">
                <a16:creationId xmlns:a16="http://schemas.microsoft.com/office/drawing/2014/main" id="{4FEA4E81-01AA-456E-8EEB-1467483FE3E9}"/>
              </a:ext>
            </a:extLst>
          </p:cNvPr>
          <p:cNvSpPr>
            <a:spLocks noGrp="1"/>
          </p:cNvSpPr>
          <p:nvPr>
            <p:ph type="ftr" sz="quarter" idx="11"/>
          </p:nvPr>
        </p:nvSpPr>
        <p:spPr>
          <a:xfrm>
            <a:off x="5628235" y="6456190"/>
            <a:ext cx="3754755" cy="365125"/>
          </a:xfrm>
          <a:prstGeom prst="rect">
            <a:avLst/>
          </a:prstGeom>
        </p:spPr>
        <p:txBody>
          <a:bodyPr/>
          <a:lstStyle/>
          <a:p>
            <a:r>
              <a:rPr lang="en-GB"/>
              <a:t>EGU22-8555 - CR 2.1 - Henrik Grob - henrik.grob@ifg.uni-kiel.de</a:t>
            </a:r>
          </a:p>
        </p:txBody>
      </p:sp>
      <p:sp>
        <p:nvSpPr>
          <p:cNvPr id="9" name="Foliennummernplatzhalter 8">
            <a:extLst>
              <a:ext uri="{FF2B5EF4-FFF2-40B4-BE49-F238E27FC236}">
                <a16:creationId xmlns:a16="http://schemas.microsoft.com/office/drawing/2014/main" id="{4E3F5336-468F-4744-B64A-1234C6C34EFA}"/>
              </a:ext>
            </a:extLst>
          </p:cNvPr>
          <p:cNvSpPr>
            <a:spLocks noGrp="1"/>
          </p:cNvSpPr>
          <p:nvPr>
            <p:ph type="sldNum" sz="quarter" idx="12"/>
          </p:nvPr>
        </p:nvSpPr>
        <p:spPr>
          <a:xfrm>
            <a:off x="9859067" y="6456190"/>
            <a:ext cx="740064" cy="365125"/>
          </a:xfrm>
          <a:prstGeom prst="rect">
            <a:avLst/>
          </a:prstGeom>
        </p:spPr>
        <p:txBody>
          <a:bodyPr/>
          <a:lstStyle/>
          <a:p>
            <a:fld id="{17AEFEEA-F041-4639-9537-7D805E245CFE}" type="slidenum">
              <a:rPr lang="en-GB" smtClean="0"/>
              <a:t>‹Nr.›</a:t>
            </a:fld>
            <a:endParaRPr lang="en-GB"/>
          </a:p>
        </p:txBody>
      </p:sp>
      <p:sp>
        <p:nvSpPr>
          <p:cNvPr id="10" name="Verbotsymbol 9">
            <a:extLst>
              <a:ext uri="{FF2B5EF4-FFF2-40B4-BE49-F238E27FC236}">
                <a16:creationId xmlns:a16="http://schemas.microsoft.com/office/drawing/2014/main" id="{8C0BD727-4BA2-4D7B-B5C6-637235F6FBD7}"/>
              </a:ext>
            </a:extLst>
          </p:cNvPr>
          <p:cNvSpPr/>
          <p:nvPr userDrawn="1"/>
        </p:nvSpPr>
        <p:spPr>
          <a:xfrm>
            <a:off x="2333104" y="253538"/>
            <a:ext cx="7226532" cy="6350924"/>
          </a:xfrm>
          <a:prstGeom prst="noSmoking">
            <a:avLst/>
          </a:prstGeom>
          <a:solidFill>
            <a:srgbClr val="FF0000"/>
          </a:solidFill>
          <a:ln>
            <a:noFill/>
          </a:ln>
          <a:effectLst>
            <a:outerShdw blurRad="149987" dist="250190" dir="8460000" algn="ctr">
              <a:srgbClr val="000000">
                <a:alpha val="28000"/>
              </a:srgbClr>
            </a:outerShdw>
          </a:effectLst>
          <a:scene3d>
            <a:camera prst="obliqueBottomRight"/>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algn="ctr"/>
            <a:endParaRPr lang="en-GB">
              <a:ln>
                <a:solidFill>
                  <a:srgbClr val="FF0000"/>
                </a:solidFill>
              </a:ln>
              <a:solidFill>
                <a:srgbClr val="FF0000"/>
              </a:solidFill>
            </a:endParaRPr>
          </a:p>
        </p:txBody>
      </p:sp>
    </p:spTree>
    <p:extLst>
      <p:ext uri="{BB962C8B-B14F-4D97-AF65-F5344CB8AC3E}">
        <p14:creationId xmlns:p14="http://schemas.microsoft.com/office/powerpoint/2010/main" val="3459729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01A65-4C45-4D77-BD47-9E870B61085A}"/>
              </a:ext>
            </a:extLst>
          </p:cNvPr>
          <p:cNvSpPr>
            <a:spLocks noGrp="1"/>
          </p:cNvSpPr>
          <p:nvPr>
            <p:ph type="title"/>
          </p:nvPr>
        </p:nvSpPr>
        <p:spPr/>
        <p:txBody>
          <a:bodyPr/>
          <a:lstStyle/>
          <a:p>
            <a:r>
              <a:rPr lang="de-DE"/>
              <a:t>Mastertitelformat bearbeiten</a:t>
            </a:r>
            <a:endParaRPr lang="en-GB"/>
          </a:p>
        </p:txBody>
      </p:sp>
      <p:sp>
        <p:nvSpPr>
          <p:cNvPr id="3" name="Datumsplatzhalter 2">
            <a:extLst>
              <a:ext uri="{FF2B5EF4-FFF2-40B4-BE49-F238E27FC236}">
                <a16:creationId xmlns:a16="http://schemas.microsoft.com/office/drawing/2014/main" id="{D686A782-C79B-4A43-898B-E270642B654A}"/>
              </a:ext>
            </a:extLst>
          </p:cNvPr>
          <p:cNvSpPr>
            <a:spLocks noGrp="1"/>
          </p:cNvSpPr>
          <p:nvPr>
            <p:ph type="dt" sz="half" idx="10"/>
          </p:nvPr>
        </p:nvSpPr>
        <p:spPr>
          <a:xfrm>
            <a:off x="4091881" y="6456191"/>
            <a:ext cx="1247775" cy="365125"/>
          </a:xfrm>
          <a:prstGeom prst="rect">
            <a:avLst/>
          </a:prstGeom>
        </p:spPr>
        <p:txBody>
          <a:bodyPr/>
          <a:lstStyle/>
          <a:p>
            <a:r>
              <a:rPr lang="en-US"/>
              <a:t>25 May 2022</a:t>
            </a:r>
            <a:endParaRPr lang="en-GB"/>
          </a:p>
        </p:txBody>
      </p:sp>
      <p:sp>
        <p:nvSpPr>
          <p:cNvPr id="4" name="Fußzeilenplatzhalter 3">
            <a:extLst>
              <a:ext uri="{FF2B5EF4-FFF2-40B4-BE49-F238E27FC236}">
                <a16:creationId xmlns:a16="http://schemas.microsoft.com/office/drawing/2014/main" id="{FB080840-E6C2-4B9E-96C7-BE6A3BA7BA07}"/>
              </a:ext>
            </a:extLst>
          </p:cNvPr>
          <p:cNvSpPr>
            <a:spLocks noGrp="1"/>
          </p:cNvSpPr>
          <p:nvPr>
            <p:ph type="ftr" sz="quarter" idx="11"/>
          </p:nvPr>
        </p:nvSpPr>
        <p:spPr>
          <a:xfrm>
            <a:off x="5628235" y="6456190"/>
            <a:ext cx="3754755" cy="365125"/>
          </a:xfrm>
          <a:prstGeom prst="rect">
            <a:avLst/>
          </a:prstGeom>
        </p:spPr>
        <p:txBody>
          <a:bodyPr/>
          <a:lstStyle/>
          <a:p>
            <a:r>
              <a:rPr lang="en-GB"/>
              <a:t>EGU22-8555 - CR 2.1 - Henrik Grob - henrik.grob@ifg.uni-kiel.de</a:t>
            </a:r>
          </a:p>
        </p:txBody>
      </p:sp>
      <p:sp>
        <p:nvSpPr>
          <p:cNvPr id="5" name="Foliennummernplatzhalter 4">
            <a:extLst>
              <a:ext uri="{FF2B5EF4-FFF2-40B4-BE49-F238E27FC236}">
                <a16:creationId xmlns:a16="http://schemas.microsoft.com/office/drawing/2014/main" id="{EFA256E1-8783-4C43-9699-0245471C4728}"/>
              </a:ext>
            </a:extLst>
          </p:cNvPr>
          <p:cNvSpPr>
            <a:spLocks noGrp="1"/>
          </p:cNvSpPr>
          <p:nvPr>
            <p:ph type="sldNum" sz="quarter" idx="12"/>
          </p:nvPr>
        </p:nvSpPr>
        <p:spPr>
          <a:xfrm>
            <a:off x="9859067" y="6456190"/>
            <a:ext cx="740064" cy="365125"/>
          </a:xfrm>
          <a:prstGeom prst="rect">
            <a:avLst/>
          </a:prstGeom>
        </p:spPr>
        <p:txBody>
          <a:bodyPr/>
          <a:lstStyle/>
          <a:p>
            <a:fld id="{17AEFEEA-F041-4639-9537-7D805E245CFE}" type="slidenum">
              <a:rPr lang="en-GB" smtClean="0"/>
              <a:t>‹Nr.›</a:t>
            </a:fld>
            <a:endParaRPr lang="en-GB"/>
          </a:p>
        </p:txBody>
      </p:sp>
      <p:sp>
        <p:nvSpPr>
          <p:cNvPr id="6" name="Verbotsymbol 5">
            <a:extLst>
              <a:ext uri="{FF2B5EF4-FFF2-40B4-BE49-F238E27FC236}">
                <a16:creationId xmlns:a16="http://schemas.microsoft.com/office/drawing/2014/main" id="{BF735F5C-A228-4C3D-85D0-76986D226560}"/>
              </a:ext>
            </a:extLst>
          </p:cNvPr>
          <p:cNvSpPr/>
          <p:nvPr userDrawn="1"/>
        </p:nvSpPr>
        <p:spPr>
          <a:xfrm>
            <a:off x="2333104" y="253538"/>
            <a:ext cx="7226532" cy="6350924"/>
          </a:xfrm>
          <a:prstGeom prst="noSmoking">
            <a:avLst/>
          </a:prstGeom>
          <a:solidFill>
            <a:srgbClr val="FF0000"/>
          </a:solidFill>
          <a:ln>
            <a:noFill/>
          </a:ln>
          <a:effectLst>
            <a:outerShdw blurRad="149987" dist="250190" dir="8460000" algn="ctr">
              <a:srgbClr val="000000">
                <a:alpha val="28000"/>
              </a:srgbClr>
            </a:outerShdw>
          </a:effectLst>
          <a:scene3d>
            <a:camera prst="obliqueBottomRight"/>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algn="ctr"/>
            <a:endParaRPr lang="en-GB">
              <a:ln>
                <a:solidFill>
                  <a:srgbClr val="FF0000"/>
                </a:solidFill>
              </a:ln>
              <a:solidFill>
                <a:srgbClr val="FF0000"/>
              </a:solidFill>
            </a:endParaRPr>
          </a:p>
        </p:txBody>
      </p:sp>
    </p:spTree>
    <p:extLst>
      <p:ext uri="{BB962C8B-B14F-4D97-AF65-F5344CB8AC3E}">
        <p14:creationId xmlns:p14="http://schemas.microsoft.com/office/powerpoint/2010/main" val="2004512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9EA3669-410C-479C-99D3-14799750749A}"/>
              </a:ext>
            </a:extLst>
          </p:cNvPr>
          <p:cNvSpPr>
            <a:spLocks noGrp="1"/>
          </p:cNvSpPr>
          <p:nvPr>
            <p:ph type="dt" sz="half" idx="10"/>
          </p:nvPr>
        </p:nvSpPr>
        <p:spPr>
          <a:xfrm>
            <a:off x="4091881" y="6456191"/>
            <a:ext cx="1247775" cy="365125"/>
          </a:xfrm>
          <a:prstGeom prst="rect">
            <a:avLst/>
          </a:prstGeom>
        </p:spPr>
        <p:txBody>
          <a:bodyPr/>
          <a:lstStyle/>
          <a:p>
            <a:r>
              <a:rPr lang="en-US"/>
              <a:t>25 May 2022</a:t>
            </a:r>
            <a:endParaRPr lang="en-GB"/>
          </a:p>
        </p:txBody>
      </p:sp>
      <p:sp>
        <p:nvSpPr>
          <p:cNvPr id="3" name="Fußzeilenplatzhalter 2">
            <a:extLst>
              <a:ext uri="{FF2B5EF4-FFF2-40B4-BE49-F238E27FC236}">
                <a16:creationId xmlns:a16="http://schemas.microsoft.com/office/drawing/2014/main" id="{05989214-5974-4237-8081-DFC320FF8327}"/>
              </a:ext>
            </a:extLst>
          </p:cNvPr>
          <p:cNvSpPr>
            <a:spLocks noGrp="1"/>
          </p:cNvSpPr>
          <p:nvPr>
            <p:ph type="ftr" sz="quarter" idx="11"/>
          </p:nvPr>
        </p:nvSpPr>
        <p:spPr>
          <a:xfrm>
            <a:off x="5628235" y="6456190"/>
            <a:ext cx="3754755" cy="365125"/>
          </a:xfrm>
          <a:prstGeom prst="rect">
            <a:avLst/>
          </a:prstGeom>
        </p:spPr>
        <p:txBody>
          <a:bodyPr/>
          <a:lstStyle/>
          <a:p>
            <a:r>
              <a:rPr lang="en-GB"/>
              <a:t>EGU22-8555 - CR 2.1 - Henrik Grob - henrik.grob@ifg.uni-kiel.de</a:t>
            </a:r>
          </a:p>
        </p:txBody>
      </p:sp>
      <p:sp>
        <p:nvSpPr>
          <p:cNvPr id="4" name="Foliennummernplatzhalter 3">
            <a:extLst>
              <a:ext uri="{FF2B5EF4-FFF2-40B4-BE49-F238E27FC236}">
                <a16:creationId xmlns:a16="http://schemas.microsoft.com/office/drawing/2014/main" id="{677EC56A-0BB5-4549-BD6C-FBC9EA8AD074}"/>
              </a:ext>
            </a:extLst>
          </p:cNvPr>
          <p:cNvSpPr>
            <a:spLocks noGrp="1"/>
          </p:cNvSpPr>
          <p:nvPr>
            <p:ph type="sldNum" sz="quarter" idx="12"/>
          </p:nvPr>
        </p:nvSpPr>
        <p:spPr>
          <a:xfrm>
            <a:off x="9859067" y="6456190"/>
            <a:ext cx="740064" cy="365125"/>
          </a:xfrm>
          <a:prstGeom prst="rect">
            <a:avLst/>
          </a:prstGeom>
        </p:spPr>
        <p:txBody>
          <a:bodyPr/>
          <a:lstStyle/>
          <a:p>
            <a:fld id="{17AEFEEA-F041-4639-9537-7D805E245CFE}" type="slidenum">
              <a:rPr lang="en-GB" smtClean="0"/>
              <a:t>‹Nr.›</a:t>
            </a:fld>
            <a:endParaRPr lang="en-GB"/>
          </a:p>
        </p:txBody>
      </p:sp>
      <p:sp>
        <p:nvSpPr>
          <p:cNvPr id="5" name="Verbotsymbol 4">
            <a:extLst>
              <a:ext uri="{FF2B5EF4-FFF2-40B4-BE49-F238E27FC236}">
                <a16:creationId xmlns:a16="http://schemas.microsoft.com/office/drawing/2014/main" id="{ED27A507-BE64-4BA6-A39D-9D4DAB4C9893}"/>
              </a:ext>
            </a:extLst>
          </p:cNvPr>
          <p:cNvSpPr/>
          <p:nvPr userDrawn="1"/>
        </p:nvSpPr>
        <p:spPr>
          <a:xfrm>
            <a:off x="2333104" y="253538"/>
            <a:ext cx="7226532" cy="6350924"/>
          </a:xfrm>
          <a:prstGeom prst="noSmoking">
            <a:avLst/>
          </a:prstGeom>
          <a:solidFill>
            <a:srgbClr val="FF0000"/>
          </a:solidFill>
          <a:ln>
            <a:noFill/>
          </a:ln>
          <a:effectLst>
            <a:outerShdw blurRad="149987" dist="250190" dir="8460000" algn="ctr">
              <a:srgbClr val="000000">
                <a:alpha val="28000"/>
              </a:srgbClr>
            </a:outerShdw>
          </a:effectLst>
          <a:scene3d>
            <a:camera prst="obliqueBottomRight"/>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algn="ctr"/>
            <a:endParaRPr lang="en-GB">
              <a:ln>
                <a:solidFill>
                  <a:srgbClr val="FF0000"/>
                </a:solidFill>
              </a:ln>
              <a:solidFill>
                <a:srgbClr val="FF0000"/>
              </a:solidFill>
            </a:endParaRPr>
          </a:p>
        </p:txBody>
      </p:sp>
    </p:spTree>
    <p:extLst>
      <p:ext uri="{BB962C8B-B14F-4D97-AF65-F5344CB8AC3E}">
        <p14:creationId xmlns:p14="http://schemas.microsoft.com/office/powerpoint/2010/main" val="2864832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90D0BF-24D4-4991-A0DF-A17F65B9277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Inhaltsplatzhalter 2">
            <a:extLst>
              <a:ext uri="{FF2B5EF4-FFF2-40B4-BE49-F238E27FC236}">
                <a16:creationId xmlns:a16="http://schemas.microsoft.com/office/drawing/2014/main" id="{A46CA846-C998-4637-A90A-F612AA5D20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a:extLst>
              <a:ext uri="{FF2B5EF4-FFF2-40B4-BE49-F238E27FC236}">
                <a16:creationId xmlns:a16="http://schemas.microsoft.com/office/drawing/2014/main" id="{7337B911-C5C2-4023-8248-2FCB5284F2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2584D6C-72CE-4149-943B-D317F9D0EB08}"/>
              </a:ext>
            </a:extLst>
          </p:cNvPr>
          <p:cNvSpPr>
            <a:spLocks noGrp="1"/>
          </p:cNvSpPr>
          <p:nvPr>
            <p:ph type="dt" sz="half" idx="10"/>
          </p:nvPr>
        </p:nvSpPr>
        <p:spPr>
          <a:xfrm>
            <a:off x="4091881" y="6456191"/>
            <a:ext cx="1247775" cy="365125"/>
          </a:xfrm>
          <a:prstGeom prst="rect">
            <a:avLst/>
          </a:prstGeom>
        </p:spPr>
        <p:txBody>
          <a:bodyPr/>
          <a:lstStyle/>
          <a:p>
            <a:r>
              <a:rPr lang="en-US"/>
              <a:t>25 May 2022</a:t>
            </a:r>
            <a:endParaRPr lang="en-GB"/>
          </a:p>
        </p:txBody>
      </p:sp>
      <p:sp>
        <p:nvSpPr>
          <p:cNvPr id="6" name="Fußzeilenplatzhalter 5">
            <a:extLst>
              <a:ext uri="{FF2B5EF4-FFF2-40B4-BE49-F238E27FC236}">
                <a16:creationId xmlns:a16="http://schemas.microsoft.com/office/drawing/2014/main" id="{9476F68C-2FB8-4163-9E61-EB792B60C885}"/>
              </a:ext>
            </a:extLst>
          </p:cNvPr>
          <p:cNvSpPr>
            <a:spLocks noGrp="1"/>
          </p:cNvSpPr>
          <p:nvPr>
            <p:ph type="ftr" sz="quarter" idx="11"/>
          </p:nvPr>
        </p:nvSpPr>
        <p:spPr>
          <a:xfrm>
            <a:off x="5628235" y="6456190"/>
            <a:ext cx="3754755" cy="365125"/>
          </a:xfrm>
          <a:prstGeom prst="rect">
            <a:avLst/>
          </a:prstGeom>
        </p:spPr>
        <p:txBody>
          <a:bodyPr/>
          <a:lstStyle/>
          <a:p>
            <a:r>
              <a:rPr lang="en-GB"/>
              <a:t>EGU22-8555 - CR 2.1 - Henrik Grob - henrik.grob@ifg.uni-kiel.de</a:t>
            </a:r>
          </a:p>
        </p:txBody>
      </p:sp>
      <p:sp>
        <p:nvSpPr>
          <p:cNvPr id="7" name="Foliennummernplatzhalter 6">
            <a:extLst>
              <a:ext uri="{FF2B5EF4-FFF2-40B4-BE49-F238E27FC236}">
                <a16:creationId xmlns:a16="http://schemas.microsoft.com/office/drawing/2014/main" id="{EA68B93C-AABD-478B-9F06-B84BF72E1904}"/>
              </a:ext>
            </a:extLst>
          </p:cNvPr>
          <p:cNvSpPr>
            <a:spLocks noGrp="1"/>
          </p:cNvSpPr>
          <p:nvPr>
            <p:ph type="sldNum" sz="quarter" idx="12"/>
          </p:nvPr>
        </p:nvSpPr>
        <p:spPr>
          <a:xfrm>
            <a:off x="9859067" y="6456190"/>
            <a:ext cx="740064" cy="365125"/>
          </a:xfrm>
          <a:prstGeom prst="rect">
            <a:avLst/>
          </a:prstGeom>
        </p:spPr>
        <p:txBody>
          <a:bodyPr/>
          <a:lstStyle/>
          <a:p>
            <a:fld id="{17AEFEEA-F041-4639-9537-7D805E245CFE}" type="slidenum">
              <a:rPr lang="en-GB" smtClean="0"/>
              <a:t>‹Nr.›</a:t>
            </a:fld>
            <a:endParaRPr lang="en-GB"/>
          </a:p>
        </p:txBody>
      </p:sp>
      <p:sp>
        <p:nvSpPr>
          <p:cNvPr id="8" name="Verbotsymbol 7">
            <a:extLst>
              <a:ext uri="{FF2B5EF4-FFF2-40B4-BE49-F238E27FC236}">
                <a16:creationId xmlns:a16="http://schemas.microsoft.com/office/drawing/2014/main" id="{B0186EDF-51D5-4CB1-958A-9EA23A42A759}"/>
              </a:ext>
            </a:extLst>
          </p:cNvPr>
          <p:cNvSpPr/>
          <p:nvPr userDrawn="1"/>
        </p:nvSpPr>
        <p:spPr>
          <a:xfrm>
            <a:off x="2333104" y="253538"/>
            <a:ext cx="7226532" cy="6350924"/>
          </a:xfrm>
          <a:prstGeom prst="noSmoking">
            <a:avLst/>
          </a:prstGeom>
          <a:solidFill>
            <a:srgbClr val="FF0000"/>
          </a:solidFill>
          <a:ln>
            <a:noFill/>
          </a:ln>
          <a:effectLst>
            <a:outerShdw blurRad="149987" dist="250190" dir="8460000" algn="ctr">
              <a:srgbClr val="000000">
                <a:alpha val="28000"/>
              </a:srgbClr>
            </a:outerShdw>
          </a:effectLst>
          <a:scene3d>
            <a:camera prst="obliqueBottomRight"/>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algn="ctr"/>
            <a:endParaRPr lang="en-GB">
              <a:ln>
                <a:solidFill>
                  <a:srgbClr val="FF0000"/>
                </a:solidFill>
              </a:ln>
              <a:solidFill>
                <a:srgbClr val="FF0000"/>
              </a:solidFill>
            </a:endParaRPr>
          </a:p>
        </p:txBody>
      </p:sp>
    </p:spTree>
    <p:extLst>
      <p:ext uri="{BB962C8B-B14F-4D97-AF65-F5344CB8AC3E}">
        <p14:creationId xmlns:p14="http://schemas.microsoft.com/office/powerpoint/2010/main" val="2057161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306779-B796-49B5-BF5A-9701BB10927C}"/>
              </a:ext>
            </a:extLst>
          </p:cNvPr>
          <p:cNvSpPr>
            <a:spLocks noGrp="1"/>
          </p:cNvSpPr>
          <p:nvPr>
            <p:ph type="title"/>
          </p:nvPr>
        </p:nvSpPr>
        <p:spPr/>
        <p:txBody>
          <a:bodyPr/>
          <a:lstStyle/>
          <a:p>
            <a:r>
              <a:rPr lang="de-DE"/>
              <a:t>Mastertitelformat bearbeiten</a:t>
            </a:r>
            <a:endParaRPr lang="en-GB" dirty="0"/>
          </a:p>
        </p:txBody>
      </p:sp>
      <p:sp>
        <p:nvSpPr>
          <p:cNvPr id="3" name="Inhaltsplatzhalter 2">
            <a:extLst>
              <a:ext uri="{FF2B5EF4-FFF2-40B4-BE49-F238E27FC236}">
                <a16:creationId xmlns:a16="http://schemas.microsoft.com/office/drawing/2014/main" id="{5DBF6236-19D4-4E70-BD48-E5DD2BC8F74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458008CF-3D52-4F95-A48A-937BC77FEB51}"/>
              </a:ext>
            </a:extLst>
          </p:cNvPr>
          <p:cNvSpPr>
            <a:spLocks noGrp="1"/>
          </p:cNvSpPr>
          <p:nvPr>
            <p:ph type="dt" sz="half" idx="10"/>
          </p:nvPr>
        </p:nvSpPr>
        <p:spPr/>
        <p:txBody>
          <a:bodyPr/>
          <a:lstStyle/>
          <a:p>
            <a:r>
              <a:rPr lang="en-US"/>
              <a:t>25 May 2022</a:t>
            </a:r>
            <a:endParaRPr lang="en-GB"/>
          </a:p>
        </p:txBody>
      </p:sp>
      <p:sp>
        <p:nvSpPr>
          <p:cNvPr id="5" name="Fußzeilenplatzhalter 4">
            <a:extLst>
              <a:ext uri="{FF2B5EF4-FFF2-40B4-BE49-F238E27FC236}">
                <a16:creationId xmlns:a16="http://schemas.microsoft.com/office/drawing/2014/main" id="{2688F1A5-DE53-4A9F-AC82-A9364B04C722}"/>
              </a:ext>
            </a:extLst>
          </p:cNvPr>
          <p:cNvSpPr>
            <a:spLocks noGrp="1"/>
          </p:cNvSpPr>
          <p:nvPr>
            <p:ph type="ftr" sz="quarter" idx="11"/>
          </p:nvPr>
        </p:nvSpPr>
        <p:spPr/>
        <p:txBody>
          <a:bodyPr/>
          <a:lstStyle/>
          <a:p>
            <a:r>
              <a:rPr lang="en-GB"/>
              <a:t>EGU22-8555 - CR 2.1 - Henrik Grob - henrik.grob@ifg.uni-kiel.de</a:t>
            </a:r>
          </a:p>
        </p:txBody>
      </p:sp>
      <p:sp>
        <p:nvSpPr>
          <p:cNvPr id="6" name="Foliennummernplatzhalter 5">
            <a:extLst>
              <a:ext uri="{FF2B5EF4-FFF2-40B4-BE49-F238E27FC236}">
                <a16:creationId xmlns:a16="http://schemas.microsoft.com/office/drawing/2014/main" id="{F26E8A4D-E8CD-4A37-9E01-F7DB6460E5A0}"/>
              </a:ext>
            </a:extLst>
          </p:cNvPr>
          <p:cNvSpPr>
            <a:spLocks noGrp="1"/>
          </p:cNvSpPr>
          <p:nvPr>
            <p:ph type="sldNum" sz="quarter" idx="12"/>
          </p:nvPr>
        </p:nvSpPr>
        <p:spPr/>
        <p:txBody>
          <a:bodyPr/>
          <a:lstStyle/>
          <a:p>
            <a:fld id="{17AEFEEA-F041-4639-9537-7D805E245CFE}" type="slidenum">
              <a:rPr lang="en-GB" smtClean="0"/>
              <a:t>‹Nr.›</a:t>
            </a:fld>
            <a:endParaRPr lang="en-GB"/>
          </a:p>
        </p:txBody>
      </p:sp>
    </p:spTree>
    <p:extLst>
      <p:ext uri="{BB962C8B-B14F-4D97-AF65-F5344CB8AC3E}">
        <p14:creationId xmlns:p14="http://schemas.microsoft.com/office/powerpoint/2010/main" val="125678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0810E0-0E07-41F0-9F92-234BEACC687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Bildplatzhalter 2">
            <a:extLst>
              <a:ext uri="{FF2B5EF4-FFF2-40B4-BE49-F238E27FC236}">
                <a16:creationId xmlns:a16="http://schemas.microsoft.com/office/drawing/2014/main" id="{26739B26-3AD3-4BD6-AB5E-D68E7F88B3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a:extLst>
              <a:ext uri="{FF2B5EF4-FFF2-40B4-BE49-F238E27FC236}">
                <a16:creationId xmlns:a16="http://schemas.microsoft.com/office/drawing/2014/main" id="{913A9B0B-EDCF-431D-BF77-8D654A3559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D912299-81D8-441B-A695-1608DCF26159}"/>
              </a:ext>
            </a:extLst>
          </p:cNvPr>
          <p:cNvSpPr>
            <a:spLocks noGrp="1"/>
          </p:cNvSpPr>
          <p:nvPr>
            <p:ph type="dt" sz="half" idx="10"/>
          </p:nvPr>
        </p:nvSpPr>
        <p:spPr>
          <a:xfrm>
            <a:off x="4091881" y="6456191"/>
            <a:ext cx="1247775" cy="365125"/>
          </a:xfrm>
          <a:prstGeom prst="rect">
            <a:avLst/>
          </a:prstGeom>
        </p:spPr>
        <p:txBody>
          <a:bodyPr/>
          <a:lstStyle/>
          <a:p>
            <a:r>
              <a:rPr lang="en-US"/>
              <a:t>25 May 2022</a:t>
            </a:r>
            <a:endParaRPr lang="en-GB"/>
          </a:p>
        </p:txBody>
      </p:sp>
      <p:sp>
        <p:nvSpPr>
          <p:cNvPr id="6" name="Fußzeilenplatzhalter 5">
            <a:extLst>
              <a:ext uri="{FF2B5EF4-FFF2-40B4-BE49-F238E27FC236}">
                <a16:creationId xmlns:a16="http://schemas.microsoft.com/office/drawing/2014/main" id="{49D449F6-5CCB-490C-A2B5-A77D389DC338}"/>
              </a:ext>
            </a:extLst>
          </p:cNvPr>
          <p:cNvSpPr>
            <a:spLocks noGrp="1"/>
          </p:cNvSpPr>
          <p:nvPr>
            <p:ph type="ftr" sz="quarter" idx="11"/>
          </p:nvPr>
        </p:nvSpPr>
        <p:spPr>
          <a:xfrm>
            <a:off x="5628235" y="6456190"/>
            <a:ext cx="3754755" cy="365125"/>
          </a:xfrm>
          <a:prstGeom prst="rect">
            <a:avLst/>
          </a:prstGeom>
        </p:spPr>
        <p:txBody>
          <a:bodyPr/>
          <a:lstStyle/>
          <a:p>
            <a:r>
              <a:rPr lang="en-GB"/>
              <a:t>EGU22-8555 - CR 2.1 - Henrik Grob - henrik.grob@ifg.uni-kiel.de</a:t>
            </a:r>
          </a:p>
        </p:txBody>
      </p:sp>
      <p:sp>
        <p:nvSpPr>
          <p:cNvPr id="7" name="Foliennummernplatzhalter 6">
            <a:extLst>
              <a:ext uri="{FF2B5EF4-FFF2-40B4-BE49-F238E27FC236}">
                <a16:creationId xmlns:a16="http://schemas.microsoft.com/office/drawing/2014/main" id="{DF532724-8BEA-4AC7-BE0C-EB77DC549857}"/>
              </a:ext>
            </a:extLst>
          </p:cNvPr>
          <p:cNvSpPr>
            <a:spLocks noGrp="1"/>
          </p:cNvSpPr>
          <p:nvPr>
            <p:ph type="sldNum" sz="quarter" idx="12"/>
          </p:nvPr>
        </p:nvSpPr>
        <p:spPr>
          <a:xfrm>
            <a:off x="9859067" y="6456190"/>
            <a:ext cx="740064" cy="365125"/>
          </a:xfrm>
          <a:prstGeom prst="rect">
            <a:avLst/>
          </a:prstGeom>
        </p:spPr>
        <p:txBody>
          <a:bodyPr/>
          <a:lstStyle/>
          <a:p>
            <a:fld id="{17AEFEEA-F041-4639-9537-7D805E245CFE}" type="slidenum">
              <a:rPr lang="en-GB" smtClean="0"/>
              <a:t>‹Nr.›</a:t>
            </a:fld>
            <a:endParaRPr lang="en-GB"/>
          </a:p>
        </p:txBody>
      </p:sp>
      <p:sp>
        <p:nvSpPr>
          <p:cNvPr id="8" name="Verbotsymbol 7">
            <a:extLst>
              <a:ext uri="{FF2B5EF4-FFF2-40B4-BE49-F238E27FC236}">
                <a16:creationId xmlns:a16="http://schemas.microsoft.com/office/drawing/2014/main" id="{8400FDD8-F8C6-46E5-A50B-9C538BCAE04D}"/>
              </a:ext>
            </a:extLst>
          </p:cNvPr>
          <p:cNvSpPr/>
          <p:nvPr userDrawn="1"/>
        </p:nvSpPr>
        <p:spPr>
          <a:xfrm>
            <a:off x="2333104" y="253538"/>
            <a:ext cx="7226532" cy="6350924"/>
          </a:xfrm>
          <a:prstGeom prst="noSmoking">
            <a:avLst/>
          </a:prstGeom>
          <a:solidFill>
            <a:srgbClr val="FF0000"/>
          </a:solidFill>
          <a:ln>
            <a:noFill/>
          </a:ln>
          <a:effectLst>
            <a:outerShdw blurRad="149987" dist="250190" dir="8460000" algn="ctr">
              <a:srgbClr val="000000">
                <a:alpha val="28000"/>
              </a:srgbClr>
            </a:outerShdw>
          </a:effectLst>
          <a:scene3d>
            <a:camera prst="obliqueBottomRight"/>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algn="ctr"/>
            <a:endParaRPr lang="en-GB">
              <a:ln>
                <a:solidFill>
                  <a:srgbClr val="FF0000"/>
                </a:solidFill>
              </a:ln>
              <a:solidFill>
                <a:srgbClr val="FF0000"/>
              </a:solidFill>
            </a:endParaRPr>
          </a:p>
        </p:txBody>
      </p:sp>
    </p:spTree>
    <p:extLst>
      <p:ext uri="{BB962C8B-B14F-4D97-AF65-F5344CB8AC3E}">
        <p14:creationId xmlns:p14="http://schemas.microsoft.com/office/powerpoint/2010/main" val="1211653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16C666-F7AE-4A7F-B6C2-74D6B811084E}"/>
              </a:ext>
            </a:extLst>
          </p:cNvPr>
          <p:cNvSpPr>
            <a:spLocks noGrp="1"/>
          </p:cNvSpPr>
          <p:nvPr>
            <p:ph type="title"/>
          </p:nvPr>
        </p:nvSpPr>
        <p:spPr/>
        <p:txBody>
          <a:bodyPr/>
          <a:lstStyle/>
          <a:p>
            <a:r>
              <a:rPr lang="de-DE"/>
              <a:t>Mastertitelformat bearbeiten</a:t>
            </a:r>
            <a:endParaRPr lang="en-GB"/>
          </a:p>
        </p:txBody>
      </p:sp>
      <p:sp>
        <p:nvSpPr>
          <p:cNvPr id="3" name="Vertikaler Textplatzhalter 2">
            <a:extLst>
              <a:ext uri="{FF2B5EF4-FFF2-40B4-BE49-F238E27FC236}">
                <a16:creationId xmlns:a16="http://schemas.microsoft.com/office/drawing/2014/main" id="{D3F3750E-4659-4E98-BA4D-C9B95E2D5850}"/>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35C5CCD2-F127-4993-A5FA-23FE0E913E1B}"/>
              </a:ext>
            </a:extLst>
          </p:cNvPr>
          <p:cNvSpPr>
            <a:spLocks noGrp="1"/>
          </p:cNvSpPr>
          <p:nvPr>
            <p:ph type="dt" sz="half" idx="10"/>
          </p:nvPr>
        </p:nvSpPr>
        <p:spPr>
          <a:xfrm>
            <a:off x="4091881" y="6456191"/>
            <a:ext cx="1247775" cy="365125"/>
          </a:xfrm>
          <a:prstGeom prst="rect">
            <a:avLst/>
          </a:prstGeom>
        </p:spPr>
        <p:txBody>
          <a:bodyPr/>
          <a:lstStyle/>
          <a:p>
            <a:r>
              <a:rPr lang="en-US"/>
              <a:t>25 May 2022</a:t>
            </a:r>
            <a:endParaRPr lang="en-GB"/>
          </a:p>
        </p:txBody>
      </p:sp>
      <p:sp>
        <p:nvSpPr>
          <p:cNvPr id="5" name="Fußzeilenplatzhalter 4">
            <a:extLst>
              <a:ext uri="{FF2B5EF4-FFF2-40B4-BE49-F238E27FC236}">
                <a16:creationId xmlns:a16="http://schemas.microsoft.com/office/drawing/2014/main" id="{38DF2C4C-5637-4071-80FE-605677872001}"/>
              </a:ext>
            </a:extLst>
          </p:cNvPr>
          <p:cNvSpPr>
            <a:spLocks noGrp="1"/>
          </p:cNvSpPr>
          <p:nvPr>
            <p:ph type="ftr" sz="quarter" idx="11"/>
          </p:nvPr>
        </p:nvSpPr>
        <p:spPr>
          <a:xfrm>
            <a:off x="5628235" y="6456190"/>
            <a:ext cx="3754755" cy="365125"/>
          </a:xfrm>
          <a:prstGeom prst="rect">
            <a:avLst/>
          </a:prstGeom>
        </p:spPr>
        <p:txBody>
          <a:bodyPr/>
          <a:lstStyle/>
          <a:p>
            <a:r>
              <a:rPr lang="en-GB"/>
              <a:t>EGU22-8555 - CR 2.1 - Henrik Grob - henrik.grob@ifg.uni-kiel.de</a:t>
            </a:r>
          </a:p>
        </p:txBody>
      </p:sp>
      <p:sp>
        <p:nvSpPr>
          <p:cNvPr id="6" name="Foliennummernplatzhalter 5">
            <a:extLst>
              <a:ext uri="{FF2B5EF4-FFF2-40B4-BE49-F238E27FC236}">
                <a16:creationId xmlns:a16="http://schemas.microsoft.com/office/drawing/2014/main" id="{EDE7E9A3-2271-4218-9359-CB1D7D84BCF2}"/>
              </a:ext>
            </a:extLst>
          </p:cNvPr>
          <p:cNvSpPr>
            <a:spLocks noGrp="1"/>
          </p:cNvSpPr>
          <p:nvPr>
            <p:ph type="sldNum" sz="quarter" idx="12"/>
          </p:nvPr>
        </p:nvSpPr>
        <p:spPr>
          <a:xfrm>
            <a:off x="9859067" y="6456190"/>
            <a:ext cx="740064" cy="365125"/>
          </a:xfrm>
          <a:prstGeom prst="rect">
            <a:avLst/>
          </a:prstGeom>
        </p:spPr>
        <p:txBody>
          <a:bodyPr/>
          <a:lstStyle/>
          <a:p>
            <a:fld id="{17AEFEEA-F041-4639-9537-7D805E245CFE}" type="slidenum">
              <a:rPr lang="en-GB" smtClean="0"/>
              <a:t>‹Nr.›</a:t>
            </a:fld>
            <a:endParaRPr lang="en-GB"/>
          </a:p>
        </p:txBody>
      </p:sp>
      <p:sp>
        <p:nvSpPr>
          <p:cNvPr id="7" name="Verbotsymbol 6">
            <a:extLst>
              <a:ext uri="{FF2B5EF4-FFF2-40B4-BE49-F238E27FC236}">
                <a16:creationId xmlns:a16="http://schemas.microsoft.com/office/drawing/2014/main" id="{B4B86C9D-790D-4F15-897C-87ECDE0D327A}"/>
              </a:ext>
            </a:extLst>
          </p:cNvPr>
          <p:cNvSpPr/>
          <p:nvPr userDrawn="1"/>
        </p:nvSpPr>
        <p:spPr>
          <a:xfrm>
            <a:off x="2333104" y="253538"/>
            <a:ext cx="7226532" cy="6350924"/>
          </a:xfrm>
          <a:prstGeom prst="noSmoking">
            <a:avLst/>
          </a:prstGeom>
          <a:solidFill>
            <a:srgbClr val="FF0000"/>
          </a:solidFill>
          <a:ln>
            <a:noFill/>
          </a:ln>
          <a:effectLst>
            <a:outerShdw blurRad="149987" dist="250190" dir="8460000" algn="ctr">
              <a:srgbClr val="000000">
                <a:alpha val="28000"/>
              </a:srgbClr>
            </a:outerShdw>
          </a:effectLst>
          <a:scene3d>
            <a:camera prst="obliqueBottomRight"/>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algn="ctr"/>
            <a:endParaRPr lang="en-GB">
              <a:ln>
                <a:solidFill>
                  <a:srgbClr val="FF0000"/>
                </a:solidFill>
              </a:ln>
              <a:solidFill>
                <a:srgbClr val="FF0000"/>
              </a:solidFill>
            </a:endParaRPr>
          </a:p>
        </p:txBody>
      </p:sp>
    </p:spTree>
    <p:extLst>
      <p:ext uri="{BB962C8B-B14F-4D97-AF65-F5344CB8AC3E}">
        <p14:creationId xmlns:p14="http://schemas.microsoft.com/office/powerpoint/2010/main" val="1352055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B051FDD-6EDC-4335-A902-94700FF542C9}"/>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GB"/>
          </a:p>
        </p:txBody>
      </p:sp>
      <p:sp>
        <p:nvSpPr>
          <p:cNvPr id="3" name="Vertikaler Textplatzhalter 2">
            <a:extLst>
              <a:ext uri="{FF2B5EF4-FFF2-40B4-BE49-F238E27FC236}">
                <a16:creationId xmlns:a16="http://schemas.microsoft.com/office/drawing/2014/main" id="{BE18F9A0-E3DC-488D-BB4D-C1DC261A39F6}"/>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E5D0F5E6-B533-4F09-BFE6-EE640432C260}"/>
              </a:ext>
            </a:extLst>
          </p:cNvPr>
          <p:cNvSpPr>
            <a:spLocks noGrp="1"/>
          </p:cNvSpPr>
          <p:nvPr>
            <p:ph type="dt" sz="half" idx="10"/>
          </p:nvPr>
        </p:nvSpPr>
        <p:spPr>
          <a:xfrm>
            <a:off x="4091881" y="6456191"/>
            <a:ext cx="1247775" cy="365125"/>
          </a:xfrm>
          <a:prstGeom prst="rect">
            <a:avLst/>
          </a:prstGeom>
        </p:spPr>
        <p:txBody>
          <a:bodyPr/>
          <a:lstStyle/>
          <a:p>
            <a:r>
              <a:rPr lang="en-US"/>
              <a:t>25 May 2022</a:t>
            </a:r>
            <a:endParaRPr lang="en-GB"/>
          </a:p>
        </p:txBody>
      </p:sp>
      <p:sp>
        <p:nvSpPr>
          <p:cNvPr id="5" name="Fußzeilenplatzhalter 4">
            <a:extLst>
              <a:ext uri="{FF2B5EF4-FFF2-40B4-BE49-F238E27FC236}">
                <a16:creationId xmlns:a16="http://schemas.microsoft.com/office/drawing/2014/main" id="{2B95F7BB-CE58-4ACE-9AF9-61EC6CD4E597}"/>
              </a:ext>
            </a:extLst>
          </p:cNvPr>
          <p:cNvSpPr>
            <a:spLocks noGrp="1"/>
          </p:cNvSpPr>
          <p:nvPr>
            <p:ph type="ftr" sz="quarter" idx="11"/>
          </p:nvPr>
        </p:nvSpPr>
        <p:spPr>
          <a:xfrm>
            <a:off x="5628235" y="6456190"/>
            <a:ext cx="3754755" cy="365125"/>
          </a:xfrm>
          <a:prstGeom prst="rect">
            <a:avLst/>
          </a:prstGeom>
        </p:spPr>
        <p:txBody>
          <a:bodyPr/>
          <a:lstStyle/>
          <a:p>
            <a:r>
              <a:rPr lang="en-GB"/>
              <a:t>EGU22-8555 - CR 2.1 - Henrik Grob - henrik.grob@ifg.uni-kiel.de</a:t>
            </a:r>
          </a:p>
        </p:txBody>
      </p:sp>
      <p:sp>
        <p:nvSpPr>
          <p:cNvPr id="6" name="Foliennummernplatzhalter 5">
            <a:extLst>
              <a:ext uri="{FF2B5EF4-FFF2-40B4-BE49-F238E27FC236}">
                <a16:creationId xmlns:a16="http://schemas.microsoft.com/office/drawing/2014/main" id="{8FDFB4F0-3321-459C-BCFE-3DA9F60C56CB}"/>
              </a:ext>
            </a:extLst>
          </p:cNvPr>
          <p:cNvSpPr>
            <a:spLocks noGrp="1"/>
          </p:cNvSpPr>
          <p:nvPr>
            <p:ph type="sldNum" sz="quarter" idx="12"/>
          </p:nvPr>
        </p:nvSpPr>
        <p:spPr>
          <a:xfrm>
            <a:off x="9859067" y="6456190"/>
            <a:ext cx="740064" cy="365125"/>
          </a:xfrm>
          <a:prstGeom prst="rect">
            <a:avLst/>
          </a:prstGeom>
        </p:spPr>
        <p:txBody>
          <a:bodyPr/>
          <a:lstStyle/>
          <a:p>
            <a:fld id="{17AEFEEA-F041-4639-9537-7D805E245CFE}" type="slidenum">
              <a:rPr lang="en-GB" smtClean="0"/>
              <a:t>‹Nr.›</a:t>
            </a:fld>
            <a:endParaRPr lang="en-GB"/>
          </a:p>
        </p:txBody>
      </p:sp>
      <p:sp>
        <p:nvSpPr>
          <p:cNvPr id="7" name="Verbotsymbol 6">
            <a:extLst>
              <a:ext uri="{FF2B5EF4-FFF2-40B4-BE49-F238E27FC236}">
                <a16:creationId xmlns:a16="http://schemas.microsoft.com/office/drawing/2014/main" id="{DC062CAA-2087-4695-BFAD-13CA9D291B1D}"/>
              </a:ext>
            </a:extLst>
          </p:cNvPr>
          <p:cNvSpPr/>
          <p:nvPr userDrawn="1"/>
        </p:nvSpPr>
        <p:spPr>
          <a:xfrm>
            <a:off x="2333104" y="253538"/>
            <a:ext cx="7226532" cy="6350924"/>
          </a:xfrm>
          <a:prstGeom prst="noSmoking">
            <a:avLst/>
          </a:prstGeom>
          <a:solidFill>
            <a:srgbClr val="FF0000"/>
          </a:solidFill>
          <a:ln>
            <a:noFill/>
          </a:ln>
          <a:effectLst>
            <a:outerShdw blurRad="149987" dist="250190" dir="8460000" algn="ctr">
              <a:srgbClr val="000000">
                <a:alpha val="28000"/>
              </a:srgbClr>
            </a:outerShdw>
          </a:effectLst>
          <a:scene3d>
            <a:camera prst="obliqueBottomRight"/>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algn="ctr"/>
            <a:endParaRPr lang="en-GB">
              <a:ln>
                <a:solidFill>
                  <a:srgbClr val="FF0000"/>
                </a:solidFill>
              </a:ln>
              <a:solidFill>
                <a:srgbClr val="FF0000"/>
              </a:solidFill>
            </a:endParaRPr>
          </a:p>
        </p:txBody>
      </p:sp>
    </p:spTree>
    <p:extLst>
      <p:ext uri="{BB962C8B-B14F-4D97-AF65-F5344CB8AC3E}">
        <p14:creationId xmlns:p14="http://schemas.microsoft.com/office/powerpoint/2010/main" val="3222839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701F18-ED19-43C0-95AF-A14D4B5169D5}"/>
              </a:ext>
            </a:extLst>
          </p:cNvPr>
          <p:cNvSpPr>
            <a:spLocks noGrp="1"/>
          </p:cNvSpPr>
          <p:nvPr>
            <p:ph type="title"/>
          </p:nvPr>
        </p:nvSpPr>
        <p:spPr>
          <a:xfrm>
            <a:off x="831850" y="1709738"/>
            <a:ext cx="10515600" cy="2852737"/>
          </a:xfrm>
        </p:spPr>
        <p:txBody>
          <a:bodyPr anchor="b">
            <a:normAutofit/>
          </a:bodyPr>
          <a:lstStyle>
            <a:lvl1pPr>
              <a:defRPr sz="4000"/>
            </a:lvl1pPr>
          </a:lstStyle>
          <a:p>
            <a:r>
              <a:rPr lang="de-DE"/>
              <a:t>Mastertitelformat bearbeiten</a:t>
            </a:r>
            <a:endParaRPr lang="en-GB" dirty="0"/>
          </a:p>
        </p:txBody>
      </p:sp>
      <p:sp>
        <p:nvSpPr>
          <p:cNvPr id="3" name="Textplatzhalter 2">
            <a:extLst>
              <a:ext uri="{FF2B5EF4-FFF2-40B4-BE49-F238E27FC236}">
                <a16:creationId xmlns:a16="http://schemas.microsoft.com/office/drawing/2014/main" id="{A3B46E74-CEB6-46F1-9040-22C6A92523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Verbotsymbol 3">
            <a:extLst>
              <a:ext uri="{FF2B5EF4-FFF2-40B4-BE49-F238E27FC236}">
                <a16:creationId xmlns:a16="http://schemas.microsoft.com/office/drawing/2014/main" id="{95C0191F-59EB-4ABD-AFFE-E67F019353A9}"/>
              </a:ext>
            </a:extLst>
          </p:cNvPr>
          <p:cNvSpPr/>
          <p:nvPr userDrawn="1"/>
        </p:nvSpPr>
        <p:spPr>
          <a:xfrm>
            <a:off x="2333104" y="253538"/>
            <a:ext cx="7226532" cy="6350924"/>
          </a:xfrm>
          <a:prstGeom prst="noSmoking">
            <a:avLst/>
          </a:prstGeom>
          <a:solidFill>
            <a:srgbClr val="FF0000"/>
          </a:solidFill>
          <a:ln>
            <a:noFill/>
          </a:ln>
          <a:effectLst>
            <a:outerShdw blurRad="149987" dist="250190" dir="8460000" algn="ctr">
              <a:srgbClr val="000000">
                <a:alpha val="28000"/>
              </a:srgbClr>
            </a:outerShdw>
          </a:effectLst>
          <a:scene3d>
            <a:camera prst="obliqueBottomRight"/>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algn="ctr"/>
            <a:endParaRPr lang="en-GB">
              <a:ln>
                <a:solidFill>
                  <a:srgbClr val="FF0000"/>
                </a:solidFill>
              </a:ln>
              <a:solidFill>
                <a:srgbClr val="FF0000"/>
              </a:solidFill>
            </a:endParaRPr>
          </a:p>
        </p:txBody>
      </p:sp>
    </p:spTree>
    <p:extLst>
      <p:ext uri="{BB962C8B-B14F-4D97-AF65-F5344CB8AC3E}">
        <p14:creationId xmlns:p14="http://schemas.microsoft.com/office/powerpoint/2010/main" val="2465929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9C1D6F-EAB5-47FD-A501-8A0D1A48B733}"/>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92C264BF-4A94-4FE3-BA64-A65B3CEF8C70}"/>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a:extLst>
              <a:ext uri="{FF2B5EF4-FFF2-40B4-BE49-F238E27FC236}">
                <a16:creationId xmlns:a16="http://schemas.microsoft.com/office/drawing/2014/main" id="{167F81DE-28D7-4592-B8EC-EB538862461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4">
            <a:extLst>
              <a:ext uri="{FF2B5EF4-FFF2-40B4-BE49-F238E27FC236}">
                <a16:creationId xmlns:a16="http://schemas.microsoft.com/office/drawing/2014/main" id="{61230E86-536B-472B-9E3D-C4821CDF04B6}"/>
              </a:ext>
            </a:extLst>
          </p:cNvPr>
          <p:cNvSpPr>
            <a:spLocks noGrp="1"/>
          </p:cNvSpPr>
          <p:nvPr>
            <p:ph type="dt" sz="half" idx="10"/>
          </p:nvPr>
        </p:nvSpPr>
        <p:spPr/>
        <p:txBody>
          <a:bodyPr/>
          <a:lstStyle/>
          <a:p>
            <a:r>
              <a:rPr lang="en-US"/>
              <a:t>25 May 2022</a:t>
            </a:r>
            <a:endParaRPr lang="en-GB"/>
          </a:p>
        </p:txBody>
      </p:sp>
      <p:sp>
        <p:nvSpPr>
          <p:cNvPr id="6" name="Fußzeilenplatzhalter 5">
            <a:extLst>
              <a:ext uri="{FF2B5EF4-FFF2-40B4-BE49-F238E27FC236}">
                <a16:creationId xmlns:a16="http://schemas.microsoft.com/office/drawing/2014/main" id="{B2E638DA-4D78-4263-9A0B-EF4DF6CE09A8}"/>
              </a:ext>
            </a:extLst>
          </p:cNvPr>
          <p:cNvSpPr>
            <a:spLocks noGrp="1"/>
          </p:cNvSpPr>
          <p:nvPr>
            <p:ph type="ftr" sz="quarter" idx="11"/>
          </p:nvPr>
        </p:nvSpPr>
        <p:spPr/>
        <p:txBody>
          <a:bodyPr/>
          <a:lstStyle/>
          <a:p>
            <a:r>
              <a:rPr lang="en-GB"/>
              <a:t>EGU22-8555 - CR 2.1 - Henrik Grob - henrik.grob@ifg.uni-kiel.de</a:t>
            </a:r>
          </a:p>
        </p:txBody>
      </p:sp>
      <p:sp>
        <p:nvSpPr>
          <p:cNvPr id="7" name="Foliennummernplatzhalter 6">
            <a:extLst>
              <a:ext uri="{FF2B5EF4-FFF2-40B4-BE49-F238E27FC236}">
                <a16:creationId xmlns:a16="http://schemas.microsoft.com/office/drawing/2014/main" id="{2E8A50A4-8C84-444A-9C8D-B27150B43B8F}"/>
              </a:ext>
            </a:extLst>
          </p:cNvPr>
          <p:cNvSpPr>
            <a:spLocks noGrp="1"/>
          </p:cNvSpPr>
          <p:nvPr>
            <p:ph type="sldNum" sz="quarter" idx="12"/>
          </p:nvPr>
        </p:nvSpPr>
        <p:spPr/>
        <p:txBody>
          <a:bodyPr/>
          <a:lstStyle/>
          <a:p>
            <a:fld id="{17AEFEEA-F041-4639-9537-7D805E245CFE}" type="slidenum">
              <a:rPr lang="en-GB" smtClean="0"/>
              <a:t>‹Nr.›</a:t>
            </a:fld>
            <a:endParaRPr lang="en-GB"/>
          </a:p>
        </p:txBody>
      </p:sp>
    </p:spTree>
    <p:extLst>
      <p:ext uri="{BB962C8B-B14F-4D97-AF65-F5344CB8AC3E}">
        <p14:creationId xmlns:p14="http://schemas.microsoft.com/office/powerpoint/2010/main" val="2213520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C8690E-B501-420B-A952-515D8CB6CC1D}"/>
              </a:ext>
            </a:extLst>
          </p:cNvPr>
          <p:cNvSpPr>
            <a:spLocks noGrp="1"/>
          </p:cNvSpPr>
          <p:nvPr>
            <p:ph type="title"/>
          </p:nvPr>
        </p:nvSpPr>
        <p:spPr>
          <a:xfrm>
            <a:off x="839788" y="365125"/>
            <a:ext cx="10515600" cy="1325563"/>
          </a:xfrm>
        </p:spPr>
        <p:txBody>
          <a:bodyPr/>
          <a:lstStyle/>
          <a:p>
            <a:r>
              <a:rPr lang="de-DE"/>
              <a:t>Mastertitelformat bearbeiten</a:t>
            </a:r>
            <a:endParaRPr lang="en-GB"/>
          </a:p>
        </p:txBody>
      </p:sp>
      <p:sp>
        <p:nvSpPr>
          <p:cNvPr id="3" name="Textplatzhalter 2">
            <a:extLst>
              <a:ext uri="{FF2B5EF4-FFF2-40B4-BE49-F238E27FC236}">
                <a16:creationId xmlns:a16="http://schemas.microsoft.com/office/drawing/2014/main" id="{BFBF566A-EA7B-44B6-B7FF-3A8E2A5E3C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AFDACB62-056B-4BF2-9448-A2CC04CA2DCA}"/>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a:extLst>
              <a:ext uri="{FF2B5EF4-FFF2-40B4-BE49-F238E27FC236}">
                <a16:creationId xmlns:a16="http://schemas.microsoft.com/office/drawing/2014/main" id="{AA6BC374-D7D4-4ADA-BAD6-DBFACD2487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5DA5B2B-CDFF-4D30-8EFF-9DAD2506D7CB}"/>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6">
            <a:extLst>
              <a:ext uri="{FF2B5EF4-FFF2-40B4-BE49-F238E27FC236}">
                <a16:creationId xmlns:a16="http://schemas.microsoft.com/office/drawing/2014/main" id="{1F041C80-D8B3-4B93-AFC3-3CA0826CA801}"/>
              </a:ext>
            </a:extLst>
          </p:cNvPr>
          <p:cNvSpPr>
            <a:spLocks noGrp="1"/>
          </p:cNvSpPr>
          <p:nvPr>
            <p:ph type="dt" sz="half" idx="10"/>
          </p:nvPr>
        </p:nvSpPr>
        <p:spPr/>
        <p:txBody>
          <a:bodyPr/>
          <a:lstStyle/>
          <a:p>
            <a:r>
              <a:rPr lang="en-US"/>
              <a:t>25 May 2022</a:t>
            </a:r>
            <a:endParaRPr lang="en-GB"/>
          </a:p>
        </p:txBody>
      </p:sp>
      <p:sp>
        <p:nvSpPr>
          <p:cNvPr id="8" name="Fußzeilenplatzhalter 7">
            <a:extLst>
              <a:ext uri="{FF2B5EF4-FFF2-40B4-BE49-F238E27FC236}">
                <a16:creationId xmlns:a16="http://schemas.microsoft.com/office/drawing/2014/main" id="{4FEA4E81-01AA-456E-8EEB-1467483FE3E9}"/>
              </a:ext>
            </a:extLst>
          </p:cNvPr>
          <p:cNvSpPr>
            <a:spLocks noGrp="1"/>
          </p:cNvSpPr>
          <p:nvPr>
            <p:ph type="ftr" sz="quarter" idx="11"/>
          </p:nvPr>
        </p:nvSpPr>
        <p:spPr/>
        <p:txBody>
          <a:bodyPr/>
          <a:lstStyle/>
          <a:p>
            <a:r>
              <a:rPr lang="en-GB"/>
              <a:t>EGU22-8555 - CR 2.1 - Henrik Grob - henrik.grob@ifg.uni-kiel.de</a:t>
            </a:r>
          </a:p>
        </p:txBody>
      </p:sp>
      <p:sp>
        <p:nvSpPr>
          <p:cNvPr id="9" name="Foliennummernplatzhalter 8">
            <a:extLst>
              <a:ext uri="{FF2B5EF4-FFF2-40B4-BE49-F238E27FC236}">
                <a16:creationId xmlns:a16="http://schemas.microsoft.com/office/drawing/2014/main" id="{4E3F5336-468F-4744-B64A-1234C6C34EFA}"/>
              </a:ext>
            </a:extLst>
          </p:cNvPr>
          <p:cNvSpPr>
            <a:spLocks noGrp="1"/>
          </p:cNvSpPr>
          <p:nvPr>
            <p:ph type="sldNum" sz="quarter" idx="12"/>
          </p:nvPr>
        </p:nvSpPr>
        <p:spPr/>
        <p:txBody>
          <a:bodyPr/>
          <a:lstStyle/>
          <a:p>
            <a:fld id="{17AEFEEA-F041-4639-9537-7D805E245CFE}" type="slidenum">
              <a:rPr lang="en-GB" smtClean="0"/>
              <a:t>‹Nr.›</a:t>
            </a:fld>
            <a:endParaRPr lang="en-GB"/>
          </a:p>
        </p:txBody>
      </p:sp>
    </p:spTree>
    <p:extLst>
      <p:ext uri="{BB962C8B-B14F-4D97-AF65-F5344CB8AC3E}">
        <p14:creationId xmlns:p14="http://schemas.microsoft.com/office/powerpoint/2010/main" val="935332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01A65-4C45-4D77-BD47-9E870B61085A}"/>
              </a:ext>
            </a:extLst>
          </p:cNvPr>
          <p:cNvSpPr>
            <a:spLocks noGrp="1"/>
          </p:cNvSpPr>
          <p:nvPr>
            <p:ph type="title"/>
          </p:nvPr>
        </p:nvSpPr>
        <p:spPr/>
        <p:txBody>
          <a:bodyPr/>
          <a:lstStyle/>
          <a:p>
            <a:r>
              <a:rPr lang="de-DE"/>
              <a:t>Mastertitelformat bearbeiten</a:t>
            </a:r>
            <a:endParaRPr lang="en-GB"/>
          </a:p>
        </p:txBody>
      </p:sp>
      <p:sp>
        <p:nvSpPr>
          <p:cNvPr id="3" name="Datumsplatzhalter 2">
            <a:extLst>
              <a:ext uri="{FF2B5EF4-FFF2-40B4-BE49-F238E27FC236}">
                <a16:creationId xmlns:a16="http://schemas.microsoft.com/office/drawing/2014/main" id="{D686A782-C79B-4A43-898B-E270642B654A}"/>
              </a:ext>
            </a:extLst>
          </p:cNvPr>
          <p:cNvSpPr>
            <a:spLocks noGrp="1"/>
          </p:cNvSpPr>
          <p:nvPr>
            <p:ph type="dt" sz="half" idx="10"/>
          </p:nvPr>
        </p:nvSpPr>
        <p:spPr/>
        <p:txBody>
          <a:bodyPr/>
          <a:lstStyle/>
          <a:p>
            <a:r>
              <a:rPr lang="en-US"/>
              <a:t>25 May 2022</a:t>
            </a:r>
            <a:endParaRPr lang="en-GB"/>
          </a:p>
        </p:txBody>
      </p:sp>
      <p:sp>
        <p:nvSpPr>
          <p:cNvPr id="4" name="Fußzeilenplatzhalter 3">
            <a:extLst>
              <a:ext uri="{FF2B5EF4-FFF2-40B4-BE49-F238E27FC236}">
                <a16:creationId xmlns:a16="http://schemas.microsoft.com/office/drawing/2014/main" id="{FB080840-E6C2-4B9E-96C7-BE6A3BA7BA07}"/>
              </a:ext>
            </a:extLst>
          </p:cNvPr>
          <p:cNvSpPr>
            <a:spLocks noGrp="1"/>
          </p:cNvSpPr>
          <p:nvPr>
            <p:ph type="ftr" sz="quarter" idx="11"/>
          </p:nvPr>
        </p:nvSpPr>
        <p:spPr/>
        <p:txBody>
          <a:bodyPr/>
          <a:lstStyle/>
          <a:p>
            <a:r>
              <a:rPr lang="en-GB"/>
              <a:t>EGU22-8555 - CR 2.1 - Henrik Grob - henrik.grob@ifg.uni-kiel.de</a:t>
            </a:r>
          </a:p>
        </p:txBody>
      </p:sp>
      <p:sp>
        <p:nvSpPr>
          <p:cNvPr id="5" name="Foliennummernplatzhalter 4">
            <a:extLst>
              <a:ext uri="{FF2B5EF4-FFF2-40B4-BE49-F238E27FC236}">
                <a16:creationId xmlns:a16="http://schemas.microsoft.com/office/drawing/2014/main" id="{EFA256E1-8783-4C43-9699-0245471C4728}"/>
              </a:ext>
            </a:extLst>
          </p:cNvPr>
          <p:cNvSpPr>
            <a:spLocks noGrp="1"/>
          </p:cNvSpPr>
          <p:nvPr>
            <p:ph type="sldNum" sz="quarter" idx="12"/>
          </p:nvPr>
        </p:nvSpPr>
        <p:spPr/>
        <p:txBody>
          <a:bodyPr/>
          <a:lstStyle/>
          <a:p>
            <a:fld id="{17AEFEEA-F041-4639-9537-7D805E245CFE}" type="slidenum">
              <a:rPr lang="en-GB" smtClean="0"/>
              <a:t>‹Nr.›</a:t>
            </a:fld>
            <a:endParaRPr lang="en-GB"/>
          </a:p>
        </p:txBody>
      </p:sp>
    </p:spTree>
    <p:extLst>
      <p:ext uri="{BB962C8B-B14F-4D97-AF65-F5344CB8AC3E}">
        <p14:creationId xmlns:p14="http://schemas.microsoft.com/office/powerpoint/2010/main" val="3974685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9EA3669-410C-479C-99D3-14799750749A}"/>
              </a:ext>
            </a:extLst>
          </p:cNvPr>
          <p:cNvSpPr>
            <a:spLocks noGrp="1"/>
          </p:cNvSpPr>
          <p:nvPr>
            <p:ph type="dt" sz="half" idx="10"/>
          </p:nvPr>
        </p:nvSpPr>
        <p:spPr/>
        <p:txBody>
          <a:bodyPr/>
          <a:lstStyle/>
          <a:p>
            <a:r>
              <a:rPr lang="en-US"/>
              <a:t>25 May 2022</a:t>
            </a:r>
            <a:endParaRPr lang="en-GB"/>
          </a:p>
        </p:txBody>
      </p:sp>
      <p:sp>
        <p:nvSpPr>
          <p:cNvPr id="3" name="Fußzeilenplatzhalter 2">
            <a:extLst>
              <a:ext uri="{FF2B5EF4-FFF2-40B4-BE49-F238E27FC236}">
                <a16:creationId xmlns:a16="http://schemas.microsoft.com/office/drawing/2014/main" id="{05989214-5974-4237-8081-DFC320FF8327}"/>
              </a:ext>
            </a:extLst>
          </p:cNvPr>
          <p:cNvSpPr>
            <a:spLocks noGrp="1"/>
          </p:cNvSpPr>
          <p:nvPr>
            <p:ph type="ftr" sz="quarter" idx="11"/>
          </p:nvPr>
        </p:nvSpPr>
        <p:spPr/>
        <p:txBody>
          <a:bodyPr/>
          <a:lstStyle/>
          <a:p>
            <a:r>
              <a:rPr lang="en-GB"/>
              <a:t>EGU22-8555 - CR 2.1 - Henrik Grob - henrik.grob@ifg.uni-kiel.de</a:t>
            </a:r>
          </a:p>
        </p:txBody>
      </p:sp>
      <p:sp>
        <p:nvSpPr>
          <p:cNvPr id="4" name="Foliennummernplatzhalter 3">
            <a:extLst>
              <a:ext uri="{FF2B5EF4-FFF2-40B4-BE49-F238E27FC236}">
                <a16:creationId xmlns:a16="http://schemas.microsoft.com/office/drawing/2014/main" id="{677EC56A-0BB5-4549-BD6C-FBC9EA8AD074}"/>
              </a:ext>
            </a:extLst>
          </p:cNvPr>
          <p:cNvSpPr>
            <a:spLocks noGrp="1"/>
          </p:cNvSpPr>
          <p:nvPr>
            <p:ph type="sldNum" sz="quarter" idx="12"/>
          </p:nvPr>
        </p:nvSpPr>
        <p:spPr/>
        <p:txBody>
          <a:bodyPr/>
          <a:lstStyle/>
          <a:p>
            <a:fld id="{17AEFEEA-F041-4639-9537-7D805E245CFE}" type="slidenum">
              <a:rPr lang="en-GB" smtClean="0"/>
              <a:t>‹Nr.›</a:t>
            </a:fld>
            <a:endParaRPr lang="en-GB"/>
          </a:p>
        </p:txBody>
      </p:sp>
    </p:spTree>
    <p:extLst>
      <p:ext uri="{BB962C8B-B14F-4D97-AF65-F5344CB8AC3E}">
        <p14:creationId xmlns:p14="http://schemas.microsoft.com/office/powerpoint/2010/main" val="291638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90D0BF-24D4-4991-A0DF-A17F65B9277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Inhaltsplatzhalter 2">
            <a:extLst>
              <a:ext uri="{FF2B5EF4-FFF2-40B4-BE49-F238E27FC236}">
                <a16:creationId xmlns:a16="http://schemas.microsoft.com/office/drawing/2014/main" id="{A46CA846-C998-4637-A90A-F612AA5D20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a:extLst>
              <a:ext uri="{FF2B5EF4-FFF2-40B4-BE49-F238E27FC236}">
                <a16:creationId xmlns:a16="http://schemas.microsoft.com/office/drawing/2014/main" id="{7337B911-C5C2-4023-8248-2FCB5284F2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2584D6C-72CE-4149-943B-D317F9D0EB08}"/>
              </a:ext>
            </a:extLst>
          </p:cNvPr>
          <p:cNvSpPr>
            <a:spLocks noGrp="1"/>
          </p:cNvSpPr>
          <p:nvPr>
            <p:ph type="dt" sz="half" idx="10"/>
          </p:nvPr>
        </p:nvSpPr>
        <p:spPr/>
        <p:txBody>
          <a:bodyPr/>
          <a:lstStyle/>
          <a:p>
            <a:r>
              <a:rPr lang="en-US"/>
              <a:t>25 May 2022</a:t>
            </a:r>
            <a:endParaRPr lang="en-GB"/>
          </a:p>
        </p:txBody>
      </p:sp>
      <p:sp>
        <p:nvSpPr>
          <p:cNvPr id="6" name="Fußzeilenplatzhalter 5">
            <a:extLst>
              <a:ext uri="{FF2B5EF4-FFF2-40B4-BE49-F238E27FC236}">
                <a16:creationId xmlns:a16="http://schemas.microsoft.com/office/drawing/2014/main" id="{9476F68C-2FB8-4163-9E61-EB792B60C885}"/>
              </a:ext>
            </a:extLst>
          </p:cNvPr>
          <p:cNvSpPr>
            <a:spLocks noGrp="1"/>
          </p:cNvSpPr>
          <p:nvPr>
            <p:ph type="ftr" sz="quarter" idx="11"/>
          </p:nvPr>
        </p:nvSpPr>
        <p:spPr/>
        <p:txBody>
          <a:bodyPr/>
          <a:lstStyle/>
          <a:p>
            <a:r>
              <a:rPr lang="en-GB"/>
              <a:t>EGU22-8555 - CR 2.1 - Henrik Grob - henrik.grob@ifg.uni-kiel.de</a:t>
            </a:r>
          </a:p>
        </p:txBody>
      </p:sp>
      <p:sp>
        <p:nvSpPr>
          <p:cNvPr id="7" name="Foliennummernplatzhalter 6">
            <a:extLst>
              <a:ext uri="{FF2B5EF4-FFF2-40B4-BE49-F238E27FC236}">
                <a16:creationId xmlns:a16="http://schemas.microsoft.com/office/drawing/2014/main" id="{EA68B93C-AABD-478B-9F06-B84BF72E1904}"/>
              </a:ext>
            </a:extLst>
          </p:cNvPr>
          <p:cNvSpPr>
            <a:spLocks noGrp="1"/>
          </p:cNvSpPr>
          <p:nvPr>
            <p:ph type="sldNum" sz="quarter" idx="12"/>
          </p:nvPr>
        </p:nvSpPr>
        <p:spPr/>
        <p:txBody>
          <a:bodyPr/>
          <a:lstStyle/>
          <a:p>
            <a:fld id="{17AEFEEA-F041-4639-9537-7D805E245CFE}" type="slidenum">
              <a:rPr lang="en-GB" smtClean="0"/>
              <a:t>‹Nr.›</a:t>
            </a:fld>
            <a:endParaRPr lang="en-GB"/>
          </a:p>
        </p:txBody>
      </p:sp>
    </p:spTree>
    <p:extLst>
      <p:ext uri="{BB962C8B-B14F-4D97-AF65-F5344CB8AC3E}">
        <p14:creationId xmlns:p14="http://schemas.microsoft.com/office/powerpoint/2010/main" val="3065474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0810E0-0E07-41F0-9F92-234BEACC687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Bildplatzhalter 2">
            <a:extLst>
              <a:ext uri="{FF2B5EF4-FFF2-40B4-BE49-F238E27FC236}">
                <a16:creationId xmlns:a16="http://schemas.microsoft.com/office/drawing/2014/main" id="{26739B26-3AD3-4BD6-AB5E-D68E7F88B3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GB"/>
          </a:p>
        </p:txBody>
      </p:sp>
      <p:sp>
        <p:nvSpPr>
          <p:cNvPr id="4" name="Textplatzhalter 3">
            <a:extLst>
              <a:ext uri="{FF2B5EF4-FFF2-40B4-BE49-F238E27FC236}">
                <a16:creationId xmlns:a16="http://schemas.microsoft.com/office/drawing/2014/main" id="{913A9B0B-EDCF-431D-BF77-8D654A3559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D912299-81D8-441B-A695-1608DCF26159}"/>
              </a:ext>
            </a:extLst>
          </p:cNvPr>
          <p:cNvSpPr>
            <a:spLocks noGrp="1"/>
          </p:cNvSpPr>
          <p:nvPr>
            <p:ph type="dt" sz="half" idx="10"/>
          </p:nvPr>
        </p:nvSpPr>
        <p:spPr/>
        <p:txBody>
          <a:bodyPr/>
          <a:lstStyle/>
          <a:p>
            <a:r>
              <a:rPr lang="en-US"/>
              <a:t>25 May 2022</a:t>
            </a:r>
            <a:endParaRPr lang="en-GB"/>
          </a:p>
        </p:txBody>
      </p:sp>
      <p:sp>
        <p:nvSpPr>
          <p:cNvPr id="6" name="Fußzeilenplatzhalter 5">
            <a:extLst>
              <a:ext uri="{FF2B5EF4-FFF2-40B4-BE49-F238E27FC236}">
                <a16:creationId xmlns:a16="http://schemas.microsoft.com/office/drawing/2014/main" id="{49D449F6-5CCB-490C-A2B5-A77D389DC338}"/>
              </a:ext>
            </a:extLst>
          </p:cNvPr>
          <p:cNvSpPr>
            <a:spLocks noGrp="1"/>
          </p:cNvSpPr>
          <p:nvPr>
            <p:ph type="ftr" sz="quarter" idx="11"/>
          </p:nvPr>
        </p:nvSpPr>
        <p:spPr/>
        <p:txBody>
          <a:bodyPr/>
          <a:lstStyle/>
          <a:p>
            <a:r>
              <a:rPr lang="en-GB"/>
              <a:t>EGU22-8555 - CR 2.1 - Henrik Grob - henrik.grob@ifg.uni-kiel.de</a:t>
            </a:r>
          </a:p>
        </p:txBody>
      </p:sp>
      <p:sp>
        <p:nvSpPr>
          <p:cNvPr id="7" name="Foliennummernplatzhalter 6">
            <a:extLst>
              <a:ext uri="{FF2B5EF4-FFF2-40B4-BE49-F238E27FC236}">
                <a16:creationId xmlns:a16="http://schemas.microsoft.com/office/drawing/2014/main" id="{DF532724-8BEA-4AC7-BE0C-EB77DC549857}"/>
              </a:ext>
            </a:extLst>
          </p:cNvPr>
          <p:cNvSpPr>
            <a:spLocks noGrp="1"/>
          </p:cNvSpPr>
          <p:nvPr>
            <p:ph type="sldNum" sz="quarter" idx="12"/>
          </p:nvPr>
        </p:nvSpPr>
        <p:spPr/>
        <p:txBody>
          <a:bodyPr/>
          <a:lstStyle/>
          <a:p>
            <a:fld id="{17AEFEEA-F041-4639-9537-7D805E245CFE}" type="slidenum">
              <a:rPr lang="en-GB" smtClean="0"/>
              <a:t>‹Nr.›</a:t>
            </a:fld>
            <a:endParaRPr lang="en-GB"/>
          </a:p>
        </p:txBody>
      </p:sp>
    </p:spTree>
    <p:extLst>
      <p:ext uri="{BB962C8B-B14F-4D97-AF65-F5344CB8AC3E}">
        <p14:creationId xmlns:p14="http://schemas.microsoft.com/office/powerpoint/2010/main" val="483423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oleObject" Target="../embeddings/oleObject2.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62DE4FD-7802-40CD-91DE-081518E27F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endParaRPr lang="en-GB" dirty="0"/>
          </a:p>
        </p:txBody>
      </p:sp>
      <p:sp>
        <p:nvSpPr>
          <p:cNvPr id="3" name="Textplatzhalter 2">
            <a:extLst>
              <a:ext uri="{FF2B5EF4-FFF2-40B4-BE49-F238E27FC236}">
                <a16:creationId xmlns:a16="http://schemas.microsoft.com/office/drawing/2014/main" id="{872A72CB-87F3-435D-AA2F-B7F5B08E14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Datumsplatzhalter 3">
            <a:extLst>
              <a:ext uri="{FF2B5EF4-FFF2-40B4-BE49-F238E27FC236}">
                <a16:creationId xmlns:a16="http://schemas.microsoft.com/office/drawing/2014/main" id="{002718A4-BDE3-4966-ADF8-093773B3725B}"/>
              </a:ext>
            </a:extLst>
          </p:cNvPr>
          <p:cNvSpPr>
            <a:spLocks noGrp="1"/>
          </p:cNvSpPr>
          <p:nvPr>
            <p:ph type="dt" sz="half" idx="2"/>
          </p:nvPr>
        </p:nvSpPr>
        <p:spPr>
          <a:xfrm>
            <a:off x="4091881" y="6456191"/>
            <a:ext cx="1180377"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25 May 2022</a:t>
            </a:r>
            <a:endParaRPr lang="en-GB" dirty="0"/>
          </a:p>
        </p:txBody>
      </p:sp>
      <p:sp>
        <p:nvSpPr>
          <p:cNvPr id="5" name="Fußzeilenplatzhalter 4">
            <a:extLst>
              <a:ext uri="{FF2B5EF4-FFF2-40B4-BE49-F238E27FC236}">
                <a16:creationId xmlns:a16="http://schemas.microsoft.com/office/drawing/2014/main" id="{BCC4453E-114C-4750-9C8E-A9EEE59ED5BF}"/>
              </a:ext>
            </a:extLst>
          </p:cNvPr>
          <p:cNvSpPr>
            <a:spLocks noGrp="1"/>
          </p:cNvSpPr>
          <p:nvPr>
            <p:ph type="ftr" sz="quarter" idx="3"/>
          </p:nvPr>
        </p:nvSpPr>
        <p:spPr>
          <a:xfrm>
            <a:off x="5272258" y="6456190"/>
            <a:ext cx="470691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EGU22-8555 - CR 2.1 - Henrik </a:t>
            </a:r>
            <a:r>
              <a:rPr lang="en-GB" dirty="0" err="1"/>
              <a:t>Grob</a:t>
            </a:r>
            <a:r>
              <a:rPr lang="en-GB" dirty="0"/>
              <a:t> - henrik.grob@ifg.uni-kiel.de</a:t>
            </a:r>
          </a:p>
        </p:txBody>
      </p:sp>
      <p:sp>
        <p:nvSpPr>
          <p:cNvPr id="6" name="Foliennummernplatzhalter 5">
            <a:extLst>
              <a:ext uri="{FF2B5EF4-FFF2-40B4-BE49-F238E27FC236}">
                <a16:creationId xmlns:a16="http://schemas.microsoft.com/office/drawing/2014/main" id="{EEA4BA43-9209-4017-9CF1-2A70936C669C}"/>
              </a:ext>
            </a:extLst>
          </p:cNvPr>
          <p:cNvSpPr>
            <a:spLocks noGrp="1"/>
          </p:cNvSpPr>
          <p:nvPr>
            <p:ph type="sldNum" sz="quarter" idx="4"/>
          </p:nvPr>
        </p:nvSpPr>
        <p:spPr>
          <a:xfrm>
            <a:off x="10108275" y="6456190"/>
            <a:ext cx="4908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AEFEEA-F041-4639-9537-7D805E245CFE}" type="slidenum">
              <a:rPr lang="en-GB" smtClean="0"/>
              <a:t>‹Nr.›</a:t>
            </a:fld>
            <a:endParaRPr lang="en-GB" dirty="0"/>
          </a:p>
        </p:txBody>
      </p:sp>
      <p:graphicFrame>
        <p:nvGraphicFramePr>
          <p:cNvPr id="11" name="Objekt 10">
            <a:extLst>
              <a:ext uri="{FF2B5EF4-FFF2-40B4-BE49-F238E27FC236}">
                <a16:creationId xmlns:a16="http://schemas.microsoft.com/office/drawing/2014/main" id="{11A6F22F-4B24-47E7-98E3-09B915D85118}"/>
              </a:ext>
            </a:extLst>
          </p:cNvPr>
          <p:cNvGraphicFramePr>
            <a:graphicFrameLocks noChangeAspect="1"/>
          </p:cNvGraphicFramePr>
          <p:nvPr userDrawn="1">
            <p:extLst>
              <p:ext uri="{D42A27DB-BD31-4B8C-83A1-F6EECF244321}">
                <p14:modId xmlns:p14="http://schemas.microsoft.com/office/powerpoint/2010/main" val="3796812297"/>
              </p:ext>
            </p:extLst>
          </p:nvPr>
        </p:nvGraphicFramePr>
        <p:xfrm>
          <a:off x="179705" y="6505261"/>
          <a:ext cx="3793779" cy="266984"/>
        </p:xfrm>
        <a:graphic>
          <a:graphicData uri="http://schemas.openxmlformats.org/presentationml/2006/ole">
            <mc:AlternateContent xmlns:mc="http://schemas.openxmlformats.org/markup-compatibility/2006">
              <mc:Choice xmlns:v="urn:schemas-microsoft-com:vml" Requires="v">
                <p:oleObj spid="_x0000_s1314" name="CorelDRAW" r:id="rId14" imgW="3225546" imgH="227314" progId="CorelDraw.Graphic.17">
                  <p:embed/>
                </p:oleObj>
              </mc:Choice>
              <mc:Fallback>
                <p:oleObj name="CorelDRAW" r:id="rId14" imgW="3225546" imgH="227314" progId="CorelDraw.Graphic.17">
                  <p:embed/>
                  <p:pic>
                    <p:nvPicPr>
                      <p:cNvPr id="0" name=""/>
                      <p:cNvPicPr/>
                      <p:nvPr/>
                    </p:nvPicPr>
                    <p:blipFill>
                      <a:blip r:embed="rId15"/>
                      <a:stretch>
                        <a:fillRect/>
                      </a:stretch>
                    </p:blipFill>
                    <p:spPr>
                      <a:xfrm>
                        <a:off x="179705" y="6505261"/>
                        <a:ext cx="3793779" cy="266984"/>
                      </a:xfrm>
                      <a:prstGeom prst="rect">
                        <a:avLst/>
                      </a:prstGeom>
                    </p:spPr>
                  </p:pic>
                </p:oleObj>
              </mc:Fallback>
            </mc:AlternateContent>
          </a:graphicData>
        </a:graphic>
      </p:graphicFrame>
      <p:graphicFrame>
        <p:nvGraphicFramePr>
          <p:cNvPr id="12" name="Objekt 11">
            <a:extLst>
              <a:ext uri="{FF2B5EF4-FFF2-40B4-BE49-F238E27FC236}">
                <a16:creationId xmlns:a16="http://schemas.microsoft.com/office/drawing/2014/main" id="{F5A6278A-BD4A-486A-B60E-5D8D70F43940}"/>
              </a:ext>
            </a:extLst>
          </p:cNvPr>
          <p:cNvGraphicFramePr>
            <a:graphicFrameLocks noChangeAspect="1"/>
          </p:cNvGraphicFramePr>
          <p:nvPr userDrawn="1">
            <p:extLst>
              <p:ext uri="{D42A27DB-BD31-4B8C-83A1-F6EECF244321}">
                <p14:modId xmlns:p14="http://schemas.microsoft.com/office/powerpoint/2010/main" val="444382138"/>
              </p:ext>
            </p:extLst>
          </p:nvPr>
        </p:nvGraphicFramePr>
        <p:xfrm>
          <a:off x="10719233" y="6335997"/>
          <a:ext cx="1293062" cy="436248"/>
        </p:xfrm>
        <a:graphic>
          <a:graphicData uri="http://schemas.openxmlformats.org/presentationml/2006/ole">
            <mc:AlternateContent xmlns:mc="http://schemas.openxmlformats.org/markup-compatibility/2006">
              <mc:Choice xmlns:v="urn:schemas-microsoft-com:vml" Requires="v">
                <p:oleObj spid="_x0000_s1315" name="CorelDRAW" r:id="rId16" imgW="1439466" imgH="485346" progId="CorelDraw.Graphic.17">
                  <p:embed/>
                </p:oleObj>
              </mc:Choice>
              <mc:Fallback>
                <p:oleObj name="CorelDRAW" r:id="rId16" imgW="1439466" imgH="485346" progId="CorelDraw.Graphic.17">
                  <p:embed/>
                  <p:pic>
                    <p:nvPicPr>
                      <p:cNvPr id="0" name=""/>
                      <p:cNvPicPr/>
                      <p:nvPr/>
                    </p:nvPicPr>
                    <p:blipFill>
                      <a:blip r:embed="rId17"/>
                      <a:stretch>
                        <a:fillRect/>
                      </a:stretch>
                    </p:blipFill>
                    <p:spPr>
                      <a:xfrm>
                        <a:off x="10719233" y="6335997"/>
                        <a:ext cx="1293062" cy="436248"/>
                      </a:xfrm>
                      <a:prstGeom prst="rect">
                        <a:avLst/>
                      </a:prstGeom>
                    </p:spPr>
                  </p:pic>
                </p:oleObj>
              </mc:Fallback>
            </mc:AlternateContent>
          </a:graphicData>
        </a:graphic>
      </p:graphicFrame>
    </p:spTree>
    <p:extLst>
      <p:ext uri="{BB962C8B-B14F-4D97-AF65-F5344CB8AC3E}">
        <p14:creationId xmlns:p14="http://schemas.microsoft.com/office/powerpoint/2010/main" val="86885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3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62DE4FD-7802-40CD-91DE-081518E27F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endParaRPr lang="en-GB" dirty="0"/>
          </a:p>
        </p:txBody>
      </p:sp>
      <p:sp>
        <p:nvSpPr>
          <p:cNvPr id="3" name="Textplatzhalter 2">
            <a:extLst>
              <a:ext uri="{FF2B5EF4-FFF2-40B4-BE49-F238E27FC236}">
                <a16:creationId xmlns:a16="http://schemas.microsoft.com/office/drawing/2014/main" id="{872A72CB-87F3-435D-AA2F-B7F5B08E14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Tree>
    <p:extLst>
      <p:ext uri="{BB962C8B-B14F-4D97-AF65-F5344CB8AC3E}">
        <p14:creationId xmlns:p14="http://schemas.microsoft.com/office/powerpoint/2010/main" val="2629909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3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oleObject" Target="../embeddings/oleObject7.bin"/><Relationship Id="rId7" Type="http://schemas.openxmlformats.org/officeDocument/2006/relationships/image" Target="../media/image7.jpg"/><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5.emf"/><Relationship Id="rId11" Type="http://schemas.openxmlformats.org/officeDocument/2006/relationships/image" Target="../media/image9.png"/><Relationship Id="rId5" Type="http://schemas.openxmlformats.org/officeDocument/2006/relationships/oleObject" Target="../embeddings/oleObject8.bin"/><Relationship Id="rId10" Type="http://schemas.openxmlformats.org/officeDocument/2006/relationships/image" Target="../media/image8.png"/><Relationship Id="rId4" Type="http://schemas.openxmlformats.org/officeDocument/2006/relationships/image" Target="../media/image4.emf"/><Relationship Id="rId9"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a:extLst>
              <a:ext uri="{FF2B5EF4-FFF2-40B4-BE49-F238E27FC236}">
                <a16:creationId xmlns:a16="http://schemas.microsoft.com/office/drawing/2014/main" id="{EEF1784E-FC79-471A-8245-743E2022EA9A}"/>
              </a:ext>
            </a:extLst>
          </p:cNvPr>
          <p:cNvGraphicFramePr>
            <a:graphicFrameLocks noChangeAspect="1"/>
          </p:cNvGraphicFramePr>
          <p:nvPr>
            <p:extLst>
              <p:ext uri="{D42A27DB-BD31-4B8C-83A1-F6EECF244321}">
                <p14:modId xmlns:p14="http://schemas.microsoft.com/office/powerpoint/2010/main" val="2139000478"/>
              </p:ext>
            </p:extLst>
          </p:nvPr>
        </p:nvGraphicFramePr>
        <p:xfrm>
          <a:off x="6711372" y="6132585"/>
          <a:ext cx="1703157" cy="614275"/>
        </p:xfrm>
        <a:graphic>
          <a:graphicData uri="http://schemas.openxmlformats.org/presentationml/2006/ole">
            <mc:AlternateContent xmlns:mc="http://schemas.openxmlformats.org/markup-compatibility/2006">
              <mc:Choice xmlns:v="urn:schemas-microsoft-com:vml" Requires="v">
                <p:oleObj spid="_x0000_s4430" name="CorelDRAW" r:id="rId3" imgW="1993392" imgH="719485" progId="CorelDraw.Graphic.17">
                  <p:embed/>
                </p:oleObj>
              </mc:Choice>
              <mc:Fallback>
                <p:oleObj name="CorelDRAW" r:id="rId3" imgW="1993392" imgH="719485" progId="CorelDraw.Graphic.17">
                  <p:embed/>
                  <p:pic>
                    <p:nvPicPr>
                      <p:cNvPr id="0" name=""/>
                      <p:cNvPicPr/>
                      <p:nvPr/>
                    </p:nvPicPr>
                    <p:blipFill>
                      <a:blip r:embed="rId4"/>
                      <a:stretch>
                        <a:fillRect/>
                      </a:stretch>
                    </p:blipFill>
                    <p:spPr>
                      <a:xfrm>
                        <a:off x="6711372" y="6132585"/>
                        <a:ext cx="1703157" cy="614275"/>
                      </a:xfrm>
                      <a:prstGeom prst="rect">
                        <a:avLst/>
                      </a:prstGeom>
                    </p:spPr>
                  </p:pic>
                </p:oleObj>
              </mc:Fallback>
            </mc:AlternateContent>
          </a:graphicData>
        </a:graphic>
      </p:graphicFrame>
      <p:sp>
        <p:nvSpPr>
          <p:cNvPr id="4" name="Titel 3">
            <a:extLst>
              <a:ext uri="{FF2B5EF4-FFF2-40B4-BE49-F238E27FC236}">
                <a16:creationId xmlns:a16="http://schemas.microsoft.com/office/drawing/2014/main" id="{623DC021-146B-4362-8952-7A1F672E7964}"/>
              </a:ext>
            </a:extLst>
          </p:cNvPr>
          <p:cNvSpPr>
            <a:spLocks noGrp="1"/>
          </p:cNvSpPr>
          <p:nvPr>
            <p:ph type="ctrTitle"/>
          </p:nvPr>
        </p:nvSpPr>
        <p:spPr>
          <a:xfrm>
            <a:off x="1043030" y="1058172"/>
            <a:ext cx="10105938" cy="2057836"/>
          </a:xfrm>
        </p:spPr>
        <p:txBody>
          <a:bodyPr>
            <a:noAutofit/>
          </a:bodyPr>
          <a:lstStyle/>
          <a:p>
            <a:r>
              <a:rPr lang="en-GB" sz="3600" b="1" dirty="0"/>
              <a:t>Using different seismic approaches to detect submarine permafrost and gas hydrates on the continental Beaufort shelf of the Canadian Arctic</a:t>
            </a:r>
          </a:p>
        </p:txBody>
      </p:sp>
      <p:sp>
        <p:nvSpPr>
          <p:cNvPr id="5" name="Untertitel 4">
            <a:extLst>
              <a:ext uri="{FF2B5EF4-FFF2-40B4-BE49-F238E27FC236}">
                <a16:creationId xmlns:a16="http://schemas.microsoft.com/office/drawing/2014/main" id="{7C262CB0-CD67-4CB9-A1DB-35F556569156}"/>
              </a:ext>
            </a:extLst>
          </p:cNvPr>
          <p:cNvSpPr>
            <a:spLocks noGrp="1"/>
          </p:cNvSpPr>
          <p:nvPr>
            <p:ph type="subTitle" idx="1"/>
          </p:nvPr>
        </p:nvSpPr>
        <p:spPr>
          <a:xfrm>
            <a:off x="1523998" y="3304981"/>
            <a:ext cx="9144000" cy="1655762"/>
          </a:xfrm>
        </p:spPr>
        <p:txBody>
          <a:bodyPr>
            <a:normAutofit/>
          </a:bodyPr>
          <a:lstStyle/>
          <a:p>
            <a:r>
              <a:rPr lang="de-DE" i="1" u="sng" dirty="0"/>
              <a:t>Henrik Grob</a:t>
            </a:r>
            <a:r>
              <a:rPr lang="de-DE" i="1" baseline="30000" dirty="0"/>
              <a:t>1</a:t>
            </a:r>
            <a:r>
              <a:rPr lang="de-DE" i="1" dirty="0"/>
              <a:t>; </a:t>
            </a:r>
            <a:br>
              <a:rPr lang="de-DE" b="1" i="1" dirty="0"/>
            </a:br>
            <a:br>
              <a:rPr lang="de-DE" sz="1800" i="1" dirty="0"/>
            </a:br>
            <a:r>
              <a:rPr lang="de-DE" sz="1800" i="1" dirty="0"/>
              <a:t>M. Riedel</a:t>
            </a:r>
            <a:r>
              <a:rPr lang="de-DE" sz="1800" i="1" baseline="30000" dirty="0"/>
              <a:t>2</a:t>
            </a:r>
            <a:r>
              <a:rPr lang="de-DE" sz="1800" i="1" dirty="0"/>
              <a:t>; M. J. Duchesne</a:t>
            </a:r>
            <a:r>
              <a:rPr lang="de-DE" sz="1800" i="1" baseline="30000" dirty="0"/>
              <a:t>3</a:t>
            </a:r>
            <a:r>
              <a:rPr lang="de-DE" sz="1800" i="1" dirty="0"/>
              <a:t>; S. Krastel</a:t>
            </a:r>
            <a:r>
              <a:rPr lang="de-DE" sz="1800" i="1" baseline="30000" dirty="0"/>
              <a:t>1</a:t>
            </a:r>
            <a:r>
              <a:rPr lang="de-DE" sz="1800" i="1" dirty="0"/>
              <a:t>; J. Bustamante Restrepo</a:t>
            </a:r>
            <a:r>
              <a:rPr lang="de-DE" sz="1800" i="1" baseline="30000" dirty="0"/>
              <a:t>4</a:t>
            </a:r>
            <a:r>
              <a:rPr lang="de-DE" sz="1800" i="1" dirty="0"/>
              <a:t>; G. Fabien-Ouellet</a:t>
            </a:r>
            <a:r>
              <a:rPr lang="de-DE" sz="1800" i="1" baseline="30000" dirty="0"/>
              <a:t>4</a:t>
            </a:r>
            <a:r>
              <a:rPr lang="de-DE" sz="1800" i="1" dirty="0"/>
              <a:t>; D. Kläschen</a:t>
            </a:r>
            <a:r>
              <a:rPr lang="de-DE" sz="1800" i="1" baseline="30000" dirty="0"/>
              <a:t>2</a:t>
            </a:r>
            <a:r>
              <a:rPr lang="de-DE" sz="1800" i="1" dirty="0"/>
              <a:t>; J. Preine</a:t>
            </a:r>
            <a:r>
              <a:rPr lang="de-DE" sz="1800" i="1" baseline="30000" dirty="0"/>
              <a:t>5</a:t>
            </a:r>
            <a:r>
              <a:rPr lang="de-DE" sz="1800" i="1" dirty="0"/>
              <a:t>; Y. K. Jin</a:t>
            </a:r>
            <a:r>
              <a:rPr lang="de-DE" sz="1800" i="1" baseline="30000" dirty="0"/>
              <a:t>6</a:t>
            </a:r>
            <a:r>
              <a:rPr lang="de-DE" sz="1800" i="1" dirty="0"/>
              <a:t>; J. K. Hong</a:t>
            </a:r>
            <a:r>
              <a:rPr lang="de-DE" sz="1800" i="1" baseline="30000" dirty="0"/>
              <a:t>6</a:t>
            </a:r>
            <a:br>
              <a:rPr lang="de-DE" sz="1800" i="1" baseline="30000" dirty="0"/>
            </a:br>
            <a:br>
              <a:rPr lang="de-DE" sz="1800" i="1" baseline="30000" dirty="0"/>
            </a:br>
            <a:r>
              <a:rPr lang="en-GB" sz="800" i="1" baseline="30000" dirty="0"/>
              <a:t>1</a:t>
            </a:r>
            <a:r>
              <a:rPr lang="en-GB" sz="800" i="1" dirty="0"/>
              <a:t> Kiel University, Germany; </a:t>
            </a:r>
            <a:r>
              <a:rPr lang="en-GB" sz="800" i="1" baseline="30000" dirty="0"/>
              <a:t>2</a:t>
            </a:r>
            <a:r>
              <a:rPr lang="en-GB" sz="800" i="1" dirty="0"/>
              <a:t> GEOMAR Helmholtz Centre for Ocean Research Kiel, Germany; </a:t>
            </a:r>
            <a:r>
              <a:rPr lang="en-GB" sz="800" i="1" baseline="30000" dirty="0"/>
              <a:t>3</a:t>
            </a:r>
            <a:r>
              <a:rPr lang="en-GB" sz="800" i="1" dirty="0"/>
              <a:t> Geological Survey of Canada, Canada; </a:t>
            </a:r>
            <a:r>
              <a:rPr lang="en-GB" sz="800" i="1" baseline="30000" dirty="0"/>
              <a:t>4</a:t>
            </a:r>
            <a:r>
              <a:rPr lang="en-GB" sz="800" i="1" dirty="0"/>
              <a:t> Polytechnique Montreal, Canada; </a:t>
            </a:r>
            <a:r>
              <a:rPr lang="en-GB" sz="800" i="1" baseline="30000" dirty="0"/>
              <a:t>5</a:t>
            </a:r>
            <a:r>
              <a:rPr lang="en-GB" sz="800" i="1" dirty="0"/>
              <a:t> University of Hamburg, Germany; </a:t>
            </a:r>
            <a:r>
              <a:rPr lang="en-GB" sz="800" i="1" baseline="30000" dirty="0"/>
              <a:t>6</a:t>
            </a:r>
            <a:r>
              <a:rPr lang="en-GB" sz="800" i="1" dirty="0"/>
              <a:t> Korea Polar Research Institute, Korea</a:t>
            </a:r>
            <a:endParaRPr lang="en-GB" sz="800" dirty="0"/>
          </a:p>
          <a:p>
            <a:endParaRPr lang="en-GB" sz="2000" dirty="0"/>
          </a:p>
        </p:txBody>
      </p:sp>
      <p:graphicFrame>
        <p:nvGraphicFramePr>
          <p:cNvPr id="6" name="Objekt 5">
            <a:extLst>
              <a:ext uri="{FF2B5EF4-FFF2-40B4-BE49-F238E27FC236}">
                <a16:creationId xmlns:a16="http://schemas.microsoft.com/office/drawing/2014/main" id="{D977B504-AE7A-4FFB-B781-D349550B2028}"/>
              </a:ext>
            </a:extLst>
          </p:cNvPr>
          <p:cNvGraphicFramePr>
            <a:graphicFrameLocks noChangeAspect="1"/>
          </p:cNvGraphicFramePr>
          <p:nvPr>
            <p:extLst>
              <p:ext uri="{D42A27DB-BD31-4B8C-83A1-F6EECF244321}">
                <p14:modId xmlns:p14="http://schemas.microsoft.com/office/powerpoint/2010/main" val="33655700"/>
              </p:ext>
            </p:extLst>
          </p:nvPr>
        </p:nvGraphicFramePr>
        <p:xfrm>
          <a:off x="3803265" y="6107953"/>
          <a:ext cx="2765315" cy="638907"/>
        </p:xfrm>
        <a:graphic>
          <a:graphicData uri="http://schemas.openxmlformats.org/presentationml/2006/ole">
            <mc:AlternateContent xmlns:mc="http://schemas.openxmlformats.org/markup-compatibility/2006">
              <mc:Choice xmlns:v="urn:schemas-microsoft-com:vml" Requires="v">
                <p:oleObj spid="_x0000_s4431" name="CorelDRAW" r:id="rId5" imgW="3119933" imgH="720393" progId="CorelDraw.Graphic.17">
                  <p:embed/>
                </p:oleObj>
              </mc:Choice>
              <mc:Fallback>
                <p:oleObj name="CorelDRAW" r:id="rId5" imgW="3119933" imgH="720393" progId="CorelDraw.Graphic.17">
                  <p:embed/>
                  <p:pic>
                    <p:nvPicPr>
                      <p:cNvPr id="0" name=""/>
                      <p:cNvPicPr/>
                      <p:nvPr/>
                    </p:nvPicPr>
                    <p:blipFill>
                      <a:blip r:embed="rId6"/>
                      <a:stretch>
                        <a:fillRect/>
                      </a:stretch>
                    </p:blipFill>
                    <p:spPr>
                      <a:xfrm>
                        <a:off x="3803265" y="6107953"/>
                        <a:ext cx="2765315" cy="638907"/>
                      </a:xfrm>
                      <a:prstGeom prst="rect">
                        <a:avLst/>
                      </a:prstGeom>
                    </p:spPr>
                  </p:pic>
                </p:oleObj>
              </mc:Fallback>
            </mc:AlternateContent>
          </a:graphicData>
        </a:graphic>
      </p:graphicFrame>
      <p:pic>
        <p:nvPicPr>
          <p:cNvPr id="9" name="Grafik 8">
            <a:extLst>
              <a:ext uri="{FF2B5EF4-FFF2-40B4-BE49-F238E27FC236}">
                <a16:creationId xmlns:a16="http://schemas.microsoft.com/office/drawing/2014/main" id="{D7373C04-C3E3-421E-BFF1-D52114A698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4769" y="4960743"/>
            <a:ext cx="1968496" cy="638907"/>
          </a:xfrm>
          <a:prstGeom prst="rect">
            <a:avLst/>
          </a:prstGeom>
        </p:spPr>
      </p:pic>
      <p:sp>
        <p:nvSpPr>
          <p:cNvPr id="11" name="Textfeld 10">
            <a:extLst>
              <a:ext uri="{FF2B5EF4-FFF2-40B4-BE49-F238E27FC236}">
                <a16:creationId xmlns:a16="http://schemas.microsoft.com/office/drawing/2014/main" id="{AA206BB6-B51E-4C0C-90FD-C915DD37774E}"/>
              </a:ext>
            </a:extLst>
          </p:cNvPr>
          <p:cNvSpPr txBox="1"/>
          <p:nvPr/>
        </p:nvSpPr>
        <p:spPr>
          <a:xfrm>
            <a:off x="399874" y="95933"/>
            <a:ext cx="11392249" cy="523220"/>
          </a:xfrm>
          <a:prstGeom prst="rect">
            <a:avLst/>
          </a:prstGeom>
          <a:noFill/>
        </p:spPr>
        <p:txBody>
          <a:bodyPr wrap="square" rtlCol="0">
            <a:spAutoFit/>
          </a:bodyPr>
          <a:lstStyle/>
          <a:p>
            <a:pPr algn="ctr"/>
            <a:r>
              <a:rPr lang="de-DE" sz="1400" i="1" dirty="0">
                <a:solidFill>
                  <a:schemeClr val="bg2">
                    <a:lumMod val="50000"/>
                  </a:schemeClr>
                </a:solidFill>
              </a:rPr>
              <a:t>CR2.1 </a:t>
            </a:r>
            <a:r>
              <a:rPr lang="de-DE" sz="1400" i="1" dirty="0" err="1">
                <a:solidFill>
                  <a:schemeClr val="bg2">
                    <a:lumMod val="50000"/>
                  </a:schemeClr>
                </a:solidFill>
              </a:rPr>
              <a:t>Geophysical</a:t>
            </a:r>
            <a:r>
              <a:rPr lang="de-DE" sz="1400" i="1" dirty="0">
                <a:solidFill>
                  <a:schemeClr val="bg2">
                    <a:lumMod val="50000"/>
                  </a:schemeClr>
                </a:solidFill>
              </a:rPr>
              <a:t> and in situ </a:t>
            </a:r>
            <a:r>
              <a:rPr lang="de-DE" sz="1400" i="1" dirty="0" err="1">
                <a:solidFill>
                  <a:schemeClr val="bg2">
                    <a:lumMod val="50000"/>
                  </a:schemeClr>
                </a:solidFill>
              </a:rPr>
              <a:t>methods</a:t>
            </a:r>
            <a:r>
              <a:rPr lang="de-DE" sz="1400" i="1" dirty="0">
                <a:solidFill>
                  <a:schemeClr val="bg2">
                    <a:lumMod val="50000"/>
                  </a:schemeClr>
                </a:solidFill>
              </a:rPr>
              <a:t> </a:t>
            </a:r>
            <a:r>
              <a:rPr lang="de-DE" sz="1400" i="1" dirty="0" err="1">
                <a:solidFill>
                  <a:schemeClr val="bg2">
                    <a:lumMod val="50000"/>
                  </a:schemeClr>
                </a:solidFill>
              </a:rPr>
              <a:t>for</a:t>
            </a:r>
            <a:r>
              <a:rPr lang="de-DE" sz="1400" i="1" dirty="0">
                <a:solidFill>
                  <a:schemeClr val="bg2">
                    <a:lumMod val="50000"/>
                  </a:schemeClr>
                </a:solidFill>
              </a:rPr>
              <a:t> </a:t>
            </a:r>
            <a:r>
              <a:rPr lang="de-DE" sz="1400" i="1" dirty="0" err="1">
                <a:solidFill>
                  <a:schemeClr val="bg2">
                    <a:lumMod val="50000"/>
                  </a:schemeClr>
                </a:solidFill>
              </a:rPr>
              <a:t>snow</a:t>
            </a:r>
            <a:r>
              <a:rPr lang="de-DE" sz="1400" i="1" dirty="0">
                <a:solidFill>
                  <a:schemeClr val="bg2">
                    <a:lumMod val="50000"/>
                  </a:schemeClr>
                </a:solidFill>
              </a:rPr>
              <a:t> and </a:t>
            </a:r>
            <a:r>
              <a:rPr lang="de-DE" sz="1400" i="1" dirty="0" err="1">
                <a:solidFill>
                  <a:schemeClr val="bg2">
                    <a:lumMod val="50000"/>
                  </a:schemeClr>
                </a:solidFill>
              </a:rPr>
              <a:t>ice</a:t>
            </a:r>
            <a:r>
              <a:rPr lang="de-DE" sz="1400" i="1" dirty="0">
                <a:solidFill>
                  <a:schemeClr val="bg2">
                    <a:lumMod val="50000"/>
                  </a:schemeClr>
                </a:solidFill>
              </a:rPr>
              <a:t> </a:t>
            </a:r>
            <a:r>
              <a:rPr lang="de-DE" sz="1400" i="1" dirty="0" err="1">
                <a:solidFill>
                  <a:schemeClr val="bg2">
                    <a:lumMod val="50000"/>
                  </a:schemeClr>
                </a:solidFill>
              </a:rPr>
              <a:t>studies</a:t>
            </a:r>
            <a:br>
              <a:rPr lang="de-DE" sz="1400" dirty="0">
                <a:solidFill>
                  <a:schemeClr val="bg2">
                    <a:lumMod val="50000"/>
                  </a:schemeClr>
                </a:solidFill>
              </a:rPr>
            </a:br>
            <a:r>
              <a:rPr lang="de-DE" sz="1400" b="1" dirty="0">
                <a:solidFill>
                  <a:schemeClr val="bg2">
                    <a:lumMod val="50000"/>
                  </a:schemeClr>
                </a:solidFill>
              </a:rPr>
              <a:t>EGU22-8555 – 25 May 2022, 14:14-14:20</a:t>
            </a:r>
            <a:endParaRPr lang="en-GB" sz="1400" b="1" dirty="0">
              <a:solidFill>
                <a:schemeClr val="bg2">
                  <a:lumMod val="50000"/>
                </a:schemeClr>
              </a:solidFill>
            </a:endParaRPr>
          </a:p>
        </p:txBody>
      </p:sp>
      <p:graphicFrame>
        <p:nvGraphicFramePr>
          <p:cNvPr id="12" name="Objekt 11">
            <a:extLst>
              <a:ext uri="{FF2B5EF4-FFF2-40B4-BE49-F238E27FC236}">
                <a16:creationId xmlns:a16="http://schemas.microsoft.com/office/drawing/2014/main" id="{4FD7BF9B-6D9D-4325-BF6B-9F3FC9CCF553}"/>
              </a:ext>
            </a:extLst>
          </p:cNvPr>
          <p:cNvGraphicFramePr>
            <a:graphicFrameLocks noChangeAspect="1"/>
          </p:cNvGraphicFramePr>
          <p:nvPr>
            <p:extLst>
              <p:ext uri="{D42A27DB-BD31-4B8C-83A1-F6EECF244321}">
                <p14:modId xmlns:p14="http://schemas.microsoft.com/office/powerpoint/2010/main" val="205027144"/>
              </p:ext>
            </p:extLst>
          </p:nvPr>
        </p:nvGraphicFramePr>
        <p:xfrm>
          <a:off x="4447822" y="5019430"/>
          <a:ext cx="1030938" cy="1030936"/>
        </p:xfrm>
        <a:graphic>
          <a:graphicData uri="http://schemas.openxmlformats.org/presentationml/2006/ole">
            <mc:AlternateContent xmlns:mc="http://schemas.openxmlformats.org/markup-compatibility/2006">
              <mc:Choice xmlns:v="urn:schemas-microsoft-com:vml" Requires="v">
                <p:oleObj spid="_x0000_s4432" name="CorelDRAW" r:id="rId8" imgW="1711800" imgH="1711800" progId="CorelDraw.Graphic.17">
                  <p:embed/>
                </p:oleObj>
              </mc:Choice>
              <mc:Fallback>
                <p:oleObj name="CorelDRAW" r:id="rId8" imgW="1711800" imgH="1711800" progId="CorelDraw.Graphic.17">
                  <p:embed/>
                  <p:pic>
                    <p:nvPicPr>
                      <p:cNvPr id="0" name=""/>
                      <p:cNvPicPr/>
                      <p:nvPr/>
                    </p:nvPicPr>
                    <p:blipFill>
                      <a:blip r:embed="rId9"/>
                      <a:stretch>
                        <a:fillRect/>
                      </a:stretch>
                    </p:blipFill>
                    <p:spPr>
                      <a:xfrm>
                        <a:off x="4447822" y="5019430"/>
                        <a:ext cx="1030938" cy="1030936"/>
                      </a:xfrm>
                      <a:prstGeom prst="rect">
                        <a:avLst/>
                      </a:prstGeom>
                    </p:spPr>
                  </p:pic>
                </p:oleObj>
              </mc:Fallback>
            </mc:AlternateContent>
          </a:graphicData>
        </a:graphic>
      </p:graphicFrame>
      <p:pic>
        <p:nvPicPr>
          <p:cNvPr id="3" name="Grafik 2">
            <a:extLst>
              <a:ext uri="{FF2B5EF4-FFF2-40B4-BE49-F238E27FC236}">
                <a16:creationId xmlns:a16="http://schemas.microsoft.com/office/drawing/2014/main" id="{487C3E81-F68C-4F4C-B3D8-F606BFB45E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93990" y="0"/>
            <a:ext cx="698010" cy="976766"/>
          </a:xfrm>
          <a:prstGeom prst="rect">
            <a:avLst/>
          </a:prstGeom>
        </p:spPr>
      </p:pic>
      <p:pic>
        <p:nvPicPr>
          <p:cNvPr id="10" name="Grafik 9">
            <a:extLst>
              <a:ext uri="{FF2B5EF4-FFF2-40B4-BE49-F238E27FC236}">
                <a16:creationId xmlns:a16="http://schemas.microsoft.com/office/drawing/2014/main" id="{7D44FF59-7671-4FA7-B70B-DB046E62E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133856" cy="1133856"/>
          </a:xfrm>
          <a:prstGeom prst="rect">
            <a:avLst/>
          </a:prstGeom>
        </p:spPr>
      </p:pic>
    </p:spTree>
    <p:extLst>
      <p:ext uri="{BB962C8B-B14F-4D97-AF65-F5344CB8AC3E}">
        <p14:creationId xmlns:p14="http://schemas.microsoft.com/office/powerpoint/2010/main" val="2871592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BE0971-4258-44A9-AE68-7006B6614AE6}"/>
              </a:ext>
            </a:extLst>
          </p:cNvPr>
          <p:cNvSpPr>
            <a:spLocks noGrp="1"/>
          </p:cNvSpPr>
          <p:nvPr>
            <p:ph type="title"/>
          </p:nvPr>
        </p:nvSpPr>
        <p:spPr>
          <a:xfrm>
            <a:off x="190913" y="110990"/>
            <a:ext cx="10515600" cy="807289"/>
          </a:xfrm>
        </p:spPr>
        <p:txBody>
          <a:bodyPr>
            <a:normAutofit/>
          </a:bodyPr>
          <a:lstStyle/>
          <a:p>
            <a:r>
              <a:rPr lang="de-DE" b="1" u="sng" dirty="0"/>
              <a:t>The Canadian Beaufort </a:t>
            </a:r>
            <a:r>
              <a:rPr lang="de-DE" b="1" u="sng" dirty="0" err="1"/>
              <a:t>Sea</a:t>
            </a:r>
            <a:endParaRPr lang="en-GB" b="1" u="sng" dirty="0"/>
          </a:p>
        </p:txBody>
      </p:sp>
      <p:pic>
        <p:nvPicPr>
          <p:cNvPr id="8" name="Inhaltsplatzhalter 7">
            <a:extLst>
              <a:ext uri="{FF2B5EF4-FFF2-40B4-BE49-F238E27FC236}">
                <a16:creationId xmlns:a16="http://schemas.microsoft.com/office/drawing/2014/main" id="{6340F00B-0965-4154-BF84-405D76AA8DCA}"/>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6143624" y="2376966"/>
            <a:ext cx="5491001" cy="3589450"/>
          </a:xfrm>
        </p:spPr>
      </p:pic>
      <p:sp>
        <p:nvSpPr>
          <p:cNvPr id="4" name="Datumsplatzhalter 3">
            <a:extLst>
              <a:ext uri="{FF2B5EF4-FFF2-40B4-BE49-F238E27FC236}">
                <a16:creationId xmlns:a16="http://schemas.microsoft.com/office/drawing/2014/main" id="{60B020BF-2192-4DBC-BD18-B6A6E7866405}"/>
              </a:ext>
            </a:extLst>
          </p:cNvPr>
          <p:cNvSpPr>
            <a:spLocks noGrp="1"/>
          </p:cNvSpPr>
          <p:nvPr>
            <p:ph type="dt" sz="half" idx="10"/>
          </p:nvPr>
        </p:nvSpPr>
        <p:spPr/>
        <p:txBody>
          <a:bodyPr/>
          <a:lstStyle/>
          <a:p>
            <a:r>
              <a:rPr lang="en-US"/>
              <a:t>25 May 2022</a:t>
            </a:r>
            <a:endParaRPr lang="en-GB"/>
          </a:p>
        </p:txBody>
      </p:sp>
      <p:sp>
        <p:nvSpPr>
          <p:cNvPr id="5" name="Fußzeilenplatzhalter 4">
            <a:extLst>
              <a:ext uri="{FF2B5EF4-FFF2-40B4-BE49-F238E27FC236}">
                <a16:creationId xmlns:a16="http://schemas.microsoft.com/office/drawing/2014/main" id="{809C4491-C6EE-4D19-9DB5-70DE48971F3D}"/>
              </a:ext>
            </a:extLst>
          </p:cNvPr>
          <p:cNvSpPr>
            <a:spLocks noGrp="1"/>
          </p:cNvSpPr>
          <p:nvPr>
            <p:ph type="ftr" sz="quarter" idx="11"/>
          </p:nvPr>
        </p:nvSpPr>
        <p:spPr>
          <a:xfrm>
            <a:off x="5008455" y="6456189"/>
            <a:ext cx="5239800" cy="365125"/>
          </a:xfrm>
        </p:spPr>
        <p:txBody>
          <a:bodyPr/>
          <a:lstStyle/>
          <a:p>
            <a:r>
              <a:rPr lang="en-GB" dirty="0"/>
              <a:t>EGU22-8555 - CR 2.1 - Henrik </a:t>
            </a:r>
            <a:r>
              <a:rPr lang="en-GB" dirty="0" err="1"/>
              <a:t>Grob</a:t>
            </a:r>
            <a:r>
              <a:rPr lang="en-GB" dirty="0"/>
              <a:t> - henrik.grob@ifg.uni-kiel.de</a:t>
            </a:r>
          </a:p>
        </p:txBody>
      </p:sp>
      <p:sp>
        <p:nvSpPr>
          <p:cNvPr id="6" name="Foliennummernplatzhalter 5">
            <a:extLst>
              <a:ext uri="{FF2B5EF4-FFF2-40B4-BE49-F238E27FC236}">
                <a16:creationId xmlns:a16="http://schemas.microsoft.com/office/drawing/2014/main" id="{E54BFAFF-228E-4834-A479-D40964DFDD3B}"/>
              </a:ext>
            </a:extLst>
          </p:cNvPr>
          <p:cNvSpPr>
            <a:spLocks noGrp="1"/>
          </p:cNvSpPr>
          <p:nvPr>
            <p:ph type="sldNum" sz="quarter" idx="12"/>
          </p:nvPr>
        </p:nvSpPr>
        <p:spPr/>
        <p:txBody>
          <a:bodyPr/>
          <a:lstStyle/>
          <a:p>
            <a:fld id="{17AEFEEA-F041-4639-9537-7D805E245CFE}" type="slidenum">
              <a:rPr lang="en-GB" smtClean="0"/>
              <a:t>10</a:t>
            </a:fld>
            <a:endParaRPr lang="en-GB"/>
          </a:p>
        </p:txBody>
      </p:sp>
      <p:pic>
        <p:nvPicPr>
          <p:cNvPr id="9" name="Inhaltsplatzhalter 7">
            <a:extLst>
              <a:ext uri="{FF2B5EF4-FFF2-40B4-BE49-F238E27FC236}">
                <a16:creationId xmlns:a16="http://schemas.microsoft.com/office/drawing/2014/main" id="{6F39111B-1B3A-440D-A038-32D36F12E45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9423" y="2445518"/>
            <a:ext cx="5491001" cy="3589450"/>
          </a:xfrm>
          <a:prstGeom prst="rect">
            <a:avLst/>
          </a:prstGeom>
        </p:spPr>
      </p:pic>
      <p:sp>
        <p:nvSpPr>
          <p:cNvPr id="12" name="Textfeld 11">
            <a:extLst>
              <a:ext uri="{FF2B5EF4-FFF2-40B4-BE49-F238E27FC236}">
                <a16:creationId xmlns:a16="http://schemas.microsoft.com/office/drawing/2014/main" id="{89A06BB8-F1E4-4E60-9F6B-6C00A28CC969}"/>
              </a:ext>
            </a:extLst>
          </p:cNvPr>
          <p:cNvSpPr txBox="1"/>
          <p:nvPr/>
        </p:nvSpPr>
        <p:spPr>
          <a:xfrm>
            <a:off x="514350" y="5966416"/>
            <a:ext cx="11120276" cy="553998"/>
          </a:xfrm>
          <a:prstGeom prst="rect">
            <a:avLst/>
          </a:prstGeom>
          <a:noFill/>
        </p:spPr>
        <p:txBody>
          <a:bodyPr wrap="square" rtlCol="0">
            <a:spAutoFit/>
          </a:bodyPr>
          <a:lstStyle/>
          <a:p>
            <a:r>
              <a:rPr lang="en-GB" sz="1000" i="1" dirty="0"/>
              <a:t>Fig. 1: Overview map of the Canadian Arctic Beaufort Sea with information about submarine permafrost and gas hydrates. In a) ice-occurrences in shallow sediments as well as the depth of the base of fully frozen permafrost are shown. b) illustrates the depth of the base of the gas hydrate stability zone. The study area is marked by the red rectangle. The maps are projected in UTM8N. (</a:t>
            </a:r>
            <a:r>
              <a:rPr lang="en-GB" sz="1000" i="1" dirty="0" err="1"/>
              <a:t>Grob</a:t>
            </a:r>
            <a:r>
              <a:rPr lang="en-GB" sz="1000" i="1" dirty="0"/>
              <a:t> et al., submitted)</a:t>
            </a:r>
            <a:endParaRPr lang="en-GB" sz="1000" dirty="0"/>
          </a:p>
        </p:txBody>
      </p:sp>
      <p:sp>
        <p:nvSpPr>
          <p:cNvPr id="10" name="Rechteck 9">
            <a:extLst>
              <a:ext uri="{FF2B5EF4-FFF2-40B4-BE49-F238E27FC236}">
                <a16:creationId xmlns:a16="http://schemas.microsoft.com/office/drawing/2014/main" id="{F979B9CE-0E2D-48B9-8661-0298AC6C9948}"/>
              </a:ext>
            </a:extLst>
          </p:cNvPr>
          <p:cNvSpPr/>
          <p:nvPr/>
        </p:nvSpPr>
        <p:spPr>
          <a:xfrm>
            <a:off x="419423" y="891584"/>
            <a:ext cx="11215202" cy="1384995"/>
          </a:xfrm>
          <a:prstGeom prst="rect">
            <a:avLst/>
          </a:prstGeom>
        </p:spPr>
        <p:txBody>
          <a:bodyPr wrap="square">
            <a:spAutoFit/>
          </a:bodyPr>
          <a:lstStyle/>
          <a:p>
            <a:r>
              <a:rPr lang="en-GB" sz="1400" dirty="0"/>
              <a:t>Permafrost and permafrost-associated gas hydrates formed extensively during the last 1 Ma</a:t>
            </a:r>
            <a:br>
              <a:rPr lang="en-GB" sz="1400" dirty="0"/>
            </a:br>
            <a:br>
              <a:rPr lang="en-GB" sz="1400" dirty="0"/>
            </a:br>
            <a:r>
              <a:rPr lang="en-GB" sz="1400" dirty="0"/>
              <a:t>After the last glaciation, the relict submarine permafrost and gas hydrates present in the Beaufort Sea still react to ongoing thermal change which results in their continued degradation. </a:t>
            </a:r>
          </a:p>
          <a:p>
            <a:endParaRPr lang="de-DE" sz="1400" dirty="0"/>
          </a:p>
          <a:p>
            <a:r>
              <a:rPr lang="en-GB" sz="1400" dirty="0"/>
              <a:t>Yet, the </a:t>
            </a:r>
            <a:r>
              <a:rPr lang="en-GB" sz="1400" b="1" dirty="0"/>
              <a:t>extents of both the submarine permafrost and the permafrost-associated gas hydrates are still poorly constrained</a:t>
            </a:r>
            <a:r>
              <a:rPr lang="en-GB" sz="1400" dirty="0"/>
              <a:t>. </a:t>
            </a:r>
          </a:p>
        </p:txBody>
      </p:sp>
    </p:spTree>
    <p:extLst>
      <p:ext uri="{BB962C8B-B14F-4D97-AF65-F5344CB8AC3E}">
        <p14:creationId xmlns:p14="http://schemas.microsoft.com/office/powerpoint/2010/main" val="4090387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B25740-3972-44DC-929A-CC4C6AF732EE}"/>
              </a:ext>
            </a:extLst>
          </p:cNvPr>
          <p:cNvSpPr>
            <a:spLocks noGrp="1"/>
          </p:cNvSpPr>
          <p:nvPr>
            <p:ph type="title"/>
          </p:nvPr>
        </p:nvSpPr>
        <p:spPr>
          <a:xfrm>
            <a:off x="146290" y="155400"/>
            <a:ext cx="10515600" cy="691559"/>
          </a:xfrm>
        </p:spPr>
        <p:txBody>
          <a:bodyPr/>
          <a:lstStyle/>
          <a:p>
            <a:r>
              <a:rPr lang="de-DE" b="1" u="sng" dirty="0" err="1"/>
              <a:t>Overview</a:t>
            </a:r>
            <a:r>
              <a:rPr lang="de-DE" b="1" u="sng" dirty="0"/>
              <a:t> </a:t>
            </a:r>
            <a:r>
              <a:rPr lang="de-DE" b="1" u="sng" dirty="0" err="1"/>
              <a:t>of</a:t>
            </a:r>
            <a:r>
              <a:rPr lang="de-DE" b="1" u="sng" dirty="0"/>
              <a:t> Data and Methods</a:t>
            </a:r>
            <a:endParaRPr lang="en-GB" b="1" u="sng" dirty="0"/>
          </a:p>
        </p:txBody>
      </p:sp>
      <p:pic>
        <p:nvPicPr>
          <p:cNvPr id="5" name="Inhaltsplatzhalter 4">
            <a:extLst>
              <a:ext uri="{FF2B5EF4-FFF2-40B4-BE49-F238E27FC236}">
                <a16:creationId xmlns:a16="http://schemas.microsoft.com/office/drawing/2014/main" id="{D9C9CE3B-2DA7-400B-93FD-68C0AFA0CD65}"/>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3412484" y="1322104"/>
            <a:ext cx="8622483" cy="4479211"/>
          </a:xfrm>
        </p:spPr>
      </p:pic>
      <p:sp>
        <p:nvSpPr>
          <p:cNvPr id="6" name="Datumsplatzhalter 5">
            <a:extLst>
              <a:ext uri="{FF2B5EF4-FFF2-40B4-BE49-F238E27FC236}">
                <a16:creationId xmlns:a16="http://schemas.microsoft.com/office/drawing/2014/main" id="{DFA76D92-41FF-40A8-8A6D-4120D45213FF}"/>
              </a:ext>
            </a:extLst>
          </p:cNvPr>
          <p:cNvSpPr>
            <a:spLocks noGrp="1"/>
          </p:cNvSpPr>
          <p:nvPr>
            <p:ph type="dt" sz="half" idx="10"/>
          </p:nvPr>
        </p:nvSpPr>
        <p:spPr/>
        <p:txBody>
          <a:bodyPr/>
          <a:lstStyle/>
          <a:p>
            <a:r>
              <a:rPr lang="en-US"/>
              <a:t>25 May 2022</a:t>
            </a:r>
            <a:endParaRPr lang="en-GB"/>
          </a:p>
        </p:txBody>
      </p:sp>
      <p:sp>
        <p:nvSpPr>
          <p:cNvPr id="7" name="Fußzeilenplatzhalter 6">
            <a:extLst>
              <a:ext uri="{FF2B5EF4-FFF2-40B4-BE49-F238E27FC236}">
                <a16:creationId xmlns:a16="http://schemas.microsoft.com/office/drawing/2014/main" id="{7ABA8E66-3B6B-4771-8530-FF4121D5C2E3}"/>
              </a:ext>
            </a:extLst>
          </p:cNvPr>
          <p:cNvSpPr>
            <a:spLocks noGrp="1"/>
          </p:cNvSpPr>
          <p:nvPr>
            <p:ph type="ftr" sz="quarter" idx="11"/>
          </p:nvPr>
        </p:nvSpPr>
        <p:spPr/>
        <p:txBody>
          <a:bodyPr/>
          <a:lstStyle/>
          <a:p>
            <a:r>
              <a:rPr lang="en-GB"/>
              <a:t>EGU22-8555 - CR 2.1 - Henrik Grob - henrik.grob@ifg.uni-kiel.de</a:t>
            </a:r>
          </a:p>
        </p:txBody>
      </p:sp>
      <p:sp>
        <p:nvSpPr>
          <p:cNvPr id="8" name="Foliennummernplatzhalter 7">
            <a:extLst>
              <a:ext uri="{FF2B5EF4-FFF2-40B4-BE49-F238E27FC236}">
                <a16:creationId xmlns:a16="http://schemas.microsoft.com/office/drawing/2014/main" id="{ED9ED162-CEDD-4BAA-83C9-793400573EAF}"/>
              </a:ext>
            </a:extLst>
          </p:cNvPr>
          <p:cNvSpPr>
            <a:spLocks noGrp="1"/>
          </p:cNvSpPr>
          <p:nvPr>
            <p:ph type="sldNum" sz="quarter" idx="12"/>
          </p:nvPr>
        </p:nvSpPr>
        <p:spPr/>
        <p:txBody>
          <a:bodyPr/>
          <a:lstStyle/>
          <a:p>
            <a:fld id="{17AEFEEA-F041-4639-9537-7D805E245CFE}" type="slidenum">
              <a:rPr lang="en-GB" smtClean="0"/>
              <a:t>11</a:t>
            </a:fld>
            <a:endParaRPr lang="en-GB"/>
          </a:p>
        </p:txBody>
      </p:sp>
      <p:sp>
        <p:nvSpPr>
          <p:cNvPr id="9" name="Textfeld 8">
            <a:extLst>
              <a:ext uri="{FF2B5EF4-FFF2-40B4-BE49-F238E27FC236}">
                <a16:creationId xmlns:a16="http://schemas.microsoft.com/office/drawing/2014/main" id="{09BA0697-D1E7-41A9-968D-82FACFCE0016}"/>
              </a:ext>
            </a:extLst>
          </p:cNvPr>
          <p:cNvSpPr txBox="1"/>
          <p:nvPr/>
        </p:nvSpPr>
        <p:spPr>
          <a:xfrm>
            <a:off x="146290" y="1283440"/>
            <a:ext cx="3167361" cy="5355312"/>
          </a:xfrm>
          <a:prstGeom prst="rect">
            <a:avLst/>
          </a:prstGeom>
          <a:noFill/>
        </p:spPr>
        <p:txBody>
          <a:bodyPr wrap="square" rtlCol="0">
            <a:spAutoFit/>
          </a:bodyPr>
          <a:lstStyle/>
          <a:p>
            <a:r>
              <a:rPr lang="en-US" b="1" dirty="0"/>
              <a:t>Aim:</a:t>
            </a:r>
            <a:r>
              <a:rPr lang="en-US" dirty="0"/>
              <a:t> </a:t>
            </a:r>
            <a:br>
              <a:rPr lang="en-US" dirty="0"/>
            </a:br>
            <a:r>
              <a:rPr lang="en-US" dirty="0"/>
              <a:t>Gain </a:t>
            </a:r>
            <a:r>
              <a:rPr lang="en-US" b="1" dirty="0"/>
              <a:t>detailed information </a:t>
            </a:r>
            <a:r>
              <a:rPr lang="en-US" dirty="0"/>
              <a:t>about the </a:t>
            </a:r>
            <a:r>
              <a:rPr lang="en-US" b="1" dirty="0"/>
              <a:t>current state </a:t>
            </a:r>
            <a:r>
              <a:rPr lang="en-US" dirty="0"/>
              <a:t>of the submarine permafrost and permafrost-associated gas hydrates in the Canadian Arctic Beaufort Sea</a:t>
            </a:r>
          </a:p>
          <a:p>
            <a:endParaRPr lang="en-US" dirty="0"/>
          </a:p>
          <a:p>
            <a:endParaRPr lang="en-US" dirty="0"/>
          </a:p>
          <a:p>
            <a:r>
              <a:rPr lang="en-US" dirty="0"/>
              <a:t>We investigate permafrost and gas hydrates by </a:t>
            </a:r>
            <a:r>
              <a:rPr lang="en-US" b="1" dirty="0"/>
              <a:t>marine multichannel seismic data</a:t>
            </a:r>
            <a:r>
              <a:rPr lang="en-US" dirty="0"/>
              <a:t> by</a:t>
            </a:r>
          </a:p>
          <a:p>
            <a:pPr marL="342900" indent="-342900">
              <a:buFont typeface="+mj-lt"/>
              <a:buAutoNum type="arabicPeriod"/>
            </a:pPr>
            <a:r>
              <a:rPr lang="en-US" dirty="0"/>
              <a:t>seismic reflection indicators</a:t>
            </a:r>
          </a:p>
          <a:p>
            <a:pPr marL="342900" indent="-342900">
              <a:buFont typeface="+mj-lt"/>
              <a:buAutoNum type="arabicPeriod"/>
            </a:pPr>
            <a:r>
              <a:rPr lang="en-US" dirty="0"/>
              <a:t>tomographic inversion of diving-wave first-arrivals</a:t>
            </a:r>
          </a:p>
          <a:p>
            <a:pPr marL="342900" indent="-342900">
              <a:buFont typeface="+mj-lt"/>
              <a:buAutoNum type="arabicPeriod"/>
            </a:pPr>
            <a:r>
              <a:rPr lang="en-US" dirty="0"/>
              <a:t>separated diffractions</a:t>
            </a:r>
          </a:p>
          <a:p>
            <a:pPr marL="342900" indent="-342900">
              <a:buFont typeface="+mj-lt"/>
              <a:buAutoNum type="arabicPeriod"/>
            </a:pPr>
            <a:endParaRPr lang="en-US" dirty="0"/>
          </a:p>
        </p:txBody>
      </p:sp>
      <p:sp>
        <p:nvSpPr>
          <p:cNvPr id="10" name="Textfeld 9">
            <a:extLst>
              <a:ext uri="{FF2B5EF4-FFF2-40B4-BE49-F238E27FC236}">
                <a16:creationId xmlns:a16="http://schemas.microsoft.com/office/drawing/2014/main" id="{95BAAE51-A561-460C-9E0A-D54CF27C9777}"/>
              </a:ext>
            </a:extLst>
          </p:cNvPr>
          <p:cNvSpPr txBox="1"/>
          <p:nvPr/>
        </p:nvSpPr>
        <p:spPr>
          <a:xfrm>
            <a:off x="3412483" y="5845039"/>
            <a:ext cx="8622483" cy="553998"/>
          </a:xfrm>
          <a:prstGeom prst="rect">
            <a:avLst/>
          </a:prstGeom>
          <a:noFill/>
        </p:spPr>
        <p:txBody>
          <a:bodyPr wrap="square" rtlCol="0">
            <a:spAutoFit/>
          </a:bodyPr>
          <a:lstStyle/>
          <a:p>
            <a:r>
              <a:rPr lang="en-GB" sz="1000" i="1" dirty="0"/>
              <a:t>Fig. 2: Overview of the data and methods for detecting submarine permafrost and permafrost-associated gas hydrates at the Canadian Beaufort Shelf. The permafrost and gas hydrate sketch shows the current perception of their extent. All three methods focus on different components of the seismic wavefield: reflections, refractions and diving-waves, and diffractions</a:t>
            </a:r>
            <a:endParaRPr lang="en-GB" sz="1000" dirty="0"/>
          </a:p>
        </p:txBody>
      </p:sp>
    </p:spTree>
    <p:extLst>
      <p:ext uri="{BB962C8B-B14F-4D97-AF65-F5344CB8AC3E}">
        <p14:creationId xmlns:p14="http://schemas.microsoft.com/office/powerpoint/2010/main" val="28303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39E5F8-10AD-4EC2-A5E3-2FD49D93BFD3}"/>
              </a:ext>
            </a:extLst>
          </p:cNvPr>
          <p:cNvSpPr>
            <a:spLocks noGrp="1"/>
          </p:cNvSpPr>
          <p:nvPr>
            <p:ph type="title"/>
          </p:nvPr>
        </p:nvSpPr>
        <p:spPr>
          <a:xfrm>
            <a:off x="175469" y="139260"/>
            <a:ext cx="10515600" cy="365125"/>
          </a:xfrm>
        </p:spPr>
        <p:txBody>
          <a:bodyPr>
            <a:normAutofit fontScale="90000"/>
          </a:bodyPr>
          <a:lstStyle/>
          <a:p>
            <a:r>
              <a:rPr lang="de-DE" sz="2400" b="1" u="sng" dirty="0"/>
              <a:t>1. </a:t>
            </a:r>
            <a:r>
              <a:rPr lang="de-DE" sz="2400" b="1" u="sng" dirty="0" err="1"/>
              <a:t>Seismic</a:t>
            </a:r>
            <a:r>
              <a:rPr lang="de-DE" sz="2400" b="1" u="sng" dirty="0"/>
              <a:t> </a:t>
            </a:r>
            <a:r>
              <a:rPr lang="de-DE" sz="2400" b="1" u="sng" dirty="0" err="1"/>
              <a:t>reflection</a:t>
            </a:r>
            <a:r>
              <a:rPr lang="de-DE" sz="2400" b="1" u="sng" dirty="0"/>
              <a:t> </a:t>
            </a:r>
            <a:r>
              <a:rPr lang="de-DE" sz="2400" b="1" u="sng" dirty="0" err="1"/>
              <a:t>indicators</a:t>
            </a:r>
            <a:r>
              <a:rPr lang="de-DE" sz="2400" b="1" u="sng" dirty="0"/>
              <a:t> </a:t>
            </a:r>
            <a:r>
              <a:rPr lang="de-DE" sz="2400" b="1" u="sng" dirty="0" err="1"/>
              <a:t>for</a:t>
            </a:r>
            <a:r>
              <a:rPr lang="de-DE" sz="2400" b="1" u="sng" dirty="0"/>
              <a:t> </a:t>
            </a:r>
            <a:r>
              <a:rPr lang="de-DE" sz="2400" b="1" u="sng" dirty="0" err="1"/>
              <a:t>permafrost</a:t>
            </a:r>
            <a:r>
              <a:rPr lang="de-DE" sz="2400" b="1" u="sng" dirty="0"/>
              <a:t> and gas </a:t>
            </a:r>
            <a:r>
              <a:rPr lang="de-DE" sz="2400" b="1" u="sng" dirty="0" err="1"/>
              <a:t>hydrates</a:t>
            </a:r>
            <a:endParaRPr lang="en-GB" sz="3200" b="1" u="sng" dirty="0"/>
          </a:p>
        </p:txBody>
      </p:sp>
      <p:pic>
        <p:nvPicPr>
          <p:cNvPr id="8" name="Inhaltsplatzhalter 7">
            <a:extLst>
              <a:ext uri="{FF2B5EF4-FFF2-40B4-BE49-F238E27FC236}">
                <a16:creationId xmlns:a16="http://schemas.microsoft.com/office/drawing/2014/main" id="{3F3162ED-F497-45D5-83BA-E7B02B2513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6731" y="543247"/>
            <a:ext cx="4280293" cy="1808159"/>
          </a:xfrm>
        </p:spPr>
      </p:pic>
      <p:sp>
        <p:nvSpPr>
          <p:cNvPr id="4" name="Datumsplatzhalter 3">
            <a:extLst>
              <a:ext uri="{FF2B5EF4-FFF2-40B4-BE49-F238E27FC236}">
                <a16:creationId xmlns:a16="http://schemas.microsoft.com/office/drawing/2014/main" id="{CFCAE448-C13F-405A-B1F9-279199248C51}"/>
              </a:ext>
            </a:extLst>
          </p:cNvPr>
          <p:cNvSpPr>
            <a:spLocks noGrp="1"/>
          </p:cNvSpPr>
          <p:nvPr>
            <p:ph type="dt" sz="half" idx="10"/>
          </p:nvPr>
        </p:nvSpPr>
        <p:spPr/>
        <p:txBody>
          <a:bodyPr/>
          <a:lstStyle/>
          <a:p>
            <a:r>
              <a:rPr lang="en-US"/>
              <a:t>25 May 2022</a:t>
            </a:r>
            <a:endParaRPr lang="en-GB"/>
          </a:p>
        </p:txBody>
      </p:sp>
      <p:sp>
        <p:nvSpPr>
          <p:cNvPr id="5" name="Fußzeilenplatzhalter 4">
            <a:extLst>
              <a:ext uri="{FF2B5EF4-FFF2-40B4-BE49-F238E27FC236}">
                <a16:creationId xmlns:a16="http://schemas.microsoft.com/office/drawing/2014/main" id="{DE6725FA-1041-4820-AACC-9B5F17423ACA}"/>
              </a:ext>
            </a:extLst>
          </p:cNvPr>
          <p:cNvSpPr>
            <a:spLocks noGrp="1"/>
          </p:cNvSpPr>
          <p:nvPr>
            <p:ph type="ftr" sz="quarter" idx="11"/>
          </p:nvPr>
        </p:nvSpPr>
        <p:spPr/>
        <p:txBody>
          <a:bodyPr/>
          <a:lstStyle/>
          <a:p>
            <a:r>
              <a:rPr lang="en-GB"/>
              <a:t>EGU22-8555 - CR 2.1 - Henrik Grob - henrik.grob@ifg.uni-kiel.de</a:t>
            </a:r>
            <a:endParaRPr lang="en-GB" dirty="0"/>
          </a:p>
        </p:txBody>
      </p:sp>
      <p:sp>
        <p:nvSpPr>
          <p:cNvPr id="6" name="Foliennummernplatzhalter 5">
            <a:extLst>
              <a:ext uri="{FF2B5EF4-FFF2-40B4-BE49-F238E27FC236}">
                <a16:creationId xmlns:a16="http://schemas.microsoft.com/office/drawing/2014/main" id="{B7AF0D02-06E6-4372-8BFC-AB99499B02DE}"/>
              </a:ext>
            </a:extLst>
          </p:cNvPr>
          <p:cNvSpPr>
            <a:spLocks noGrp="1"/>
          </p:cNvSpPr>
          <p:nvPr>
            <p:ph type="sldNum" sz="quarter" idx="12"/>
          </p:nvPr>
        </p:nvSpPr>
        <p:spPr/>
        <p:txBody>
          <a:bodyPr/>
          <a:lstStyle/>
          <a:p>
            <a:fld id="{17AEFEEA-F041-4639-9537-7D805E245CFE}" type="slidenum">
              <a:rPr lang="en-GB" smtClean="0"/>
              <a:t>12</a:t>
            </a:fld>
            <a:endParaRPr lang="en-GB"/>
          </a:p>
        </p:txBody>
      </p:sp>
      <p:pic>
        <p:nvPicPr>
          <p:cNvPr id="10" name="Grafik 9">
            <a:extLst>
              <a:ext uri="{FF2B5EF4-FFF2-40B4-BE49-F238E27FC236}">
                <a16:creationId xmlns:a16="http://schemas.microsoft.com/office/drawing/2014/main" id="{894710AA-67BE-412C-8B32-ABDC272A0B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731" y="2946255"/>
            <a:ext cx="4330379" cy="2737891"/>
          </a:xfrm>
          <a:prstGeom prst="rect">
            <a:avLst/>
          </a:prstGeom>
        </p:spPr>
      </p:pic>
      <p:pic>
        <p:nvPicPr>
          <p:cNvPr id="12" name="Inhaltsplatzhalter 7">
            <a:extLst>
              <a:ext uri="{FF2B5EF4-FFF2-40B4-BE49-F238E27FC236}">
                <a16:creationId xmlns:a16="http://schemas.microsoft.com/office/drawing/2014/main" id="{4EA893AE-FF71-40DE-850F-5FD279A270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4792" y="601970"/>
            <a:ext cx="6820478" cy="4351337"/>
          </a:xfrm>
          <a:prstGeom prst="rect">
            <a:avLst/>
          </a:prstGeom>
        </p:spPr>
      </p:pic>
      <p:sp>
        <p:nvSpPr>
          <p:cNvPr id="13" name="Textfeld 12">
            <a:extLst>
              <a:ext uri="{FF2B5EF4-FFF2-40B4-BE49-F238E27FC236}">
                <a16:creationId xmlns:a16="http://schemas.microsoft.com/office/drawing/2014/main" id="{D1AC400F-A384-4712-BB80-CE2B148D9192}"/>
              </a:ext>
            </a:extLst>
          </p:cNvPr>
          <p:cNvSpPr txBox="1"/>
          <p:nvPr/>
        </p:nvSpPr>
        <p:spPr>
          <a:xfrm>
            <a:off x="502113" y="2351406"/>
            <a:ext cx="4154912" cy="630942"/>
          </a:xfrm>
          <a:prstGeom prst="rect">
            <a:avLst/>
          </a:prstGeom>
          <a:noFill/>
        </p:spPr>
        <p:txBody>
          <a:bodyPr wrap="square" rtlCol="0">
            <a:spAutoFit/>
          </a:bodyPr>
          <a:lstStyle/>
          <a:p>
            <a:r>
              <a:rPr lang="en-GB" sz="700" i="1" dirty="0"/>
              <a:t>Fig. 3: Seismic (bottom) and sub-bottom profile (top) section along the Beaufort Shelf from SW to NE. The black dotted line (top) illustrates the absence of acoustic penetration that coincides with the course of the high-amplitude reflection (bottom). This reflection is interpreted as the top of ice-bearing permafrost (pink line) and further coincide velocity pull-ups beneath (yellow lines). (</a:t>
            </a:r>
            <a:r>
              <a:rPr lang="en-GB" sz="700" i="1" dirty="0" err="1"/>
              <a:t>Grob</a:t>
            </a:r>
            <a:r>
              <a:rPr lang="en-GB" sz="700" i="1" dirty="0"/>
              <a:t> et al., submitted)</a:t>
            </a:r>
            <a:endParaRPr lang="en-GB" sz="700" dirty="0"/>
          </a:p>
        </p:txBody>
      </p:sp>
      <p:sp>
        <p:nvSpPr>
          <p:cNvPr id="14" name="Textfeld 13">
            <a:extLst>
              <a:ext uri="{FF2B5EF4-FFF2-40B4-BE49-F238E27FC236}">
                <a16:creationId xmlns:a16="http://schemas.microsoft.com/office/drawing/2014/main" id="{B4A62FAF-81C3-457E-82A6-D8123E560603}"/>
              </a:ext>
            </a:extLst>
          </p:cNvPr>
          <p:cNvSpPr txBox="1"/>
          <p:nvPr/>
        </p:nvSpPr>
        <p:spPr>
          <a:xfrm>
            <a:off x="552199" y="5684146"/>
            <a:ext cx="4154912" cy="830997"/>
          </a:xfrm>
          <a:prstGeom prst="rect">
            <a:avLst/>
          </a:prstGeom>
          <a:noFill/>
        </p:spPr>
        <p:txBody>
          <a:bodyPr wrap="square" rtlCol="0">
            <a:spAutoFit/>
          </a:bodyPr>
          <a:lstStyle/>
          <a:p>
            <a:r>
              <a:rPr lang="en-GB" sz="800" i="1" dirty="0"/>
              <a:t>Fig. 4: Seismic section across the Beaufort Shelf from SE to NW. The inset was extra filtered in FK domain according to the FK spectrum. Values in the FK spectrum indicate the factor for passing the filter. The yellow dotted lines show the prevailing stratigraphy. The dashed lines frame indications for the base of ice-bearing permafrost (BIBPF, light blue) and the base of the gas hydrate stability zone (BGHSZ, light green). (</a:t>
            </a:r>
            <a:r>
              <a:rPr lang="en-GB" sz="800" i="1" dirty="0" err="1"/>
              <a:t>Grob</a:t>
            </a:r>
            <a:r>
              <a:rPr lang="en-GB" sz="800" i="1" dirty="0"/>
              <a:t> et al., submitted)</a:t>
            </a:r>
            <a:endParaRPr lang="en-GB" sz="800" dirty="0"/>
          </a:p>
        </p:txBody>
      </p:sp>
      <p:sp>
        <p:nvSpPr>
          <p:cNvPr id="16" name="Textfeld 15">
            <a:extLst>
              <a:ext uri="{FF2B5EF4-FFF2-40B4-BE49-F238E27FC236}">
                <a16:creationId xmlns:a16="http://schemas.microsoft.com/office/drawing/2014/main" id="{81147ECF-A12F-4EEE-B642-26C8F61876E4}"/>
              </a:ext>
            </a:extLst>
          </p:cNvPr>
          <p:cNvSpPr txBox="1"/>
          <p:nvPr/>
        </p:nvSpPr>
        <p:spPr>
          <a:xfrm>
            <a:off x="4994792" y="4953307"/>
            <a:ext cx="6621711" cy="584775"/>
          </a:xfrm>
          <a:prstGeom prst="rect">
            <a:avLst/>
          </a:prstGeom>
          <a:noFill/>
        </p:spPr>
        <p:txBody>
          <a:bodyPr wrap="square" rtlCol="0">
            <a:spAutoFit/>
          </a:bodyPr>
          <a:lstStyle/>
          <a:p>
            <a:r>
              <a:rPr lang="en-GB" sz="800" i="1" dirty="0"/>
              <a:t>Fig. 5: Map of the study area showing seismic lines overlain by locations of the interpreted top of ice-bearing permafrost reflections. The schematic illustration shows the current perceptions from numerical modelling of the extent of the permafrost and gas hydrates. The BIBPF reflection (Fig. 4) is projected in the schematic illustration and is shown in the map. In the sketch: a = submarine groundwater discharge (SGD) of 0 m</a:t>
            </a:r>
            <a:r>
              <a:rPr lang="en-GB" sz="800" i="1" baseline="30000" dirty="0"/>
              <a:t>3</a:t>
            </a:r>
            <a:r>
              <a:rPr lang="en-GB" sz="800" i="1" dirty="0"/>
              <a:t> yr</a:t>
            </a:r>
            <a:r>
              <a:rPr lang="en-GB" sz="800" i="1" baseline="30000" dirty="0"/>
              <a:t>-1</a:t>
            </a:r>
            <a:r>
              <a:rPr lang="en-GB" sz="800" i="1" dirty="0"/>
              <a:t> m</a:t>
            </a:r>
            <a:r>
              <a:rPr lang="en-GB" sz="800" i="1" baseline="30000" dirty="0"/>
              <a:t>-1</a:t>
            </a:r>
            <a:r>
              <a:rPr lang="en-GB" sz="800" i="1" dirty="0"/>
              <a:t>; b = SGD of 60 m</a:t>
            </a:r>
            <a:r>
              <a:rPr lang="en-GB" sz="800" i="1" baseline="30000" dirty="0"/>
              <a:t>3</a:t>
            </a:r>
            <a:r>
              <a:rPr lang="en-GB" sz="800" i="1" dirty="0"/>
              <a:t> yr</a:t>
            </a:r>
            <a:r>
              <a:rPr lang="en-GB" sz="800" i="1" baseline="30000" dirty="0"/>
              <a:t>-1</a:t>
            </a:r>
            <a:r>
              <a:rPr lang="en-GB" sz="800" i="1" dirty="0"/>
              <a:t> m</a:t>
            </a:r>
            <a:r>
              <a:rPr lang="en-GB" sz="800" i="1" baseline="30000" dirty="0"/>
              <a:t>-1</a:t>
            </a:r>
            <a:r>
              <a:rPr lang="en-GB" sz="800" i="1" dirty="0"/>
              <a:t>; c = SGD of 140 m</a:t>
            </a:r>
            <a:r>
              <a:rPr lang="en-GB" sz="800" i="1" baseline="30000" dirty="0"/>
              <a:t>3</a:t>
            </a:r>
            <a:r>
              <a:rPr lang="en-GB" sz="800" i="1" dirty="0"/>
              <a:t> yr</a:t>
            </a:r>
            <a:r>
              <a:rPr lang="en-GB" sz="800" i="1" baseline="30000" dirty="0"/>
              <a:t>-1</a:t>
            </a:r>
            <a:r>
              <a:rPr lang="en-GB" sz="800" i="1" dirty="0"/>
              <a:t> m</a:t>
            </a:r>
            <a:r>
              <a:rPr lang="en-GB" sz="800" i="1" baseline="30000" dirty="0"/>
              <a:t>-1 </a:t>
            </a:r>
            <a:r>
              <a:rPr lang="en-GB" sz="800" i="1" dirty="0"/>
              <a:t>(</a:t>
            </a:r>
            <a:r>
              <a:rPr lang="en-GB" sz="800" i="1" dirty="0" err="1"/>
              <a:t>Grob</a:t>
            </a:r>
            <a:r>
              <a:rPr lang="en-GB" sz="800" i="1" dirty="0"/>
              <a:t> et al., submitted)</a:t>
            </a:r>
            <a:endParaRPr lang="en-GB" sz="800" dirty="0"/>
          </a:p>
        </p:txBody>
      </p:sp>
      <p:sp>
        <p:nvSpPr>
          <p:cNvPr id="3" name="Textfeld 2">
            <a:extLst>
              <a:ext uri="{FF2B5EF4-FFF2-40B4-BE49-F238E27FC236}">
                <a16:creationId xmlns:a16="http://schemas.microsoft.com/office/drawing/2014/main" id="{301DA245-CC7C-47CB-8AC4-1928AE7F5BEA}"/>
              </a:ext>
            </a:extLst>
          </p:cNvPr>
          <p:cNvSpPr txBox="1"/>
          <p:nvPr/>
        </p:nvSpPr>
        <p:spPr>
          <a:xfrm>
            <a:off x="5272257" y="5507691"/>
            <a:ext cx="6621711" cy="923330"/>
          </a:xfrm>
          <a:prstGeom prst="rect">
            <a:avLst/>
          </a:prstGeom>
          <a:noFill/>
        </p:spPr>
        <p:txBody>
          <a:bodyPr wrap="square" rtlCol="0">
            <a:spAutoFit/>
          </a:bodyPr>
          <a:lstStyle/>
          <a:p>
            <a:r>
              <a:rPr lang="en-GB" b="1" i="1" dirty="0"/>
              <a:t>The seismic reflection indicators corroborate the permafrost and gas hydrate extents as shown by previously published numerical models </a:t>
            </a:r>
          </a:p>
        </p:txBody>
      </p:sp>
    </p:spTree>
    <p:extLst>
      <p:ext uri="{BB962C8B-B14F-4D97-AF65-F5344CB8AC3E}">
        <p14:creationId xmlns:p14="http://schemas.microsoft.com/office/powerpoint/2010/main" val="2638171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645F0C-FAB9-46AC-A342-7D292EBB9383}"/>
              </a:ext>
            </a:extLst>
          </p:cNvPr>
          <p:cNvSpPr>
            <a:spLocks noGrp="1"/>
          </p:cNvSpPr>
          <p:nvPr>
            <p:ph type="title"/>
          </p:nvPr>
        </p:nvSpPr>
        <p:spPr>
          <a:xfrm>
            <a:off x="183065" y="158984"/>
            <a:ext cx="11779635" cy="898030"/>
          </a:xfrm>
        </p:spPr>
        <p:txBody>
          <a:bodyPr>
            <a:normAutofit fontScale="90000"/>
          </a:bodyPr>
          <a:lstStyle/>
          <a:p>
            <a:r>
              <a:rPr lang="de-DE" sz="3200" b="1" u="sng" dirty="0"/>
              <a:t>2. The </a:t>
            </a:r>
            <a:r>
              <a:rPr lang="de-DE" sz="3200" b="1" u="sng" dirty="0" err="1"/>
              <a:t>near-surface</a:t>
            </a:r>
            <a:r>
              <a:rPr lang="de-DE" sz="3200" b="1" u="sng" dirty="0"/>
              <a:t> </a:t>
            </a:r>
            <a:r>
              <a:rPr lang="de-DE" sz="3200" b="1" u="sng" dirty="0" err="1"/>
              <a:t>permafrost</a:t>
            </a:r>
            <a:r>
              <a:rPr lang="de-DE" sz="3200" b="1" u="sng" dirty="0"/>
              <a:t> </a:t>
            </a:r>
            <a:r>
              <a:rPr lang="de-DE" sz="3200" b="1" u="sng" dirty="0" err="1"/>
              <a:t>structure</a:t>
            </a:r>
            <a:r>
              <a:rPr lang="de-DE" sz="3200" b="1" u="sng" dirty="0"/>
              <a:t> </a:t>
            </a:r>
            <a:r>
              <a:rPr lang="de-DE" sz="3200" b="1" u="sng" dirty="0" err="1"/>
              <a:t>by</a:t>
            </a:r>
            <a:r>
              <a:rPr lang="de-DE" sz="3200" b="1" u="sng" dirty="0"/>
              <a:t> </a:t>
            </a:r>
            <a:r>
              <a:rPr lang="de-DE" sz="3200" b="1" u="sng" dirty="0" err="1"/>
              <a:t>using</a:t>
            </a:r>
            <a:r>
              <a:rPr lang="de-DE" sz="3200" b="1" u="sng" dirty="0"/>
              <a:t> first-</a:t>
            </a:r>
            <a:r>
              <a:rPr lang="de-DE" sz="3200" b="1" u="sng" dirty="0" err="1"/>
              <a:t>arrival</a:t>
            </a:r>
            <a:r>
              <a:rPr lang="de-DE" sz="3200" b="1" u="sng" dirty="0"/>
              <a:t> </a:t>
            </a:r>
            <a:r>
              <a:rPr lang="de-DE" sz="3200" b="1" u="sng" dirty="0" err="1"/>
              <a:t>tomography</a:t>
            </a:r>
            <a:endParaRPr lang="en-GB" b="1" u="sng" dirty="0"/>
          </a:p>
        </p:txBody>
      </p:sp>
      <p:sp>
        <p:nvSpPr>
          <p:cNvPr id="4" name="Datumsplatzhalter 3">
            <a:extLst>
              <a:ext uri="{FF2B5EF4-FFF2-40B4-BE49-F238E27FC236}">
                <a16:creationId xmlns:a16="http://schemas.microsoft.com/office/drawing/2014/main" id="{C9D29F68-F5E3-46D6-81D5-8F3E77D408C2}"/>
              </a:ext>
            </a:extLst>
          </p:cNvPr>
          <p:cNvSpPr>
            <a:spLocks noGrp="1"/>
          </p:cNvSpPr>
          <p:nvPr>
            <p:ph type="dt" sz="half" idx="10"/>
          </p:nvPr>
        </p:nvSpPr>
        <p:spPr/>
        <p:txBody>
          <a:bodyPr/>
          <a:lstStyle/>
          <a:p>
            <a:r>
              <a:rPr lang="en-US"/>
              <a:t>25 May 2022</a:t>
            </a:r>
            <a:endParaRPr lang="en-GB"/>
          </a:p>
        </p:txBody>
      </p:sp>
      <p:sp>
        <p:nvSpPr>
          <p:cNvPr id="5" name="Fußzeilenplatzhalter 4">
            <a:extLst>
              <a:ext uri="{FF2B5EF4-FFF2-40B4-BE49-F238E27FC236}">
                <a16:creationId xmlns:a16="http://schemas.microsoft.com/office/drawing/2014/main" id="{0BF061AF-3BB2-46A8-ADA3-B7210084511F}"/>
              </a:ext>
            </a:extLst>
          </p:cNvPr>
          <p:cNvSpPr>
            <a:spLocks noGrp="1"/>
          </p:cNvSpPr>
          <p:nvPr>
            <p:ph type="ftr" sz="quarter" idx="11"/>
          </p:nvPr>
        </p:nvSpPr>
        <p:spPr/>
        <p:txBody>
          <a:bodyPr/>
          <a:lstStyle/>
          <a:p>
            <a:r>
              <a:rPr lang="en-GB"/>
              <a:t>EGU22-8555 - CR 2.1 - Henrik Grob - henrik.grob@ifg.uni-kiel.de</a:t>
            </a:r>
          </a:p>
        </p:txBody>
      </p:sp>
      <p:sp>
        <p:nvSpPr>
          <p:cNvPr id="6" name="Foliennummernplatzhalter 5">
            <a:extLst>
              <a:ext uri="{FF2B5EF4-FFF2-40B4-BE49-F238E27FC236}">
                <a16:creationId xmlns:a16="http://schemas.microsoft.com/office/drawing/2014/main" id="{16D3BE31-A6CE-4AE7-860C-8581C6848A61}"/>
              </a:ext>
            </a:extLst>
          </p:cNvPr>
          <p:cNvSpPr>
            <a:spLocks noGrp="1"/>
          </p:cNvSpPr>
          <p:nvPr>
            <p:ph type="sldNum" sz="quarter" idx="12"/>
          </p:nvPr>
        </p:nvSpPr>
        <p:spPr/>
        <p:txBody>
          <a:bodyPr/>
          <a:lstStyle/>
          <a:p>
            <a:fld id="{17AEFEEA-F041-4639-9537-7D805E245CFE}" type="slidenum">
              <a:rPr lang="en-GB" smtClean="0"/>
              <a:t>13</a:t>
            </a:fld>
            <a:endParaRPr lang="en-GB"/>
          </a:p>
        </p:txBody>
      </p:sp>
      <p:pic>
        <p:nvPicPr>
          <p:cNvPr id="11" name="Inhaltsplatzhalter 10">
            <a:extLst>
              <a:ext uri="{FF2B5EF4-FFF2-40B4-BE49-F238E27FC236}">
                <a16:creationId xmlns:a16="http://schemas.microsoft.com/office/drawing/2014/main" id="{BA15218C-1EB2-49CA-9ECB-92D3584B23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363" y="1297167"/>
            <a:ext cx="7817630" cy="3682766"/>
          </a:xfrm>
        </p:spPr>
      </p:pic>
      <p:sp>
        <p:nvSpPr>
          <p:cNvPr id="9" name="Textfeld 8">
            <a:extLst>
              <a:ext uri="{FF2B5EF4-FFF2-40B4-BE49-F238E27FC236}">
                <a16:creationId xmlns:a16="http://schemas.microsoft.com/office/drawing/2014/main" id="{AEAF255F-4139-4665-8E29-1ED3B55BAB51}"/>
              </a:ext>
            </a:extLst>
          </p:cNvPr>
          <p:cNvSpPr txBox="1"/>
          <p:nvPr/>
        </p:nvSpPr>
        <p:spPr>
          <a:xfrm>
            <a:off x="8170877" y="3543311"/>
            <a:ext cx="3588578" cy="461665"/>
          </a:xfrm>
          <a:prstGeom prst="rect">
            <a:avLst/>
          </a:prstGeom>
          <a:noFill/>
        </p:spPr>
        <p:txBody>
          <a:bodyPr wrap="square" rtlCol="0">
            <a:spAutoFit/>
          </a:bodyPr>
          <a:lstStyle/>
          <a:p>
            <a:r>
              <a:rPr lang="en-GB" sz="800" i="1" dirty="0"/>
              <a:t>Fig. 7: P-wave velocity vs temperature  for high-salinity example from Dou et al. (2017). The image illustrates the relationship of p-wave velocity and the degree of freezing. </a:t>
            </a:r>
            <a:endParaRPr lang="en-GB" sz="800" dirty="0"/>
          </a:p>
        </p:txBody>
      </p:sp>
      <p:sp>
        <p:nvSpPr>
          <p:cNvPr id="10" name="Textfeld 9">
            <a:extLst>
              <a:ext uri="{FF2B5EF4-FFF2-40B4-BE49-F238E27FC236}">
                <a16:creationId xmlns:a16="http://schemas.microsoft.com/office/drawing/2014/main" id="{8DC248FA-F784-43E9-B682-82FA81110689}"/>
              </a:ext>
            </a:extLst>
          </p:cNvPr>
          <p:cNvSpPr txBox="1"/>
          <p:nvPr/>
        </p:nvSpPr>
        <p:spPr>
          <a:xfrm>
            <a:off x="500600" y="4979932"/>
            <a:ext cx="6848156" cy="461665"/>
          </a:xfrm>
          <a:prstGeom prst="rect">
            <a:avLst/>
          </a:prstGeom>
          <a:noFill/>
        </p:spPr>
        <p:txBody>
          <a:bodyPr wrap="square" rtlCol="0">
            <a:spAutoFit/>
          </a:bodyPr>
          <a:lstStyle/>
          <a:p>
            <a:r>
              <a:rPr lang="en-GB" sz="800" i="1" dirty="0"/>
              <a:t>Fig. 6: Preliminary result of a first-arrival diving-wave tomography of a seismic line crossing the continental shelf. The p-wave velocity gives information about the current near-surface permafrost structure. A deep low-velocity, v-shaped zone at 5 km can be interpreted as </a:t>
            </a:r>
            <a:r>
              <a:rPr lang="en-GB" sz="800" i="1" dirty="0" err="1"/>
              <a:t>talik</a:t>
            </a:r>
            <a:r>
              <a:rPr lang="en-GB" sz="800" i="1" dirty="0"/>
              <a:t>. This result is still work in progress.</a:t>
            </a:r>
            <a:endParaRPr lang="en-GB" sz="800" dirty="0"/>
          </a:p>
        </p:txBody>
      </p:sp>
      <p:sp>
        <p:nvSpPr>
          <p:cNvPr id="7" name="Rechteck 6">
            <a:extLst>
              <a:ext uri="{FF2B5EF4-FFF2-40B4-BE49-F238E27FC236}">
                <a16:creationId xmlns:a16="http://schemas.microsoft.com/office/drawing/2014/main" id="{CE6DAF9D-EA63-45C9-AF07-DE47ED502DF6}"/>
              </a:ext>
            </a:extLst>
          </p:cNvPr>
          <p:cNvSpPr/>
          <p:nvPr/>
        </p:nvSpPr>
        <p:spPr>
          <a:xfrm>
            <a:off x="373822" y="5441598"/>
            <a:ext cx="7624171" cy="923330"/>
          </a:xfrm>
          <a:prstGeom prst="rect">
            <a:avLst/>
          </a:prstGeom>
        </p:spPr>
        <p:txBody>
          <a:bodyPr wrap="square">
            <a:spAutoFit/>
          </a:bodyPr>
          <a:lstStyle/>
          <a:p>
            <a:r>
              <a:rPr lang="en-GB" b="1" i="1" dirty="0"/>
              <a:t>Using diving-wave tomography provides insights into the near-surface permafrost structure by imaging the velocity structure in greater detail than achievable by standard velocity analyses </a:t>
            </a:r>
          </a:p>
        </p:txBody>
      </p:sp>
      <p:grpSp>
        <p:nvGrpSpPr>
          <p:cNvPr id="3" name="Gruppieren 2">
            <a:extLst>
              <a:ext uri="{FF2B5EF4-FFF2-40B4-BE49-F238E27FC236}">
                <a16:creationId xmlns:a16="http://schemas.microsoft.com/office/drawing/2014/main" id="{348E79C3-DEDF-45D4-A428-A15E9CABA99D}"/>
              </a:ext>
            </a:extLst>
          </p:cNvPr>
          <p:cNvGrpSpPr/>
          <p:nvPr/>
        </p:nvGrpSpPr>
        <p:grpSpPr>
          <a:xfrm>
            <a:off x="8147050" y="1652652"/>
            <a:ext cx="3606200" cy="1890658"/>
            <a:chOff x="8147050" y="1652652"/>
            <a:chExt cx="3606200" cy="1890658"/>
          </a:xfrm>
        </p:grpSpPr>
        <p:pic>
          <p:nvPicPr>
            <p:cNvPr id="13" name="Grafik 12">
              <a:extLst>
                <a:ext uri="{FF2B5EF4-FFF2-40B4-BE49-F238E27FC236}">
                  <a16:creationId xmlns:a16="http://schemas.microsoft.com/office/drawing/2014/main" id="{4A96CAAA-A638-47C3-A49D-9D793A1288D9}"/>
                </a:ext>
              </a:extLst>
            </p:cNvPr>
            <p:cNvPicPr>
              <a:picLocks noChangeAspect="1"/>
            </p:cNvPicPr>
            <p:nvPr/>
          </p:nvPicPr>
          <p:blipFill rotWithShape="1">
            <a:blip r:embed="rId3">
              <a:extLst>
                <a:ext uri="{28A0092B-C50C-407E-A947-70E740481C1C}">
                  <a14:useLocalDpi xmlns:a14="http://schemas.microsoft.com/office/drawing/2010/main" val="0"/>
                </a:ext>
              </a:extLst>
            </a:blip>
            <a:srcRect t="7268" r="51601" b="19175"/>
            <a:stretch/>
          </p:blipFill>
          <p:spPr>
            <a:xfrm>
              <a:off x="9060094" y="1652652"/>
              <a:ext cx="1780112" cy="1485898"/>
            </a:xfrm>
            <a:prstGeom prst="rect">
              <a:avLst/>
            </a:prstGeom>
          </p:spPr>
        </p:pic>
        <p:pic>
          <p:nvPicPr>
            <p:cNvPr id="12" name="Grafik 11">
              <a:extLst>
                <a:ext uri="{FF2B5EF4-FFF2-40B4-BE49-F238E27FC236}">
                  <a16:creationId xmlns:a16="http://schemas.microsoft.com/office/drawing/2014/main" id="{4375854A-0E76-44E4-8C96-C4AEC7488916}"/>
                </a:ext>
              </a:extLst>
            </p:cNvPr>
            <p:cNvPicPr>
              <a:picLocks noChangeAspect="1"/>
            </p:cNvPicPr>
            <p:nvPr/>
          </p:nvPicPr>
          <p:blipFill rotWithShape="1">
            <a:blip r:embed="rId3">
              <a:extLst>
                <a:ext uri="{28A0092B-C50C-407E-A947-70E740481C1C}">
                  <a14:useLocalDpi xmlns:a14="http://schemas.microsoft.com/office/drawing/2010/main" val="0"/>
                </a:ext>
              </a:extLst>
            </a:blip>
            <a:srcRect l="1953" t="80824" r="-1"/>
            <a:stretch/>
          </p:blipFill>
          <p:spPr>
            <a:xfrm>
              <a:off x="8147050" y="3155949"/>
              <a:ext cx="3606200" cy="387361"/>
            </a:xfrm>
            <a:prstGeom prst="rect">
              <a:avLst/>
            </a:prstGeom>
          </p:spPr>
        </p:pic>
      </p:grpSp>
      <p:sp>
        <p:nvSpPr>
          <p:cNvPr id="8" name="Rechteck 7">
            <a:extLst>
              <a:ext uri="{FF2B5EF4-FFF2-40B4-BE49-F238E27FC236}">
                <a16:creationId xmlns:a16="http://schemas.microsoft.com/office/drawing/2014/main" id="{96B88C3F-967B-49E8-8A34-C1DF439EA7A5}"/>
              </a:ext>
            </a:extLst>
          </p:cNvPr>
          <p:cNvSpPr/>
          <p:nvPr/>
        </p:nvSpPr>
        <p:spPr>
          <a:xfrm>
            <a:off x="8023874" y="4096238"/>
            <a:ext cx="3910592" cy="1323439"/>
          </a:xfrm>
          <a:prstGeom prst="rect">
            <a:avLst/>
          </a:prstGeom>
        </p:spPr>
        <p:txBody>
          <a:bodyPr wrap="square">
            <a:spAutoFit/>
          </a:bodyPr>
          <a:lstStyle/>
          <a:p>
            <a:r>
              <a:rPr lang="en-GB" sz="1600" dirty="0"/>
              <a:t>The </a:t>
            </a:r>
            <a:r>
              <a:rPr lang="en-GB" sz="1600" b="1" dirty="0"/>
              <a:t>acoustic properties </a:t>
            </a:r>
            <a:r>
              <a:rPr lang="en-GB" sz="1600" dirty="0"/>
              <a:t>of permafrost are determined by the content of ice and unfrozen pore fluids. The relationship of p-wave velocity and ice-content gives information about permafrost conditions</a:t>
            </a:r>
            <a:endParaRPr lang="en-GB" sz="1200" i="1" dirty="0"/>
          </a:p>
        </p:txBody>
      </p:sp>
    </p:spTree>
    <p:extLst>
      <p:ext uri="{BB962C8B-B14F-4D97-AF65-F5344CB8AC3E}">
        <p14:creationId xmlns:p14="http://schemas.microsoft.com/office/powerpoint/2010/main" val="2340279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D278A-7374-49F0-9549-8B970A92D2D2}"/>
              </a:ext>
            </a:extLst>
          </p:cNvPr>
          <p:cNvSpPr>
            <a:spLocks noGrp="1"/>
          </p:cNvSpPr>
          <p:nvPr>
            <p:ph type="title"/>
          </p:nvPr>
        </p:nvSpPr>
        <p:spPr>
          <a:xfrm>
            <a:off x="145680" y="155401"/>
            <a:ext cx="10965110" cy="834500"/>
          </a:xfrm>
        </p:spPr>
        <p:txBody>
          <a:bodyPr>
            <a:noAutofit/>
          </a:bodyPr>
          <a:lstStyle/>
          <a:p>
            <a:r>
              <a:rPr lang="de-DE" sz="3200" b="1" u="sng" dirty="0"/>
              <a:t>3. </a:t>
            </a:r>
            <a:r>
              <a:rPr lang="de-DE" sz="3200" b="1" u="sng" dirty="0" err="1"/>
              <a:t>Separated</a:t>
            </a:r>
            <a:r>
              <a:rPr lang="de-DE" sz="3200" b="1" u="sng" dirty="0"/>
              <a:t> </a:t>
            </a:r>
            <a:r>
              <a:rPr lang="de-DE" sz="3200" b="1" u="sng" dirty="0" err="1"/>
              <a:t>diffractions</a:t>
            </a:r>
            <a:r>
              <a:rPr lang="de-DE" sz="3200" b="1" u="sng" dirty="0"/>
              <a:t> </a:t>
            </a:r>
            <a:r>
              <a:rPr lang="de-DE" sz="3200" b="1" u="sng" dirty="0" err="1"/>
              <a:t>indicate</a:t>
            </a:r>
            <a:r>
              <a:rPr lang="de-DE" sz="3200" b="1" u="sng" dirty="0"/>
              <a:t> </a:t>
            </a:r>
            <a:r>
              <a:rPr lang="de-DE" sz="3200" b="1" u="sng" dirty="0" err="1"/>
              <a:t>permafrost</a:t>
            </a:r>
            <a:r>
              <a:rPr lang="de-DE" sz="3200" b="1" u="sng" dirty="0"/>
              <a:t> and gas </a:t>
            </a:r>
            <a:r>
              <a:rPr lang="de-DE" sz="3200" b="1" u="sng" dirty="0" err="1"/>
              <a:t>hydrates</a:t>
            </a:r>
            <a:endParaRPr lang="en-GB" sz="3200" b="1" u="sng" dirty="0"/>
          </a:p>
        </p:txBody>
      </p:sp>
      <p:sp>
        <p:nvSpPr>
          <p:cNvPr id="4" name="Datumsplatzhalter 3">
            <a:extLst>
              <a:ext uri="{FF2B5EF4-FFF2-40B4-BE49-F238E27FC236}">
                <a16:creationId xmlns:a16="http://schemas.microsoft.com/office/drawing/2014/main" id="{BCAEBCE8-2748-4D78-A87D-DE7BA22D39C2}"/>
              </a:ext>
            </a:extLst>
          </p:cNvPr>
          <p:cNvSpPr>
            <a:spLocks noGrp="1"/>
          </p:cNvSpPr>
          <p:nvPr>
            <p:ph type="dt" sz="half" idx="10"/>
          </p:nvPr>
        </p:nvSpPr>
        <p:spPr/>
        <p:txBody>
          <a:bodyPr/>
          <a:lstStyle/>
          <a:p>
            <a:r>
              <a:rPr lang="en-US"/>
              <a:t>25 May 2022</a:t>
            </a:r>
            <a:endParaRPr lang="en-GB"/>
          </a:p>
        </p:txBody>
      </p:sp>
      <p:sp>
        <p:nvSpPr>
          <p:cNvPr id="5" name="Fußzeilenplatzhalter 4">
            <a:extLst>
              <a:ext uri="{FF2B5EF4-FFF2-40B4-BE49-F238E27FC236}">
                <a16:creationId xmlns:a16="http://schemas.microsoft.com/office/drawing/2014/main" id="{E1FDD9CC-DF51-4821-90B8-0CD969E05DE5}"/>
              </a:ext>
            </a:extLst>
          </p:cNvPr>
          <p:cNvSpPr>
            <a:spLocks noGrp="1"/>
          </p:cNvSpPr>
          <p:nvPr>
            <p:ph type="ftr" sz="quarter" idx="11"/>
          </p:nvPr>
        </p:nvSpPr>
        <p:spPr/>
        <p:txBody>
          <a:bodyPr/>
          <a:lstStyle/>
          <a:p>
            <a:r>
              <a:rPr lang="en-GB"/>
              <a:t>EGU22-8555 - CR 2.1 - Henrik Grob - henrik.grob@ifg.uni-kiel.de</a:t>
            </a:r>
          </a:p>
        </p:txBody>
      </p:sp>
      <p:sp>
        <p:nvSpPr>
          <p:cNvPr id="6" name="Foliennummernplatzhalter 5">
            <a:extLst>
              <a:ext uri="{FF2B5EF4-FFF2-40B4-BE49-F238E27FC236}">
                <a16:creationId xmlns:a16="http://schemas.microsoft.com/office/drawing/2014/main" id="{C0B1EC8E-C308-4539-A1E2-056CFBDA229F}"/>
              </a:ext>
            </a:extLst>
          </p:cNvPr>
          <p:cNvSpPr>
            <a:spLocks noGrp="1"/>
          </p:cNvSpPr>
          <p:nvPr>
            <p:ph type="sldNum" sz="quarter" idx="12"/>
          </p:nvPr>
        </p:nvSpPr>
        <p:spPr/>
        <p:txBody>
          <a:bodyPr/>
          <a:lstStyle/>
          <a:p>
            <a:fld id="{17AEFEEA-F041-4639-9537-7D805E245CFE}" type="slidenum">
              <a:rPr lang="en-GB" smtClean="0"/>
              <a:t>14</a:t>
            </a:fld>
            <a:endParaRPr lang="en-GB"/>
          </a:p>
        </p:txBody>
      </p:sp>
      <p:pic>
        <p:nvPicPr>
          <p:cNvPr id="10" name="Grafik 9">
            <a:extLst>
              <a:ext uri="{FF2B5EF4-FFF2-40B4-BE49-F238E27FC236}">
                <a16:creationId xmlns:a16="http://schemas.microsoft.com/office/drawing/2014/main" id="{37CA5342-AAC5-43B1-8695-352F96C8A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276" y="1096795"/>
            <a:ext cx="5413386" cy="3572930"/>
          </a:xfrm>
          <a:prstGeom prst="rect">
            <a:avLst/>
          </a:prstGeom>
        </p:spPr>
      </p:pic>
      <p:pic>
        <p:nvPicPr>
          <p:cNvPr id="12" name="Grafik 11">
            <a:extLst>
              <a:ext uri="{FF2B5EF4-FFF2-40B4-BE49-F238E27FC236}">
                <a16:creationId xmlns:a16="http://schemas.microsoft.com/office/drawing/2014/main" id="{353D6388-AC2E-484C-8C48-78F62E1A4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096795"/>
            <a:ext cx="5413386" cy="3572930"/>
          </a:xfrm>
          <a:prstGeom prst="rect">
            <a:avLst/>
          </a:prstGeom>
        </p:spPr>
      </p:pic>
      <p:sp>
        <p:nvSpPr>
          <p:cNvPr id="8" name="Textfeld 7">
            <a:extLst>
              <a:ext uri="{FF2B5EF4-FFF2-40B4-BE49-F238E27FC236}">
                <a16:creationId xmlns:a16="http://schemas.microsoft.com/office/drawing/2014/main" id="{D44CC921-3C51-47F3-B533-B0AFCEDB82C8}"/>
              </a:ext>
            </a:extLst>
          </p:cNvPr>
          <p:cNvSpPr txBox="1"/>
          <p:nvPr/>
        </p:nvSpPr>
        <p:spPr>
          <a:xfrm>
            <a:off x="886492" y="4669725"/>
            <a:ext cx="10622893" cy="461665"/>
          </a:xfrm>
          <a:prstGeom prst="rect">
            <a:avLst/>
          </a:prstGeom>
          <a:noFill/>
        </p:spPr>
        <p:txBody>
          <a:bodyPr wrap="square" rtlCol="0">
            <a:spAutoFit/>
          </a:bodyPr>
          <a:lstStyle/>
          <a:p>
            <a:r>
              <a:rPr lang="en-GB" sz="800" i="1" dirty="0"/>
              <a:t>Fig. 8: Seismic section crossing the continental shelf from SE to NW. Left: The normal seismic image after full seismic processing. Right: The seismic image shows only diffractions which were separated from the complete seismic wavefield (left). The yellow dashed line illustrates the prevailing stratigraphy. The white dashed line confines an area of less pronounced diffractions compared to the residual image. It corresponds to an area where permafrost and gas hydrates are expected. The white dotted rectangle points at high diffractive domain which could indicate a high amount of free gas. Moreover, diffractions tend to align similar to the prevailing layering. </a:t>
            </a:r>
            <a:endParaRPr lang="en-GB" sz="800" dirty="0"/>
          </a:p>
        </p:txBody>
      </p:sp>
      <p:sp>
        <p:nvSpPr>
          <p:cNvPr id="9" name="Rechteck 8">
            <a:extLst>
              <a:ext uri="{FF2B5EF4-FFF2-40B4-BE49-F238E27FC236}">
                <a16:creationId xmlns:a16="http://schemas.microsoft.com/office/drawing/2014/main" id="{81550EA3-86C1-428F-96A6-94AFEB626D2F}"/>
              </a:ext>
            </a:extLst>
          </p:cNvPr>
          <p:cNvSpPr/>
          <p:nvPr/>
        </p:nvSpPr>
        <p:spPr>
          <a:xfrm>
            <a:off x="869983" y="5299540"/>
            <a:ext cx="10539045" cy="923330"/>
          </a:xfrm>
          <a:prstGeom prst="rect">
            <a:avLst/>
          </a:prstGeom>
        </p:spPr>
        <p:txBody>
          <a:bodyPr wrap="square">
            <a:spAutoFit/>
          </a:bodyPr>
          <a:lstStyle/>
          <a:p>
            <a:r>
              <a:rPr lang="en-GB" b="1" i="1" dirty="0"/>
              <a:t>Diffractions separated from the reflected wavefield give indications for the occurrence of permafrost and gas hydrates. Furthermore, diffractions may add information about weak phase-boundaries and small-scale heterogeneities</a:t>
            </a:r>
          </a:p>
        </p:txBody>
      </p:sp>
    </p:spTree>
    <p:extLst>
      <p:ext uri="{BB962C8B-B14F-4D97-AF65-F5344CB8AC3E}">
        <p14:creationId xmlns:p14="http://schemas.microsoft.com/office/powerpoint/2010/main" val="4033067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8187E6-EA5C-4B2A-921C-1E72E3BC40CC}"/>
              </a:ext>
            </a:extLst>
          </p:cNvPr>
          <p:cNvSpPr>
            <a:spLocks noGrp="1"/>
          </p:cNvSpPr>
          <p:nvPr>
            <p:ph type="title"/>
          </p:nvPr>
        </p:nvSpPr>
        <p:spPr>
          <a:xfrm>
            <a:off x="184199" y="154130"/>
            <a:ext cx="10515600" cy="733832"/>
          </a:xfrm>
        </p:spPr>
        <p:txBody>
          <a:bodyPr>
            <a:normAutofit/>
          </a:bodyPr>
          <a:lstStyle/>
          <a:p>
            <a:r>
              <a:rPr lang="de-DE" b="1" u="sng" dirty="0"/>
              <a:t>Summary</a:t>
            </a:r>
            <a:endParaRPr lang="en-GB" b="1" u="sng" dirty="0"/>
          </a:p>
        </p:txBody>
      </p:sp>
      <p:sp>
        <p:nvSpPr>
          <p:cNvPr id="3" name="Inhaltsplatzhalter 2">
            <a:extLst>
              <a:ext uri="{FF2B5EF4-FFF2-40B4-BE49-F238E27FC236}">
                <a16:creationId xmlns:a16="http://schemas.microsoft.com/office/drawing/2014/main" id="{F798A703-00CC-4460-A82E-59B4CBEEB03F}"/>
              </a:ext>
            </a:extLst>
          </p:cNvPr>
          <p:cNvSpPr>
            <a:spLocks noGrp="1"/>
          </p:cNvSpPr>
          <p:nvPr>
            <p:ph idx="1"/>
          </p:nvPr>
        </p:nvSpPr>
        <p:spPr>
          <a:xfrm>
            <a:off x="264874" y="1253331"/>
            <a:ext cx="10726722" cy="4351338"/>
          </a:xfrm>
        </p:spPr>
        <p:txBody>
          <a:bodyPr/>
          <a:lstStyle/>
          <a:p>
            <a:pPr marL="0" indent="0">
              <a:buNone/>
            </a:pPr>
            <a:r>
              <a:rPr lang="en-US" dirty="0"/>
              <a:t>Based on marine multichannel seismic data in the Canadian Arctic Beaufort Sea</a:t>
            </a:r>
            <a:br>
              <a:rPr lang="en-US" dirty="0"/>
            </a:br>
            <a:endParaRPr lang="en-US" dirty="0"/>
          </a:p>
          <a:p>
            <a:pPr lvl="1"/>
            <a:r>
              <a:rPr lang="en-US" dirty="0"/>
              <a:t>we identify </a:t>
            </a:r>
            <a:r>
              <a:rPr lang="en-US" b="1" dirty="0"/>
              <a:t>seismic reflections</a:t>
            </a:r>
            <a:r>
              <a:rPr lang="en-US" dirty="0"/>
              <a:t> indicating </a:t>
            </a:r>
            <a:r>
              <a:rPr lang="en-US" b="1" dirty="0"/>
              <a:t>ice-bearing permafrost and permafrost-associated gas hydrates</a:t>
            </a:r>
            <a:br>
              <a:rPr lang="en-US" dirty="0"/>
            </a:br>
            <a:endParaRPr lang="en-US" dirty="0"/>
          </a:p>
          <a:p>
            <a:pPr lvl="1"/>
            <a:r>
              <a:rPr lang="en-US" dirty="0"/>
              <a:t>we investigate the near-surface </a:t>
            </a:r>
            <a:r>
              <a:rPr lang="en-US" b="1" dirty="0"/>
              <a:t>permafrost structure </a:t>
            </a:r>
            <a:r>
              <a:rPr lang="en-US" dirty="0"/>
              <a:t>using </a:t>
            </a:r>
            <a:r>
              <a:rPr lang="en-US" b="1" dirty="0"/>
              <a:t>diving-wave tomography</a:t>
            </a:r>
            <a:br>
              <a:rPr lang="en-US" dirty="0"/>
            </a:br>
            <a:endParaRPr lang="en-US" dirty="0"/>
          </a:p>
          <a:p>
            <a:pPr lvl="1"/>
            <a:r>
              <a:rPr lang="en-US" dirty="0"/>
              <a:t>we use </a:t>
            </a:r>
            <a:r>
              <a:rPr lang="en-US" b="1" dirty="0"/>
              <a:t>diffractions separated</a:t>
            </a:r>
            <a:r>
              <a:rPr lang="en-US" dirty="0"/>
              <a:t> from the reflected wavefield to delineate </a:t>
            </a:r>
            <a:r>
              <a:rPr lang="en-US" b="1" dirty="0"/>
              <a:t>permafrost/ gas hydrate domains</a:t>
            </a:r>
            <a:r>
              <a:rPr lang="en-US" dirty="0"/>
              <a:t> from unfrozen sediments</a:t>
            </a:r>
          </a:p>
          <a:p>
            <a:pPr lvl="1"/>
            <a:endParaRPr lang="en-US" dirty="0"/>
          </a:p>
          <a:p>
            <a:pPr lvl="1"/>
            <a:endParaRPr lang="en-US" dirty="0"/>
          </a:p>
          <a:p>
            <a:pPr lvl="1"/>
            <a:endParaRPr lang="en-US" dirty="0"/>
          </a:p>
        </p:txBody>
      </p:sp>
      <p:sp>
        <p:nvSpPr>
          <p:cNvPr id="4" name="Datumsplatzhalter 3">
            <a:extLst>
              <a:ext uri="{FF2B5EF4-FFF2-40B4-BE49-F238E27FC236}">
                <a16:creationId xmlns:a16="http://schemas.microsoft.com/office/drawing/2014/main" id="{6B14F788-D00F-4A0F-A11B-0243B20FF499}"/>
              </a:ext>
            </a:extLst>
          </p:cNvPr>
          <p:cNvSpPr>
            <a:spLocks noGrp="1"/>
          </p:cNvSpPr>
          <p:nvPr>
            <p:ph type="dt" sz="half" idx="10"/>
          </p:nvPr>
        </p:nvSpPr>
        <p:spPr/>
        <p:txBody>
          <a:bodyPr/>
          <a:lstStyle/>
          <a:p>
            <a:r>
              <a:rPr lang="en-US"/>
              <a:t>25 May 2022</a:t>
            </a:r>
            <a:endParaRPr lang="en-GB"/>
          </a:p>
        </p:txBody>
      </p:sp>
      <p:sp>
        <p:nvSpPr>
          <p:cNvPr id="5" name="Fußzeilenplatzhalter 4">
            <a:extLst>
              <a:ext uri="{FF2B5EF4-FFF2-40B4-BE49-F238E27FC236}">
                <a16:creationId xmlns:a16="http://schemas.microsoft.com/office/drawing/2014/main" id="{370F6E0B-0D40-43E8-9BA3-4E20C19556A4}"/>
              </a:ext>
            </a:extLst>
          </p:cNvPr>
          <p:cNvSpPr>
            <a:spLocks noGrp="1"/>
          </p:cNvSpPr>
          <p:nvPr>
            <p:ph type="ftr" sz="quarter" idx="11"/>
          </p:nvPr>
        </p:nvSpPr>
        <p:spPr/>
        <p:txBody>
          <a:bodyPr/>
          <a:lstStyle/>
          <a:p>
            <a:r>
              <a:rPr lang="en-GB"/>
              <a:t>EGU22-8555 - CR 2.1 - Henrik Grob - henrik.grob@ifg.uni-kiel.de</a:t>
            </a:r>
          </a:p>
        </p:txBody>
      </p:sp>
      <p:sp>
        <p:nvSpPr>
          <p:cNvPr id="6" name="Foliennummernplatzhalter 5">
            <a:extLst>
              <a:ext uri="{FF2B5EF4-FFF2-40B4-BE49-F238E27FC236}">
                <a16:creationId xmlns:a16="http://schemas.microsoft.com/office/drawing/2014/main" id="{9D5C861D-A972-4184-B07B-B4B42AA098E2}"/>
              </a:ext>
            </a:extLst>
          </p:cNvPr>
          <p:cNvSpPr>
            <a:spLocks noGrp="1"/>
          </p:cNvSpPr>
          <p:nvPr>
            <p:ph type="sldNum" sz="quarter" idx="12"/>
          </p:nvPr>
        </p:nvSpPr>
        <p:spPr/>
        <p:txBody>
          <a:bodyPr/>
          <a:lstStyle/>
          <a:p>
            <a:fld id="{17AEFEEA-F041-4639-9537-7D805E245CFE}" type="slidenum">
              <a:rPr lang="en-GB" smtClean="0"/>
              <a:t>15</a:t>
            </a:fld>
            <a:endParaRPr lang="en-GB"/>
          </a:p>
        </p:txBody>
      </p:sp>
      <p:pic>
        <p:nvPicPr>
          <p:cNvPr id="7" name="Inhaltsplatzhalter 4">
            <a:extLst>
              <a:ext uri="{FF2B5EF4-FFF2-40B4-BE49-F238E27FC236}">
                <a16:creationId xmlns:a16="http://schemas.microsoft.com/office/drawing/2014/main" id="{2321D450-20E3-4344-B8FC-4C5BC49783B3}"/>
              </a:ext>
            </a:extLst>
          </p:cNvPr>
          <p:cNvPicPr>
            <a:picLocks noChangeAspect="1"/>
          </p:cNvPicPr>
          <p:nvPr/>
        </p:nvPicPr>
        <p:blipFill rotWithShape="1">
          <a:blip r:embed="rId2">
            <a:extLst>
              <a:ext uri="{28A0092B-C50C-407E-A947-70E740481C1C}">
                <a14:useLocalDpi xmlns:a14="http://schemas.microsoft.com/office/drawing/2010/main" val="0"/>
              </a:ext>
            </a:extLst>
          </a:blip>
          <a:srcRect l="881" t="84346" r="87834" b="4728"/>
          <a:stretch/>
        </p:blipFill>
        <p:spPr>
          <a:xfrm>
            <a:off x="10699799" y="2370695"/>
            <a:ext cx="1443657" cy="726016"/>
          </a:xfrm>
          <a:prstGeom prst="rect">
            <a:avLst/>
          </a:prstGeom>
        </p:spPr>
      </p:pic>
      <p:pic>
        <p:nvPicPr>
          <p:cNvPr id="8" name="Inhaltsplatzhalter 4">
            <a:extLst>
              <a:ext uri="{FF2B5EF4-FFF2-40B4-BE49-F238E27FC236}">
                <a16:creationId xmlns:a16="http://schemas.microsoft.com/office/drawing/2014/main" id="{939E355D-A8A4-4783-94D5-1130ECA4C951}"/>
              </a:ext>
            </a:extLst>
          </p:cNvPr>
          <p:cNvPicPr>
            <a:picLocks noChangeAspect="1"/>
          </p:cNvPicPr>
          <p:nvPr/>
        </p:nvPicPr>
        <p:blipFill rotWithShape="1">
          <a:blip r:embed="rId2">
            <a:extLst>
              <a:ext uri="{28A0092B-C50C-407E-A947-70E740481C1C}">
                <a14:useLocalDpi xmlns:a14="http://schemas.microsoft.com/office/drawing/2010/main" val="0"/>
              </a:ext>
            </a:extLst>
          </a:blip>
          <a:srcRect l="12734" t="84815" r="76087" b="5072"/>
          <a:stretch/>
        </p:blipFill>
        <p:spPr>
          <a:xfrm>
            <a:off x="10677317" y="3434871"/>
            <a:ext cx="1430059" cy="672047"/>
          </a:xfrm>
          <a:prstGeom prst="rect">
            <a:avLst/>
          </a:prstGeom>
        </p:spPr>
      </p:pic>
      <p:pic>
        <p:nvPicPr>
          <p:cNvPr id="9" name="Inhaltsplatzhalter 4">
            <a:extLst>
              <a:ext uri="{FF2B5EF4-FFF2-40B4-BE49-F238E27FC236}">
                <a16:creationId xmlns:a16="http://schemas.microsoft.com/office/drawing/2014/main" id="{A42C1236-E8E6-4D52-A57A-41F294C48778}"/>
              </a:ext>
            </a:extLst>
          </p:cNvPr>
          <p:cNvPicPr>
            <a:picLocks noChangeAspect="1"/>
          </p:cNvPicPr>
          <p:nvPr/>
        </p:nvPicPr>
        <p:blipFill rotWithShape="1">
          <a:blip r:embed="rId2">
            <a:extLst>
              <a:ext uri="{28A0092B-C50C-407E-A947-70E740481C1C}">
                <a14:useLocalDpi xmlns:a14="http://schemas.microsoft.com/office/drawing/2010/main" val="0"/>
              </a:ext>
            </a:extLst>
          </a:blip>
          <a:srcRect l="25297" t="80338" r="64779" b="5240"/>
          <a:stretch/>
        </p:blipFill>
        <p:spPr>
          <a:xfrm>
            <a:off x="10873526" y="4419600"/>
            <a:ext cx="1269425" cy="958290"/>
          </a:xfrm>
          <a:prstGeom prst="rect">
            <a:avLst/>
          </a:prstGeom>
        </p:spPr>
      </p:pic>
    </p:spTree>
    <p:extLst>
      <p:ext uri="{BB962C8B-B14F-4D97-AF65-F5344CB8AC3E}">
        <p14:creationId xmlns:p14="http://schemas.microsoft.com/office/powerpoint/2010/main" val="589516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599BBC-EC93-4CE1-9EDF-05068A741EF9}"/>
              </a:ext>
            </a:extLst>
          </p:cNvPr>
          <p:cNvSpPr>
            <a:spLocks noGrp="1"/>
          </p:cNvSpPr>
          <p:nvPr>
            <p:ph type="title"/>
          </p:nvPr>
        </p:nvSpPr>
        <p:spPr>
          <a:xfrm>
            <a:off x="378802" y="3875909"/>
            <a:ext cx="10220328" cy="508002"/>
          </a:xfrm>
        </p:spPr>
        <p:txBody>
          <a:bodyPr/>
          <a:lstStyle/>
          <a:p>
            <a:r>
              <a:rPr lang="de-DE" sz="1800" b="1" dirty="0"/>
              <a:t>References</a:t>
            </a:r>
            <a:endParaRPr lang="en-GB" b="1" dirty="0"/>
          </a:p>
        </p:txBody>
      </p:sp>
      <p:sp>
        <p:nvSpPr>
          <p:cNvPr id="3" name="Inhaltsplatzhalter 2">
            <a:extLst>
              <a:ext uri="{FF2B5EF4-FFF2-40B4-BE49-F238E27FC236}">
                <a16:creationId xmlns:a16="http://schemas.microsoft.com/office/drawing/2014/main" id="{1289AC1E-4DB2-49D1-AC61-E64FC625B5A0}"/>
              </a:ext>
            </a:extLst>
          </p:cNvPr>
          <p:cNvSpPr>
            <a:spLocks noGrp="1"/>
          </p:cNvSpPr>
          <p:nvPr>
            <p:ph idx="1"/>
          </p:nvPr>
        </p:nvSpPr>
        <p:spPr>
          <a:xfrm>
            <a:off x="378802" y="4320330"/>
            <a:ext cx="10220328" cy="2175845"/>
          </a:xfrm>
        </p:spPr>
        <p:txBody>
          <a:bodyPr>
            <a:normAutofit fontScale="70000" lnSpcReduction="20000"/>
          </a:bodyPr>
          <a:lstStyle/>
          <a:p>
            <a:r>
              <a:rPr lang="de-DE" sz="1100" b="1" dirty="0"/>
              <a:t>Dou, S., Nakagawa, S., Dreger, D., &amp; </a:t>
            </a:r>
            <a:r>
              <a:rPr lang="de-DE" sz="1100" b="1" dirty="0" err="1"/>
              <a:t>Ajo</a:t>
            </a:r>
            <a:r>
              <a:rPr lang="de-DE" sz="1100" b="1" dirty="0"/>
              <a:t>-Franklin, J. (2017</a:t>
            </a:r>
            <a:r>
              <a:rPr lang="de-DE" sz="1100" dirty="0"/>
              <a:t>). An </a:t>
            </a:r>
            <a:r>
              <a:rPr lang="de-DE" sz="1100" dirty="0" err="1"/>
              <a:t>effective</a:t>
            </a:r>
            <a:r>
              <a:rPr lang="de-DE" sz="1100" dirty="0"/>
              <a:t>-medium </a:t>
            </a:r>
            <a:r>
              <a:rPr lang="de-DE" sz="1100" dirty="0" err="1"/>
              <a:t>model</a:t>
            </a:r>
            <a:r>
              <a:rPr lang="de-DE" sz="1100" dirty="0"/>
              <a:t> </a:t>
            </a:r>
            <a:r>
              <a:rPr lang="de-DE" sz="1100" dirty="0" err="1"/>
              <a:t>for</a:t>
            </a:r>
            <a:r>
              <a:rPr lang="de-DE" sz="1100" dirty="0"/>
              <a:t> P-</a:t>
            </a:r>
            <a:r>
              <a:rPr lang="de-DE" sz="1100" dirty="0" err="1"/>
              <a:t>wave</a:t>
            </a:r>
            <a:r>
              <a:rPr lang="de-DE" sz="1100" dirty="0"/>
              <a:t> </a:t>
            </a:r>
            <a:r>
              <a:rPr lang="de-DE" sz="1100" dirty="0" err="1"/>
              <a:t>velocities</a:t>
            </a:r>
            <a:r>
              <a:rPr lang="de-DE" sz="1100" dirty="0"/>
              <a:t> </a:t>
            </a:r>
            <a:r>
              <a:rPr lang="de-DE" sz="1100" dirty="0" err="1"/>
              <a:t>of</a:t>
            </a:r>
            <a:r>
              <a:rPr lang="de-DE" sz="1100" dirty="0"/>
              <a:t> </a:t>
            </a:r>
            <a:r>
              <a:rPr lang="de-DE" sz="1100" dirty="0" err="1"/>
              <a:t>saturated</a:t>
            </a:r>
            <a:r>
              <a:rPr lang="de-DE" sz="1100" dirty="0"/>
              <a:t>, </a:t>
            </a:r>
            <a:r>
              <a:rPr lang="de-DE" sz="1100" dirty="0" err="1"/>
              <a:t>unconsolidated</a:t>
            </a:r>
            <a:r>
              <a:rPr lang="de-DE" sz="1100" dirty="0"/>
              <a:t> </a:t>
            </a:r>
            <a:r>
              <a:rPr lang="de-DE" sz="1100" dirty="0" err="1"/>
              <a:t>saline</a:t>
            </a:r>
            <a:r>
              <a:rPr lang="de-DE" sz="1100" dirty="0"/>
              <a:t> </a:t>
            </a:r>
            <a:r>
              <a:rPr lang="de-DE" sz="1100" dirty="0" err="1"/>
              <a:t>permafrost</a:t>
            </a:r>
            <a:r>
              <a:rPr lang="de-DE" sz="1100" dirty="0"/>
              <a:t>. GEOPHYSICS, 82(3), EN33–EN50. https://doi.org/10.1190/geo2016-0474.1</a:t>
            </a:r>
          </a:p>
          <a:p>
            <a:r>
              <a:rPr lang="de-DE" sz="1100" b="1" dirty="0"/>
              <a:t>Frederick, J. M., &amp; Buffett, B. A. (2015)</a:t>
            </a:r>
            <a:r>
              <a:rPr lang="de-DE" sz="1100" dirty="0"/>
              <a:t>. </a:t>
            </a:r>
            <a:r>
              <a:rPr lang="de-DE" sz="1100" dirty="0" err="1"/>
              <a:t>Effects</a:t>
            </a:r>
            <a:r>
              <a:rPr lang="de-DE" sz="1100" dirty="0"/>
              <a:t> </a:t>
            </a:r>
            <a:r>
              <a:rPr lang="de-DE" sz="1100" dirty="0" err="1"/>
              <a:t>of</a:t>
            </a:r>
            <a:r>
              <a:rPr lang="de-DE" sz="1100" dirty="0"/>
              <a:t> submarine </a:t>
            </a:r>
            <a:r>
              <a:rPr lang="de-DE" sz="1100" dirty="0" err="1"/>
              <a:t>groundwater</a:t>
            </a:r>
            <a:r>
              <a:rPr lang="de-DE" sz="1100" dirty="0"/>
              <a:t> </a:t>
            </a:r>
            <a:r>
              <a:rPr lang="de-DE" sz="1100" dirty="0" err="1"/>
              <a:t>discharge</a:t>
            </a:r>
            <a:r>
              <a:rPr lang="de-DE" sz="1100" dirty="0"/>
              <a:t> on </a:t>
            </a:r>
            <a:r>
              <a:rPr lang="de-DE" sz="1100" dirty="0" err="1"/>
              <a:t>the</a:t>
            </a:r>
            <a:r>
              <a:rPr lang="de-DE" sz="1100" dirty="0"/>
              <a:t> </a:t>
            </a:r>
            <a:r>
              <a:rPr lang="de-DE" sz="1100" dirty="0" err="1"/>
              <a:t>present-day</a:t>
            </a:r>
            <a:r>
              <a:rPr lang="de-DE" sz="1100" dirty="0"/>
              <a:t> </a:t>
            </a:r>
            <a:r>
              <a:rPr lang="de-DE" sz="1100" dirty="0" err="1"/>
              <a:t>extent</a:t>
            </a:r>
            <a:r>
              <a:rPr lang="de-DE" sz="1100" dirty="0"/>
              <a:t> </a:t>
            </a:r>
            <a:r>
              <a:rPr lang="de-DE" sz="1100" dirty="0" err="1"/>
              <a:t>of</a:t>
            </a:r>
            <a:r>
              <a:rPr lang="de-DE" sz="1100" dirty="0"/>
              <a:t> </a:t>
            </a:r>
            <a:r>
              <a:rPr lang="de-DE" sz="1100" dirty="0" err="1"/>
              <a:t>relict</a:t>
            </a:r>
            <a:r>
              <a:rPr lang="de-DE" sz="1100" dirty="0"/>
              <a:t> submarine </a:t>
            </a:r>
            <a:r>
              <a:rPr lang="de-DE" sz="1100" dirty="0" err="1"/>
              <a:t>permafrost</a:t>
            </a:r>
            <a:r>
              <a:rPr lang="de-DE" sz="1100" dirty="0"/>
              <a:t> and gas </a:t>
            </a:r>
            <a:r>
              <a:rPr lang="de-DE" sz="1100" dirty="0" err="1"/>
              <a:t>hydrate</a:t>
            </a:r>
            <a:r>
              <a:rPr lang="de-DE" sz="1100" dirty="0"/>
              <a:t> </a:t>
            </a:r>
            <a:r>
              <a:rPr lang="de-DE" sz="1100" dirty="0" err="1"/>
              <a:t>stability</a:t>
            </a:r>
            <a:r>
              <a:rPr lang="de-DE" sz="1100" dirty="0"/>
              <a:t> on </a:t>
            </a:r>
            <a:r>
              <a:rPr lang="de-DE" sz="1100" dirty="0" err="1"/>
              <a:t>the</a:t>
            </a:r>
            <a:r>
              <a:rPr lang="de-DE" sz="1100" dirty="0"/>
              <a:t> Beaufort </a:t>
            </a:r>
            <a:r>
              <a:rPr lang="de-DE" sz="1100" dirty="0" err="1"/>
              <a:t>Sea</a:t>
            </a:r>
            <a:r>
              <a:rPr lang="de-DE" sz="1100" dirty="0"/>
              <a:t> </a:t>
            </a:r>
            <a:r>
              <a:rPr lang="de-DE" sz="1100" dirty="0" err="1"/>
              <a:t>continental</a:t>
            </a:r>
            <a:r>
              <a:rPr lang="de-DE" sz="1100" dirty="0"/>
              <a:t> </a:t>
            </a:r>
            <a:r>
              <a:rPr lang="de-DE" sz="1100" dirty="0" err="1"/>
              <a:t>shelf</a:t>
            </a:r>
            <a:r>
              <a:rPr lang="de-DE" sz="1100" dirty="0"/>
              <a:t>. </a:t>
            </a:r>
            <a:r>
              <a:rPr lang="de-DE" sz="1100" i="1" dirty="0"/>
              <a:t>Journal </a:t>
            </a:r>
            <a:r>
              <a:rPr lang="de-DE" sz="1100" i="1" dirty="0" err="1"/>
              <a:t>of</a:t>
            </a:r>
            <a:r>
              <a:rPr lang="de-DE" sz="1100" i="1" dirty="0"/>
              <a:t> </a:t>
            </a:r>
            <a:r>
              <a:rPr lang="de-DE" sz="1100" i="1" dirty="0" err="1"/>
              <a:t>Geophysical</a:t>
            </a:r>
            <a:r>
              <a:rPr lang="de-DE" sz="1100" i="1" dirty="0"/>
              <a:t> Research: Earth Surface</a:t>
            </a:r>
            <a:r>
              <a:rPr lang="de-DE" sz="1100" dirty="0"/>
              <a:t>, </a:t>
            </a:r>
            <a:r>
              <a:rPr lang="de-DE" sz="1100" i="1" dirty="0"/>
              <a:t>120</a:t>
            </a:r>
            <a:r>
              <a:rPr lang="de-DE" sz="1100" dirty="0"/>
              <a:t>(3), 417–432. https://doi.org/10.1002/2014JF003349</a:t>
            </a:r>
            <a:endParaRPr lang="en-GB" sz="1100" dirty="0"/>
          </a:p>
          <a:p>
            <a:r>
              <a:rPr lang="de-DE" sz="1100" b="1" dirty="0"/>
              <a:t>Hu, K., </a:t>
            </a:r>
            <a:r>
              <a:rPr lang="de-DE" sz="1100" b="1" dirty="0" err="1"/>
              <a:t>Issler</a:t>
            </a:r>
            <a:r>
              <a:rPr lang="de-DE" sz="1100" b="1" dirty="0"/>
              <a:t>, D. R., Chen, Z., &amp; Brent, T. A. (2013). </a:t>
            </a:r>
            <a:r>
              <a:rPr lang="de-DE" sz="1100" dirty="0"/>
              <a:t>Permafrost </a:t>
            </a:r>
            <a:r>
              <a:rPr lang="de-DE" sz="1100" dirty="0" err="1"/>
              <a:t>investigation</a:t>
            </a:r>
            <a:r>
              <a:rPr lang="de-DE" sz="1100" dirty="0"/>
              <a:t> </a:t>
            </a:r>
            <a:r>
              <a:rPr lang="de-DE" sz="1100" dirty="0" err="1"/>
              <a:t>by</a:t>
            </a:r>
            <a:r>
              <a:rPr lang="de-DE" sz="1100" dirty="0"/>
              <a:t> </a:t>
            </a:r>
            <a:r>
              <a:rPr lang="de-DE" sz="1100" dirty="0" err="1"/>
              <a:t>well</a:t>
            </a:r>
            <a:r>
              <a:rPr lang="de-DE" sz="1100" dirty="0"/>
              <a:t> logs , and </a:t>
            </a:r>
            <a:r>
              <a:rPr lang="de-DE" sz="1100" dirty="0" err="1"/>
              <a:t>seismic</a:t>
            </a:r>
            <a:r>
              <a:rPr lang="de-DE" sz="1100" dirty="0"/>
              <a:t> </a:t>
            </a:r>
            <a:r>
              <a:rPr lang="de-DE" sz="1100" dirty="0" err="1"/>
              <a:t>velocity</a:t>
            </a:r>
            <a:r>
              <a:rPr lang="de-DE" sz="1100" dirty="0"/>
              <a:t> and </a:t>
            </a:r>
            <a:r>
              <a:rPr lang="de-DE" sz="1100" dirty="0" err="1"/>
              <a:t>repeated</a:t>
            </a:r>
            <a:r>
              <a:rPr lang="de-DE" sz="1100" dirty="0"/>
              <a:t> </a:t>
            </a:r>
            <a:r>
              <a:rPr lang="de-DE" sz="1100" dirty="0" err="1"/>
              <a:t>shallow</a:t>
            </a:r>
            <a:r>
              <a:rPr lang="de-DE" sz="1100" dirty="0"/>
              <a:t> </a:t>
            </a:r>
            <a:r>
              <a:rPr lang="de-DE" sz="1100" dirty="0" err="1"/>
              <a:t>temperature</a:t>
            </a:r>
            <a:r>
              <a:rPr lang="de-DE" sz="1100" dirty="0"/>
              <a:t> </a:t>
            </a:r>
            <a:r>
              <a:rPr lang="de-DE" sz="1100" dirty="0" err="1"/>
              <a:t>surveys</a:t>
            </a:r>
            <a:r>
              <a:rPr lang="de-DE" sz="1100" dirty="0"/>
              <a:t> , Beaufort-Mackenzie </a:t>
            </a:r>
            <a:r>
              <a:rPr lang="de-DE" sz="1100" dirty="0" err="1"/>
              <a:t>Basin</a:t>
            </a:r>
            <a:r>
              <a:rPr lang="de-DE" sz="1100" dirty="0"/>
              <a:t>. In </a:t>
            </a:r>
            <a:r>
              <a:rPr lang="de-DE" sz="1100" i="1" dirty="0"/>
              <a:t>Geological Survey </a:t>
            </a:r>
            <a:r>
              <a:rPr lang="de-DE" sz="1100" i="1" dirty="0" err="1"/>
              <a:t>of</a:t>
            </a:r>
            <a:r>
              <a:rPr lang="de-DE" sz="1100" i="1" dirty="0"/>
              <a:t> Canada Open File Report</a:t>
            </a:r>
            <a:r>
              <a:rPr lang="de-DE" sz="1100" dirty="0"/>
              <a:t> (</a:t>
            </a:r>
            <a:r>
              <a:rPr lang="de-DE" sz="1100" dirty="0" err="1"/>
              <a:t>Issue</a:t>
            </a:r>
            <a:r>
              <a:rPr lang="de-DE" sz="1100" dirty="0"/>
              <a:t> 6956). https://doi.org/10.4095/293120</a:t>
            </a:r>
            <a:endParaRPr lang="en-GB" sz="1100" dirty="0"/>
          </a:p>
          <a:p>
            <a:r>
              <a:rPr lang="de-DE" sz="1100" b="1" dirty="0"/>
              <a:t>Hübscher, C., &amp; Gohl, K. (2014)</a:t>
            </a:r>
            <a:r>
              <a:rPr lang="de-DE" sz="1100" dirty="0"/>
              <a:t>. </a:t>
            </a:r>
            <a:r>
              <a:rPr lang="de-DE" sz="1100" dirty="0" err="1"/>
              <a:t>Reflection</a:t>
            </a:r>
            <a:r>
              <a:rPr lang="de-DE" sz="1100" dirty="0"/>
              <a:t>/</a:t>
            </a:r>
            <a:r>
              <a:rPr lang="de-DE" sz="1100" dirty="0" err="1"/>
              <a:t>Refraction</a:t>
            </a:r>
            <a:r>
              <a:rPr lang="de-DE" sz="1100" dirty="0"/>
              <a:t> </a:t>
            </a:r>
            <a:r>
              <a:rPr lang="de-DE" sz="1100" dirty="0" err="1"/>
              <a:t>Seismology</a:t>
            </a:r>
            <a:r>
              <a:rPr lang="de-DE" sz="1100" dirty="0"/>
              <a:t>. In </a:t>
            </a:r>
            <a:r>
              <a:rPr lang="de-DE" sz="1100" i="1" dirty="0"/>
              <a:t>Encyclopedia </a:t>
            </a:r>
            <a:r>
              <a:rPr lang="de-DE" sz="1100" i="1" dirty="0" err="1"/>
              <a:t>of</a:t>
            </a:r>
            <a:r>
              <a:rPr lang="de-DE" sz="1100" i="1" dirty="0"/>
              <a:t> Marine </a:t>
            </a:r>
            <a:r>
              <a:rPr lang="de-DE" sz="1100" i="1" dirty="0" err="1"/>
              <a:t>Geosciences</a:t>
            </a:r>
            <a:r>
              <a:rPr lang="de-DE" sz="1100" dirty="0"/>
              <a:t> (pp. 1–15). Springer </a:t>
            </a:r>
            <a:r>
              <a:rPr lang="de-DE" sz="1100" dirty="0" err="1"/>
              <a:t>Netherlands</a:t>
            </a:r>
            <a:r>
              <a:rPr lang="de-DE" sz="1100" dirty="0"/>
              <a:t>. https://doi.org/10.1007/978-94-007-6644-0_128-1</a:t>
            </a:r>
            <a:endParaRPr lang="en-GB" sz="1100" dirty="0"/>
          </a:p>
          <a:p>
            <a:r>
              <a:rPr lang="de-DE" sz="1100" b="1" dirty="0"/>
              <a:t>Pelletier, B. R., &amp; </a:t>
            </a:r>
            <a:r>
              <a:rPr lang="de-DE" sz="1100" b="1" dirty="0" err="1"/>
              <a:t>Medioli</a:t>
            </a:r>
            <a:r>
              <a:rPr lang="de-DE" sz="1100" b="1" dirty="0"/>
              <a:t>, B. E. (2014)</a:t>
            </a:r>
            <a:r>
              <a:rPr lang="de-DE" sz="1100" dirty="0"/>
              <a:t>. Environmental </a:t>
            </a:r>
            <a:r>
              <a:rPr lang="de-DE" sz="1100" dirty="0" err="1"/>
              <a:t>atlas</a:t>
            </a:r>
            <a:r>
              <a:rPr lang="de-DE" sz="1100" dirty="0"/>
              <a:t> </a:t>
            </a:r>
            <a:r>
              <a:rPr lang="de-DE" sz="1100" dirty="0" err="1"/>
              <a:t>of</a:t>
            </a:r>
            <a:r>
              <a:rPr lang="de-DE" sz="1100" dirty="0"/>
              <a:t> </a:t>
            </a:r>
            <a:r>
              <a:rPr lang="de-DE" sz="1100" dirty="0" err="1"/>
              <a:t>the</a:t>
            </a:r>
            <a:r>
              <a:rPr lang="de-DE" sz="1100" dirty="0"/>
              <a:t> Beaufort </a:t>
            </a:r>
            <a:r>
              <a:rPr lang="de-DE" sz="1100" dirty="0" err="1"/>
              <a:t>coastlands</a:t>
            </a:r>
            <a:r>
              <a:rPr lang="de-DE" sz="1100" dirty="0"/>
              <a:t>. In </a:t>
            </a:r>
            <a:r>
              <a:rPr lang="de-DE" sz="1100" i="1" dirty="0"/>
              <a:t>Geological Survey </a:t>
            </a:r>
            <a:r>
              <a:rPr lang="de-DE" sz="1100" i="1" dirty="0" err="1"/>
              <a:t>of</a:t>
            </a:r>
            <a:r>
              <a:rPr lang="de-DE" sz="1100" i="1" dirty="0"/>
              <a:t> Canada, Open File</a:t>
            </a:r>
            <a:r>
              <a:rPr lang="de-DE" sz="1100" dirty="0"/>
              <a:t> (Vol. 7619). https://doi.org/10.4095/294601</a:t>
            </a:r>
            <a:endParaRPr lang="en-GB" sz="1100" dirty="0"/>
          </a:p>
          <a:p>
            <a:r>
              <a:rPr lang="de-DE" sz="1100" b="1" dirty="0" err="1"/>
              <a:t>Pullan</a:t>
            </a:r>
            <a:r>
              <a:rPr lang="de-DE" sz="1100" b="1" dirty="0"/>
              <a:t>, S., </a:t>
            </a:r>
            <a:r>
              <a:rPr lang="de-DE" sz="1100" b="1" dirty="0" err="1"/>
              <a:t>MacAulay</a:t>
            </a:r>
            <a:r>
              <a:rPr lang="de-DE" sz="1100" b="1" dirty="0"/>
              <a:t>, H., A, Hunter, J. A. M., </a:t>
            </a:r>
            <a:r>
              <a:rPr lang="de-DE" sz="1100" b="1" dirty="0" err="1"/>
              <a:t>Good</a:t>
            </a:r>
            <a:r>
              <a:rPr lang="de-DE" sz="1100" b="1" dirty="0"/>
              <a:t>, R., L, </a:t>
            </a:r>
            <a:r>
              <a:rPr lang="de-DE" sz="1100" b="1" dirty="0" err="1"/>
              <a:t>Gagne</a:t>
            </a:r>
            <a:r>
              <a:rPr lang="de-DE" sz="1100" b="1" dirty="0"/>
              <a:t>, R. M., &amp; Burns, R. A. (1987)</a:t>
            </a:r>
            <a:r>
              <a:rPr lang="de-DE" sz="1100" dirty="0"/>
              <a:t>. Permafrost </a:t>
            </a:r>
            <a:r>
              <a:rPr lang="de-DE" sz="1100" dirty="0" err="1"/>
              <a:t>distribution</a:t>
            </a:r>
            <a:r>
              <a:rPr lang="de-DE" sz="1100" dirty="0"/>
              <a:t> </a:t>
            </a:r>
            <a:r>
              <a:rPr lang="de-DE" sz="1100" dirty="0" err="1"/>
              <a:t>determined</a:t>
            </a:r>
            <a:r>
              <a:rPr lang="de-DE" sz="1100" dirty="0"/>
              <a:t> </a:t>
            </a:r>
            <a:r>
              <a:rPr lang="de-DE" sz="1100" dirty="0" err="1"/>
              <a:t>from</a:t>
            </a:r>
            <a:r>
              <a:rPr lang="de-DE" sz="1100" dirty="0"/>
              <a:t> </a:t>
            </a:r>
            <a:r>
              <a:rPr lang="de-DE" sz="1100" dirty="0" err="1"/>
              <a:t>seismic</a:t>
            </a:r>
            <a:r>
              <a:rPr lang="de-DE" sz="1100" dirty="0"/>
              <a:t> </a:t>
            </a:r>
            <a:r>
              <a:rPr lang="de-DE" sz="1100" dirty="0" err="1"/>
              <a:t>refraction</a:t>
            </a:r>
            <a:r>
              <a:rPr lang="de-DE" sz="1100" dirty="0"/>
              <a:t>. In B. R. Pelletier (Ed.), </a:t>
            </a:r>
            <a:r>
              <a:rPr lang="de-DE" sz="1100" i="1" dirty="0"/>
              <a:t>Marine Science Atlas </a:t>
            </a:r>
            <a:r>
              <a:rPr lang="de-DE" sz="1100" i="1" dirty="0" err="1"/>
              <a:t>of</a:t>
            </a:r>
            <a:r>
              <a:rPr lang="de-DE" sz="1100" i="1" dirty="0"/>
              <a:t> </a:t>
            </a:r>
            <a:r>
              <a:rPr lang="de-DE" sz="1100" i="1" dirty="0" err="1"/>
              <a:t>the</a:t>
            </a:r>
            <a:r>
              <a:rPr lang="de-DE" sz="1100" i="1" dirty="0"/>
              <a:t> Beaufort </a:t>
            </a:r>
            <a:r>
              <a:rPr lang="de-DE" sz="1100" i="1" dirty="0" err="1"/>
              <a:t>Sea</a:t>
            </a:r>
            <a:r>
              <a:rPr lang="de-DE" sz="1100" i="1" dirty="0"/>
              <a:t>: </a:t>
            </a:r>
            <a:r>
              <a:rPr lang="de-DE" sz="1100" i="1" dirty="0" err="1"/>
              <a:t>Geology</a:t>
            </a:r>
            <a:r>
              <a:rPr lang="de-DE" sz="1100" i="1" dirty="0"/>
              <a:t> and </a:t>
            </a:r>
            <a:r>
              <a:rPr lang="de-DE" sz="1100" i="1" dirty="0" err="1"/>
              <a:t>Geophysics</a:t>
            </a:r>
            <a:r>
              <a:rPr lang="de-DE" sz="1100" dirty="0"/>
              <a:t> (p. 48). https://doi.org/10.4095/126967</a:t>
            </a:r>
            <a:endParaRPr lang="en-GB" sz="1100" dirty="0"/>
          </a:p>
          <a:p>
            <a:r>
              <a:rPr lang="de-DE" sz="1100" b="1" dirty="0"/>
              <a:t>Riedel, M., Brent, T. A., Taylor, G., Taylor, A. E., Hong, J.-K., Jin, Y.-K., &amp; </a:t>
            </a:r>
            <a:r>
              <a:rPr lang="de-DE" sz="1100" b="1" dirty="0" err="1"/>
              <a:t>Dallimore</a:t>
            </a:r>
            <a:r>
              <a:rPr lang="de-DE" sz="1100" b="1" dirty="0"/>
              <a:t>, S. R. (2017)</a:t>
            </a:r>
            <a:r>
              <a:rPr lang="de-DE" sz="1100" dirty="0"/>
              <a:t>. </a:t>
            </a:r>
            <a:r>
              <a:rPr lang="de-DE" sz="1100" dirty="0" err="1"/>
              <a:t>Evidence</a:t>
            </a:r>
            <a:r>
              <a:rPr lang="de-DE" sz="1100" dirty="0"/>
              <a:t> </a:t>
            </a:r>
            <a:r>
              <a:rPr lang="de-DE" sz="1100" dirty="0" err="1"/>
              <a:t>for</a:t>
            </a:r>
            <a:r>
              <a:rPr lang="de-DE" sz="1100" dirty="0"/>
              <a:t> gas </a:t>
            </a:r>
            <a:r>
              <a:rPr lang="de-DE" sz="1100" dirty="0" err="1"/>
              <a:t>hydrate</a:t>
            </a:r>
            <a:r>
              <a:rPr lang="de-DE" sz="1100" dirty="0"/>
              <a:t> </a:t>
            </a:r>
            <a:r>
              <a:rPr lang="de-DE" sz="1100" dirty="0" err="1"/>
              <a:t>occurrences</a:t>
            </a:r>
            <a:r>
              <a:rPr lang="de-DE" sz="1100" dirty="0"/>
              <a:t> in </a:t>
            </a:r>
            <a:r>
              <a:rPr lang="de-DE" sz="1100" dirty="0" err="1"/>
              <a:t>the</a:t>
            </a:r>
            <a:r>
              <a:rPr lang="de-DE" sz="1100" dirty="0"/>
              <a:t> Canadian Arctic Beaufort </a:t>
            </a:r>
            <a:r>
              <a:rPr lang="de-DE" sz="1100" dirty="0" err="1"/>
              <a:t>Sea</a:t>
            </a:r>
            <a:r>
              <a:rPr lang="de-DE" sz="1100" dirty="0"/>
              <a:t> </a:t>
            </a:r>
            <a:r>
              <a:rPr lang="de-DE" sz="1100" dirty="0" err="1"/>
              <a:t>within</a:t>
            </a:r>
            <a:r>
              <a:rPr lang="de-DE" sz="1100" dirty="0"/>
              <a:t> </a:t>
            </a:r>
            <a:r>
              <a:rPr lang="de-DE" sz="1100" dirty="0" err="1"/>
              <a:t>permafrost-associated</a:t>
            </a:r>
            <a:r>
              <a:rPr lang="de-DE" sz="1100" dirty="0"/>
              <a:t> </a:t>
            </a:r>
            <a:r>
              <a:rPr lang="de-DE" sz="1100" dirty="0" err="1"/>
              <a:t>shelf</a:t>
            </a:r>
            <a:r>
              <a:rPr lang="de-DE" sz="1100" dirty="0"/>
              <a:t> and </a:t>
            </a:r>
            <a:r>
              <a:rPr lang="de-DE" sz="1100" dirty="0" err="1"/>
              <a:t>deep-water</a:t>
            </a:r>
            <a:r>
              <a:rPr lang="de-DE" sz="1100" dirty="0"/>
              <a:t> marine </a:t>
            </a:r>
            <a:r>
              <a:rPr lang="de-DE" sz="1100" dirty="0" err="1"/>
              <a:t>environments</a:t>
            </a:r>
            <a:r>
              <a:rPr lang="de-DE" sz="1100" dirty="0"/>
              <a:t>. </a:t>
            </a:r>
            <a:r>
              <a:rPr lang="de-DE" sz="1100" i="1" dirty="0"/>
              <a:t>Marine and Petroleum </a:t>
            </a:r>
            <a:r>
              <a:rPr lang="de-DE" sz="1100" i="1" dirty="0" err="1"/>
              <a:t>Geology</a:t>
            </a:r>
            <a:r>
              <a:rPr lang="de-DE" sz="1100" dirty="0"/>
              <a:t>, </a:t>
            </a:r>
            <a:r>
              <a:rPr lang="de-DE" sz="1100" i="1" dirty="0"/>
              <a:t>81</a:t>
            </a:r>
            <a:r>
              <a:rPr lang="de-DE" sz="1100" dirty="0"/>
              <a:t>, 66–78. https://doi.org/10.1016/j.marpetgeo.2016.12.027</a:t>
            </a:r>
            <a:endParaRPr lang="en-GB" sz="1100" dirty="0"/>
          </a:p>
          <a:p>
            <a:r>
              <a:rPr lang="de-DE" sz="1100" b="1" dirty="0"/>
              <a:t>Taylor, A. E., </a:t>
            </a:r>
            <a:r>
              <a:rPr lang="de-DE" sz="1100" b="1" dirty="0" err="1"/>
              <a:t>Dallimore</a:t>
            </a:r>
            <a:r>
              <a:rPr lang="de-DE" sz="1100" b="1" dirty="0"/>
              <a:t>, S. R., Hill, P. R., </a:t>
            </a:r>
            <a:r>
              <a:rPr lang="de-DE" sz="1100" b="1" dirty="0" err="1"/>
              <a:t>Issler</a:t>
            </a:r>
            <a:r>
              <a:rPr lang="de-DE" sz="1100" b="1" dirty="0"/>
              <a:t>, D. R., Blasco, S. M., &amp; Wright, F. (2013)</a:t>
            </a:r>
            <a:r>
              <a:rPr lang="de-DE" sz="1100" dirty="0"/>
              <a:t>. </a:t>
            </a:r>
            <a:r>
              <a:rPr lang="de-DE" sz="1100" dirty="0" err="1"/>
              <a:t>Numerical</a:t>
            </a:r>
            <a:r>
              <a:rPr lang="de-DE" sz="1100" dirty="0"/>
              <a:t> </a:t>
            </a:r>
            <a:r>
              <a:rPr lang="de-DE" sz="1100" dirty="0" err="1"/>
              <a:t>model</a:t>
            </a:r>
            <a:r>
              <a:rPr lang="de-DE" sz="1100" dirty="0"/>
              <a:t> </a:t>
            </a:r>
            <a:r>
              <a:rPr lang="de-DE" sz="1100" dirty="0" err="1"/>
              <a:t>of</a:t>
            </a:r>
            <a:r>
              <a:rPr lang="de-DE" sz="1100" dirty="0"/>
              <a:t> </a:t>
            </a:r>
            <a:r>
              <a:rPr lang="de-DE" sz="1100" dirty="0" err="1"/>
              <a:t>the</a:t>
            </a:r>
            <a:r>
              <a:rPr lang="de-DE" sz="1100" dirty="0"/>
              <a:t> geothermal </a:t>
            </a:r>
            <a:r>
              <a:rPr lang="de-DE" sz="1100" dirty="0" err="1"/>
              <a:t>regime</a:t>
            </a:r>
            <a:r>
              <a:rPr lang="de-DE" sz="1100" dirty="0"/>
              <a:t> on </a:t>
            </a:r>
            <a:r>
              <a:rPr lang="de-DE" sz="1100" dirty="0" err="1"/>
              <a:t>the</a:t>
            </a:r>
            <a:r>
              <a:rPr lang="de-DE" sz="1100" dirty="0"/>
              <a:t> Beaufort </a:t>
            </a:r>
            <a:r>
              <a:rPr lang="de-DE" sz="1100" dirty="0" err="1"/>
              <a:t>Shelf</a:t>
            </a:r>
            <a:r>
              <a:rPr lang="de-DE" sz="1100" dirty="0"/>
              <a:t>, </a:t>
            </a:r>
            <a:r>
              <a:rPr lang="de-DE" sz="1100" dirty="0" err="1"/>
              <a:t>arctic</a:t>
            </a:r>
            <a:r>
              <a:rPr lang="de-DE" sz="1100" dirty="0"/>
              <a:t> Canada </a:t>
            </a:r>
            <a:r>
              <a:rPr lang="de-DE" sz="1100" dirty="0" err="1"/>
              <a:t>since</a:t>
            </a:r>
            <a:r>
              <a:rPr lang="de-DE" sz="1100" dirty="0"/>
              <a:t> </a:t>
            </a:r>
            <a:r>
              <a:rPr lang="de-DE" sz="1100" dirty="0" err="1"/>
              <a:t>the</a:t>
            </a:r>
            <a:r>
              <a:rPr lang="de-DE" sz="1100" dirty="0"/>
              <a:t> Last </a:t>
            </a:r>
            <a:r>
              <a:rPr lang="de-DE" sz="1100" dirty="0" err="1"/>
              <a:t>Interglacial</a:t>
            </a:r>
            <a:r>
              <a:rPr lang="de-DE" sz="1100" dirty="0"/>
              <a:t>. </a:t>
            </a:r>
            <a:r>
              <a:rPr lang="de-DE" sz="1100" i="1" dirty="0"/>
              <a:t>Journal </a:t>
            </a:r>
            <a:r>
              <a:rPr lang="de-DE" sz="1100" i="1" dirty="0" err="1"/>
              <a:t>of</a:t>
            </a:r>
            <a:r>
              <a:rPr lang="de-DE" sz="1100" i="1" dirty="0"/>
              <a:t> </a:t>
            </a:r>
            <a:r>
              <a:rPr lang="de-DE" sz="1100" i="1" dirty="0" err="1"/>
              <a:t>Geophysical</a:t>
            </a:r>
            <a:r>
              <a:rPr lang="de-DE" sz="1100" i="1" dirty="0"/>
              <a:t> Research: Earth Surface</a:t>
            </a:r>
            <a:r>
              <a:rPr lang="de-DE" sz="1100" dirty="0"/>
              <a:t>, </a:t>
            </a:r>
            <a:r>
              <a:rPr lang="de-DE" sz="1100" i="1" dirty="0"/>
              <a:t>118</a:t>
            </a:r>
            <a:r>
              <a:rPr lang="de-DE" sz="1100" dirty="0"/>
              <a:t>(4), 2365–2379. https://doi.org/10.1002/2013JF002859</a:t>
            </a:r>
            <a:endParaRPr lang="en-GB" sz="1100" dirty="0"/>
          </a:p>
          <a:p>
            <a:endParaRPr lang="en-GB" sz="1800" dirty="0"/>
          </a:p>
        </p:txBody>
      </p:sp>
      <p:sp>
        <p:nvSpPr>
          <p:cNvPr id="4" name="Datumsplatzhalter 3">
            <a:extLst>
              <a:ext uri="{FF2B5EF4-FFF2-40B4-BE49-F238E27FC236}">
                <a16:creationId xmlns:a16="http://schemas.microsoft.com/office/drawing/2014/main" id="{A273C8B1-B11E-42BC-89D2-F1A643DF5FDD}"/>
              </a:ext>
            </a:extLst>
          </p:cNvPr>
          <p:cNvSpPr>
            <a:spLocks noGrp="1"/>
          </p:cNvSpPr>
          <p:nvPr>
            <p:ph type="dt" sz="half" idx="10"/>
          </p:nvPr>
        </p:nvSpPr>
        <p:spPr/>
        <p:txBody>
          <a:bodyPr/>
          <a:lstStyle/>
          <a:p>
            <a:r>
              <a:rPr lang="en-US"/>
              <a:t>25 May 2022</a:t>
            </a:r>
            <a:endParaRPr lang="en-GB"/>
          </a:p>
        </p:txBody>
      </p:sp>
      <p:sp>
        <p:nvSpPr>
          <p:cNvPr id="5" name="Fußzeilenplatzhalter 4">
            <a:extLst>
              <a:ext uri="{FF2B5EF4-FFF2-40B4-BE49-F238E27FC236}">
                <a16:creationId xmlns:a16="http://schemas.microsoft.com/office/drawing/2014/main" id="{5451FC89-2E90-4C33-8F6A-CE14BCEAA4BE}"/>
              </a:ext>
            </a:extLst>
          </p:cNvPr>
          <p:cNvSpPr>
            <a:spLocks noGrp="1"/>
          </p:cNvSpPr>
          <p:nvPr>
            <p:ph type="ftr" sz="quarter" idx="11"/>
          </p:nvPr>
        </p:nvSpPr>
        <p:spPr/>
        <p:txBody>
          <a:bodyPr/>
          <a:lstStyle/>
          <a:p>
            <a:r>
              <a:rPr lang="en-GB"/>
              <a:t>EGU22-8555 - CR 2.1 - Henrik Grob - henrik.grob@ifg.uni-kiel.de</a:t>
            </a:r>
          </a:p>
        </p:txBody>
      </p:sp>
      <p:sp>
        <p:nvSpPr>
          <p:cNvPr id="6" name="Foliennummernplatzhalter 5">
            <a:extLst>
              <a:ext uri="{FF2B5EF4-FFF2-40B4-BE49-F238E27FC236}">
                <a16:creationId xmlns:a16="http://schemas.microsoft.com/office/drawing/2014/main" id="{73170A93-F129-4F36-9D4C-31368797F51A}"/>
              </a:ext>
            </a:extLst>
          </p:cNvPr>
          <p:cNvSpPr>
            <a:spLocks noGrp="1"/>
          </p:cNvSpPr>
          <p:nvPr>
            <p:ph type="sldNum" sz="quarter" idx="12"/>
          </p:nvPr>
        </p:nvSpPr>
        <p:spPr/>
        <p:txBody>
          <a:bodyPr/>
          <a:lstStyle/>
          <a:p>
            <a:fld id="{17AEFEEA-F041-4639-9537-7D805E245CFE}" type="slidenum">
              <a:rPr lang="en-GB" smtClean="0"/>
              <a:t>16</a:t>
            </a:fld>
            <a:endParaRPr lang="en-GB"/>
          </a:p>
        </p:txBody>
      </p:sp>
      <p:sp>
        <p:nvSpPr>
          <p:cNvPr id="7" name="Titel 1">
            <a:extLst>
              <a:ext uri="{FF2B5EF4-FFF2-40B4-BE49-F238E27FC236}">
                <a16:creationId xmlns:a16="http://schemas.microsoft.com/office/drawing/2014/main" id="{2F86F651-E2B0-4705-8B46-4A0DDAAE8822}"/>
              </a:ext>
            </a:extLst>
          </p:cNvPr>
          <p:cNvSpPr txBox="1">
            <a:spLocks/>
          </p:cNvSpPr>
          <p:nvPr/>
        </p:nvSpPr>
        <p:spPr>
          <a:xfrm>
            <a:off x="3436340" y="109269"/>
            <a:ext cx="5319319" cy="3039891"/>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r>
              <a:rPr lang="de-DE" sz="7700" b="1" dirty="0" err="1"/>
              <a:t>Thank</a:t>
            </a:r>
            <a:r>
              <a:rPr lang="de-DE" sz="7700" b="1" dirty="0"/>
              <a:t> </a:t>
            </a:r>
            <a:r>
              <a:rPr lang="de-DE" sz="7700" b="1" dirty="0" err="1"/>
              <a:t>you</a:t>
            </a:r>
            <a:r>
              <a:rPr lang="de-DE" sz="7700" b="1" dirty="0"/>
              <a:t>!</a:t>
            </a:r>
            <a:br>
              <a:rPr lang="de-DE" sz="5400" b="1" dirty="0"/>
            </a:br>
            <a:br>
              <a:rPr lang="de-DE" sz="5400" b="1" dirty="0"/>
            </a:br>
            <a:r>
              <a:rPr lang="de-DE" sz="3200" b="1" dirty="0"/>
              <a:t>Henrik Grob</a:t>
            </a:r>
            <a:br>
              <a:rPr lang="de-DE" sz="3200" dirty="0"/>
            </a:br>
            <a:r>
              <a:rPr lang="de-DE" sz="3200" dirty="0"/>
              <a:t>Institute </a:t>
            </a:r>
            <a:r>
              <a:rPr lang="de-DE" sz="3200" dirty="0" err="1"/>
              <a:t>of</a:t>
            </a:r>
            <a:r>
              <a:rPr lang="de-DE" sz="3200" dirty="0"/>
              <a:t> </a:t>
            </a:r>
            <a:r>
              <a:rPr lang="de-DE" sz="3200" dirty="0" err="1"/>
              <a:t>Geosciences</a:t>
            </a:r>
            <a:br>
              <a:rPr lang="de-DE" sz="3200" dirty="0"/>
            </a:br>
            <a:r>
              <a:rPr lang="de-DE" sz="3200" dirty="0"/>
              <a:t>Marine </a:t>
            </a:r>
            <a:r>
              <a:rPr lang="de-DE" sz="3200" dirty="0" err="1"/>
              <a:t>Geophysics</a:t>
            </a:r>
            <a:r>
              <a:rPr lang="de-DE" sz="3200" dirty="0"/>
              <a:t> and </a:t>
            </a:r>
            <a:r>
              <a:rPr lang="de-DE" sz="3200" dirty="0" err="1"/>
              <a:t>Hydroacoustics</a:t>
            </a:r>
            <a:br>
              <a:rPr lang="de-DE" sz="3200" dirty="0"/>
            </a:br>
            <a:r>
              <a:rPr lang="de-DE" sz="3200" dirty="0"/>
              <a:t>Kiel University</a:t>
            </a:r>
            <a:br>
              <a:rPr lang="de-DE" sz="3200" dirty="0"/>
            </a:br>
            <a:r>
              <a:rPr lang="de-DE" sz="3200" dirty="0"/>
              <a:t>Otto-Hahn-Platz 1</a:t>
            </a:r>
            <a:br>
              <a:rPr lang="de-DE" sz="3200" dirty="0"/>
            </a:br>
            <a:r>
              <a:rPr lang="de-DE" sz="3200" dirty="0"/>
              <a:t>24118 Kiel, Germany</a:t>
            </a:r>
            <a:br>
              <a:rPr lang="de-DE" sz="3200" dirty="0"/>
            </a:br>
            <a:br>
              <a:rPr lang="de-DE" sz="3200" dirty="0"/>
            </a:br>
            <a:r>
              <a:rPr lang="de-DE" sz="3200" dirty="0"/>
              <a:t>henrik.grob@ifg.uni-kiel.de</a:t>
            </a:r>
            <a:endParaRPr lang="en-GB" dirty="0"/>
          </a:p>
        </p:txBody>
      </p:sp>
      <p:sp>
        <p:nvSpPr>
          <p:cNvPr id="8" name="Titel 1">
            <a:extLst>
              <a:ext uri="{FF2B5EF4-FFF2-40B4-BE49-F238E27FC236}">
                <a16:creationId xmlns:a16="http://schemas.microsoft.com/office/drawing/2014/main" id="{948E9956-2A42-4960-906C-B5BCE7184C75}"/>
              </a:ext>
            </a:extLst>
          </p:cNvPr>
          <p:cNvSpPr txBox="1">
            <a:spLocks/>
          </p:cNvSpPr>
          <p:nvPr/>
        </p:nvSpPr>
        <p:spPr>
          <a:xfrm>
            <a:off x="378802" y="3048370"/>
            <a:ext cx="11164449" cy="10233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r>
              <a:rPr lang="en-GB" sz="1800" b="1" dirty="0"/>
              <a:t>Acknowledgments</a:t>
            </a:r>
            <a:br>
              <a:rPr lang="en-GB" sz="1400" b="1" dirty="0"/>
            </a:br>
            <a:r>
              <a:rPr lang="en-GB" sz="1400" dirty="0"/>
              <a:t>This project is funded by the German Research Foundation (</a:t>
            </a:r>
            <a:r>
              <a:rPr lang="nn-NO" sz="1400" dirty="0"/>
              <a:t>DFG grant no. KR2222/27-1, 755 RI2107/3-1). </a:t>
            </a:r>
            <a:r>
              <a:rPr lang="de-DE" sz="1400" dirty="0" err="1"/>
              <a:t>We</a:t>
            </a:r>
            <a:r>
              <a:rPr lang="de-DE" sz="1400" dirty="0"/>
              <a:t> </a:t>
            </a:r>
            <a:r>
              <a:rPr lang="de-DE" sz="1400" dirty="0" err="1"/>
              <a:t>would</a:t>
            </a:r>
            <a:r>
              <a:rPr lang="de-DE" sz="1400" dirty="0"/>
              <a:t> like </a:t>
            </a:r>
            <a:r>
              <a:rPr lang="de-DE" sz="1400" dirty="0" err="1"/>
              <a:t>to</a:t>
            </a:r>
            <a:r>
              <a:rPr lang="de-DE" sz="1400" dirty="0"/>
              <a:t> </a:t>
            </a:r>
            <a:r>
              <a:rPr lang="de-DE" sz="1400" dirty="0" err="1"/>
              <a:t>thank</a:t>
            </a:r>
            <a:r>
              <a:rPr lang="de-DE" sz="1400" dirty="0"/>
              <a:t> Benjamin Schwarz </a:t>
            </a:r>
            <a:r>
              <a:rPr lang="de-DE" sz="1400" dirty="0" err="1"/>
              <a:t>for</a:t>
            </a:r>
            <a:r>
              <a:rPr lang="de-DE" sz="1400" dirty="0"/>
              <a:t> </a:t>
            </a:r>
            <a:r>
              <a:rPr lang="de-DE" sz="1400" dirty="0" err="1"/>
              <a:t>providing</a:t>
            </a:r>
            <a:r>
              <a:rPr lang="de-DE" sz="1400" dirty="0"/>
              <a:t> </a:t>
            </a:r>
            <a:r>
              <a:rPr lang="de-DE" sz="1400" dirty="0" err="1"/>
              <a:t>his</a:t>
            </a:r>
            <a:r>
              <a:rPr lang="de-DE" sz="1400" dirty="0"/>
              <a:t> </a:t>
            </a:r>
            <a:r>
              <a:rPr lang="de-DE" sz="1400" dirty="0" err="1"/>
              <a:t>software</a:t>
            </a:r>
            <a:r>
              <a:rPr lang="de-DE" sz="1400" dirty="0"/>
              <a:t> </a:t>
            </a:r>
            <a:r>
              <a:rPr lang="de-DE" sz="1400" dirty="0" err="1"/>
              <a:t>for</a:t>
            </a:r>
            <a:r>
              <a:rPr lang="de-DE" sz="1400" dirty="0"/>
              <a:t> </a:t>
            </a:r>
            <a:r>
              <a:rPr lang="de-DE" sz="1400" dirty="0" err="1"/>
              <a:t>diffraction</a:t>
            </a:r>
            <a:r>
              <a:rPr lang="de-DE" sz="1400" dirty="0"/>
              <a:t> </a:t>
            </a:r>
            <a:r>
              <a:rPr lang="de-DE" sz="1400" dirty="0" err="1"/>
              <a:t>separation</a:t>
            </a:r>
            <a:r>
              <a:rPr lang="de-DE" sz="1400" dirty="0"/>
              <a:t>.</a:t>
            </a:r>
            <a:endParaRPr lang="en-GB" sz="1400" dirty="0"/>
          </a:p>
        </p:txBody>
      </p:sp>
    </p:spTree>
    <p:extLst>
      <p:ext uri="{BB962C8B-B14F-4D97-AF65-F5344CB8AC3E}">
        <p14:creationId xmlns:p14="http://schemas.microsoft.com/office/powerpoint/2010/main" val="1648597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BE0971-4258-44A9-AE68-7006B6614AE6}"/>
              </a:ext>
            </a:extLst>
          </p:cNvPr>
          <p:cNvSpPr>
            <a:spLocks noGrp="1"/>
          </p:cNvSpPr>
          <p:nvPr>
            <p:ph type="title"/>
          </p:nvPr>
        </p:nvSpPr>
        <p:spPr>
          <a:xfrm>
            <a:off x="190913" y="110990"/>
            <a:ext cx="10515600" cy="807289"/>
          </a:xfrm>
        </p:spPr>
        <p:txBody>
          <a:bodyPr>
            <a:normAutofit/>
          </a:bodyPr>
          <a:lstStyle/>
          <a:p>
            <a:r>
              <a:rPr lang="de-DE" b="1" u="sng" dirty="0"/>
              <a:t>The Canadian Beaufort </a:t>
            </a:r>
            <a:r>
              <a:rPr lang="de-DE" b="1" u="sng" dirty="0" err="1"/>
              <a:t>Sea</a:t>
            </a:r>
            <a:endParaRPr lang="en-GB" b="1" u="sng" dirty="0"/>
          </a:p>
        </p:txBody>
      </p:sp>
      <p:sp>
        <p:nvSpPr>
          <p:cNvPr id="4" name="Datumsplatzhalter 3">
            <a:extLst>
              <a:ext uri="{FF2B5EF4-FFF2-40B4-BE49-F238E27FC236}">
                <a16:creationId xmlns:a16="http://schemas.microsoft.com/office/drawing/2014/main" id="{60B020BF-2192-4DBC-BD18-B6A6E7866405}"/>
              </a:ext>
            </a:extLst>
          </p:cNvPr>
          <p:cNvSpPr>
            <a:spLocks noGrp="1"/>
          </p:cNvSpPr>
          <p:nvPr>
            <p:ph type="dt" sz="half" idx="10"/>
          </p:nvPr>
        </p:nvSpPr>
        <p:spPr/>
        <p:txBody>
          <a:bodyPr/>
          <a:lstStyle/>
          <a:p>
            <a:r>
              <a:rPr lang="en-US"/>
              <a:t>25 May 2022</a:t>
            </a:r>
            <a:endParaRPr lang="en-GB"/>
          </a:p>
        </p:txBody>
      </p:sp>
      <p:sp>
        <p:nvSpPr>
          <p:cNvPr id="5" name="Fußzeilenplatzhalter 4">
            <a:extLst>
              <a:ext uri="{FF2B5EF4-FFF2-40B4-BE49-F238E27FC236}">
                <a16:creationId xmlns:a16="http://schemas.microsoft.com/office/drawing/2014/main" id="{809C4491-C6EE-4D19-9DB5-70DE48971F3D}"/>
              </a:ext>
            </a:extLst>
          </p:cNvPr>
          <p:cNvSpPr>
            <a:spLocks noGrp="1"/>
          </p:cNvSpPr>
          <p:nvPr>
            <p:ph type="ftr" sz="quarter" idx="11"/>
          </p:nvPr>
        </p:nvSpPr>
        <p:spPr>
          <a:xfrm>
            <a:off x="5008455" y="6456189"/>
            <a:ext cx="5239800" cy="365125"/>
          </a:xfrm>
        </p:spPr>
        <p:txBody>
          <a:bodyPr/>
          <a:lstStyle/>
          <a:p>
            <a:r>
              <a:rPr lang="en-GB" dirty="0"/>
              <a:t>EGU22-8555 - CR 2.1 - Henrik </a:t>
            </a:r>
            <a:r>
              <a:rPr lang="en-GB" dirty="0" err="1"/>
              <a:t>Grob</a:t>
            </a:r>
            <a:r>
              <a:rPr lang="en-GB" dirty="0"/>
              <a:t> - henrik.grob@ifg.uni-kiel.de</a:t>
            </a:r>
          </a:p>
        </p:txBody>
      </p:sp>
      <p:sp>
        <p:nvSpPr>
          <p:cNvPr id="6" name="Foliennummernplatzhalter 5">
            <a:extLst>
              <a:ext uri="{FF2B5EF4-FFF2-40B4-BE49-F238E27FC236}">
                <a16:creationId xmlns:a16="http://schemas.microsoft.com/office/drawing/2014/main" id="{E54BFAFF-228E-4834-A479-D40964DFDD3B}"/>
              </a:ext>
            </a:extLst>
          </p:cNvPr>
          <p:cNvSpPr>
            <a:spLocks noGrp="1"/>
          </p:cNvSpPr>
          <p:nvPr>
            <p:ph type="sldNum" sz="quarter" idx="12"/>
          </p:nvPr>
        </p:nvSpPr>
        <p:spPr/>
        <p:txBody>
          <a:bodyPr/>
          <a:lstStyle/>
          <a:p>
            <a:fld id="{17AEFEEA-F041-4639-9537-7D805E245CFE}" type="slidenum">
              <a:rPr lang="en-GB" smtClean="0"/>
              <a:t>2</a:t>
            </a:fld>
            <a:endParaRPr lang="en-GB"/>
          </a:p>
        </p:txBody>
      </p:sp>
      <p:sp>
        <p:nvSpPr>
          <p:cNvPr id="10" name="Rechteck 9">
            <a:extLst>
              <a:ext uri="{FF2B5EF4-FFF2-40B4-BE49-F238E27FC236}">
                <a16:creationId xmlns:a16="http://schemas.microsoft.com/office/drawing/2014/main" id="{F979B9CE-0E2D-48B9-8661-0298AC6C9948}"/>
              </a:ext>
            </a:extLst>
          </p:cNvPr>
          <p:cNvSpPr/>
          <p:nvPr/>
        </p:nvSpPr>
        <p:spPr>
          <a:xfrm>
            <a:off x="377479" y="2090172"/>
            <a:ext cx="4447852" cy="2677656"/>
          </a:xfrm>
          <a:prstGeom prst="rect">
            <a:avLst/>
          </a:prstGeom>
        </p:spPr>
        <p:txBody>
          <a:bodyPr wrap="square">
            <a:spAutoFit/>
          </a:bodyPr>
          <a:lstStyle/>
          <a:p>
            <a:pPr marL="285750" indent="-285750">
              <a:buFont typeface="Wingdings" panose="05000000000000000000" pitchFamily="2" charset="2"/>
              <a:buChar char="Ø"/>
            </a:pPr>
            <a:r>
              <a:rPr lang="en-GB" sz="1400" b="1" dirty="0"/>
              <a:t>extensive submarine permafrost and permafrost-associated gas hydrates </a:t>
            </a:r>
            <a:r>
              <a:rPr lang="en-GB" sz="1400" dirty="0"/>
              <a:t>in the Canadian Beaufort Shelf</a:t>
            </a:r>
          </a:p>
          <a:p>
            <a:pPr marL="285750" indent="-285750">
              <a:buFont typeface="Wingdings" panose="05000000000000000000" pitchFamily="2" charset="2"/>
              <a:buChar char="Ø"/>
            </a:pPr>
            <a:endParaRPr lang="en-GB" sz="1400" dirty="0"/>
          </a:p>
          <a:p>
            <a:pPr marL="285750" indent="-285750">
              <a:buFont typeface="Wingdings" panose="05000000000000000000" pitchFamily="2" charset="2"/>
              <a:buChar char="Ø"/>
            </a:pPr>
            <a:endParaRPr lang="de-DE" sz="1400" dirty="0"/>
          </a:p>
          <a:p>
            <a:pPr marL="285750" indent="-285750">
              <a:buFont typeface="Wingdings" panose="05000000000000000000" pitchFamily="2" charset="2"/>
              <a:buChar char="Ø"/>
            </a:pPr>
            <a:r>
              <a:rPr lang="de-DE" sz="1400" dirty="0"/>
              <a:t>c</a:t>
            </a:r>
            <a:r>
              <a:rPr lang="en-GB" sz="1400" dirty="0" err="1"/>
              <a:t>urrent</a:t>
            </a:r>
            <a:r>
              <a:rPr lang="en-GB" sz="1400" dirty="0"/>
              <a:t> knowledge known from seismic refraction surveys and borehole analyses</a:t>
            </a:r>
          </a:p>
          <a:p>
            <a:pPr marL="285750" indent="-285750">
              <a:buFont typeface="Wingdings" panose="05000000000000000000" pitchFamily="2" charset="2"/>
              <a:buChar char="Ø"/>
            </a:pPr>
            <a:endParaRPr lang="en-GB" sz="1400" dirty="0"/>
          </a:p>
          <a:p>
            <a:pPr marL="285750" indent="-285750">
              <a:buFont typeface="Wingdings" panose="05000000000000000000" pitchFamily="2" charset="2"/>
              <a:buChar char="Ø"/>
            </a:pPr>
            <a:endParaRPr lang="de-DE" sz="1400" dirty="0"/>
          </a:p>
          <a:p>
            <a:pPr marL="285750" indent="-285750">
              <a:buFont typeface="Wingdings" panose="05000000000000000000" pitchFamily="2" charset="2"/>
              <a:buChar char="Ø"/>
            </a:pPr>
            <a:r>
              <a:rPr lang="en-GB" sz="1400" b="1" dirty="0"/>
              <a:t>But:</a:t>
            </a:r>
            <a:r>
              <a:rPr lang="en-GB" sz="1400" dirty="0"/>
              <a:t> the </a:t>
            </a:r>
            <a:r>
              <a:rPr lang="en-GB" sz="1400" b="1" dirty="0"/>
              <a:t>extents </a:t>
            </a:r>
            <a:r>
              <a:rPr lang="en-GB" sz="1400" dirty="0"/>
              <a:t>of both the submarine permafrost and the permafrost-associated gas hydrates are</a:t>
            </a:r>
            <a:r>
              <a:rPr lang="en-GB" sz="1400" b="1" dirty="0"/>
              <a:t> still </a:t>
            </a:r>
            <a:r>
              <a:rPr lang="en-GB" sz="1400" b="1" u="sng" dirty="0"/>
              <a:t>poorly constrained</a:t>
            </a:r>
            <a:r>
              <a:rPr lang="en-GB" sz="1400" dirty="0"/>
              <a:t>. </a:t>
            </a:r>
          </a:p>
        </p:txBody>
      </p:sp>
      <p:pic>
        <p:nvPicPr>
          <p:cNvPr id="9" name="Inhaltsplatzhalter 7">
            <a:extLst>
              <a:ext uri="{FF2B5EF4-FFF2-40B4-BE49-F238E27FC236}">
                <a16:creationId xmlns:a16="http://schemas.microsoft.com/office/drawing/2014/main" id="{6F39111B-1B3A-440D-A038-32D36F12E45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69002" y="1244953"/>
            <a:ext cx="6780827" cy="4368094"/>
          </a:xfrm>
          <a:prstGeom prst="rect">
            <a:avLst/>
          </a:prstGeom>
        </p:spPr>
      </p:pic>
      <p:pic>
        <p:nvPicPr>
          <p:cNvPr id="13" name="Inhaltsplatzhalter 7">
            <a:extLst>
              <a:ext uri="{FF2B5EF4-FFF2-40B4-BE49-F238E27FC236}">
                <a16:creationId xmlns:a16="http://schemas.microsoft.com/office/drawing/2014/main" id="{800D1745-C819-40F6-A000-6FE5E19006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69003" y="1244953"/>
            <a:ext cx="6780826" cy="4368094"/>
          </a:xfrm>
          <a:prstGeom prst="rect">
            <a:avLst/>
          </a:prstGeom>
        </p:spPr>
      </p:pic>
      <p:pic>
        <p:nvPicPr>
          <p:cNvPr id="15" name="Inhaltsplatzhalter 7">
            <a:extLst>
              <a:ext uri="{FF2B5EF4-FFF2-40B4-BE49-F238E27FC236}">
                <a16:creationId xmlns:a16="http://schemas.microsoft.com/office/drawing/2014/main" id="{2A1DCA06-668C-41EE-8F69-CBD1319E94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72258" y="1244953"/>
            <a:ext cx="6777571" cy="4368094"/>
          </a:xfrm>
          <a:prstGeom prst="rect">
            <a:avLst/>
          </a:prstGeom>
        </p:spPr>
      </p:pic>
    </p:spTree>
    <p:extLst>
      <p:ext uri="{BB962C8B-B14F-4D97-AF65-F5344CB8AC3E}">
        <p14:creationId xmlns:p14="http://schemas.microsoft.com/office/powerpoint/2010/main" val="138161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B25740-3972-44DC-929A-CC4C6AF732EE}"/>
              </a:ext>
            </a:extLst>
          </p:cNvPr>
          <p:cNvSpPr>
            <a:spLocks noGrp="1"/>
          </p:cNvSpPr>
          <p:nvPr>
            <p:ph type="title"/>
          </p:nvPr>
        </p:nvSpPr>
        <p:spPr>
          <a:xfrm>
            <a:off x="146290" y="155400"/>
            <a:ext cx="10515600" cy="691559"/>
          </a:xfrm>
        </p:spPr>
        <p:txBody>
          <a:bodyPr/>
          <a:lstStyle/>
          <a:p>
            <a:r>
              <a:rPr lang="de-DE" b="1" u="sng" dirty="0" err="1"/>
              <a:t>Overview</a:t>
            </a:r>
            <a:r>
              <a:rPr lang="de-DE" b="1" u="sng" dirty="0"/>
              <a:t> </a:t>
            </a:r>
            <a:r>
              <a:rPr lang="de-DE" b="1" u="sng" dirty="0" err="1"/>
              <a:t>of</a:t>
            </a:r>
            <a:r>
              <a:rPr lang="de-DE" b="1" u="sng" dirty="0"/>
              <a:t> Data and Methods</a:t>
            </a:r>
            <a:endParaRPr lang="en-GB" b="1" u="sng" dirty="0"/>
          </a:p>
        </p:txBody>
      </p:sp>
      <p:sp>
        <p:nvSpPr>
          <p:cNvPr id="6" name="Datumsplatzhalter 5">
            <a:extLst>
              <a:ext uri="{FF2B5EF4-FFF2-40B4-BE49-F238E27FC236}">
                <a16:creationId xmlns:a16="http://schemas.microsoft.com/office/drawing/2014/main" id="{DFA76D92-41FF-40A8-8A6D-4120D45213FF}"/>
              </a:ext>
            </a:extLst>
          </p:cNvPr>
          <p:cNvSpPr>
            <a:spLocks noGrp="1"/>
          </p:cNvSpPr>
          <p:nvPr>
            <p:ph type="dt" sz="half" idx="10"/>
          </p:nvPr>
        </p:nvSpPr>
        <p:spPr/>
        <p:txBody>
          <a:bodyPr/>
          <a:lstStyle/>
          <a:p>
            <a:r>
              <a:rPr lang="en-US"/>
              <a:t>25 May 2022</a:t>
            </a:r>
            <a:endParaRPr lang="en-GB"/>
          </a:p>
        </p:txBody>
      </p:sp>
      <p:sp>
        <p:nvSpPr>
          <p:cNvPr id="7" name="Fußzeilenplatzhalter 6">
            <a:extLst>
              <a:ext uri="{FF2B5EF4-FFF2-40B4-BE49-F238E27FC236}">
                <a16:creationId xmlns:a16="http://schemas.microsoft.com/office/drawing/2014/main" id="{7ABA8E66-3B6B-4771-8530-FF4121D5C2E3}"/>
              </a:ext>
            </a:extLst>
          </p:cNvPr>
          <p:cNvSpPr>
            <a:spLocks noGrp="1"/>
          </p:cNvSpPr>
          <p:nvPr>
            <p:ph type="ftr" sz="quarter" idx="11"/>
          </p:nvPr>
        </p:nvSpPr>
        <p:spPr/>
        <p:txBody>
          <a:bodyPr/>
          <a:lstStyle/>
          <a:p>
            <a:r>
              <a:rPr lang="en-GB"/>
              <a:t>EGU22-8555 - CR 2.1 - Henrik Grob - henrik.grob@ifg.uni-kiel.de</a:t>
            </a:r>
          </a:p>
        </p:txBody>
      </p:sp>
      <p:sp>
        <p:nvSpPr>
          <p:cNvPr id="8" name="Foliennummernplatzhalter 7">
            <a:extLst>
              <a:ext uri="{FF2B5EF4-FFF2-40B4-BE49-F238E27FC236}">
                <a16:creationId xmlns:a16="http://schemas.microsoft.com/office/drawing/2014/main" id="{ED9ED162-CEDD-4BAA-83C9-793400573EAF}"/>
              </a:ext>
            </a:extLst>
          </p:cNvPr>
          <p:cNvSpPr>
            <a:spLocks noGrp="1"/>
          </p:cNvSpPr>
          <p:nvPr>
            <p:ph type="sldNum" sz="quarter" idx="12"/>
          </p:nvPr>
        </p:nvSpPr>
        <p:spPr/>
        <p:txBody>
          <a:bodyPr/>
          <a:lstStyle/>
          <a:p>
            <a:fld id="{17AEFEEA-F041-4639-9537-7D805E245CFE}" type="slidenum">
              <a:rPr lang="en-GB" smtClean="0"/>
              <a:t>3</a:t>
            </a:fld>
            <a:endParaRPr lang="en-GB"/>
          </a:p>
        </p:txBody>
      </p:sp>
      <p:sp>
        <p:nvSpPr>
          <p:cNvPr id="9" name="Textfeld 8">
            <a:extLst>
              <a:ext uri="{FF2B5EF4-FFF2-40B4-BE49-F238E27FC236}">
                <a16:creationId xmlns:a16="http://schemas.microsoft.com/office/drawing/2014/main" id="{09BA0697-D1E7-41A9-968D-82FACFCE0016}"/>
              </a:ext>
            </a:extLst>
          </p:cNvPr>
          <p:cNvSpPr txBox="1"/>
          <p:nvPr/>
        </p:nvSpPr>
        <p:spPr>
          <a:xfrm>
            <a:off x="83890" y="1803051"/>
            <a:ext cx="3328592" cy="3970318"/>
          </a:xfrm>
          <a:prstGeom prst="rect">
            <a:avLst/>
          </a:prstGeom>
          <a:noFill/>
        </p:spPr>
        <p:txBody>
          <a:bodyPr wrap="square" rtlCol="0">
            <a:spAutoFit/>
          </a:bodyPr>
          <a:lstStyle/>
          <a:p>
            <a:r>
              <a:rPr lang="en-US" b="1" u="sng" dirty="0"/>
              <a:t>Aim:</a:t>
            </a:r>
            <a:r>
              <a:rPr lang="en-US" u="sng" dirty="0"/>
              <a:t> </a:t>
            </a:r>
          </a:p>
          <a:p>
            <a:pPr marL="285750" indent="-285750">
              <a:buFont typeface="Wingdings" panose="05000000000000000000" pitchFamily="2" charset="2"/>
              <a:buChar char="Ø"/>
            </a:pPr>
            <a:r>
              <a:rPr lang="en-US" b="1" dirty="0"/>
              <a:t>detailed information </a:t>
            </a:r>
            <a:r>
              <a:rPr lang="en-US" dirty="0"/>
              <a:t>about the </a:t>
            </a:r>
            <a:r>
              <a:rPr lang="en-US" b="1" dirty="0"/>
              <a:t>current state</a:t>
            </a:r>
          </a:p>
          <a:p>
            <a:pPr marL="285750" indent="-285750">
              <a:buFont typeface="Wingdings" panose="05000000000000000000" pitchFamily="2" charset="2"/>
              <a:buChar char="Ø"/>
            </a:pPr>
            <a:endParaRPr lang="en-US" b="1" dirty="0"/>
          </a:p>
          <a:p>
            <a:r>
              <a:rPr lang="en-US" b="1" u="sng" dirty="0"/>
              <a:t>Methods:</a:t>
            </a:r>
          </a:p>
          <a:p>
            <a:pPr marL="285750" indent="-285750">
              <a:buFont typeface="Wingdings" panose="05000000000000000000" pitchFamily="2" charset="2"/>
              <a:buChar char="Ø"/>
            </a:pPr>
            <a:r>
              <a:rPr lang="en-US" dirty="0"/>
              <a:t>Based on </a:t>
            </a:r>
            <a:r>
              <a:rPr lang="en-US" b="1" dirty="0"/>
              <a:t>marine multichannel seismic data </a:t>
            </a:r>
            <a:r>
              <a:rPr lang="en-US" dirty="0"/>
              <a:t>we use </a:t>
            </a:r>
          </a:p>
          <a:p>
            <a:pPr marL="342900" indent="-342900">
              <a:buFont typeface="+mj-lt"/>
              <a:buAutoNum type="arabicPeriod"/>
            </a:pPr>
            <a:r>
              <a:rPr lang="en-US" dirty="0"/>
              <a:t>seismic </a:t>
            </a:r>
            <a:r>
              <a:rPr lang="en-US" b="1" dirty="0"/>
              <a:t>reflection</a:t>
            </a:r>
            <a:r>
              <a:rPr lang="en-US" dirty="0"/>
              <a:t> indicators</a:t>
            </a:r>
          </a:p>
          <a:p>
            <a:pPr marL="342900" indent="-342900">
              <a:buFont typeface="+mj-lt"/>
              <a:buAutoNum type="arabicPeriod"/>
            </a:pPr>
            <a:r>
              <a:rPr lang="en-US" dirty="0"/>
              <a:t>tomographic inversion of </a:t>
            </a:r>
            <a:r>
              <a:rPr lang="en-US" b="1" dirty="0"/>
              <a:t>diving-wave first-arrivals</a:t>
            </a:r>
          </a:p>
          <a:p>
            <a:pPr marL="342900" indent="-342900">
              <a:buFont typeface="+mj-lt"/>
              <a:buAutoNum type="arabicPeriod"/>
            </a:pPr>
            <a:r>
              <a:rPr lang="en-US" dirty="0"/>
              <a:t>separated </a:t>
            </a:r>
            <a:r>
              <a:rPr lang="en-US" b="1" dirty="0"/>
              <a:t>diffractions</a:t>
            </a:r>
          </a:p>
          <a:p>
            <a:pPr marL="342900" indent="-342900">
              <a:buFont typeface="+mj-lt"/>
              <a:buAutoNum type="arabicPeriod"/>
            </a:pPr>
            <a:endParaRPr lang="en-US" dirty="0"/>
          </a:p>
        </p:txBody>
      </p:sp>
      <p:pic>
        <p:nvPicPr>
          <p:cNvPr id="5" name="Inhaltsplatzhalter 4">
            <a:extLst>
              <a:ext uri="{FF2B5EF4-FFF2-40B4-BE49-F238E27FC236}">
                <a16:creationId xmlns:a16="http://schemas.microsoft.com/office/drawing/2014/main" id="{D9C9CE3B-2DA7-400B-93FD-68C0AFA0CD65}"/>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3412485" y="1548606"/>
            <a:ext cx="8622481" cy="4479211"/>
          </a:xfrm>
        </p:spPr>
      </p:pic>
      <p:pic>
        <p:nvPicPr>
          <p:cNvPr id="10" name="Inhaltsplatzhalter 4">
            <a:extLst>
              <a:ext uri="{FF2B5EF4-FFF2-40B4-BE49-F238E27FC236}">
                <a16:creationId xmlns:a16="http://schemas.microsoft.com/office/drawing/2014/main" id="{089086AC-8B52-4255-8615-A072D9EA28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12484" y="1548606"/>
            <a:ext cx="8622481" cy="4479211"/>
          </a:xfrm>
          <a:prstGeom prst="rect">
            <a:avLst/>
          </a:prstGeom>
        </p:spPr>
      </p:pic>
      <p:pic>
        <p:nvPicPr>
          <p:cNvPr id="11" name="Inhaltsplatzhalter 4">
            <a:extLst>
              <a:ext uri="{FF2B5EF4-FFF2-40B4-BE49-F238E27FC236}">
                <a16:creationId xmlns:a16="http://schemas.microsoft.com/office/drawing/2014/main" id="{150C5F51-1535-4743-B48B-85E36EA833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12484" y="1548605"/>
            <a:ext cx="8622481" cy="4479211"/>
          </a:xfrm>
          <a:prstGeom prst="rect">
            <a:avLst/>
          </a:prstGeom>
        </p:spPr>
      </p:pic>
      <p:pic>
        <p:nvPicPr>
          <p:cNvPr id="12" name="Inhaltsplatzhalter 4">
            <a:extLst>
              <a:ext uri="{FF2B5EF4-FFF2-40B4-BE49-F238E27FC236}">
                <a16:creationId xmlns:a16="http://schemas.microsoft.com/office/drawing/2014/main" id="{2FF3EFE0-BD1C-47A5-9264-4F67B0E3626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12483" y="1548605"/>
            <a:ext cx="8622481" cy="4479211"/>
          </a:xfrm>
          <a:prstGeom prst="rect">
            <a:avLst/>
          </a:prstGeom>
        </p:spPr>
      </p:pic>
    </p:spTree>
    <p:extLst>
      <p:ext uri="{BB962C8B-B14F-4D97-AF65-F5344CB8AC3E}">
        <p14:creationId xmlns:p14="http://schemas.microsoft.com/office/powerpoint/2010/main" val="40219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39E5F8-10AD-4EC2-A5E3-2FD49D93BFD3}"/>
              </a:ext>
            </a:extLst>
          </p:cNvPr>
          <p:cNvSpPr>
            <a:spLocks noGrp="1"/>
          </p:cNvSpPr>
          <p:nvPr>
            <p:ph type="title"/>
          </p:nvPr>
        </p:nvSpPr>
        <p:spPr>
          <a:xfrm>
            <a:off x="175469" y="139260"/>
            <a:ext cx="10515600" cy="365125"/>
          </a:xfrm>
        </p:spPr>
        <p:txBody>
          <a:bodyPr>
            <a:normAutofit fontScale="90000"/>
          </a:bodyPr>
          <a:lstStyle/>
          <a:p>
            <a:r>
              <a:rPr lang="de-DE" sz="2400" b="1" u="sng" dirty="0"/>
              <a:t>1. </a:t>
            </a:r>
            <a:r>
              <a:rPr lang="de-DE" sz="2400" b="1" u="sng" dirty="0" err="1"/>
              <a:t>Seismic</a:t>
            </a:r>
            <a:r>
              <a:rPr lang="de-DE" sz="2400" b="1" u="sng" dirty="0"/>
              <a:t> </a:t>
            </a:r>
            <a:r>
              <a:rPr lang="de-DE" sz="2400" b="1" u="sng" dirty="0" err="1"/>
              <a:t>reflection</a:t>
            </a:r>
            <a:r>
              <a:rPr lang="de-DE" sz="2400" b="1" u="sng" dirty="0"/>
              <a:t> </a:t>
            </a:r>
            <a:r>
              <a:rPr lang="de-DE" sz="2400" b="1" u="sng" dirty="0" err="1"/>
              <a:t>indicators</a:t>
            </a:r>
            <a:r>
              <a:rPr lang="de-DE" sz="2400" b="1" u="sng" dirty="0"/>
              <a:t> </a:t>
            </a:r>
            <a:r>
              <a:rPr lang="de-DE" sz="2400" b="1" u="sng" dirty="0" err="1"/>
              <a:t>for</a:t>
            </a:r>
            <a:r>
              <a:rPr lang="de-DE" sz="2400" b="1" u="sng" dirty="0"/>
              <a:t> </a:t>
            </a:r>
            <a:r>
              <a:rPr lang="de-DE" sz="2400" b="1" u="sng" dirty="0" err="1"/>
              <a:t>permafrost</a:t>
            </a:r>
            <a:r>
              <a:rPr lang="de-DE" sz="2400" b="1" u="sng" dirty="0"/>
              <a:t> and gas </a:t>
            </a:r>
            <a:r>
              <a:rPr lang="de-DE" sz="2400" b="1" u="sng" dirty="0" err="1"/>
              <a:t>hydrates</a:t>
            </a:r>
            <a:endParaRPr lang="en-GB" sz="3200" b="1" u="sng" dirty="0"/>
          </a:p>
        </p:txBody>
      </p:sp>
      <p:pic>
        <p:nvPicPr>
          <p:cNvPr id="8" name="Inhaltsplatzhalter 7">
            <a:extLst>
              <a:ext uri="{FF2B5EF4-FFF2-40B4-BE49-F238E27FC236}">
                <a16:creationId xmlns:a16="http://schemas.microsoft.com/office/drawing/2014/main" id="{3F3162ED-F497-45D5-83BA-E7B02B2513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469" y="622469"/>
            <a:ext cx="5852793" cy="2472443"/>
          </a:xfrm>
        </p:spPr>
      </p:pic>
      <p:sp>
        <p:nvSpPr>
          <p:cNvPr id="4" name="Datumsplatzhalter 3">
            <a:extLst>
              <a:ext uri="{FF2B5EF4-FFF2-40B4-BE49-F238E27FC236}">
                <a16:creationId xmlns:a16="http://schemas.microsoft.com/office/drawing/2014/main" id="{CFCAE448-C13F-405A-B1F9-279199248C51}"/>
              </a:ext>
            </a:extLst>
          </p:cNvPr>
          <p:cNvSpPr>
            <a:spLocks noGrp="1"/>
          </p:cNvSpPr>
          <p:nvPr>
            <p:ph type="dt" sz="half" idx="10"/>
          </p:nvPr>
        </p:nvSpPr>
        <p:spPr/>
        <p:txBody>
          <a:bodyPr/>
          <a:lstStyle/>
          <a:p>
            <a:r>
              <a:rPr lang="en-US"/>
              <a:t>25 May 2022</a:t>
            </a:r>
            <a:endParaRPr lang="en-GB"/>
          </a:p>
        </p:txBody>
      </p:sp>
      <p:sp>
        <p:nvSpPr>
          <p:cNvPr id="5" name="Fußzeilenplatzhalter 4">
            <a:extLst>
              <a:ext uri="{FF2B5EF4-FFF2-40B4-BE49-F238E27FC236}">
                <a16:creationId xmlns:a16="http://schemas.microsoft.com/office/drawing/2014/main" id="{DE6725FA-1041-4820-AACC-9B5F17423ACA}"/>
              </a:ext>
            </a:extLst>
          </p:cNvPr>
          <p:cNvSpPr>
            <a:spLocks noGrp="1"/>
          </p:cNvSpPr>
          <p:nvPr>
            <p:ph type="ftr" sz="quarter" idx="11"/>
          </p:nvPr>
        </p:nvSpPr>
        <p:spPr/>
        <p:txBody>
          <a:bodyPr/>
          <a:lstStyle/>
          <a:p>
            <a:r>
              <a:rPr lang="en-GB"/>
              <a:t>EGU22-8555 - CR 2.1 - Henrik Grob - henrik.grob@ifg.uni-kiel.de</a:t>
            </a:r>
            <a:endParaRPr lang="en-GB" dirty="0"/>
          </a:p>
        </p:txBody>
      </p:sp>
      <p:sp>
        <p:nvSpPr>
          <p:cNvPr id="6" name="Foliennummernplatzhalter 5">
            <a:extLst>
              <a:ext uri="{FF2B5EF4-FFF2-40B4-BE49-F238E27FC236}">
                <a16:creationId xmlns:a16="http://schemas.microsoft.com/office/drawing/2014/main" id="{B7AF0D02-06E6-4372-8BFC-AB99499B02DE}"/>
              </a:ext>
            </a:extLst>
          </p:cNvPr>
          <p:cNvSpPr>
            <a:spLocks noGrp="1"/>
          </p:cNvSpPr>
          <p:nvPr>
            <p:ph type="sldNum" sz="quarter" idx="12"/>
          </p:nvPr>
        </p:nvSpPr>
        <p:spPr/>
        <p:txBody>
          <a:bodyPr/>
          <a:lstStyle/>
          <a:p>
            <a:fld id="{17AEFEEA-F041-4639-9537-7D805E245CFE}" type="slidenum">
              <a:rPr lang="en-GB" smtClean="0"/>
              <a:t>4</a:t>
            </a:fld>
            <a:endParaRPr lang="en-GB"/>
          </a:p>
        </p:txBody>
      </p:sp>
      <p:pic>
        <p:nvPicPr>
          <p:cNvPr id="10" name="Grafik 9">
            <a:extLst>
              <a:ext uri="{FF2B5EF4-FFF2-40B4-BE49-F238E27FC236}">
                <a16:creationId xmlns:a16="http://schemas.microsoft.com/office/drawing/2014/main" id="{894710AA-67BE-412C-8B32-ABDC272A0B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0410" y="618635"/>
            <a:ext cx="5876121" cy="3715190"/>
          </a:xfrm>
          <a:prstGeom prst="rect">
            <a:avLst/>
          </a:prstGeom>
        </p:spPr>
      </p:pic>
      <p:pic>
        <p:nvPicPr>
          <p:cNvPr id="12" name="Inhaltsplatzhalter 7">
            <a:extLst>
              <a:ext uri="{FF2B5EF4-FFF2-40B4-BE49-F238E27FC236}">
                <a16:creationId xmlns:a16="http://schemas.microsoft.com/office/drawing/2014/main" id="{4EA893AE-FF71-40DE-850F-5FD279A270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617" y="3213755"/>
            <a:ext cx="5763974" cy="2828396"/>
          </a:xfrm>
          <a:prstGeom prst="rect">
            <a:avLst/>
          </a:prstGeom>
        </p:spPr>
      </p:pic>
      <p:sp>
        <p:nvSpPr>
          <p:cNvPr id="3" name="Textfeld 2">
            <a:extLst>
              <a:ext uri="{FF2B5EF4-FFF2-40B4-BE49-F238E27FC236}">
                <a16:creationId xmlns:a16="http://schemas.microsoft.com/office/drawing/2014/main" id="{301DA245-CC7C-47CB-8AC4-1928AE7F5BEA}"/>
              </a:ext>
            </a:extLst>
          </p:cNvPr>
          <p:cNvSpPr txBox="1"/>
          <p:nvPr/>
        </p:nvSpPr>
        <p:spPr>
          <a:xfrm>
            <a:off x="6371876" y="4825847"/>
            <a:ext cx="5644655" cy="923330"/>
          </a:xfrm>
          <a:prstGeom prst="rect">
            <a:avLst/>
          </a:prstGeom>
          <a:noFill/>
        </p:spPr>
        <p:txBody>
          <a:bodyPr wrap="square" rtlCol="0">
            <a:spAutoFit/>
          </a:bodyPr>
          <a:lstStyle/>
          <a:p>
            <a:pPr marL="285750" indent="-285750">
              <a:buFont typeface="Wingdings" panose="05000000000000000000" pitchFamily="2" charset="2"/>
              <a:buChar char="Ø"/>
            </a:pPr>
            <a:r>
              <a:rPr lang="en-GB" i="1" dirty="0"/>
              <a:t>The seismic reflection indicators </a:t>
            </a:r>
            <a:r>
              <a:rPr lang="en-GB" b="1" i="1" dirty="0"/>
              <a:t>corroborate</a:t>
            </a:r>
            <a:r>
              <a:rPr lang="en-GB" i="1" dirty="0"/>
              <a:t> the permafrost and gas hydrate </a:t>
            </a:r>
            <a:r>
              <a:rPr lang="en-GB" b="1" i="1" dirty="0"/>
              <a:t>extents</a:t>
            </a:r>
            <a:r>
              <a:rPr lang="en-GB" i="1" dirty="0"/>
              <a:t> as shown by previously published numerical models </a:t>
            </a:r>
          </a:p>
        </p:txBody>
      </p:sp>
      <p:sp>
        <p:nvSpPr>
          <p:cNvPr id="7" name="Rechteck 6">
            <a:extLst>
              <a:ext uri="{FF2B5EF4-FFF2-40B4-BE49-F238E27FC236}">
                <a16:creationId xmlns:a16="http://schemas.microsoft.com/office/drawing/2014/main" id="{D2AE0BED-7A48-4B7F-AF00-076CBCB6A811}"/>
              </a:ext>
            </a:extLst>
          </p:cNvPr>
          <p:cNvSpPr/>
          <p:nvPr/>
        </p:nvSpPr>
        <p:spPr>
          <a:xfrm>
            <a:off x="175469" y="3212998"/>
            <a:ext cx="5964941" cy="2930627"/>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fik 8">
            <a:extLst>
              <a:ext uri="{FF2B5EF4-FFF2-40B4-BE49-F238E27FC236}">
                <a16:creationId xmlns:a16="http://schemas.microsoft.com/office/drawing/2014/main" id="{DB1F12ED-773E-481A-8AEB-6510A21CEFE6}"/>
              </a:ext>
            </a:extLst>
          </p:cNvPr>
          <p:cNvPicPr>
            <a:picLocks noChangeAspect="1"/>
          </p:cNvPicPr>
          <p:nvPr/>
        </p:nvPicPr>
        <p:blipFill>
          <a:blip r:embed="rId5"/>
          <a:stretch>
            <a:fillRect/>
          </a:stretch>
        </p:blipFill>
        <p:spPr>
          <a:xfrm>
            <a:off x="6096000" y="544839"/>
            <a:ext cx="6032679" cy="4208136"/>
          </a:xfrm>
          <a:prstGeom prst="rect">
            <a:avLst/>
          </a:prstGeom>
        </p:spPr>
      </p:pic>
      <p:pic>
        <p:nvPicPr>
          <p:cNvPr id="15" name="Grafik 14">
            <a:extLst>
              <a:ext uri="{FF2B5EF4-FFF2-40B4-BE49-F238E27FC236}">
                <a16:creationId xmlns:a16="http://schemas.microsoft.com/office/drawing/2014/main" id="{6F4C6A14-EF13-4FB4-82FE-D6E6C176EEF3}"/>
              </a:ext>
            </a:extLst>
          </p:cNvPr>
          <p:cNvPicPr>
            <a:picLocks noChangeAspect="1"/>
          </p:cNvPicPr>
          <p:nvPr/>
        </p:nvPicPr>
        <p:blipFill>
          <a:blip r:embed="rId5"/>
          <a:stretch>
            <a:fillRect/>
          </a:stretch>
        </p:blipFill>
        <p:spPr>
          <a:xfrm>
            <a:off x="163806" y="544839"/>
            <a:ext cx="5876122" cy="2567443"/>
          </a:xfrm>
          <a:prstGeom prst="rect">
            <a:avLst/>
          </a:prstGeom>
        </p:spPr>
      </p:pic>
      <p:cxnSp>
        <p:nvCxnSpPr>
          <p:cNvPr id="13" name="Gerade Verbindung mit Pfeil 12">
            <a:extLst>
              <a:ext uri="{FF2B5EF4-FFF2-40B4-BE49-F238E27FC236}">
                <a16:creationId xmlns:a16="http://schemas.microsoft.com/office/drawing/2014/main" id="{2AB832D4-CDEE-4D6B-A98F-8EBF116E11D5}"/>
              </a:ext>
            </a:extLst>
          </p:cNvPr>
          <p:cNvCxnSpPr/>
          <p:nvPr/>
        </p:nvCxnSpPr>
        <p:spPr>
          <a:xfrm flipH="1">
            <a:off x="4160520" y="1892808"/>
            <a:ext cx="2907792" cy="23042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314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645F0C-FAB9-46AC-A342-7D292EBB9383}"/>
              </a:ext>
            </a:extLst>
          </p:cNvPr>
          <p:cNvSpPr>
            <a:spLocks noGrp="1"/>
          </p:cNvSpPr>
          <p:nvPr>
            <p:ph type="title"/>
          </p:nvPr>
        </p:nvSpPr>
        <p:spPr>
          <a:xfrm>
            <a:off x="183065" y="158984"/>
            <a:ext cx="11779635" cy="898030"/>
          </a:xfrm>
        </p:spPr>
        <p:txBody>
          <a:bodyPr>
            <a:normAutofit fontScale="90000"/>
          </a:bodyPr>
          <a:lstStyle/>
          <a:p>
            <a:r>
              <a:rPr lang="de-DE" sz="3200" b="1" u="sng" dirty="0"/>
              <a:t>2. The </a:t>
            </a:r>
            <a:r>
              <a:rPr lang="de-DE" sz="3200" b="1" u="sng" dirty="0" err="1"/>
              <a:t>near-surface</a:t>
            </a:r>
            <a:r>
              <a:rPr lang="de-DE" sz="3200" b="1" u="sng" dirty="0"/>
              <a:t> </a:t>
            </a:r>
            <a:r>
              <a:rPr lang="de-DE" sz="3200" b="1" u="sng" dirty="0" err="1"/>
              <a:t>permafrost</a:t>
            </a:r>
            <a:r>
              <a:rPr lang="de-DE" sz="3200" b="1" u="sng" dirty="0"/>
              <a:t> </a:t>
            </a:r>
            <a:r>
              <a:rPr lang="de-DE" sz="3200" b="1" u="sng" dirty="0" err="1"/>
              <a:t>structure</a:t>
            </a:r>
            <a:r>
              <a:rPr lang="de-DE" sz="3200" b="1" u="sng" dirty="0"/>
              <a:t> </a:t>
            </a:r>
            <a:r>
              <a:rPr lang="de-DE" sz="3200" b="1" u="sng" dirty="0" err="1"/>
              <a:t>by</a:t>
            </a:r>
            <a:r>
              <a:rPr lang="de-DE" sz="3200" b="1" u="sng" dirty="0"/>
              <a:t> </a:t>
            </a:r>
            <a:r>
              <a:rPr lang="de-DE" sz="3200" b="1" u="sng" dirty="0" err="1"/>
              <a:t>using</a:t>
            </a:r>
            <a:r>
              <a:rPr lang="de-DE" sz="3200" b="1" u="sng" dirty="0"/>
              <a:t> first-</a:t>
            </a:r>
            <a:r>
              <a:rPr lang="de-DE" sz="3200" b="1" u="sng" dirty="0" err="1"/>
              <a:t>arrival</a:t>
            </a:r>
            <a:r>
              <a:rPr lang="de-DE" sz="3200" b="1" u="sng" dirty="0"/>
              <a:t> </a:t>
            </a:r>
            <a:r>
              <a:rPr lang="de-DE" sz="3200" b="1" u="sng" dirty="0" err="1"/>
              <a:t>tomography</a:t>
            </a:r>
            <a:endParaRPr lang="en-GB" b="1" u="sng" dirty="0"/>
          </a:p>
        </p:txBody>
      </p:sp>
      <p:sp>
        <p:nvSpPr>
          <p:cNvPr id="4" name="Datumsplatzhalter 3">
            <a:extLst>
              <a:ext uri="{FF2B5EF4-FFF2-40B4-BE49-F238E27FC236}">
                <a16:creationId xmlns:a16="http://schemas.microsoft.com/office/drawing/2014/main" id="{C9D29F68-F5E3-46D6-81D5-8F3E77D408C2}"/>
              </a:ext>
            </a:extLst>
          </p:cNvPr>
          <p:cNvSpPr>
            <a:spLocks noGrp="1"/>
          </p:cNvSpPr>
          <p:nvPr>
            <p:ph type="dt" sz="half" idx="10"/>
          </p:nvPr>
        </p:nvSpPr>
        <p:spPr/>
        <p:txBody>
          <a:bodyPr/>
          <a:lstStyle/>
          <a:p>
            <a:r>
              <a:rPr lang="en-US"/>
              <a:t>25 May 2022</a:t>
            </a:r>
            <a:endParaRPr lang="en-GB"/>
          </a:p>
        </p:txBody>
      </p:sp>
      <p:sp>
        <p:nvSpPr>
          <p:cNvPr id="5" name="Fußzeilenplatzhalter 4">
            <a:extLst>
              <a:ext uri="{FF2B5EF4-FFF2-40B4-BE49-F238E27FC236}">
                <a16:creationId xmlns:a16="http://schemas.microsoft.com/office/drawing/2014/main" id="{0BF061AF-3BB2-46A8-ADA3-B7210084511F}"/>
              </a:ext>
            </a:extLst>
          </p:cNvPr>
          <p:cNvSpPr>
            <a:spLocks noGrp="1"/>
          </p:cNvSpPr>
          <p:nvPr>
            <p:ph type="ftr" sz="quarter" idx="11"/>
          </p:nvPr>
        </p:nvSpPr>
        <p:spPr/>
        <p:txBody>
          <a:bodyPr/>
          <a:lstStyle/>
          <a:p>
            <a:r>
              <a:rPr lang="en-GB"/>
              <a:t>EGU22-8555 - CR 2.1 - Henrik Grob - henrik.grob@ifg.uni-kiel.de</a:t>
            </a:r>
          </a:p>
        </p:txBody>
      </p:sp>
      <p:sp>
        <p:nvSpPr>
          <p:cNvPr id="6" name="Foliennummernplatzhalter 5">
            <a:extLst>
              <a:ext uri="{FF2B5EF4-FFF2-40B4-BE49-F238E27FC236}">
                <a16:creationId xmlns:a16="http://schemas.microsoft.com/office/drawing/2014/main" id="{16D3BE31-A6CE-4AE7-860C-8581C6848A61}"/>
              </a:ext>
            </a:extLst>
          </p:cNvPr>
          <p:cNvSpPr>
            <a:spLocks noGrp="1"/>
          </p:cNvSpPr>
          <p:nvPr>
            <p:ph type="sldNum" sz="quarter" idx="12"/>
          </p:nvPr>
        </p:nvSpPr>
        <p:spPr/>
        <p:txBody>
          <a:bodyPr/>
          <a:lstStyle/>
          <a:p>
            <a:fld id="{17AEFEEA-F041-4639-9537-7D805E245CFE}" type="slidenum">
              <a:rPr lang="en-GB" smtClean="0"/>
              <a:t>5</a:t>
            </a:fld>
            <a:endParaRPr lang="en-GB"/>
          </a:p>
        </p:txBody>
      </p:sp>
      <p:pic>
        <p:nvPicPr>
          <p:cNvPr id="11" name="Inhaltsplatzhalter 10">
            <a:extLst>
              <a:ext uri="{FF2B5EF4-FFF2-40B4-BE49-F238E27FC236}">
                <a16:creationId xmlns:a16="http://schemas.microsoft.com/office/drawing/2014/main" id="{BA15218C-1EB2-49CA-9ECB-92D3584B23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53465" y="1432808"/>
            <a:ext cx="8474875" cy="3992384"/>
          </a:xfrm>
        </p:spPr>
      </p:pic>
      <p:sp>
        <p:nvSpPr>
          <p:cNvPr id="7" name="Rechteck 6">
            <a:extLst>
              <a:ext uri="{FF2B5EF4-FFF2-40B4-BE49-F238E27FC236}">
                <a16:creationId xmlns:a16="http://schemas.microsoft.com/office/drawing/2014/main" id="{CE6DAF9D-EA63-45C9-AF07-DE47ED502DF6}"/>
              </a:ext>
            </a:extLst>
          </p:cNvPr>
          <p:cNvSpPr/>
          <p:nvPr/>
        </p:nvSpPr>
        <p:spPr>
          <a:xfrm>
            <a:off x="163660" y="1674674"/>
            <a:ext cx="3389805" cy="1754326"/>
          </a:xfrm>
          <a:prstGeom prst="rect">
            <a:avLst/>
          </a:prstGeom>
        </p:spPr>
        <p:txBody>
          <a:bodyPr wrap="square">
            <a:spAutoFit/>
          </a:bodyPr>
          <a:lstStyle/>
          <a:p>
            <a:pPr marL="285750" indent="-285750">
              <a:buFont typeface="Wingdings" panose="05000000000000000000" pitchFamily="2" charset="2"/>
              <a:buChar char="Ø"/>
            </a:pPr>
            <a:r>
              <a:rPr lang="en-GB" i="1" dirty="0"/>
              <a:t>Using diving-wave tomography provides insights into the </a:t>
            </a:r>
            <a:r>
              <a:rPr lang="en-GB" b="1" i="1" dirty="0"/>
              <a:t>near-surface permafrost structure by imaging the velocity structure </a:t>
            </a:r>
            <a:endParaRPr lang="en-GB" i="1" dirty="0"/>
          </a:p>
        </p:txBody>
      </p:sp>
      <p:pic>
        <p:nvPicPr>
          <p:cNvPr id="13" name="Grafik 12">
            <a:extLst>
              <a:ext uri="{FF2B5EF4-FFF2-40B4-BE49-F238E27FC236}">
                <a16:creationId xmlns:a16="http://schemas.microsoft.com/office/drawing/2014/main" id="{4A96CAAA-A638-47C3-A49D-9D793A1288D9}"/>
              </a:ext>
            </a:extLst>
          </p:cNvPr>
          <p:cNvPicPr>
            <a:picLocks noChangeAspect="1"/>
          </p:cNvPicPr>
          <p:nvPr/>
        </p:nvPicPr>
        <p:blipFill rotWithShape="1">
          <a:blip r:embed="rId3">
            <a:extLst>
              <a:ext uri="{28A0092B-C50C-407E-A947-70E740481C1C}">
                <a14:useLocalDpi xmlns:a14="http://schemas.microsoft.com/office/drawing/2010/main" val="0"/>
              </a:ext>
            </a:extLst>
          </a:blip>
          <a:srcRect t="7268" r="51601" b="19175"/>
          <a:stretch/>
        </p:blipFill>
        <p:spPr>
          <a:xfrm>
            <a:off x="436624" y="3670866"/>
            <a:ext cx="2352296" cy="1963512"/>
          </a:xfrm>
          <a:prstGeom prst="rect">
            <a:avLst/>
          </a:prstGeom>
        </p:spPr>
      </p:pic>
      <p:sp>
        <p:nvSpPr>
          <p:cNvPr id="14" name="Textfeld 13">
            <a:extLst>
              <a:ext uri="{FF2B5EF4-FFF2-40B4-BE49-F238E27FC236}">
                <a16:creationId xmlns:a16="http://schemas.microsoft.com/office/drawing/2014/main" id="{BDA9785E-FF13-468B-8ABA-D4753F88F696}"/>
              </a:ext>
            </a:extLst>
          </p:cNvPr>
          <p:cNvSpPr txBox="1"/>
          <p:nvPr/>
        </p:nvSpPr>
        <p:spPr>
          <a:xfrm>
            <a:off x="347657" y="5634378"/>
            <a:ext cx="1210206" cy="215444"/>
          </a:xfrm>
          <a:prstGeom prst="rect">
            <a:avLst/>
          </a:prstGeom>
          <a:noFill/>
        </p:spPr>
        <p:txBody>
          <a:bodyPr wrap="square" rtlCol="0">
            <a:spAutoFit/>
          </a:bodyPr>
          <a:lstStyle/>
          <a:p>
            <a:pPr algn="r"/>
            <a:r>
              <a:rPr lang="en-GB" sz="800" i="1" dirty="0"/>
              <a:t>from Dou et al. (2017)</a:t>
            </a:r>
            <a:endParaRPr lang="en-GB" sz="800" dirty="0"/>
          </a:p>
        </p:txBody>
      </p:sp>
    </p:spTree>
    <p:extLst>
      <p:ext uri="{BB962C8B-B14F-4D97-AF65-F5344CB8AC3E}">
        <p14:creationId xmlns:p14="http://schemas.microsoft.com/office/powerpoint/2010/main" val="331086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D278A-7374-49F0-9549-8B970A92D2D2}"/>
              </a:ext>
            </a:extLst>
          </p:cNvPr>
          <p:cNvSpPr>
            <a:spLocks noGrp="1"/>
          </p:cNvSpPr>
          <p:nvPr>
            <p:ph type="title"/>
          </p:nvPr>
        </p:nvSpPr>
        <p:spPr>
          <a:xfrm>
            <a:off x="145680" y="155401"/>
            <a:ext cx="10965110" cy="834500"/>
          </a:xfrm>
        </p:spPr>
        <p:txBody>
          <a:bodyPr>
            <a:noAutofit/>
          </a:bodyPr>
          <a:lstStyle/>
          <a:p>
            <a:r>
              <a:rPr lang="de-DE" sz="3200" b="1" u="sng" dirty="0"/>
              <a:t>3. </a:t>
            </a:r>
            <a:r>
              <a:rPr lang="de-DE" sz="3200" b="1" u="sng" dirty="0" err="1"/>
              <a:t>Separated</a:t>
            </a:r>
            <a:r>
              <a:rPr lang="de-DE" sz="3200" b="1" u="sng" dirty="0"/>
              <a:t> </a:t>
            </a:r>
            <a:r>
              <a:rPr lang="de-DE" sz="3200" b="1" u="sng" dirty="0" err="1"/>
              <a:t>diffractions</a:t>
            </a:r>
            <a:r>
              <a:rPr lang="de-DE" sz="3200" b="1" u="sng" dirty="0"/>
              <a:t> </a:t>
            </a:r>
            <a:r>
              <a:rPr lang="de-DE" sz="3200" b="1" u="sng" dirty="0" err="1"/>
              <a:t>indicate</a:t>
            </a:r>
            <a:r>
              <a:rPr lang="de-DE" sz="3200" b="1" u="sng" dirty="0"/>
              <a:t> </a:t>
            </a:r>
            <a:r>
              <a:rPr lang="de-DE" sz="3200" b="1" u="sng" dirty="0" err="1"/>
              <a:t>permafrost</a:t>
            </a:r>
            <a:r>
              <a:rPr lang="de-DE" sz="3200" b="1" u="sng" dirty="0"/>
              <a:t> and gas </a:t>
            </a:r>
            <a:r>
              <a:rPr lang="de-DE" sz="3200" b="1" u="sng" dirty="0" err="1"/>
              <a:t>hydrates</a:t>
            </a:r>
            <a:endParaRPr lang="en-GB" sz="3200" b="1" u="sng" dirty="0"/>
          </a:p>
        </p:txBody>
      </p:sp>
      <p:sp>
        <p:nvSpPr>
          <p:cNvPr id="4" name="Datumsplatzhalter 3">
            <a:extLst>
              <a:ext uri="{FF2B5EF4-FFF2-40B4-BE49-F238E27FC236}">
                <a16:creationId xmlns:a16="http://schemas.microsoft.com/office/drawing/2014/main" id="{BCAEBCE8-2748-4D78-A87D-DE7BA22D39C2}"/>
              </a:ext>
            </a:extLst>
          </p:cNvPr>
          <p:cNvSpPr>
            <a:spLocks noGrp="1"/>
          </p:cNvSpPr>
          <p:nvPr>
            <p:ph type="dt" sz="half" idx="10"/>
          </p:nvPr>
        </p:nvSpPr>
        <p:spPr/>
        <p:txBody>
          <a:bodyPr/>
          <a:lstStyle/>
          <a:p>
            <a:r>
              <a:rPr lang="en-US"/>
              <a:t>25 May 2022</a:t>
            </a:r>
            <a:endParaRPr lang="en-GB"/>
          </a:p>
        </p:txBody>
      </p:sp>
      <p:sp>
        <p:nvSpPr>
          <p:cNvPr id="5" name="Fußzeilenplatzhalter 4">
            <a:extLst>
              <a:ext uri="{FF2B5EF4-FFF2-40B4-BE49-F238E27FC236}">
                <a16:creationId xmlns:a16="http://schemas.microsoft.com/office/drawing/2014/main" id="{E1FDD9CC-DF51-4821-90B8-0CD969E05DE5}"/>
              </a:ext>
            </a:extLst>
          </p:cNvPr>
          <p:cNvSpPr>
            <a:spLocks noGrp="1"/>
          </p:cNvSpPr>
          <p:nvPr>
            <p:ph type="ftr" sz="quarter" idx="11"/>
          </p:nvPr>
        </p:nvSpPr>
        <p:spPr/>
        <p:txBody>
          <a:bodyPr/>
          <a:lstStyle/>
          <a:p>
            <a:r>
              <a:rPr lang="en-GB"/>
              <a:t>EGU22-8555 - CR 2.1 - Henrik Grob - henrik.grob@ifg.uni-kiel.de</a:t>
            </a:r>
          </a:p>
        </p:txBody>
      </p:sp>
      <p:sp>
        <p:nvSpPr>
          <p:cNvPr id="6" name="Foliennummernplatzhalter 5">
            <a:extLst>
              <a:ext uri="{FF2B5EF4-FFF2-40B4-BE49-F238E27FC236}">
                <a16:creationId xmlns:a16="http://schemas.microsoft.com/office/drawing/2014/main" id="{C0B1EC8E-C308-4539-A1E2-056CFBDA229F}"/>
              </a:ext>
            </a:extLst>
          </p:cNvPr>
          <p:cNvSpPr>
            <a:spLocks noGrp="1"/>
          </p:cNvSpPr>
          <p:nvPr>
            <p:ph type="sldNum" sz="quarter" idx="12"/>
          </p:nvPr>
        </p:nvSpPr>
        <p:spPr/>
        <p:txBody>
          <a:bodyPr/>
          <a:lstStyle/>
          <a:p>
            <a:fld id="{17AEFEEA-F041-4639-9537-7D805E245CFE}" type="slidenum">
              <a:rPr lang="en-GB" smtClean="0"/>
              <a:t>6</a:t>
            </a:fld>
            <a:endParaRPr lang="en-GB"/>
          </a:p>
        </p:txBody>
      </p:sp>
      <p:grpSp>
        <p:nvGrpSpPr>
          <p:cNvPr id="3" name="Gruppieren 2">
            <a:extLst>
              <a:ext uri="{FF2B5EF4-FFF2-40B4-BE49-F238E27FC236}">
                <a16:creationId xmlns:a16="http://schemas.microsoft.com/office/drawing/2014/main" id="{61AFC9C9-9B6E-456B-A60E-999C98264A49}"/>
              </a:ext>
            </a:extLst>
          </p:cNvPr>
          <p:cNvGrpSpPr/>
          <p:nvPr/>
        </p:nvGrpSpPr>
        <p:grpSpPr>
          <a:xfrm>
            <a:off x="544276" y="1358255"/>
            <a:ext cx="10965110" cy="3572930"/>
            <a:chOff x="544276" y="1096795"/>
            <a:chExt cx="10965110" cy="3572930"/>
          </a:xfrm>
        </p:grpSpPr>
        <p:pic>
          <p:nvPicPr>
            <p:cNvPr id="10" name="Grafik 9">
              <a:extLst>
                <a:ext uri="{FF2B5EF4-FFF2-40B4-BE49-F238E27FC236}">
                  <a16:creationId xmlns:a16="http://schemas.microsoft.com/office/drawing/2014/main" id="{37CA5342-AAC5-43B1-8695-352F96C8A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276" y="1096795"/>
              <a:ext cx="5413386" cy="3572930"/>
            </a:xfrm>
            <a:prstGeom prst="rect">
              <a:avLst/>
            </a:prstGeom>
          </p:spPr>
        </p:pic>
        <p:pic>
          <p:nvPicPr>
            <p:cNvPr id="12" name="Grafik 11">
              <a:extLst>
                <a:ext uri="{FF2B5EF4-FFF2-40B4-BE49-F238E27FC236}">
                  <a16:creationId xmlns:a16="http://schemas.microsoft.com/office/drawing/2014/main" id="{353D6388-AC2E-484C-8C48-78F62E1A4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096795"/>
              <a:ext cx="5413386" cy="3572930"/>
            </a:xfrm>
            <a:prstGeom prst="rect">
              <a:avLst/>
            </a:prstGeom>
          </p:spPr>
        </p:pic>
      </p:grpSp>
      <p:sp>
        <p:nvSpPr>
          <p:cNvPr id="9" name="Rechteck 8">
            <a:extLst>
              <a:ext uri="{FF2B5EF4-FFF2-40B4-BE49-F238E27FC236}">
                <a16:creationId xmlns:a16="http://schemas.microsoft.com/office/drawing/2014/main" id="{81550EA3-86C1-428F-96A6-94AFEB626D2F}"/>
              </a:ext>
            </a:extLst>
          </p:cNvPr>
          <p:cNvSpPr/>
          <p:nvPr/>
        </p:nvSpPr>
        <p:spPr>
          <a:xfrm>
            <a:off x="869983" y="5071195"/>
            <a:ext cx="10539045" cy="923330"/>
          </a:xfrm>
          <a:prstGeom prst="rect">
            <a:avLst/>
          </a:prstGeom>
        </p:spPr>
        <p:txBody>
          <a:bodyPr wrap="square">
            <a:spAutoFit/>
          </a:bodyPr>
          <a:lstStyle/>
          <a:p>
            <a:r>
              <a:rPr lang="en-GB" b="1" i="1" dirty="0"/>
              <a:t>Diffractions separated </a:t>
            </a:r>
            <a:r>
              <a:rPr lang="en-GB" i="1" dirty="0"/>
              <a:t>from the reflected wavefield give indications for </a:t>
            </a:r>
            <a:r>
              <a:rPr lang="en-GB" b="1" i="1" dirty="0"/>
              <a:t>the occurrence of permafrost and gas hydrates</a:t>
            </a:r>
            <a:r>
              <a:rPr lang="en-GB" i="1" dirty="0"/>
              <a:t>. Furthermore, diffractions may add information about weak phase-boundaries and small-scale heterogeneities</a:t>
            </a:r>
          </a:p>
        </p:txBody>
      </p:sp>
    </p:spTree>
    <p:extLst>
      <p:ext uri="{BB962C8B-B14F-4D97-AF65-F5344CB8AC3E}">
        <p14:creationId xmlns:p14="http://schemas.microsoft.com/office/powerpoint/2010/main" val="92999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8187E6-EA5C-4B2A-921C-1E72E3BC40CC}"/>
              </a:ext>
            </a:extLst>
          </p:cNvPr>
          <p:cNvSpPr>
            <a:spLocks noGrp="1"/>
          </p:cNvSpPr>
          <p:nvPr>
            <p:ph type="title"/>
          </p:nvPr>
        </p:nvSpPr>
        <p:spPr>
          <a:xfrm>
            <a:off x="184199" y="154130"/>
            <a:ext cx="10515600" cy="733832"/>
          </a:xfrm>
        </p:spPr>
        <p:txBody>
          <a:bodyPr>
            <a:normAutofit/>
          </a:bodyPr>
          <a:lstStyle/>
          <a:p>
            <a:r>
              <a:rPr lang="de-DE" b="1" u="sng" dirty="0"/>
              <a:t>Summary</a:t>
            </a:r>
            <a:endParaRPr lang="en-GB" b="1" u="sng" dirty="0"/>
          </a:p>
        </p:txBody>
      </p:sp>
      <p:sp>
        <p:nvSpPr>
          <p:cNvPr id="3" name="Inhaltsplatzhalter 2">
            <a:extLst>
              <a:ext uri="{FF2B5EF4-FFF2-40B4-BE49-F238E27FC236}">
                <a16:creationId xmlns:a16="http://schemas.microsoft.com/office/drawing/2014/main" id="{F798A703-00CC-4460-A82E-59B4CBEEB03F}"/>
              </a:ext>
            </a:extLst>
          </p:cNvPr>
          <p:cNvSpPr>
            <a:spLocks noGrp="1"/>
          </p:cNvSpPr>
          <p:nvPr>
            <p:ph idx="1"/>
          </p:nvPr>
        </p:nvSpPr>
        <p:spPr>
          <a:xfrm>
            <a:off x="264874" y="1253331"/>
            <a:ext cx="10726722" cy="4351338"/>
          </a:xfrm>
        </p:spPr>
        <p:txBody>
          <a:bodyPr/>
          <a:lstStyle/>
          <a:p>
            <a:pPr marL="0" indent="0">
              <a:buNone/>
            </a:pPr>
            <a:r>
              <a:rPr lang="en-US" dirty="0"/>
              <a:t>Based on marine multichannel seismic data in the Canadian Arctic Beaufort Sea</a:t>
            </a:r>
            <a:br>
              <a:rPr lang="en-US" dirty="0"/>
            </a:br>
            <a:endParaRPr lang="en-US" dirty="0"/>
          </a:p>
          <a:p>
            <a:pPr lvl="1"/>
            <a:r>
              <a:rPr lang="en-US" dirty="0"/>
              <a:t>we identify </a:t>
            </a:r>
            <a:r>
              <a:rPr lang="en-US" b="1" dirty="0"/>
              <a:t>seismic reflections</a:t>
            </a:r>
            <a:r>
              <a:rPr lang="en-US" dirty="0"/>
              <a:t> indicating </a:t>
            </a:r>
            <a:r>
              <a:rPr lang="en-US" b="1" dirty="0"/>
              <a:t>ice-bearing permafrost and permafrost-associated gas hydrates</a:t>
            </a:r>
            <a:br>
              <a:rPr lang="en-US" dirty="0"/>
            </a:br>
            <a:endParaRPr lang="en-US" dirty="0"/>
          </a:p>
          <a:p>
            <a:pPr lvl="1"/>
            <a:r>
              <a:rPr lang="en-US" dirty="0"/>
              <a:t>we investigate the near-surface </a:t>
            </a:r>
            <a:r>
              <a:rPr lang="en-US" b="1" dirty="0"/>
              <a:t>permafrost structure </a:t>
            </a:r>
            <a:r>
              <a:rPr lang="en-US" dirty="0"/>
              <a:t>using </a:t>
            </a:r>
            <a:r>
              <a:rPr lang="en-US" b="1" dirty="0"/>
              <a:t>diving-wave tomography</a:t>
            </a:r>
            <a:br>
              <a:rPr lang="en-US" dirty="0"/>
            </a:br>
            <a:endParaRPr lang="en-US" dirty="0"/>
          </a:p>
          <a:p>
            <a:pPr lvl="1"/>
            <a:r>
              <a:rPr lang="en-US" dirty="0"/>
              <a:t>we use </a:t>
            </a:r>
            <a:r>
              <a:rPr lang="en-US" b="1" dirty="0"/>
              <a:t>diffractions separated</a:t>
            </a:r>
            <a:r>
              <a:rPr lang="en-US" dirty="0"/>
              <a:t> from the reflected wavefield to delineate </a:t>
            </a:r>
            <a:r>
              <a:rPr lang="en-US" b="1" dirty="0"/>
              <a:t>permafrost/ gas hydrate domains</a:t>
            </a:r>
            <a:r>
              <a:rPr lang="en-US" dirty="0"/>
              <a:t> from unfrozen sediments</a:t>
            </a:r>
          </a:p>
          <a:p>
            <a:pPr lvl="1"/>
            <a:endParaRPr lang="en-US" dirty="0"/>
          </a:p>
          <a:p>
            <a:pPr lvl="1"/>
            <a:endParaRPr lang="en-US" dirty="0"/>
          </a:p>
          <a:p>
            <a:pPr lvl="1"/>
            <a:endParaRPr lang="en-US" dirty="0"/>
          </a:p>
        </p:txBody>
      </p:sp>
      <p:sp>
        <p:nvSpPr>
          <p:cNvPr id="4" name="Datumsplatzhalter 3">
            <a:extLst>
              <a:ext uri="{FF2B5EF4-FFF2-40B4-BE49-F238E27FC236}">
                <a16:creationId xmlns:a16="http://schemas.microsoft.com/office/drawing/2014/main" id="{6B14F788-D00F-4A0F-A11B-0243B20FF499}"/>
              </a:ext>
            </a:extLst>
          </p:cNvPr>
          <p:cNvSpPr>
            <a:spLocks noGrp="1"/>
          </p:cNvSpPr>
          <p:nvPr>
            <p:ph type="dt" sz="half" idx="10"/>
          </p:nvPr>
        </p:nvSpPr>
        <p:spPr/>
        <p:txBody>
          <a:bodyPr/>
          <a:lstStyle/>
          <a:p>
            <a:r>
              <a:rPr lang="en-US"/>
              <a:t>25 May 2022</a:t>
            </a:r>
            <a:endParaRPr lang="en-GB"/>
          </a:p>
        </p:txBody>
      </p:sp>
      <p:sp>
        <p:nvSpPr>
          <p:cNvPr id="5" name="Fußzeilenplatzhalter 4">
            <a:extLst>
              <a:ext uri="{FF2B5EF4-FFF2-40B4-BE49-F238E27FC236}">
                <a16:creationId xmlns:a16="http://schemas.microsoft.com/office/drawing/2014/main" id="{370F6E0B-0D40-43E8-9BA3-4E20C19556A4}"/>
              </a:ext>
            </a:extLst>
          </p:cNvPr>
          <p:cNvSpPr>
            <a:spLocks noGrp="1"/>
          </p:cNvSpPr>
          <p:nvPr>
            <p:ph type="ftr" sz="quarter" idx="11"/>
          </p:nvPr>
        </p:nvSpPr>
        <p:spPr/>
        <p:txBody>
          <a:bodyPr/>
          <a:lstStyle/>
          <a:p>
            <a:r>
              <a:rPr lang="en-GB"/>
              <a:t>EGU22-8555 - CR 2.1 - Henrik Grob - henrik.grob@ifg.uni-kiel.de</a:t>
            </a:r>
          </a:p>
        </p:txBody>
      </p:sp>
      <p:sp>
        <p:nvSpPr>
          <p:cNvPr id="6" name="Foliennummernplatzhalter 5">
            <a:extLst>
              <a:ext uri="{FF2B5EF4-FFF2-40B4-BE49-F238E27FC236}">
                <a16:creationId xmlns:a16="http://schemas.microsoft.com/office/drawing/2014/main" id="{9D5C861D-A972-4184-B07B-B4B42AA098E2}"/>
              </a:ext>
            </a:extLst>
          </p:cNvPr>
          <p:cNvSpPr>
            <a:spLocks noGrp="1"/>
          </p:cNvSpPr>
          <p:nvPr>
            <p:ph type="sldNum" sz="quarter" idx="12"/>
          </p:nvPr>
        </p:nvSpPr>
        <p:spPr/>
        <p:txBody>
          <a:bodyPr/>
          <a:lstStyle/>
          <a:p>
            <a:fld id="{17AEFEEA-F041-4639-9537-7D805E245CFE}" type="slidenum">
              <a:rPr lang="en-GB" smtClean="0"/>
              <a:t>7</a:t>
            </a:fld>
            <a:endParaRPr lang="en-GB"/>
          </a:p>
        </p:txBody>
      </p:sp>
      <p:pic>
        <p:nvPicPr>
          <p:cNvPr id="7" name="Inhaltsplatzhalter 4">
            <a:extLst>
              <a:ext uri="{FF2B5EF4-FFF2-40B4-BE49-F238E27FC236}">
                <a16:creationId xmlns:a16="http://schemas.microsoft.com/office/drawing/2014/main" id="{2321D450-20E3-4344-B8FC-4C5BC49783B3}"/>
              </a:ext>
            </a:extLst>
          </p:cNvPr>
          <p:cNvPicPr>
            <a:picLocks noChangeAspect="1"/>
          </p:cNvPicPr>
          <p:nvPr/>
        </p:nvPicPr>
        <p:blipFill rotWithShape="1">
          <a:blip r:embed="rId2">
            <a:extLst>
              <a:ext uri="{28A0092B-C50C-407E-A947-70E740481C1C}">
                <a14:useLocalDpi xmlns:a14="http://schemas.microsoft.com/office/drawing/2010/main" val="0"/>
              </a:ext>
            </a:extLst>
          </a:blip>
          <a:srcRect l="881" t="84346" r="87834" b="4728"/>
          <a:stretch/>
        </p:blipFill>
        <p:spPr>
          <a:xfrm>
            <a:off x="10699799" y="2370695"/>
            <a:ext cx="1443657" cy="726016"/>
          </a:xfrm>
          <a:prstGeom prst="rect">
            <a:avLst/>
          </a:prstGeom>
        </p:spPr>
      </p:pic>
      <p:pic>
        <p:nvPicPr>
          <p:cNvPr id="8" name="Inhaltsplatzhalter 4">
            <a:extLst>
              <a:ext uri="{FF2B5EF4-FFF2-40B4-BE49-F238E27FC236}">
                <a16:creationId xmlns:a16="http://schemas.microsoft.com/office/drawing/2014/main" id="{939E355D-A8A4-4783-94D5-1130ECA4C951}"/>
              </a:ext>
            </a:extLst>
          </p:cNvPr>
          <p:cNvPicPr>
            <a:picLocks noChangeAspect="1"/>
          </p:cNvPicPr>
          <p:nvPr/>
        </p:nvPicPr>
        <p:blipFill rotWithShape="1">
          <a:blip r:embed="rId2">
            <a:extLst>
              <a:ext uri="{28A0092B-C50C-407E-A947-70E740481C1C}">
                <a14:useLocalDpi xmlns:a14="http://schemas.microsoft.com/office/drawing/2010/main" val="0"/>
              </a:ext>
            </a:extLst>
          </a:blip>
          <a:srcRect l="12734" t="84815" r="76087" b="5072"/>
          <a:stretch/>
        </p:blipFill>
        <p:spPr>
          <a:xfrm>
            <a:off x="10677317" y="3434871"/>
            <a:ext cx="1430059" cy="672047"/>
          </a:xfrm>
          <a:prstGeom prst="rect">
            <a:avLst/>
          </a:prstGeom>
        </p:spPr>
      </p:pic>
      <p:pic>
        <p:nvPicPr>
          <p:cNvPr id="9" name="Inhaltsplatzhalter 4">
            <a:extLst>
              <a:ext uri="{FF2B5EF4-FFF2-40B4-BE49-F238E27FC236}">
                <a16:creationId xmlns:a16="http://schemas.microsoft.com/office/drawing/2014/main" id="{A42C1236-E8E6-4D52-A57A-41F294C48778}"/>
              </a:ext>
            </a:extLst>
          </p:cNvPr>
          <p:cNvPicPr>
            <a:picLocks noChangeAspect="1"/>
          </p:cNvPicPr>
          <p:nvPr/>
        </p:nvPicPr>
        <p:blipFill rotWithShape="1">
          <a:blip r:embed="rId2">
            <a:extLst>
              <a:ext uri="{28A0092B-C50C-407E-A947-70E740481C1C}">
                <a14:useLocalDpi xmlns:a14="http://schemas.microsoft.com/office/drawing/2010/main" val="0"/>
              </a:ext>
            </a:extLst>
          </a:blip>
          <a:srcRect l="25297" t="80338" r="64779" b="5240"/>
          <a:stretch/>
        </p:blipFill>
        <p:spPr>
          <a:xfrm>
            <a:off x="10873526" y="4419600"/>
            <a:ext cx="1269425" cy="958290"/>
          </a:xfrm>
          <a:prstGeom prst="rect">
            <a:avLst/>
          </a:prstGeom>
        </p:spPr>
      </p:pic>
    </p:spTree>
    <p:extLst>
      <p:ext uri="{BB962C8B-B14F-4D97-AF65-F5344CB8AC3E}">
        <p14:creationId xmlns:p14="http://schemas.microsoft.com/office/powerpoint/2010/main" val="1756242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A273C8B1-B11E-42BC-89D2-F1A643DF5FDD}"/>
              </a:ext>
            </a:extLst>
          </p:cNvPr>
          <p:cNvSpPr>
            <a:spLocks noGrp="1"/>
          </p:cNvSpPr>
          <p:nvPr>
            <p:ph type="dt" sz="half" idx="10"/>
          </p:nvPr>
        </p:nvSpPr>
        <p:spPr/>
        <p:txBody>
          <a:bodyPr/>
          <a:lstStyle/>
          <a:p>
            <a:r>
              <a:rPr lang="en-US"/>
              <a:t>25 May 2022</a:t>
            </a:r>
            <a:endParaRPr lang="en-GB"/>
          </a:p>
        </p:txBody>
      </p:sp>
      <p:sp>
        <p:nvSpPr>
          <p:cNvPr id="5" name="Fußzeilenplatzhalter 4">
            <a:extLst>
              <a:ext uri="{FF2B5EF4-FFF2-40B4-BE49-F238E27FC236}">
                <a16:creationId xmlns:a16="http://schemas.microsoft.com/office/drawing/2014/main" id="{5451FC89-2E90-4C33-8F6A-CE14BCEAA4BE}"/>
              </a:ext>
            </a:extLst>
          </p:cNvPr>
          <p:cNvSpPr>
            <a:spLocks noGrp="1"/>
          </p:cNvSpPr>
          <p:nvPr>
            <p:ph type="ftr" sz="quarter" idx="11"/>
          </p:nvPr>
        </p:nvSpPr>
        <p:spPr/>
        <p:txBody>
          <a:bodyPr/>
          <a:lstStyle/>
          <a:p>
            <a:r>
              <a:rPr lang="en-GB"/>
              <a:t>EGU22-8555 - CR 2.1 - Henrik Grob - henrik.grob@ifg.uni-kiel.de</a:t>
            </a:r>
          </a:p>
        </p:txBody>
      </p:sp>
      <p:sp>
        <p:nvSpPr>
          <p:cNvPr id="6" name="Foliennummernplatzhalter 5">
            <a:extLst>
              <a:ext uri="{FF2B5EF4-FFF2-40B4-BE49-F238E27FC236}">
                <a16:creationId xmlns:a16="http://schemas.microsoft.com/office/drawing/2014/main" id="{73170A93-F129-4F36-9D4C-31368797F51A}"/>
              </a:ext>
            </a:extLst>
          </p:cNvPr>
          <p:cNvSpPr>
            <a:spLocks noGrp="1"/>
          </p:cNvSpPr>
          <p:nvPr>
            <p:ph type="sldNum" sz="quarter" idx="12"/>
          </p:nvPr>
        </p:nvSpPr>
        <p:spPr/>
        <p:txBody>
          <a:bodyPr/>
          <a:lstStyle/>
          <a:p>
            <a:fld id="{17AEFEEA-F041-4639-9537-7D805E245CFE}" type="slidenum">
              <a:rPr lang="en-GB" smtClean="0"/>
              <a:t>8</a:t>
            </a:fld>
            <a:endParaRPr lang="en-GB"/>
          </a:p>
        </p:txBody>
      </p:sp>
      <p:sp>
        <p:nvSpPr>
          <p:cNvPr id="7" name="Titel 1">
            <a:extLst>
              <a:ext uri="{FF2B5EF4-FFF2-40B4-BE49-F238E27FC236}">
                <a16:creationId xmlns:a16="http://schemas.microsoft.com/office/drawing/2014/main" id="{2F86F651-E2B0-4705-8B46-4A0DDAAE8822}"/>
              </a:ext>
            </a:extLst>
          </p:cNvPr>
          <p:cNvSpPr txBox="1">
            <a:spLocks/>
          </p:cNvSpPr>
          <p:nvPr/>
        </p:nvSpPr>
        <p:spPr>
          <a:xfrm>
            <a:off x="3436340" y="347953"/>
            <a:ext cx="5319319" cy="1291247"/>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r>
              <a:rPr lang="en-US" sz="6600" b="1" dirty="0"/>
              <a:t>Thank you!</a:t>
            </a:r>
            <a:br>
              <a:rPr lang="en-US" sz="5400" b="1" dirty="0"/>
            </a:br>
            <a:endParaRPr lang="en-US" dirty="0"/>
          </a:p>
        </p:txBody>
      </p:sp>
      <p:sp>
        <p:nvSpPr>
          <p:cNvPr id="8" name="Titel 1">
            <a:extLst>
              <a:ext uri="{FF2B5EF4-FFF2-40B4-BE49-F238E27FC236}">
                <a16:creationId xmlns:a16="http://schemas.microsoft.com/office/drawing/2014/main" id="{948E9956-2A42-4960-906C-B5BCE7184C75}"/>
              </a:ext>
            </a:extLst>
          </p:cNvPr>
          <p:cNvSpPr txBox="1">
            <a:spLocks/>
          </p:cNvSpPr>
          <p:nvPr/>
        </p:nvSpPr>
        <p:spPr>
          <a:xfrm>
            <a:off x="131914" y="5535538"/>
            <a:ext cx="11164449" cy="10233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r>
              <a:rPr lang="en-GB" sz="1800" b="1" dirty="0"/>
              <a:t>Acknowledgments</a:t>
            </a:r>
            <a:br>
              <a:rPr lang="en-GB" sz="1400" b="1" dirty="0"/>
            </a:br>
            <a:r>
              <a:rPr lang="en-GB" sz="1400" dirty="0"/>
              <a:t>This project is funded by the German Research Foundation (</a:t>
            </a:r>
            <a:r>
              <a:rPr lang="nn-NO" sz="1400" dirty="0"/>
              <a:t>DFG grant no. KR2222/27-1, 755 RI2107/3-1). </a:t>
            </a:r>
            <a:r>
              <a:rPr lang="de-DE" sz="1400" dirty="0" err="1"/>
              <a:t>We</a:t>
            </a:r>
            <a:r>
              <a:rPr lang="de-DE" sz="1400" dirty="0"/>
              <a:t> </a:t>
            </a:r>
            <a:r>
              <a:rPr lang="de-DE" sz="1400" dirty="0" err="1"/>
              <a:t>would</a:t>
            </a:r>
            <a:r>
              <a:rPr lang="de-DE" sz="1400" dirty="0"/>
              <a:t> like </a:t>
            </a:r>
            <a:r>
              <a:rPr lang="de-DE" sz="1400" dirty="0" err="1"/>
              <a:t>to</a:t>
            </a:r>
            <a:r>
              <a:rPr lang="de-DE" sz="1400" dirty="0"/>
              <a:t> </a:t>
            </a:r>
            <a:r>
              <a:rPr lang="de-DE" sz="1400" dirty="0" err="1"/>
              <a:t>thank</a:t>
            </a:r>
            <a:r>
              <a:rPr lang="de-DE" sz="1400" dirty="0"/>
              <a:t> Benjamin Schwarz </a:t>
            </a:r>
            <a:r>
              <a:rPr lang="de-DE" sz="1400" dirty="0" err="1"/>
              <a:t>for</a:t>
            </a:r>
            <a:r>
              <a:rPr lang="de-DE" sz="1400" dirty="0"/>
              <a:t> </a:t>
            </a:r>
            <a:r>
              <a:rPr lang="de-DE" sz="1400" dirty="0" err="1"/>
              <a:t>providing</a:t>
            </a:r>
            <a:r>
              <a:rPr lang="de-DE" sz="1400" dirty="0"/>
              <a:t> </a:t>
            </a:r>
            <a:r>
              <a:rPr lang="de-DE" sz="1400" dirty="0" err="1"/>
              <a:t>his</a:t>
            </a:r>
            <a:r>
              <a:rPr lang="de-DE" sz="1400" dirty="0"/>
              <a:t> </a:t>
            </a:r>
            <a:r>
              <a:rPr lang="de-DE" sz="1400" dirty="0" err="1"/>
              <a:t>software</a:t>
            </a:r>
            <a:r>
              <a:rPr lang="de-DE" sz="1400" dirty="0"/>
              <a:t> </a:t>
            </a:r>
            <a:r>
              <a:rPr lang="de-DE" sz="1400" dirty="0" err="1"/>
              <a:t>for</a:t>
            </a:r>
            <a:r>
              <a:rPr lang="de-DE" sz="1400" dirty="0"/>
              <a:t> </a:t>
            </a:r>
            <a:r>
              <a:rPr lang="de-DE" sz="1400" dirty="0" err="1"/>
              <a:t>diffraction</a:t>
            </a:r>
            <a:r>
              <a:rPr lang="de-DE" sz="1400" dirty="0"/>
              <a:t> </a:t>
            </a:r>
            <a:r>
              <a:rPr lang="de-DE" sz="1400" dirty="0" err="1"/>
              <a:t>separation</a:t>
            </a:r>
            <a:r>
              <a:rPr lang="de-DE" sz="1400" dirty="0"/>
              <a:t>.</a:t>
            </a:r>
            <a:endParaRPr lang="en-GB" sz="1400" dirty="0"/>
          </a:p>
        </p:txBody>
      </p:sp>
      <p:grpSp>
        <p:nvGrpSpPr>
          <p:cNvPr id="20" name="Gruppieren 19">
            <a:extLst>
              <a:ext uri="{FF2B5EF4-FFF2-40B4-BE49-F238E27FC236}">
                <a16:creationId xmlns:a16="http://schemas.microsoft.com/office/drawing/2014/main" id="{E16E3AFF-87D4-4EC0-A322-0245102BF6F3}"/>
              </a:ext>
            </a:extLst>
          </p:cNvPr>
          <p:cNvGrpSpPr/>
          <p:nvPr/>
        </p:nvGrpSpPr>
        <p:grpSpPr>
          <a:xfrm>
            <a:off x="685800" y="1229868"/>
            <a:ext cx="4270248" cy="4398264"/>
            <a:chOff x="256032" y="1298448"/>
            <a:chExt cx="4270248" cy="4398264"/>
          </a:xfrm>
        </p:grpSpPr>
        <p:sp>
          <p:nvSpPr>
            <p:cNvPr id="14" name="Rechteck: abgerundete Ecken 13">
              <a:extLst>
                <a:ext uri="{FF2B5EF4-FFF2-40B4-BE49-F238E27FC236}">
                  <a16:creationId xmlns:a16="http://schemas.microsoft.com/office/drawing/2014/main" id="{50360E04-84E3-4B2B-AEBA-96B1B137AFD5}"/>
                </a:ext>
              </a:extLst>
            </p:cNvPr>
            <p:cNvSpPr/>
            <p:nvPr/>
          </p:nvSpPr>
          <p:spPr>
            <a:xfrm>
              <a:off x="256032" y="1298448"/>
              <a:ext cx="4270248" cy="439826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feld 12">
              <a:extLst>
                <a:ext uri="{FF2B5EF4-FFF2-40B4-BE49-F238E27FC236}">
                  <a16:creationId xmlns:a16="http://schemas.microsoft.com/office/drawing/2014/main" id="{3D382A7F-AFB4-46A2-8545-BFB7908DB56D}"/>
                </a:ext>
              </a:extLst>
            </p:cNvPr>
            <p:cNvSpPr txBox="1"/>
            <p:nvPr/>
          </p:nvSpPr>
          <p:spPr>
            <a:xfrm>
              <a:off x="256032" y="3106141"/>
              <a:ext cx="4237057" cy="2308324"/>
            </a:xfrm>
            <a:prstGeom prst="rect">
              <a:avLst/>
            </a:prstGeom>
            <a:noFill/>
          </p:spPr>
          <p:txBody>
            <a:bodyPr wrap="none" rtlCol="0">
              <a:spAutoFit/>
            </a:bodyPr>
            <a:lstStyle/>
            <a:p>
              <a:r>
                <a:rPr lang="de-DE" b="1" dirty="0"/>
                <a:t>Henrik Grob</a:t>
              </a:r>
              <a:br>
                <a:rPr lang="de-DE" dirty="0"/>
              </a:br>
              <a:r>
                <a:rPr lang="de-DE" dirty="0"/>
                <a:t>Institute </a:t>
              </a:r>
              <a:r>
                <a:rPr lang="de-DE" dirty="0" err="1"/>
                <a:t>of</a:t>
              </a:r>
              <a:r>
                <a:rPr lang="de-DE" dirty="0"/>
                <a:t> </a:t>
              </a:r>
              <a:r>
                <a:rPr lang="en-US" dirty="0"/>
                <a:t>Geosciences</a:t>
              </a:r>
              <a:br>
                <a:rPr lang="de-DE" dirty="0"/>
              </a:br>
              <a:r>
                <a:rPr lang="de-DE" dirty="0"/>
                <a:t>Marine </a:t>
              </a:r>
              <a:r>
                <a:rPr lang="en-US" dirty="0"/>
                <a:t>Geophysics</a:t>
              </a:r>
              <a:r>
                <a:rPr lang="de-DE" dirty="0"/>
                <a:t> and </a:t>
              </a:r>
              <a:r>
                <a:rPr lang="en-US" dirty="0" err="1"/>
                <a:t>Hydroacoustics</a:t>
              </a:r>
              <a:br>
                <a:rPr lang="de-DE" dirty="0"/>
              </a:br>
              <a:r>
                <a:rPr lang="de-DE" dirty="0"/>
                <a:t>Kiel University</a:t>
              </a:r>
              <a:br>
                <a:rPr lang="de-DE" dirty="0"/>
              </a:br>
              <a:r>
                <a:rPr lang="de-DE" dirty="0"/>
                <a:t>Otto-Hahn-Platz 1</a:t>
              </a:r>
              <a:br>
                <a:rPr lang="de-DE" dirty="0"/>
              </a:br>
              <a:r>
                <a:rPr lang="de-DE" dirty="0"/>
                <a:t>24118 Kiel, Germany</a:t>
              </a:r>
              <a:br>
                <a:rPr lang="de-DE" dirty="0"/>
              </a:br>
              <a:br>
                <a:rPr lang="de-DE" dirty="0"/>
              </a:br>
              <a:r>
                <a:rPr lang="de-DE" dirty="0"/>
                <a:t>           </a:t>
              </a:r>
              <a:r>
                <a:rPr lang="de-DE" i="1" dirty="0"/>
                <a:t>henrik.grob@ifg.uni-kiel.de</a:t>
              </a:r>
              <a:endParaRPr lang="en-GB" i="1" dirty="0"/>
            </a:p>
          </p:txBody>
        </p:sp>
        <p:pic>
          <p:nvPicPr>
            <p:cNvPr id="16" name="Grafik 15">
              <a:extLst>
                <a:ext uri="{FF2B5EF4-FFF2-40B4-BE49-F238E27FC236}">
                  <a16:creationId xmlns:a16="http://schemas.microsoft.com/office/drawing/2014/main" id="{F1C0297A-AEE4-41A5-814F-65B973DBF014}"/>
                </a:ext>
              </a:extLst>
            </p:cNvPr>
            <p:cNvPicPr>
              <a:picLocks noChangeAspect="1"/>
            </p:cNvPicPr>
            <p:nvPr/>
          </p:nvPicPr>
          <p:blipFill rotWithShape="1">
            <a:blip r:embed="rId2">
              <a:extLst>
                <a:ext uri="{28A0092B-C50C-407E-A947-70E740481C1C}">
                  <a14:useLocalDpi xmlns:a14="http://schemas.microsoft.com/office/drawing/2010/main" val="0"/>
                </a:ext>
              </a:extLst>
            </a:blip>
            <a:srcRect b="11208"/>
            <a:stretch/>
          </p:blipFill>
          <p:spPr>
            <a:xfrm>
              <a:off x="1663550" y="1490472"/>
              <a:ext cx="1455212" cy="1562964"/>
            </a:xfrm>
            <a:prstGeom prst="snip2DiagRect">
              <a:avLst/>
            </a:prstGeom>
            <a:solidFill>
              <a:srgbClr val="FFFFFF">
                <a:shade val="85000"/>
              </a:srgbClr>
            </a:solidFill>
            <a:ln w="88900" cap="sq">
              <a:solidFill>
                <a:schemeClr val="bg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grpSp>
        <p:nvGrpSpPr>
          <p:cNvPr id="19" name="Gruppieren 18">
            <a:extLst>
              <a:ext uri="{FF2B5EF4-FFF2-40B4-BE49-F238E27FC236}">
                <a16:creationId xmlns:a16="http://schemas.microsoft.com/office/drawing/2014/main" id="{C2AD6396-F9ED-43D4-BBE6-87537A8B4DE4}"/>
              </a:ext>
            </a:extLst>
          </p:cNvPr>
          <p:cNvGrpSpPr/>
          <p:nvPr/>
        </p:nvGrpSpPr>
        <p:grpSpPr>
          <a:xfrm>
            <a:off x="7235954" y="2698853"/>
            <a:ext cx="3920201" cy="2037861"/>
            <a:chOff x="7376162" y="2651376"/>
            <a:chExt cx="3920201" cy="2037861"/>
          </a:xfrm>
        </p:grpSpPr>
        <p:pic>
          <p:nvPicPr>
            <p:cNvPr id="10" name="Grafik 9">
              <a:extLst>
                <a:ext uri="{FF2B5EF4-FFF2-40B4-BE49-F238E27FC236}">
                  <a16:creationId xmlns:a16="http://schemas.microsoft.com/office/drawing/2014/main" id="{6257A753-CAD7-41D4-8983-7CB1AB447D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7579" y="2651376"/>
              <a:ext cx="1344059" cy="1344059"/>
            </a:xfrm>
            <a:prstGeom prst="rect">
              <a:avLst/>
            </a:prstGeom>
          </p:spPr>
        </p:pic>
        <p:sp>
          <p:nvSpPr>
            <p:cNvPr id="18" name="Titel 1">
              <a:extLst>
                <a:ext uri="{FF2B5EF4-FFF2-40B4-BE49-F238E27FC236}">
                  <a16:creationId xmlns:a16="http://schemas.microsoft.com/office/drawing/2014/main" id="{22FE0E43-598F-4B6C-9E34-4ADCDA5F628E}"/>
                </a:ext>
              </a:extLst>
            </p:cNvPr>
            <p:cNvSpPr txBox="1">
              <a:spLocks/>
            </p:cNvSpPr>
            <p:nvPr/>
          </p:nvSpPr>
          <p:spPr>
            <a:xfrm>
              <a:off x="7376162" y="3917286"/>
              <a:ext cx="3920201" cy="77195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r>
                <a:rPr lang="en-GB" sz="1800" b="1" dirty="0"/>
                <a:t>for more details </a:t>
              </a:r>
              <a:r>
                <a:rPr lang="en-GB" sz="1800" dirty="0"/>
                <a:t>please visit the online material</a:t>
              </a:r>
              <a:br>
                <a:rPr lang="en-GB" sz="1400" b="1" dirty="0"/>
              </a:br>
              <a:endParaRPr lang="en-GB" sz="1400" dirty="0"/>
            </a:p>
          </p:txBody>
        </p:sp>
      </p:grpSp>
    </p:spTree>
    <p:extLst>
      <p:ext uri="{BB962C8B-B14F-4D97-AF65-F5344CB8AC3E}">
        <p14:creationId xmlns:p14="http://schemas.microsoft.com/office/powerpoint/2010/main" val="3483828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246FD6-3DF6-4B7D-9FCB-32B6E3DBB561}"/>
              </a:ext>
            </a:extLst>
          </p:cNvPr>
          <p:cNvSpPr>
            <a:spLocks noGrp="1"/>
          </p:cNvSpPr>
          <p:nvPr>
            <p:ph type="ctrTitle"/>
          </p:nvPr>
        </p:nvSpPr>
        <p:spPr/>
        <p:txBody>
          <a:bodyPr/>
          <a:lstStyle/>
          <a:p>
            <a:r>
              <a:rPr lang="de-DE" b="1" dirty="0"/>
              <a:t>Appendix</a:t>
            </a:r>
            <a:endParaRPr lang="en-GB" b="1" dirty="0"/>
          </a:p>
        </p:txBody>
      </p:sp>
      <p:sp>
        <p:nvSpPr>
          <p:cNvPr id="3" name="Untertitel 2">
            <a:extLst>
              <a:ext uri="{FF2B5EF4-FFF2-40B4-BE49-F238E27FC236}">
                <a16:creationId xmlns:a16="http://schemas.microsoft.com/office/drawing/2014/main" id="{50C6B163-8AAD-4FF9-AA93-BB98A0509CEB}"/>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60120130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nriks Font">
      <a:majorFont>
        <a:latin typeface="Maven Pro"/>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rlage_HenrikGrob_CAU.potx" id="{C8EBEB94-1E8E-49F5-9923-7011C1CAAD6A}" vid="{DC18C2CC-EEC5-4F07-A24F-475584174EDE}"/>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nriks Font">
      <a:majorFont>
        <a:latin typeface="Maven Pro"/>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rlage_HenrikGrob_CAU.potx" id="{C8EBEB94-1E8E-49F5-9923-7011C1CAAD6A}" vid="{E0F59E3C-CB66-49E2-BB59-C0555A8B4FB4}"/>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Vorlage_HenrikGrob_CAU</Template>
  <TotalTime>0</TotalTime>
  <Words>2226</Words>
  <Application>Microsoft Office PowerPoint</Application>
  <PresentationFormat>Breitbild</PresentationFormat>
  <Paragraphs>124</Paragraphs>
  <Slides>16</Slides>
  <Notes>0</Notes>
  <HiddenSlides>0</HiddenSlides>
  <MMClips>0</MMClips>
  <ScaleCrop>false</ScaleCrop>
  <HeadingPairs>
    <vt:vector size="8" baseType="variant">
      <vt:variant>
        <vt:lpstr>Verwendete Schriftarten</vt:lpstr>
      </vt:variant>
      <vt:variant>
        <vt:i4>5</vt:i4>
      </vt:variant>
      <vt:variant>
        <vt:lpstr>Design</vt:lpstr>
      </vt:variant>
      <vt:variant>
        <vt:i4>2</vt:i4>
      </vt:variant>
      <vt:variant>
        <vt:lpstr>Eingebettete OLE-Server</vt:lpstr>
      </vt:variant>
      <vt:variant>
        <vt:i4>1</vt:i4>
      </vt:variant>
      <vt:variant>
        <vt:lpstr>Folientitel</vt:lpstr>
      </vt:variant>
      <vt:variant>
        <vt:i4>16</vt:i4>
      </vt:variant>
    </vt:vector>
  </HeadingPairs>
  <TitlesOfParts>
    <vt:vector size="24" baseType="lpstr">
      <vt:lpstr>Arial</vt:lpstr>
      <vt:lpstr>Calibri</vt:lpstr>
      <vt:lpstr>Maven Pro</vt:lpstr>
      <vt:lpstr>Nunito Sans</vt:lpstr>
      <vt:lpstr>Wingdings</vt:lpstr>
      <vt:lpstr>Office</vt:lpstr>
      <vt:lpstr>1_Office</vt:lpstr>
      <vt:lpstr>CorelDRAW</vt:lpstr>
      <vt:lpstr>Using different seismic approaches to detect submarine permafrost and gas hydrates on the continental Beaufort shelf of the Canadian Arctic</vt:lpstr>
      <vt:lpstr>The Canadian Beaufort Sea</vt:lpstr>
      <vt:lpstr>Overview of Data and Methods</vt:lpstr>
      <vt:lpstr>1. Seismic reflection indicators for permafrost and gas hydrates</vt:lpstr>
      <vt:lpstr>2. The near-surface permafrost structure by using first-arrival tomography</vt:lpstr>
      <vt:lpstr>3. Separated diffractions indicate permafrost and gas hydrates</vt:lpstr>
      <vt:lpstr>Summary</vt:lpstr>
      <vt:lpstr>PowerPoint-Präsentation</vt:lpstr>
      <vt:lpstr>Appendix</vt:lpstr>
      <vt:lpstr>The Canadian Beaufort Sea</vt:lpstr>
      <vt:lpstr>Overview of Data and Methods</vt:lpstr>
      <vt:lpstr>1. Seismic reflection indicators for permafrost and gas hydrates</vt:lpstr>
      <vt:lpstr>2. The near-surface permafrost structure by using first-arrival tomography</vt:lpstr>
      <vt:lpstr>3. Separated diffractions indicate permafrost and gas hydrates</vt:lpstr>
      <vt:lpstr>Summary</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different seismic approaches to detect submarine permafrost and gas hydrates on the continental Beaufort shelf of the Canadian Arctic</dc:title>
  <dc:creator>Grob, Henrik</dc:creator>
  <cp:lastModifiedBy>Grob, Henrik</cp:lastModifiedBy>
  <cp:revision>127</cp:revision>
  <dcterms:created xsi:type="dcterms:W3CDTF">2022-05-12T13:31:44Z</dcterms:created>
  <dcterms:modified xsi:type="dcterms:W3CDTF">2022-05-22T06:50:47Z</dcterms:modified>
</cp:coreProperties>
</file>