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4" r:id="rId3"/>
    <p:sldId id="263" r:id="rId4"/>
    <p:sldId id="260" r:id="rId5"/>
    <p:sldId id="266" r:id="rId6"/>
    <p:sldId id="261" r:id="rId7"/>
    <p:sldId id="265" r:id="rId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4"/>
    <p:restoredTop sz="90852"/>
  </p:normalViewPr>
  <p:slideViewPr>
    <p:cSldViewPr snapToGrid="0" snapToObjects="1">
      <p:cViewPr>
        <p:scale>
          <a:sx n="100" d="100"/>
          <a:sy n="100" d="100"/>
        </p:scale>
        <p:origin x="10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AF239-D9CB-7043-B591-95793211BC6A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72B3-4B5B-B94B-8B75-21450C99A4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8992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172B3-4B5B-B94B-8B75-21450C99A4B7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90780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013E2-A897-3A48-A33E-AF4EB596F6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1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172B3-4B5B-B94B-8B75-21450C99A4B7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61870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Isotopic fractionation: where one isotopologue is preferred over the other (usually the lighter of the heavier one)</a:t>
            </a:r>
          </a:p>
          <a:p>
            <a:r>
              <a:rPr lang="en-NL" dirty="0"/>
              <a:t>During uptake by plants can occur in two ways: during diffusion into the plant and during the biochemical reaction where the COS is converted into CO2 and H2S</a:t>
            </a:r>
          </a:p>
          <a:p>
            <a:r>
              <a:rPr lang="en-NL" dirty="0"/>
              <a:t>This process is slightly different for different plant species, C3 and C4 because the diffusion rates are different and the CA is located differently and the CA activity </a:t>
            </a:r>
            <a:r>
              <a:rPr lang="en-GB" dirty="0"/>
              <a:t>is lower in CA. From this theory we expect higher fractionation to occur during COS uptake in C4 plants </a:t>
            </a:r>
            <a:r>
              <a:rPr lang="en-GB" dirty="0">
                <a:sym typeface="Wingdings" pitchFamily="2" charset="2"/>
              </a:rPr>
              <a:t> internal COS concentration is higher  CA can differentiate easier between the </a:t>
            </a:r>
            <a:r>
              <a:rPr lang="en-GB" dirty="0" err="1">
                <a:sym typeface="Wingdings" pitchFamily="2" charset="2"/>
              </a:rPr>
              <a:t>isotopologues</a:t>
            </a:r>
            <a:endParaRPr lang="en-GB" dirty="0">
              <a:sym typeface="Wingdings" pitchFamily="2" charset="2"/>
            </a:endParaRPr>
          </a:p>
          <a:p>
            <a:endParaRPr lang="en-NL" dirty="0">
              <a:sym typeface="Wingdings" pitchFamily="2" charset="2"/>
            </a:endParaRPr>
          </a:p>
          <a:p>
            <a:r>
              <a:rPr lang="en-NL" dirty="0">
                <a:sym typeface="Wingdings" pitchFamily="2" charset="2"/>
              </a:rPr>
              <a:t>From theoretical calculations we expect a fractionation factor of around 5 permil, The first published value from a chamber experiment on a C3 plant conducted by Davidson et al yielded a fractionation factor or 1.9 per mil</a:t>
            </a:r>
            <a:endParaRPr lang="en-GB" dirty="0">
              <a:sym typeface="Wingdings" pitchFamily="2" charset="2"/>
            </a:endParaRP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172B3-4B5B-B94B-8B75-21450C99A4B7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1711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- These are Rayleigh fractionation plots where we plot the d values against the natural log of the remaining fraction of COS. When fitting a line from the data, the slope gives us the fractionation</a:t>
            </a:r>
          </a:p>
          <a:p>
            <a:r>
              <a:rPr lang="en-NL" dirty="0"/>
              <a:t>- Different species in the different colors, no Sunflower June for d13C bec</a:t>
            </a:r>
            <a:r>
              <a:rPr lang="en-GB" dirty="0"/>
              <a:t>au</a:t>
            </a:r>
            <a:r>
              <a:rPr lang="en-NL" dirty="0"/>
              <a:t>se those measurements were not available yet then</a:t>
            </a:r>
          </a:p>
          <a:p>
            <a:r>
              <a:rPr lang="en-NL" dirty="0"/>
              <a:t>- Small, maybe not significant tre</a:t>
            </a:r>
          </a:p>
          <a:p>
            <a:endParaRPr lang="en-NL" dirty="0"/>
          </a:p>
          <a:p>
            <a:r>
              <a:rPr lang="en-NL" dirty="0"/>
              <a:t>Fractionation for d34S is unclear. Probably not a significant signal </a:t>
            </a:r>
            <a:r>
              <a:rPr lang="en-NL" dirty="0">
                <a:sym typeface="Wingdings" pitchFamily="2" charset="2"/>
              </a:rPr>
              <a:t> more data needed</a:t>
            </a:r>
          </a:p>
          <a:p>
            <a:r>
              <a:rPr lang="en-NL" dirty="0">
                <a:sym typeface="Wingdings" pitchFamily="2" charset="2"/>
              </a:rPr>
              <a:t>Larger signal for d13C (not because of nonlinearity). Unsure why  suggestions?</a:t>
            </a:r>
          </a:p>
          <a:p>
            <a:r>
              <a:rPr lang="en-NL" dirty="0">
                <a:sym typeface="Wingdings" pitchFamily="2" charset="2"/>
              </a:rPr>
              <a:t>If d34S fractionation is around 5 for C3 (theory)  d13C should be around 10 for same species, from mass dependent processes alone. 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172B3-4B5B-B94B-8B75-21450C99A4B7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6140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A948-BCF1-2D75-C135-CBEEEB47D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254E8-F0A6-2F12-6A01-F54A671F2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73490-C05C-2C7C-1454-AE0D64D7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A5891-C2DF-4569-CDB5-0BB45E1A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E6DF4-E4FF-1DE6-FCA4-71A59C9A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01178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60B4-0D37-9615-694D-59876465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F3F7A-2E35-0E81-7582-6198B3CD6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F57B0-BC39-81FE-7262-98231670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2E9F-FBC2-FE6D-2C43-23A4375F2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123FA-C365-3086-EF06-57B4258D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9709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FED697-A7F0-CB4C-56E1-86E37020A2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86280-9EF8-3DFB-D7DF-F73A8CCE6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FD1D8-6987-12C1-DF36-51D3066D9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EE134-9C64-FD3E-DFC1-53F5E9AA9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8885C-BB76-225B-614D-9DCD2C232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793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2BFB-C375-61C1-BAFE-39E73828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3532D-726C-6302-890F-D104ED6B9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87BFA-86F8-9A84-15F2-75883FF8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2EADD-10CE-EAB6-E15C-56B978120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17830-9BCE-7988-ECB2-B159D4C7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019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37B4-7D27-3625-8993-ABAF0C11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F3E4F-AD4A-033B-949B-EAE980748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B0829-DA66-FF89-184C-8B20E706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A981B-AA5B-35E0-A87F-2D8697B4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00F82-EA31-95E5-BFA2-70A27B99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8506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C518-C782-418F-D9F2-D082F397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58BED-52CE-F150-6F34-A7036EF61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8BF19-CACD-5A27-FC9D-78FF373A8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DF5BE-DE28-A3B6-8EC0-7C054AC2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BE1E9-7B8A-4337-3FC5-2BEA6585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9F574-E4D4-202C-2B21-9FCEC02E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7931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6D6D-68BF-B6E3-C1CF-AA6B86D2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7C1DD-CA29-3FFA-B6DF-0E4D6F301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6465F-C409-5A43-A727-AF3640E98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1BB6C-3A72-FC5F-7042-74C4FFEDD5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74B1A-115D-3ABC-3583-416ABFE65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1F0EB9-6666-7BE9-397A-A4A7C3D8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30B651-AF80-5819-EB4E-803403CE5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5E1D0F-C6FB-470B-0A93-B335DCCE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5653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9B44D-7078-5342-EA61-66069B06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6D3F5-7273-12AF-6A77-69A27722B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DFE77-8DD2-0B51-CE29-99D55A716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D8FAA-E29D-2033-8EF5-58470DF2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8922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70361-67D4-9F2B-B5AE-85E1CE6C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0C11B-EDE0-0227-3D56-35F55FD5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90531-5A43-F965-5118-34743903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4869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44E4-03D3-E577-0611-A3513045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A79B5-5FB2-F7DA-AD31-AF894ED6B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6C7E7-7A7C-561D-1EDB-3F7189EB8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D8B20-5AB3-B189-5A1A-056DFCE64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024CE-70CD-F9CD-34FC-E39AFE97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A92D1-AF0F-DB9B-25A4-60B82D7E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6176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BC4A-55B0-63A7-0FD7-252521AA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A3F84-3F26-DAE6-A340-B39B2DC1E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0BE45-F30C-E824-A673-12F21DF02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F5813-9B8A-E2F3-E359-5A67D1EA4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0C7C3-6121-0D18-D37D-70FD707A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AEACD-1886-F18E-5458-DC84A80F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7780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256C62-6D3F-3FDF-136B-FB84D5B4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4BA7E-2120-E09A-857A-222A4C52E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36D96-09DF-EBDE-4374-7D6811DA3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7FBBD-6BE3-3C4E-BD88-B945CB0C6273}" type="datetimeFigureOut">
              <a:rPr lang="en-NL" smtClean="0"/>
              <a:t>20/05/2022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F8EDD-04F1-5BD9-42D5-DBFFC0608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08B3-F8D6-18E1-7D74-8E9F354B2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4C853-B14B-B74E-A9DF-4F4C4BC8133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376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E3F21-7CA8-55C5-193F-487E572E0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286770" cy="2387600"/>
          </a:xfrm>
        </p:spPr>
        <p:txBody>
          <a:bodyPr/>
          <a:lstStyle/>
          <a:p>
            <a:r>
              <a:rPr lang="en-NL" dirty="0"/>
              <a:t>Sulfur and carbon isotope measurements of carbonyl sulfide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E2B34-BACB-30BD-5F08-A7E42A4B25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Sophie L. Baartman</a:t>
            </a:r>
            <a:r>
              <a:rPr lang="en-US" b="1" baseline="30000" dirty="0"/>
              <a:t>1</a:t>
            </a:r>
            <a:r>
              <a:rPr lang="en-US" dirty="0"/>
              <a:t>, Maarten Krol</a:t>
            </a:r>
            <a:r>
              <a:rPr lang="en-US" baseline="30000" dirty="0"/>
              <a:t>1,2</a:t>
            </a:r>
            <a:r>
              <a:rPr lang="en-US" dirty="0"/>
              <a:t> &amp; Thomas Röckmann</a:t>
            </a:r>
            <a:r>
              <a:rPr lang="en-US" baseline="30000" dirty="0"/>
              <a:t>1</a:t>
            </a:r>
            <a:r>
              <a:rPr lang="en-US" dirty="0"/>
              <a:t>, Maria Elena Popa</a:t>
            </a:r>
            <a:r>
              <a:rPr lang="en-US" baseline="30000" dirty="0"/>
              <a:t>1</a:t>
            </a:r>
            <a:r>
              <a:rPr lang="en-NL" dirty="0"/>
              <a:t>, Linda Kooijmans</a:t>
            </a:r>
            <a:r>
              <a:rPr lang="en-NL" baseline="30000" dirty="0"/>
              <a:t>2</a:t>
            </a:r>
            <a:r>
              <a:rPr lang="en-NL" dirty="0"/>
              <a:t>, Steven Driever</a:t>
            </a:r>
            <a:r>
              <a:rPr lang="en-NL" baseline="30000" dirty="0"/>
              <a:t>2</a:t>
            </a:r>
            <a:r>
              <a:rPr lang="en-NL" dirty="0"/>
              <a:t>, Maarten Wassenaar</a:t>
            </a:r>
            <a:r>
              <a:rPr lang="en-NL" baseline="30000" dirty="0"/>
              <a:t>2</a:t>
            </a:r>
            <a:r>
              <a:rPr lang="en-NL" dirty="0"/>
              <a:t>, L</a:t>
            </a:r>
            <a:r>
              <a:rPr lang="en-GB" dirty="0"/>
              <a:t>e</a:t>
            </a:r>
            <a:r>
              <a:rPr lang="en-NL" dirty="0"/>
              <a:t>on Mossink</a:t>
            </a:r>
            <a:r>
              <a:rPr lang="en-NL" baseline="30000" dirty="0"/>
              <a:t>2</a:t>
            </a:r>
            <a:r>
              <a:rPr lang="en-NL" dirty="0"/>
              <a:t>, Steven van Heuven</a:t>
            </a:r>
            <a:r>
              <a:rPr lang="en-NL" baseline="30000" dirty="0"/>
              <a:t>3</a:t>
            </a:r>
          </a:p>
          <a:p>
            <a:pPr lvl="0"/>
            <a:r>
              <a:rPr lang="en-US" sz="1400" baseline="30000" dirty="0">
                <a:solidFill>
                  <a:prstClr val="black"/>
                </a:solidFill>
              </a:rPr>
              <a:t>1</a:t>
            </a:r>
            <a:r>
              <a:rPr lang="en-US" sz="1400" dirty="0">
                <a:solidFill>
                  <a:prstClr val="black"/>
                </a:solidFill>
              </a:rPr>
              <a:t>Utrecht University, Netherlands, 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r>
              <a:rPr lang="en-US" sz="1400" dirty="0">
                <a:solidFill>
                  <a:prstClr val="black"/>
                </a:solidFill>
              </a:rPr>
              <a:t>Wageningen University, Netherlands,</a:t>
            </a:r>
            <a:r>
              <a:rPr lang="en-US" sz="1400" baseline="30000" dirty="0">
                <a:solidFill>
                  <a:prstClr val="black"/>
                </a:solidFill>
              </a:rPr>
              <a:t> 3</a:t>
            </a:r>
            <a:r>
              <a:rPr lang="en-US" sz="1400" dirty="0">
                <a:solidFill>
                  <a:prstClr val="black"/>
                </a:solidFill>
              </a:rPr>
              <a:t>Rijksuniversiteit Groningen, Netherlands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4303B-DE98-9056-E28E-33A369D42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b="14428"/>
          <a:stretch/>
        </p:blipFill>
        <p:spPr>
          <a:xfrm>
            <a:off x="0" y="5723467"/>
            <a:ext cx="12192000" cy="11345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30878A-0D53-05AB-5E1F-EB15C8016C2C}"/>
              </a:ext>
            </a:extLst>
          </p:cNvPr>
          <p:cNvCxnSpPr>
            <a:cxnSpLocks/>
          </p:cNvCxnSpPr>
          <p:nvPr/>
        </p:nvCxnSpPr>
        <p:spPr>
          <a:xfrm>
            <a:off x="262270" y="0"/>
            <a:ext cx="0" cy="68580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F2D21F4-EC32-5FE0-FCDF-962FAD37A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75" y="0"/>
            <a:ext cx="3212450" cy="6315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FE392F-46D2-C4CE-091E-558F02E5CC97}"/>
              </a:ext>
            </a:extLst>
          </p:cNvPr>
          <p:cNvSpPr/>
          <p:nvPr/>
        </p:nvSpPr>
        <p:spPr>
          <a:xfrm>
            <a:off x="3560479" y="27528"/>
            <a:ext cx="7972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02020"/>
                </a:solidFill>
                <a:latin typeface="Source Sans Pro" panose="020F0502020204030204" pitchFamily="34" charset="0"/>
              </a:rPr>
              <a:t>This project has received funding from the European Research Council (ERC) under the European Union’s Horizon 2020 research and innovation </a:t>
            </a:r>
            <a:r>
              <a:rPr lang="en-US" sz="1000" dirty="0" err="1">
                <a:solidFill>
                  <a:srgbClr val="202020"/>
                </a:solidFill>
                <a:latin typeface="Source Sans Pro" panose="020F0502020204030204" pitchFamily="34" charset="0"/>
              </a:rPr>
              <a:t>programme</a:t>
            </a:r>
            <a:r>
              <a:rPr lang="en-US" sz="1000" dirty="0">
                <a:solidFill>
                  <a:srgbClr val="202020"/>
                </a:solidFill>
                <a:latin typeface="Source Sans Pro" panose="020F0502020204030204" pitchFamily="34" charset="0"/>
              </a:rPr>
              <a:t> under grant agreement No 742798 </a:t>
            </a: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13E2D3-7C60-86C4-3A97-6C6DF57F3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2974" y="0"/>
            <a:ext cx="659026" cy="2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BB3E4-4AB0-4546-8BB8-719F9027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Carbonyl sulfide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83C5CE-A4EE-7145-A4A0-6360F2574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40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Most abundant sulfur containing gas in atmosphere</a:t>
            </a:r>
          </a:p>
          <a:p>
            <a:r>
              <a:rPr lang="en-US" sz="2400" dirty="0"/>
              <a:t>Average tropospheric mixing ratio: 500 ppt</a:t>
            </a:r>
          </a:p>
          <a:p>
            <a:r>
              <a:rPr lang="en-US" sz="2400" dirty="0"/>
              <a:t>Lifetime of about 2 years</a:t>
            </a:r>
          </a:p>
          <a:p>
            <a:r>
              <a:rPr lang="en-US" sz="2400" dirty="0"/>
              <a:t>Proxy for GPP / stomatal conductance</a:t>
            </a:r>
          </a:p>
          <a:p>
            <a:r>
              <a:rPr lang="en-US" sz="2400" dirty="0"/>
              <a:t>Transported into stratosphere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28569-D527-FA42-97FE-90D25E2D8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278" y="1159934"/>
            <a:ext cx="1979131" cy="1134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0497A6-CF35-9146-8119-FEA79F278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</a:blip>
          <a:srcRect b="14428"/>
          <a:stretch/>
        </p:blipFill>
        <p:spPr>
          <a:xfrm>
            <a:off x="0" y="5723467"/>
            <a:ext cx="12192000" cy="113453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3B30C4-396C-8948-B704-4413E93FE7FC}"/>
              </a:ext>
            </a:extLst>
          </p:cNvPr>
          <p:cNvCxnSpPr>
            <a:cxnSpLocks/>
          </p:cNvCxnSpPr>
          <p:nvPr/>
        </p:nvCxnSpPr>
        <p:spPr>
          <a:xfrm>
            <a:off x="262270" y="0"/>
            <a:ext cx="0" cy="68580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FEAE718-72B0-9127-C707-DE47235D1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779" y="3089276"/>
            <a:ext cx="2703234" cy="189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44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E1B0-0441-BC45-82A8-04EE838D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30197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Methods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CD5298-D844-2547-B19F-D5E2652D5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0857" y="365125"/>
            <a:ext cx="8269325" cy="36396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429403-84A4-3547-ABAD-10D7660911D3}"/>
              </a:ext>
            </a:extLst>
          </p:cNvPr>
          <p:cNvSpPr txBox="1"/>
          <p:nvPr/>
        </p:nvSpPr>
        <p:spPr>
          <a:xfrm>
            <a:off x="524541" y="3078077"/>
            <a:ext cx="4290060" cy="2492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Measure </a:t>
            </a:r>
            <a:r>
              <a:rPr lang="en-US" sz="2800" b="1" dirty="0"/>
              <a:t>S</a:t>
            </a:r>
            <a:r>
              <a:rPr lang="en-US" sz="2800" b="1" baseline="30000" dirty="0"/>
              <a:t>+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/>
              <a:t>CO</a:t>
            </a:r>
            <a:r>
              <a:rPr lang="en-US" sz="2800" b="1" baseline="30000" dirty="0"/>
              <a:t>+</a:t>
            </a:r>
            <a:r>
              <a:rPr lang="en-US" sz="2800" b="1" dirty="0"/>
              <a:t> </a:t>
            </a:r>
            <a:r>
              <a:rPr lang="en-US" sz="2800" dirty="0"/>
              <a:t>fragments with GC-IRMS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 – 4 L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Current 4L 500 ppt precision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aseline="30000" dirty="0"/>
              <a:t>33</a:t>
            </a:r>
            <a:r>
              <a:rPr lang="en-US" sz="2000" dirty="0"/>
              <a:t>S: 2.1‰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aseline="30000" dirty="0"/>
              <a:t>34</a:t>
            </a:r>
            <a:r>
              <a:rPr lang="en-US" sz="2000" dirty="0"/>
              <a:t>S: 0.9‰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aseline="30000" dirty="0"/>
              <a:t>13</a:t>
            </a:r>
            <a:r>
              <a:rPr lang="en-US" sz="2000" dirty="0"/>
              <a:t>C: 2.5‰</a:t>
            </a:r>
            <a:endParaRPr lang="en-US" sz="2000" baseline="30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1A079A-A306-A040-8F46-981FEBC54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</a:blip>
          <a:srcRect b="14428"/>
          <a:stretch/>
        </p:blipFill>
        <p:spPr>
          <a:xfrm>
            <a:off x="0" y="5723467"/>
            <a:ext cx="12192000" cy="113453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14E617-1E7C-D84F-B5D8-FE52C69997BD}"/>
              </a:ext>
            </a:extLst>
          </p:cNvPr>
          <p:cNvCxnSpPr>
            <a:cxnSpLocks/>
          </p:cNvCxnSpPr>
          <p:nvPr/>
        </p:nvCxnSpPr>
        <p:spPr>
          <a:xfrm>
            <a:off x="262270" y="0"/>
            <a:ext cx="0" cy="68580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10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6622-8AAD-B613-5CFC-F936D06F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33" y="171943"/>
            <a:ext cx="5974722" cy="1139224"/>
          </a:xfrm>
        </p:spPr>
        <p:txBody>
          <a:bodyPr>
            <a:normAutofit/>
          </a:bodyPr>
          <a:lstStyle/>
          <a:p>
            <a:r>
              <a:rPr lang="en-NL" sz="4000" dirty="0"/>
              <a:t>Plant chamber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2073-93AB-7FF4-0AF9-617B4B88B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15" y="1212554"/>
            <a:ext cx="3365908" cy="2216446"/>
          </a:xfrm>
        </p:spPr>
        <p:txBody>
          <a:bodyPr>
            <a:normAutofit lnSpcReduction="10000"/>
          </a:bodyPr>
          <a:lstStyle/>
          <a:p>
            <a:r>
              <a:rPr lang="en-NL" sz="2400" dirty="0"/>
              <a:t>Light settings 200 – 600</a:t>
            </a:r>
            <a:r>
              <a:rPr lang="en-NL" sz="2400" dirty="0">
                <a:sym typeface="Symbol" pitchFamily="2" charset="2"/>
              </a:rPr>
              <a:t> </a:t>
            </a:r>
            <a:r>
              <a:rPr lang="en-NL" sz="2400" dirty="0"/>
              <a:t>mol m</a:t>
            </a:r>
            <a:r>
              <a:rPr lang="en-NL" sz="2400" baseline="30000" dirty="0"/>
              <a:t>-2</a:t>
            </a:r>
            <a:r>
              <a:rPr lang="en-NL" sz="2400" dirty="0"/>
              <a:t> s</a:t>
            </a:r>
            <a:r>
              <a:rPr lang="en-NL" sz="2400" baseline="30000" dirty="0"/>
              <a:t>-1</a:t>
            </a:r>
            <a:r>
              <a:rPr lang="en-NL" sz="2400" dirty="0"/>
              <a:t> + dark</a:t>
            </a:r>
          </a:p>
          <a:p>
            <a:r>
              <a:rPr lang="en-NL" sz="2400" dirty="0"/>
              <a:t>3 plants:</a:t>
            </a:r>
          </a:p>
          <a:p>
            <a:pPr lvl="1"/>
            <a:r>
              <a:rPr lang="en-NL" sz="2000" dirty="0"/>
              <a:t>Sunflower (C3)</a:t>
            </a:r>
          </a:p>
          <a:p>
            <a:pPr lvl="1"/>
            <a:r>
              <a:rPr lang="en-NL" sz="2000" dirty="0"/>
              <a:t>Sage (C3)</a:t>
            </a:r>
          </a:p>
          <a:p>
            <a:pPr lvl="1"/>
            <a:r>
              <a:rPr lang="en-NL" sz="2000" dirty="0"/>
              <a:t>Papyrus (C4)</a:t>
            </a:r>
          </a:p>
          <a:p>
            <a:pPr lvl="1"/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E268F-FC7D-FDA3-FD50-F8C67AFFA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94" y="3429000"/>
            <a:ext cx="2452092" cy="326945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FA9D77-8D55-E15C-0231-B85643CD0AAE}"/>
              </a:ext>
            </a:extLst>
          </p:cNvPr>
          <p:cNvCxnSpPr>
            <a:cxnSpLocks/>
          </p:cNvCxnSpPr>
          <p:nvPr/>
        </p:nvCxnSpPr>
        <p:spPr>
          <a:xfrm>
            <a:off x="262270" y="0"/>
            <a:ext cx="0" cy="68580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F53D2F5-7CF7-2507-17FC-744B69984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217" y="1151622"/>
            <a:ext cx="8791208" cy="55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7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3D961-7BE7-1A79-F6CA-3082AA9B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6" y="-180292"/>
            <a:ext cx="10515600" cy="1325563"/>
          </a:xfrm>
        </p:spPr>
        <p:txBody>
          <a:bodyPr>
            <a:normAutofit/>
          </a:bodyPr>
          <a:lstStyle/>
          <a:p>
            <a:r>
              <a:rPr lang="en-NL" sz="4000" dirty="0"/>
              <a:t>Fractionation during plant uptake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C2CC4C-B8E2-C4BD-7BD6-6463587A946A}"/>
              </a:ext>
            </a:extLst>
          </p:cNvPr>
          <p:cNvCxnSpPr>
            <a:cxnSpLocks/>
          </p:cNvCxnSpPr>
          <p:nvPr/>
        </p:nvCxnSpPr>
        <p:spPr>
          <a:xfrm>
            <a:off x="262270" y="0"/>
            <a:ext cx="0" cy="68580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BB1A1D-BEB2-BB78-36A4-432937E29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836"/>
          <a:stretch/>
        </p:blipFill>
        <p:spPr>
          <a:xfrm>
            <a:off x="3302408" y="825549"/>
            <a:ext cx="5587183" cy="6050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220256-95F7-DD35-EAD5-56A045A097F2}"/>
              </a:ext>
            </a:extLst>
          </p:cNvPr>
          <p:cNvSpPr txBox="1"/>
          <p:nvPr/>
        </p:nvSpPr>
        <p:spPr>
          <a:xfrm>
            <a:off x="556846" y="919847"/>
            <a:ext cx="3819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</a:t>
            </a:r>
            <a:r>
              <a:rPr lang="en-NL" sz="2000" b="1" dirty="0"/>
              <a:t>iffusion: </a:t>
            </a:r>
            <a:r>
              <a:rPr lang="en-NL" sz="2000" dirty="0"/>
              <a:t>stomatal conductance &amp; mesophyll conductance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C1A37-DF66-43F0-FD2F-61B9D858FA59}"/>
              </a:ext>
            </a:extLst>
          </p:cNvPr>
          <p:cNvSpPr txBox="1"/>
          <p:nvPr/>
        </p:nvSpPr>
        <p:spPr>
          <a:xfrm>
            <a:off x="556846" y="1648428"/>
            <a:ext cx="2735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  <a:r>
              <a:rPr lang="en-NL" sz="2000" b="1" dirty="0"/>
              <a:t>iochechemical</a:t>
            </a:r>
            <a:r>
              <a:rPr lang="en-NL" b="1" dirty="0"/>
              <a:t> reaction: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52D4BE-B285-80D4-EFBD-0E44FB152ACC}"/>
                  </a:ext>
                </a:extLst>
              </p:cNvPr>
              <p:cNvSpPr txBox="1"/>
              <p:nvPr/>
            </p:nvSpPr>
            <p:spPr>
              <a:xfrm>
                <a:off x="416984" y="1918067"/>
                <a:ext cx="3025286" cy="466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𝐶𝑂𝑆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groupCh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52D4BE-B285-80D4-EFBD-0E44FB152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84" y="1918067"/>
                <a:ext cx="3025286" cy="46609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AA6D993-067B-D793-35E0-173FB35F5443}"/>
              </a:ext>
            </a:extLst>
          </p:cNvPr>
          <p:cNvSpPr txBox="1"/>
          <p:nvPr/>
        </p:nvSpPr>
        <p:spPr>
          <a:xfrm>
            <a:off x="1441041" y="3898776"/>
            <a:ext cx="1829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Lower </a:t>
            </a:r>
            <a:r>
              <a:rPr lang="en-NL" sz="2000" dirty="0">
                <a:sym typeface="Wingdings" pitchFamily="2" charset="2"/>
              </a:rPr>
              <a:t>C</a:t>
            </a:r>
            <a:r>
              <a:rPr lang="en-NL" sz="2000" baseline="-25000" dirty="0">
                <a:sym typeface="Wingdings" pitchFamily="2" charset="2"/>
              </a:rPr>
              <a:t>i</a:t>
            </a:r>
            <a:r>
              <a:rPr lang="en-NL" sz="2000" baseline="30000" dirty="0">
                <a:sym typeface="Wingdings" pitchFamily="2" charset="2"/>
              </a:rPr>
              <a:t>cos</a:t>
            </a:r>
            <a:r>
              <a:rPr lang="en-NL" sz="2000" dirty="0">
                <a:sym typeface="Wingdings" pitchFamily="2" charset="2"/>
              </a:rPr>
              <a:t>/C</a:t>
            </a:r>
            <a:r>
              <a:rPr lang="en-NL" sz="2000" baseline="-25000" dirty="0">
                <a:sym typeface="Wingdings" pitchFamily="2" charset="2"/>
              </a:rPr>
              <a:t>a</a:t>
            </a:r>
            <a:r>
              <a:rPr lang="en-NL" sz="2000" baseline="30000" dirty="0">
                <a:sym typeface="Wingdings" pitchFamily="2" charset="2"/>
              </a:rPr>
              <a:t>cos</a:t>
            </a:r>
            <a:endParaRPr lang="en-NL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3F2E9-1A69-C1CE-D0F9-F9E48CC5F493}"/>
              </a:ext>
            </a:extLst>
          </p:cNvPr>
          <p:cNvSpPr txBox="1"/>
          <p:nvPr/>
        </p:nvSpPr>
        <p:spPr>
          <a:xfrm>
            <a:off x="9213474" y="3934251"/>
            <a:ext cx="1856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ym typeface="Wingdings" pitchFamily="2" charset="2"/>
              </a:rPr>
              <a:t>higher C</a:t>
            </a:r>
            <a:r>
              <a:rPr lang="en-NL" sz="2000" baseline="-25000" dirty="0">
                <a:sym typeface="Wingdings" pitchFamily="2" charset="2"/>
              </a:rPr>
              <a:t>i</a:t>
            </a:r>
            <a:r>
              <a:rPr lang="en-NL" sz="2000" baseline="30000" dirty="0">
                <a:sym typeface="Wingdings" pitchFamily="2" charset="2"/>
              </a:rPr>
              <a:t>cos</a:t>
            </a:r>
            <a:r>
              <a:rPr lang="en-NL" sz="2000" dirty="0">
                <a:sym typeface="Wingdings" pitchFamily="2" charset="2"/>
              </a:rPr>
              <a:t>/C</a:t>
            </a:r>
            <a:r>
              <a:rPr lang="en-NL" sz="2000" baseline="-25000" dirty="0">
                <a:sym typeface="Wingdings" pitchFamily="2" charset="2"/>
              </a:rPr>
              <a:t>a</a:t>
            </a:r>
            <a:r>
              <a:rPr lang="en-NL" sz="2000" baseline="30000" dirty="0">
                <a:sym typeface="Wingdings" pitchFamily="2" charset="2"/>
              </a:rPr>
              <a:t>cos</a:t>
            </a:r>
            <a:endParaRPr lang="en-NL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38641C-1E53-F068-FAB1-E42129A1B9FE}"/>
              </a:ext>
            </a:extLst>
          </p:cNvPr>
          <p:cNvSpPr txBox="1"/>
          <p:nvPr/>
        </p:nvSpPr>
        <p:spPr>
          <a:xfrm>
            <a:off x="1409341" y="4809461"/>
            <a:ext cx="2032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Higher CA activity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89FA3-D53C-BF10-D111-AB3C4437F0C4}"/>
              </a:ext>
            </a:extLst>
          </p:cNvPr>
          <p:cNvSpPr txBox="1"/>
          <p:nvPr/>
        </p:nvSpPr>
        <p:spPr>
          <a:xfrm>
            <a:off x="9184166" y="4470908"/>
            <a:ext cx="1979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Lower CA 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0C968B-4F57-C96E-0A9A-AD3954A73EE1}"/>
              </a:ext>
            </a:extLst>
          </p:cNvPr>
          <p:cNvSpPr txBox="1"/>
          <p:nvPr/>
        </p:nvSpPr>
        <p:spPr>
          <a:xfrm>
            <a:off x="6757545" y="6562894"/>
            <a:ext cx="1826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Stimler et al. (2011)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163A42-62AA-D2CA-E203-0A51360450BA}"/>
              </a:ext>
            </a:extLst>
          </p:cNvPr>
          <p:cNvCxnSpPr/>
          <p:nvPr/>
        </p:nvCxnSpPr>
        <p:spPr>
          <a:xfrm>
            <a:off x="10115441" y="4957723"/>
            <a:ext cx="0" cy="5036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7E796A-7627-802B-7FAD-EB2CAB3A18E7}"/>
              </a:ext>
            </a:extLst>
          </p:cNvPr>
          <p:cNvSpPr txBox="1"/>
          <p:nvPr/>
        </p:nvSpPr>
        <p:spPr>
          <a:xfrm>
            <a:off x="8910176" y="5578903"/>
            <a:ext cx="3007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Expect higher fractionation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3D06A2-46CC-7871-E9D8-2D5F58F9DA96}"/>
              </a:ext>
            </a:extLst>
          </p:cNvPr>
          <p:cNvSpPr txBox="1"/>
          <p:nvPr/>
        </p:nvSpPr>
        <p:spPr>
          <a:xfrm>
            <a:off x="576059" y="5578903"/>
            <a:ext cx="3158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Previous measurements: </a:t>
            </a:r>
          </a:p>
          <a:p>
            <a:r>
              <a:rPr lang="en-NL" sz="2000" dirty="0">
                <a:sym typeface="Symbol" pitchFamily="2" charset="2"/>
              </a:rPr>
              <a:t> = 1.9 </a:t>
            </a:r>
            <a:r>
              <a:rPr lang="en-US" sz="2000" dirty="0"/>
              <a:t>‰ </a:t>
            </a:r>
            <a:r>
              <a:rPr lang="en-US" sz="1600" dirty="0"/>
              <a:t>(Davidson et al., 2021)</a:t>
            </a:r>
            <a:endParaRPr lang="en-NL" sz="1600" dirty="0"/>
          </a:p>
        </p:txBody>
      </p:sp>
    </p:spTree>
    <p:extLst>
      <p:ext uri="{BB962C8B-B14F-4D97-AF65-F5344CB8AC3E}">
        <p14:creationId xmlns:p14="http://schemas.microsoft.com/office/powerpoint/2010/main" val="57882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7168B-A114-C0E2-8A12-4E334798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17" y="32371"/>
            <a:ext cx="10515600" cy="1325563"/>
          </a:xfrm>
        </p:spPr>
        <p:txBody>
          <a:bodyPr>
            <a:normAutofit/>
          </a:bodyPr>
          <a:lstStyle/>
          <a:p>
            <a:r>
              <a:rPr lang="en-NL" sz="4000" dirty="0"/>
              <a:t>Preliminary results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7F975AE-974C-25A9-2335-8AEAE9F66D05}"/>
              </a:ext>
            </a:extLst>
          </p:cNvPr>
          <p:cNvCxnSpPr>
            <a:cxnSpLocks/>
          </p:cNvCxnSpPr>
          <p:nvPr/>
        </p:nvCxnSpPr>
        <p:spPr>
          <a:xfrm>
            <a:off x="262270" y="0"/>
            <a:ext cx="0" cy="68580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Content Placeholder 19" descr="Chart, scatter chart&#10;&#10;Description automatically generated">
            <a:extLst>
              <a:ext uri="{FF2B5EF4-FFF2-40B4-BE49-F238E27FC236}">
                <a16:creationId xmlns:a16="http://schemas.microsoft.com/office/drawing/2014/main" id="{7E35BACD-B85E-4BE5-EB87-367475DCFC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941" t="5283" r="6127" b="56"/>
          <a:stretch/>
        </p:blipFill>
        <p:spPr>
          <a:xfrm>
            <a:off x="299020" y="1219199"/>
            <a:ext cx="6088977" cy="5109379"/>
          </a:xfrm>
        </p:spPr>
      </p:pic>
      <p:pic>
        <p:nvPicPr>
          <p:cNvPr id="26" name="Content Placeholder 25" descr="Chart, scatter chart&#10;&#10;Description automatically generated">
            <a:extLst>
              <a:ext uri="{FF2B5EF4-FFF2-40B4-BE49-F238E27FC236}">
                <a16:creationId xmlns:a16="http://schemas.microsoft.com/office/drawing/2014/main" id="{37E7BE2B-6BC7-4944-D60A-B887EA4BC9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523" t="4319" r="6863"/>
          <a:stretch/>
        </p:blipFill>
        <p:spPr>
          <a:xfrm>
            <a:off x="6182154" y="1219199"/>
            <a:ext cx="6009846" cy="5109379"/>
          </a:xfrm>
        </p:spPr>
      </p:pic>
    </p:spTree>
    <p:extLst>
      <p:ext uri="{BB962C8B-B14F-4D97-AF65-F5344CB8AC3E}">
        <p14:creationId xmlns:p14="http://schemas.microsoft.com/office/powerpoint/2010/main" val="424115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615520-28E2-2607-62B4-48A11493A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Take</a:t>
            </a:r>
            <a:r>
              <a:rPr lang="en-GB" dirty="0"/>
              <a:t>-home messages</a:t>
            </a:r>
            <a:endParaRPr lang="en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A5009-7A68-0EC1-438F-D442D5317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First measurements of </a:t>
            </a:r>
            <a:r>
              <a:rPr lang="en-NL" dirty="0">
                <a:sym typeface="Symbol" pitchFamily="2" charset="2"/>
              </a:rPr>
              <a:t></a:t>
            </a:r>
            <a:r>
              <a:rPr lang="en-NL" baseline="30000" dirty="0">
                <a:sym typeface="Symbol" pitchFamily="2" charset="2"/>
              </a:rPr>
              <a:t>13</a:t>
            </a:r>
            <a:r>
              <a:rPr lang="en-NL" dirty="0">
                <a:sym typeface="Symbol" pitchFamily="2" charset="2"/>
              </a:rPr>
              <a:t>C from COS</a:t>
            </a:r>
          </a:p>
          <a:p>
            <a:r>
              <a:rPr lang="en-NL" dirty="0">
                <a:sym typeface="Symbol" pitchFamily="2" charset="2"/>
              </a:rPr>
              <a:t>Plant chamber experiments C3 and C4 plants</a:t>
            </a:r>
          </a:p>
          <a:p>
            <a:pPr lvl="1"/>
            <a:r>
              <a:rPr lang="en-NL" dirty="0">
                <a:sym typeface="Symbol" pitchFamily="2" charset="2"/>
              </a:rPr>
              <a:t>More data needed to better characterize (small) </a:t>
            </a:r>
            <a:r>
              <a:rPr lang="en-NL" baseline="30000" dirty="0">
                <a:sym typeface="Symbol" pitchFamily="2" charset="2"/>
              </a:rPr>
              <a:t>34</a:t>
            </a:r>
            <a:r>
              <a:rPr lang="en-NL" dirty="0">
                <a:sym typeface="Symbol" pitchFamily="2" charset="2"/>
              </a:rPr>
              <a:t>S fractionation </a:t>
            </a:r>
          </a:p>
          <a:p>
            <a:pPr lvl="1"/>
            <a:r>
              <a:rPr lang="en-NL" dirty="0">
                <a:sym typeface="Symbol" pitchFamily="2" charset="2"/>
              </a:rPr>
              <a:t>Fractionation of 9 – 12.5 </a:t>
            </a:r>
            <a:r>
              <a:rPr lang="en-US" dirty="0"/>
              <a:t>‰ found for </a:t>
            </a:r>
            <a:r>
              <a:rPr lang="en-NL" baseline="30000" dirty="0">
                <a:sym typeface="Symbol" pitchFamily="2" charset="2"/>
              </a:rPr>
              <a:t>13</a:t>
            </a:r>
            <a:r>
              <a:rPr lang="en-NL" dirty="0">
                <a:sym typeface="Symbol" pitchFamily="2" charset="2"/>
              </a:rPr>
              <a:t>C in COS during uptake</a:t>
            </a:r>
          </a:p>
          <a:p>
            <a:pPr lvl="1"/>
            <a:r>
              <a:rPr lang="en-NL" dirty="0">
                <a:sym typeface="Symbol" pitchFamily="2" charset="2"/>
              </a:rPr>
              <a:t>Follow-up experiments are planned</a:t>
            </a:r>
            <a:endParaRPr lang="en-NL" dirty="0"/>
          </a:p>
          <a:p>
            <a:pPr lvl="1"/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240CE-E77C-CA9C-EE28-45EBBEF79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b="14428"/>
          <a:stretch/>
        </p:blipFill>
        <p:spPr>
          <a:xfrm>
            <a:off x="0" y="5723467"/>
            <a:ext cx="12192000" cy="11345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198C9A-AADC-A845-4CFB-AEF3FE77E0D4}"/>
              </a:ext>
            </a:extLst>
          </p:cNvPr>
          <p:cNvCxnSpPr>
            <a:cxnSpLocks/>
          </p:cNvCxnSpPr>
          <p:nvPr/>
        </p:nvCxnSpPr>
        <p:spPr>
          <a:xfrm>
            <a:off x="262270" y="0"/>
            <a:ext cx="0" cy="68580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027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5947</TotalTime>
  <Words>563</Words>
  <Application>Microsoft Macintosh PowerPoint</Application>
  <PresentationFormat>Widescreen</PresentationFormat>
  <Paragraphs>59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Source Sans Pro</vt:lpstr>
      <vt:lpstr>Office Theme</vt:lpstr>
      <vt:lpstr>Sulfur and carbon isotope measurements of carbonyl sulfide</vt:lpstr>
      <vt:lpstr>Carbonyl sulfide</vt:lpstr>
      <vt:lpstr>Methods</vt:lpstr>
      <vt:lpstr>Plant chamber experiments</vt:lpstr>
      <vt:lpstr>Fractionation during plant uptake</vt:lpstr>
      <vt:lpstr>Preliminary results</vt:lpstr>
      <vt:lpstr>Take-home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Sulfur and carbon isotope measurements of carbonyl sulfide</dc:title>
  <dc:creator>Baartman, S.L. (Sophie)</dc:creator>
  <cp:lastModifiedBy>Baartman, S.L. (Sophie)</cp:lastModifiedBy>
  <cp:revision>16</cp:revision>
  <dcterms:created xsi:type="dcterms:W3CDTF">2022-05-09T08:32:31Z</dcterms:created>
  <dcterms:modified xsi:type="dcterms:W3CDTF">2022-05-22T19:16:29Z</dcterms:modified>
</cp:coreProperties>
</file>