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59" r:id="rId5"/>
    <p:sldId id="269" r:id="rId6"/>
    <p:sldId id="27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DCC"/>
    <a:srgbClr val="307351"/>
    <a:srgbClr val="BAC1B8"/>
    <a:srgbClr val="909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4B572-9311-4DC0-BCCF-F5ACB26276BC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9A2A1-E84C-472F-8D22-11612805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19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9A2A1-E84C-472F-8D22-11612805935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2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9A2A1-E84C-472F-8D22-11612805935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5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9A2A1-E84C-472F-8D22-11612805935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1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9A2A1-E84C-472F-8D22-11612805935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4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95106-3B2A-4BA6-B9B0-62E284F7A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6E6FA6-E728-4133-B207-60BB03521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C03C62-474D-46A3-A656-F7A9D66E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DAAC-2938-4B0F-8E14-211F7D73E037}" type="datetime1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C2D2-A8EE-43D4-BFC3-6F69FBE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D2B9D-5F0D-4CB6-8C92-EEB5BCC9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A1F98-AC73-4D74-9FBE-2C1A1D98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DE6BB9-059F-4A5C-8A5C-9AEB594D5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1B9D3C-C57A-4BE1-8E0A-C5B154504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4AED-69FD-4B32-8AA7-D18F3491A44E}" type="datetime1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E390B-B23E-4DDE-B56F-3FF729FD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664CF-1023-487E-B019-BCFFC27C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5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8ADDAF-061A-4415-A940-8A06D9AE4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92CB98-926B-4707-90EE-509F189F4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DFC77B-1D33-49A2-8FD6-0A3DE09E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46A9-74E0-4A86-A836-E4F59ED033F8}" type="datetime1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5F7D6F-4C9F-4502-8F17-5FB49936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8D76AF-1219-45D4-9AC2-6FC6332C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9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ECDEB-E414-4958-9A88-E54DF005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CBC8D-210C-4C33-A739-925F06379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A1FDC-5DFE-4A67-8D5F-68511E9F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9A48-1BAF-44D5-8B09-2C5A723D1C80}" type="datetime1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AB3E7E-CB6E-498A-8992-0CB73203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88BD00-5D75-4957-8577-180E6793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8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CFB2-6DF8-49A8-9E02-D1810E1B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7DDF37-F933-4F83-9B99-C8D5E2015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EAC579-7329-4014-AC92-D607939E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AD6-5900-485C-81AD-02C061DCF371}" type="datetime1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31C00F-35A8-4C1F-8BBD-F1146D52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45C939-B679-4155-81C4-0A031FBD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4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6C9D7-3176-4CE1-A750-429E56E44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102F3-2C59-42CB-A9D1-CD9BBA82F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4176DC-CE40-4E48-AB4A-CCAAD5287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24C323-1F27-4828-BD00-00047252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251B-F021-48BB-8400-918FE2611E18}" type="datetime1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903081-8931-45FE-AC14-A49EA1AD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B6339D-015E-4114-865C-5ECC94B6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65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00C1C-0986-4212-A08C-5CA9CEEF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CFEA58-CE24-436A-8597-011AD318A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5EEA6F-C074-40F4-9F83-BF88E141D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8120F9-68A0-4C60-A845-CF10D8A0C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8BDE08-298F-4413-9BC0-92EE423E3C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ED5A4E-BE20-42EE-B714-4A5FD7BA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B7B4-9C66-44B7-8253-DDC334AB909B}" type="datetime1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220564-0CD5-4C6D-A580-9BA4CB44C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792207-6859-4F33-814C-47A526D0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66454-8EF7-405F-862C-AFB86B2F1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E0C9D1-0E48-4ED2-AB83-4C29DC8FD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2C29-D8DC-4A61-8C83-038D53F79951}" type="datetime1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81865A-D0F4-4133-9448-89DB1E62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F7C117-A1E2-4E01-925C-E0F35D4C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1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8B36A1-5DAC-4279-9454-01D142475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94D8-85D0-4B07-AE83-AE77B6444D86}" type="datetime1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D071EA-49D0-4F9E-97C8-F61694F6B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DCD655-7F16-4FDE-9310-AACD0BCE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7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2F83E-8614-41B2-9CA7-52ECA61A8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46A78D-6F7B-4B1D-9E92-C489908C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B672C8-39D2-409C-88AA-E49DEBA6A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D42CEB-E899-4387-B1B3-5AA821A5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6B81-F692-40A3-A70A-15B450AD1FDF}" type="datetime1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494997-5052-4216-BA44-511EF8BC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7E713D-F637-471B-B1A9-2A9379FE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3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625C2-0B7A-4FEF-B09E-B50E60A7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2A2DA1-DA78-4628-BB21-B0D810200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D12CB3-D1F9-4FD0-B504-DE50D4FC3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DD71B2-16E3-4E08-B2A1-0CA63DF5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761C-724E-4646-8AE7-E49B0E073BE4}" type="datetime1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D23E75-A18C-449A-996B-3DCA15C3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ED9F29-A385-4D65-85A7-93AB0695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308B-B374-4BD6-AEB1-5E1E1614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4462D7-F396-44F0-B913-9BFB09724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F952A8-087A-4A5A-B45B-68D1108E2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2563-E253-41B9-91F0-FA1819DCB563}" type="datetime1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D81422-83F1-4480-93D1-2B0214A34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97DD6-5B19-4610-A1CC-B96711A40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95CE-86F4-4024-80A0-9EA9F17A5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5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72EA2E-11A4-49F5-B384-4F5D49C38762}"/>
              </a:ext>
            </a:extLst>
          </p:cNvPr>
          <p:cNvSpPr/>
          <p:nvPr/>
        </p:nvSpPr>
        <p:spPr>
          <a:xfrm>
            <a:off x="560948" y="112076"/>
            <a:ext cx="10403641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kern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Simulation of river flow in the </a:t>
            </a:r>
            <a:r>
              <a:rPr lang="en-US" sz="4000" b="1" kern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Gunt</a:t>
            </a:r>
            <a:r>
              <a:rPr lang="en-US" sz="4000" b="1" kern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River basin in Tajikistan</a:t>
            </a:r>
            <a:endParaRPr lang="ru-RU" sz="4000" b="1" dirty="0">
              <a:effectLst/>
              <a:ea typeface="PMingLiU" panose="020B0604030504040204" pitchFamily="18" charset="-12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7D86EF-F15B-4383-8754-96EB83EC8B9E}"/>
              </a:ext>
            </a:extLst>
          </p:cNvPr>
          <p:cNvSpPr/>
          <p:nvPr/>
        </p:nvSpPr>
        <p:spPr>
          <a:xfrm>
            <a:off x="304801" y="1563630"/>
            <a:ext cx="11631051" cy="1721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Ben Jarihani</a:t>
            </a:r>
            <a:r>
              <a:rPr lang="en-US" sz="2400" baseline="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1,2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400" baseline="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Anastasiia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Zemlianskova</a:t>
            </a:r>
            <a:r>
              <a:rPr lang="en-US" sz="2400" baseline="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3,4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Olga Makarieva</a:t>
            </a:r>
            <a:r>
              <a:rPr lang="en-US" sz="2400" baseline="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3,4</a:t>
            </a:r>
            <a:endParaRPr lang="ru-RU" baseline="30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endParaRPr lang="ru-RU" baseline="30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Bef>
                <a:spcPts val="300"/>
              </a:spcBef>
              <a:buSzPts val="1000"/>
              <a:tabLst>
                <a:tab pos="457200" algn="l"/>
              </a:tabLst>
            </a:pPr>
            <a:r>
              <a:rPr lang="en-US" baseline="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Earth and Environmental Sciences Department, University of Central Asia,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Khorog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Tajikistan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Bef>
                <a:spcPts val="300"/>
              </a:spcBef>
              <a:buSzPts val="1000"/>
              <a:tabLst>
                <a:tab pos="457200" algn="l"/>
              </a:tabLst>
            </a:pPr>
            <a:r>
              <a:rPr lang="en-US" baseline="30000" dirty="0">
                <a:solidFill>
                  <a:srgbClr val="000000"/>
                </a:solidFill>
                <a:effectLst/>
                <a:ea typeface="PMingLiU" panose="020B0604030504040204" pitchFamily="18" charset="-12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effectLst/>
                <a:ea typeface="PMingLiU" panose="020B0604030504040204" pitchFamily="18" charset="-120"/>
                <a:cs typeface="Arial" panose="020B0604020202020204" pitchFamily="34" charset="0"/>
              </a:rPr>
              <a:t>School of Science, Technology and Engineering, University of Sunshine Coast, Australia</a:t>
            </a:r>
          </a:p>
          <a:p>
            <a:pPr algn="ctr">
              <a:lnSpc>
                <a:spcPct val="107000"/>
              </a:lnSpc>
              <a:spcBef>
                <a:spcPts val="300"/>
              </a:spcBef>
              <a:buSzPts val="1000"/>
              <a:tabLst>
                <a:tab pos="457200" algn="l"/>
              </a:tabLst>
            </a:pPr>
            <a:r>
              <a:rPr lang="en-US" sz="1600" baseline="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St. Petersburg State University, St. Petersburg, </a:t>
            </a:r>
            <a:r>
              <a:rPr lang="en-US" sz="1600" baseline="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Melnikov Permafrost Institute SB RAS, Yakutsk, Russia</a:t>
            </a:r>
            <a:endParaRPr lang="ru-RU" sz="1600" dirty="0">
              <a:effectLst/>
              <a:ea typeface="PMingLiU" panose="020B0604030504040204" pitchFamily="18" charset="-12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C7EC071-B94C-432F-B840-EB97B0E4D4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6350"/>
            <a:ext cx="1227411" cy="429442"/>
          </a:xfrm>
          <a:prstGeom prst="rect">
            <a:avLst/>
          </a:prstGeom>
        </p:spPr>
      </p:pic>
      <p:pic>
        <p:nvPicPr>
          <p:cNvPr id="1028" name="Picture 4" descr="Хорог 2022 - карта, путеводитель, отели, достопримечательности Хорога  (Таджикистан)">
            <a:extLst>
              <a:ext uri="{FF2B5EF4-FFF2-40B4-BE49-F238E27FC236}">
                <a16:creationId xmlns:a16="http://schemas.microsoft.com/office/drawing/2014/main" id="{171204DF-D4EF-4A04-B51B-943B7995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7" y="3317059"/>
            <a:ext cx="6475150" cy="28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аджикистан – горы Памира.">
            <a:extLst>
              <a:ext uri="{FF2B5EF4-FFF2-40B4-BE49-F238E27FC236}">
                <a16:creationId xmlns:a16="http://schemas.microsoft.com/office/drawing/2014/main" id="{E982E71A-9BC2-4F74-8275-6B6244F0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39" y="3317059"/>
            <a:ext cx="4288463" cy="28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E622C9-2412-4D67-ACE3-65ED069C11A9}"/>
              </a:ext>
            </a:extLst>
          </p:cNvPr>
          <p:cNvSpPr/>
          <p:nvPr/>
        </p:nvSpPr>
        <p:spPr>
          <a:xfrm>
            <a:off x="304801" y="6395010"/>
            <a:ext cx="116310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OpenSans"/>
              </a:rPr>
              <a:t>The study was carried out with the support of St. Petersburg State University (</a:t>
            </a:r>
            <a:r>
              <a:rPr lang="en-US" sz="1600" i="1">
                <a:latin typeface="OpenSans"/>
              </a:rPr>
              <a:t>project 75295776) </a:t>
            </a:r>
            <a:r>
              <a:rPr lang="en-US" sz="1600" i="1" dirty="0">
                <a:latin typeface="OpenSans"/>
              </a:rPr>
              <a:t>and RFBR (project 19-55-80028) .</a:t>
            </a:r>
          </a:p>
        </p:txBody>
      </p:sp>
    </p:spTree>
    <p:extLst>
      <p:ext uri="{BB962C8B-B14F-4D97-AF65-F5344CB8AC3E}">
        <p14:creationId xmlns:p14="http://schemas.microsoft.com/office/powerpoint/2010/main" val="118424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0D45CD-199D-4E33-87FC-6A936C8FE17A}"/>
              </a:ext>
            </a:extLst>
          </p:cNvPr>
          <p:cNvSpPr/>
          <p:nvPr/>
        </p:nvSpPr>
        <p:spPr>
          <a:xfrm>
            <a:off x="5877865" y="-174380"/>
            <a:ext cx="2200864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ea typeface="Times New Roman" panose="02020603050405020304" pitchFamily="18" charset="0"/>
                <a:cs typeface="Arial" panose="020B0604020202020204" pitchFamily="34" charset="0"/>
              </a:rPr>
              <a:t>Relevance</a:t>
            </a:r>
            <a:endParaRPr lang="ru-RU" sz="36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206E525-C619-4B48-8ECF-CB1F65031303}"/>
              </a:ext>
            </a:extLst>
          </p:cNvPr>
          <p:cNvCxnSpPr/>
          <p:nvPr/>
        </p:nvCxnSpPr>
        <p:spPr>
          <a:xfrm>
            <a:off x="5564775" y="748818"/>
            <a:ext cx="25416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B24004-EC3D-431C-960A-2043A27F21E2}"/>
              </a:ext>
            </a:extLst>
          </p:cNvPr>
          <p:cNvSpPr/>
          <p:nvPr/>
        </p:nvSpPr>
        <p:spPr>
          <a:xfrm>
            <a:off x="2140919" y="1205804"/>
            <a:ext cx="9409279" cy="523220"/>
          </a:xfrm>
          <a:prstGeom prst="rect">
            <a:avLst/>
          </a:prstGeom>
          <a:solidFill>
            <a:srgbClr val="BAC1B8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ea typeface="PMingLiU" panose="020B0604030504040204" pitchFamily="18" charset="-120"/>
                <a:cs typeface="Arial" panose="020B0604020202020204" pitchFamily="34" charset="0"/>
              </a:rPr>
              <a:t>Scarce area in terms of water resources</a:t>
            </a:r>
            <a:endParaRPr lang="ru-RU" sz="2800" dirty="0">
              <a:solidFill>
                <a:srgbClr val="000000"/>
              </a:solidFill>
              <a:ea typeface="PMingLiU" panose="020B0604030504040204" pitchFamily="18" charset="-12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5735F7-E07F-41E1-A37B-DFEC3E82CB19}"/>
              </a:ext>
            </a:extLst>
          </p:cNvPr>
          <p:cNvSpPr/>
          <p:nvPr/>
        </p:nvSpPr>
        <p:spPr>
          <a:xfrm>
            <a:off x="2651221" y="1748797"/>
            <a:ext cx="8860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Demand to irrigation water and electricity is rising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9418AE7-714F-40D6-8E4D-E9BCC963AD52}"/>
              </a:ext>
            </a:extLst>
          </p:cNvPr>
          <p:cNvSpPr/>
          <p:nvPr/>
        </p:nvSpPr>
        <p:spPr>
          <a:xfrm>
            <a:off x="2444499" y="3641368"/>
            <a:ext cx="9105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Water supply from glacier systems is uncertain and evaporative losses increase</a:t>
            </a:r>
            <a:endParaRPr lang="ru-RU" sz="2000" dirty="0"/>
          </a:p>
        </p:txBody>
      </p:sp>
      <p:pic>
        <p:nvPicPr>
          <p:cNvPr id="1034" name="Picture 10" descr="Директор российского госпредприятия &quot;Вода Крыма&quot; о засухе на ...">
            <a:extLst>
              <a:ext uri="{FF2B5EF4-FFF2-40B4-BE49-F238E27FC236}">
                <a16:creationId xmlns:a16="http://schemas.microsoft.com/office/drawing/2014/main" id="{270091BB-598F-4615-8BC9-0E5274146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02" y="777800"/>
            <a:ext cx="1629529" cy="15177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E193523-DDE7-43F3-8C14-D6A95C2B5675}"/>
              </a:ext>
            </a:extLst>
          </p:cNvPr>
          <p:cNvSpPr/>
          <p:nvPr/>
        </p:nvSpPr>
        <p:spPr>
          <a:xfrm>
            <a:off x="2167317" y="3045179"/>
            <a:ext cx="9382881" cy="523220"/>
          </a:xfrm>
          <a:prstGeom prst="rect">
            <a:avLst/>
          </a:prstGeom>
          <a:solidFill>
            <a:srgbClr val="BAC1B8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ea typeface="PMingLiU" panose="020B0604030504040204" pitchFamily="18" charset="-120"/>
                <a:cs typeface="Arial" panose="020B0604020202020204" pitchFamily="34" charset="0"/>
              </a:rPr>
              <a:t>Climate change</a:t>
            </a:r>
            <a:endParaRPr lang="ru-RU" sz="2800" dirty="0"/>
          </a:p>
        </p:txBody>
      </p:sp>
      <p:pic>
        <p:nvPicPr>
          <p:cNvPr id="1030" name="Picture 6" descr="Реки вместо улиц: опубликованы кадры наводнения в Крыму">
            <a:extLst>
              <a:ext uri="{FF2B5EF4-FFF2-40B4-BE49-F238E27FC236}">
                <a16:creationId xmlns:a16="http://schemas.microsoft.com/office/drawing/2014/main" id="{A007B04C-01E1-43AE-B9CC-7EFF303E4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02" y="2547827"/>
            <a:ext cx="1629529" cy="15833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C721DDB-27B2-4E3B-ACDA-1D47482B1706}"/>
              </a:ext>
            </a:extLst>
          </p:cNvPr>
          <p:cNvSpPr/>
          <p:nvPr/>
        </p:nvSpPr>
        <p:spPr>
          <a:xfrm>
            <a:off x="2167317" y="4927585"/>
            <a:ext cx="9382881" cy="523220"/>
          </a:xfrm>
          <a:prstGeom prst="rect">
            <a:avLst/>
          </a:prstGeom>
          <a:solidFill>
            <a:srgbClr val="BAC1B8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ea typeface="PMingLiU" panose="020B0604030504040204" pitchFamily="18" charset="-120"/>
                <a:cs typeface="Arial" panose="020B0604020202020204" pitchFamily="34" charset="0"/>
              </a:rPr>
              <a:t>Decrease of monitoring gauges in mountains of Central Asia</a:t>
            </a:r>
            <a:endParaRPr lang="ru-RU" sz="2800" dirty="0">
              <a:solidFill>
                <a:srgbClr val="000000"/>
              </a:solidFill>
              <a:ea typeface="PMingLiU" panose="020B0604030504040204" pitchFamily="18" charset="-120"/>
              <a:cs typeface="Arial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5799828-1622-4A61-8654-640B4BD4CC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6350"/>
            <a:ext cx="1227411" cy="429442"/>
          </a:xfrm>
          <a:prstGeom prst="rect">
            <a:avLst/>
          </a:prstGeom>
        </p:spPr>
      </p:pic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9565E69A-4313-4551-8BA8-821F884D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050" name="Picture 2" descr="Гидрология и гидропрогнозы | Федеральное государственное бюджетное ...">
            <a:extLst>
              <a:ext uri="{FF2B5EF4-FFF2-40B4-BE49-F238E27FC236}">
                <a16:creationId xmlns:a16="http://schemas.microsoft.com/office/drawing/2014/main" id="{D967E38F-9A96-45A3-B590-F3AB661B2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679902" y="4385929"/>
            <a:ext cx="1629529" cy="15203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3715115-8812-4A37-8AE3-EE5D2FCF3812}"/>
              </a:ext>
            </a:extLst>
          </p:cNvPr>
          <p:cNvSpPr/>
          <p:nvPr/>
        </p:nvSpPr>
        <p:spPr>
          <a:xfrm>
            <a:off x="2376966" y="5490352"/>
            <a:ext cx="9105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Practically ungauged rivers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980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0D45CD-199D-4E33-87FC-6A936C8FE17A}"/>
              </a:ext>
            </a:extLst>
          </p:cNvPr>
          <p:cNvSpPr/>
          <p:nvPr/>
        </p:nvSpPr>
        <p:spPr>
          <a:xfrm>
            <a:off x="555910" y="-174380"/>
            <a:ext cx="11002106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4800" b="1" dirty="0">
                <a:cs typeface="Arial" panose="020B0604020202020204" pitchFamily="34" charset="0"/>
              </a:rPr>
              <a:t>Aim and tasks of the study </a:t>
            </a:r>
            <a:endParaRPr lang="ru-RU" sz="4800" b="1" dirty="0"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206E525-C619-4B48-8ECF-CB1F65031303}"/>
              </a:ext>
            </a:extLst>
          </p:cNvPr>
          <p:cNvCxnSpPr>
            <a:cxnSpLocks/>
          </p:cNvCxnSpPr>
          <p:nvPr/>
        </p:nvCxnSpPr>
        <p:spPr>
          <a:xfrm>
            <a:off x="2535174" y="968580"/>
            <a:ext cx="7037451" cy="29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5799828-1622-4A61-8654-640B4BD4C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6350"/>
            <a:ext cx="1227411" cy="429442"/>
          </a:xfrm>
          <a:prstGeom prst="rect">
            <a:avLst/>
          </a:prstGeom>
        </p:spPr>
      </p:pic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9565E69A-4313-4551-8BA8-821F884D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767C0E-88FC-41CB-8935-26F5F79AD01C}"/>
              </a:ext>
            </a:extLst>
          </p:cNvPr>
          <p:cNvSpPr/>
          <p:nvPr/>
        </p:nvSpPr>
        <p:spPr>
          <a:xfrm>
            <a:off x="446183" y="1340415"/>
            <a:ext cx="11111833" cy="5309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a typeface="PMingLiU" panose="020B0604030504040204" pitchFamily="18" charset="-120"/>
                <a:cs typeface="Arial" panose="020B0604020202020204" pitchFamily="34" charset="0"/>
              </a:rPr>
              <a:t>The aim of the study is to develop the model to be applied in the </a:t>
            </a:r>
            <a:r>
              <a:rPr lang="en-US" sz="3200" dirty="0" err="1">
                <a:solidFill>
                  <a:srgbClr val="000000"/>
                </a:solidFill>
                <a:ea typeface="PMingLiU" panose="020B0604030504040204" pitchFamily="18" charset="-120"/>
                <a:cs typeface="Arial" panose="020B0604020202020204" pitchFamily="34" charset="0"/>
              </a:rPr>
              <a:t>Gunt</a:t>
            </a:r>
            <a:r>
              <a:rPr lang="en-US" sz="3200" dirty="0">
                <a:solidFill>
                  <a:srgbClr val="000000"/>
                </a:solidFill>
                <a:ea typeface="PMingLiU" panose="020B0604030504040204" pitchFamily="18" charset="-120"/>
                <a:cs typeface="Arial" panose="020B0604020202020204" pitchFamily="34" charset="0"/>
              </a:rPr>
              <a:t> River basin.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a typeface="PMingLiU" panose="020B0604030504040204" pitchFamily="18" charset="-120"/>
                <a:cs typeface="Arial" panose="020B0604020202020204" pitchFamily="34" charset="0"/>
              </a:rPr>
              <a:t>Tasks: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AutoNum type="arabicParenR"/>
            </a:pPr>
            <a:r>
              <a:rPr lang="en-US" sz="3200" dirty="0">
                <a:solidFill>
                  <a:srgbClr val="000000"/>
                </a:solidFill>
                <a:ea typeface="PMingLiU" panose="020B0604030504040204" pitchFamily="18" charset="-120"/>
                <a:cs typeface="Arial" panose="020B0604020202020204" pitchFamily="34" charset="0"/>
              </a:rPr>
              <a:t>Parameterize and verify hydrological model using available historical data</a:t>
            </a:r>
            <a:r>
              <a:rPr lang="ru-RU" sz="3200" dirty="0">
                <a:solidFill>
                  <a:srgbClr val="000000"/>
                </a:solidFill>
                <a:ea typeface="PMingLiU" panose="020B0604030504040204" pitchFamily="18" charset="-12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a typeface="PMingLiU" panose="020B0604030504040204" pitchFamily="18" charset="-120"/>
                <a:cs typeface="Arial" panose="020B0604020202020204" pitchFamily="34" charset="0"/>
              </a:rPr>
              <a:t>of observations.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AutoNum type="arabicParenR"/>
            </a:pPr>
            <a:r>
              <a:rPr lang="en-US" sz="3200" dirty="0">
                <a:solidFill>
                  <a:srgbClr val="000000"/>
                </a:solidFill>
                <a:ea typeface="PMingLiU" panose="020B0604030504040204" pitchFamily="18" charset="-120"/>
                <a:cs typeface="Arial" panose="020B0604020202020204" pitchFamily="34" charset="0"/>
              </a:rPr>
              <a:t>Conduct hydrological modelling in the conditions of input data uncertainty.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AutoNum type="arabicParenR"/>
            </a:pPr>
            <a:r>
              <a:rPr lang="en-US" sz="3200" dirty="0">
                <a:solidFill>
                  <a:srgbClr val="000000"/>
                </a:solidFill>
                <a:ea typeface="PMingLiU" panose="020B0604030504040204" pitchFamily="18" charset="-120"/>
                <a:cs typeface="Arial" panose="020B0604020202020204" pitchFamily="34" charset="0"/>
              </a:rPr>
              <a:t>Assess the possibilities of the model to be applied in water resource management and planning. </a:t>
            </a:r>
          </a:p>
        </p:txBody>
      </p:sp>
    </p:spTree>
    <p:extLst>
      <p:ext uri="{BB962C8B-B14F-4D97-AF65-F5344CB8AC3E}">
        <p14:creationId xmlns:p14="http://schemas.microsoft.com/office/powerpoint/2010/main" val="246407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843639-B25D-4D1A-95BB-6239689747B5}"/>
              </a:ext>
            </a:extLst>
          </p:cNvPr>
          <p:cNvSpPr/>
          <p:nvPr/>
        </p:nvSpPr>
        <p:spPr>
          <a:xfrm>
            <a:off x="123656" y="2288868"/>
            <a:ext cx="4149997" cy="39395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orbel" panose="020B0503020204020204" pitchFamily="34" charset="0"/>
                <a:cs typeface="Arial" charset="0"/>
              </a:rPr>
              <a:t>Distributed hydrological process-based model with single structure for watersheds of any scale.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orbel" panose="020B0503020204020204" pitchFamily="34" charset="0"/>
                <a:cs typeface="Arial" charset="0"/>
              </a:rPr>
              <a:t>Most parameters  are transferrable to other basins with similar landscapes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Arial" charset="0"/>
              </a:rPr>
              <a:t>Limited input data: </a:t>
            </a:r>
            <a:r>
              <a:rPr lang="en-US" sz="2000" dirty="0"/>
              <a:t>daily data of air temperature, air moisture deficit and precipitation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Arial" charset="0"/>
              </a:rPr>
              <a:t>Glaciers are presented in a conceptual way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3FC4B3-4112-460D-B818-984338C535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25" y="6350"/>
            <a:ext cx="970828" cy="139267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481D69-65BB-4AAB-B967-90DA1CB14752}"/>
              </a:ext>
            </a:extLst>
          </p:cNvPr>
          <p:cNvSpPr/>
          <p:nvPr/>
        </p:nvSpPr>
        <p:spPr>
          <a:xfrm>
            <a:off x="438435" y="1442388"/>
            <a:ext cx="3764044" cy="646331"/>
          </a:xfrm>
          <a:prstGeom prst="rect">
            <a:avLst/>
          </a:prstGeom>
          <a:solidFill>
            <a:srgbClr val="C1EDCC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Hydrograph model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1BC0BFD-F0F4-4BD8-90B8-358AA02FF778}"/>
              </a:ext>
            </a:extLst>
          </p:cNvPr>
          <p:cNvSpPr/>
          <p:nvPr/>
        </p:nvSpPr>
        <p:spPr>
          <a:xfrm>
            <a:off x="1588937" y="-14546"/>
            <a:ext cx="2477538" cy="1085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4800" b="1" dirty="0">
                <a:cs typeface="Arial" panose="020B0604020202020204" pitchFamily="34" charset="0"/>
              </a:rPr>
              <a:t>Methods</a:t>
            </a:r>
            <a:endParaRPr lang="ru-RU" sz="4800" b="1" dirty="0"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A397695-8A19-4176-9279-3771C1BC59D6}"/>
              </a:ext>
            </a:extLst>
          </p:cNvPr>
          <p:cNvCxnSpPr/>
          <p:nvPr/>
        </p:nvCxnSpPr>
        <p:spPr>
          <a:xfrm>
            <a:off x="1497379" y="1071264"/>
            <a:ext cx="2705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C313D9FA-3F60-4ADD-BF4A-CB8925DCD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037" y="111745"/>
            <a:ext cx="3999571" cy="53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D4C14C2-7ECE-4EA1-AC40-0DD7FDC3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2FBC2F-C4CE-4325-B0CF-2541760808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5ED5E3-CA94-43C4-9FC7-DAE724A9F411}"/>
              </a:ext>
            </a:extLst>
          </p:cNvPr>
          <p:cNvGrpSpPr/>
          <p:nvPr/>
        </p:nvGrpSpPr>
        <p:grpSpPr>
          <a:xfrm>
            <a:off x="8521170" y="4673600"/>
            <a:ext cx="3528059" cy="2184400"/>
            <a:chOff x="3751694" y="928467"/>
            <a:chExt cx="8201208" cy="4596130"/>
          </a:xfrm>
        </p:grpSpPr>
        <p:pic>
          <p:nvPicPr>
            <p:cNvPr id="15" name="Picture 2" descr="ИПК «Гелар» - Доставка">
              <a:extLst>
                <a:ext uri="{FF2B5EF4-FFF2-40B4-BE49-F238E27FC236}">
                  <a16:creationId xmlns:a16="http://schemas.microsoft.com/office/drawing/2014/main" id="{884553E5-D999-4A46-806C-F37A9208AD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934" y="928467"/>
              <a:ext cx="8058968" cy="4596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17828D57-1DAD-4202-9E38-4FA3FDE3ECAC}"/>
                </a:ext>
              </a:extLst>
            </p:cNvPr>
            <p:cNvSpPr/>
            <p:nvPr/>
          </p:nvSpPr>
          <p:spPr>
            <a:xfrm>
              <a:off x="3751694" y="3378200"/>
              <a:ext cx="284480" cy="266589"/>
            </a:xfrm>
            <a:prstGeom prst="ellipse">
              <a:avLst/>
            </a:prstGeom>
            <a:solidFill>
              <a:srgbClr val="C1ED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7D7C57C-F8A2-47FD-998D-E786BC6DD837}"/>
                </a:ext>
              </a:extLst>
            </p:cNvPr>
            <p:cNvSpPr/>
            <p:nvPr/>
          </p:nvSpPr>
          <p:spPr>
            <a:xfrm>
              <a:off x="4137774" y="3967479"/>
              <a:ext cx="284480" cy="266589"/>
            </a:xfrm>
            <a:prstGeom prst="ellipse">
              <a:avLst/>
            </a:prstGeom>
            <a:solidFill>
              <a:srgbClr val="C1ED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859B6A28-27A3-47C5-B73F-F79EA1D3AC9B}"/>
                </a:ext>
              </a:extLst>
            </p:cNvPr>
            <p:cNvSpPr/>
            <p:nvPr/>
          </p:nvSpPr>
          <p:spPr>
            <a:xfrm>
              <a:off x="7539992" y="4495341"/>
              <a:ext cx="284480" cy="266589"/>
            </a:xfrm>
            <a:prstGeom prst="ellipse">
              <a:avLst/>
            </a:prstGeom>
            <a:solidFill>
              <a:srgbClr val="C1ED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AD5E74B1-7F3E-405F-A78F-9A3CAB37914F}"/>
                </a:ext>
              </a:extLst>
            </p:cNvPr>
            <p:cNvSpPr/>
            <p:nvPr/>
          </p:nvSpPr>
          <p:spPr>
            <a:xfrm>
              <a:off x="10152494" y="2562371"/>
              <a:ext cx="284480" cy="266589"/>
            </a:xfrm>
            <a:prstGeom prst="ellipse">
              <a:avLst/>
            </a:prstGeom>
            <a:solidFill>
              <a:srgbClr val="C1ED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A1EE5E99-8BAA-40CD-A352-5A1D373926AC}"/>
                </a:ext>
              </a:extLst>
            </p:cNvPr>
            <p:cNvSpPr/>
            <p:nvPr/>
          </p:nvSpPr>
          <p:spPr>
            <a:xfrm>
              <a:off x="10876508" y="3157331"/>
              <a:ext cx="284480" cy="266589"/>
            </a:xfrm>
            <a:prstGeom prst="ellipse">
              <a:avLst/>
            </a:prstGeom>
            <a:solidFill>
              <a:srgbClr val="C1ED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0843B3E-91A8-4B05-910F-43C66D02D7DB}"/>
                </a:ext>
              </a:extLst>
            </p:cNvPr>
            <p:cNvSpPr/>
            <p:nvPr/>
          </p:nvSpPr>
          <p:spPr>
            <a:xfrm>
              <a:off x="9548202" y="3834184"/>
              <a:ext cx="284480" cy="266589"/>
            </a:xfrm>
            <a:prstGeom prst="ellipse">
              <a:avLst/>
            </a:prstGeom>
            <a:solidFill>
              <a:srgbClr val="C1ED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3425" y="5478889"/>
            <a:ext cx="2305050" cy="134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6215974" y="5927008"/>
            <a:ext cx="21217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Verification of the model by  flood-frequency analysis </a:t>
            </a:r>
          </a:p>
          <a:p>
            <a:r>
              <a:rPr lang="en-US" sz="1200" b="1" dirty="0" err="1"/>
              <a:t>ainthe</a:t>
            </a:r>
            <a:r>
              <a:rPr lang="en-US" sz="1200" b="1" dirty="0"/>
              <a:t> different regions-&gt;</a:t>
            </a:r>
            <a:endParaRPr lang="ru-RU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36328" t="29444" r="32891" b="16667"/>
          <a:stretch>
            <a:fillRect/>
          </a:stretch>
        </p:blipFill>
        <p:spPr bwMode="auto">
          <a:xfrm>
            <a:off x="10020300" y="2871669"/>
            <a:ext cx="2171699" cy="213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8750425" y="142875"/>
            <a:ext cx="3098675" cy="738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Landscapes govern specific hydrological processes. The set of model parameters is developed for each of them.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 l="26484" t="56111" r="41875" b="15139"/>
          <a:stretch>
            <a:fillRect/>
          </a:stretch>
        </p:blipFill>
        <p:spPr bwMode="auto">
          <a:xfrm>
            <a:off x="8334375" y="933450"/>
            <a:ext cx="38576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8420100" y="3100916"/>
          <a:ext cx="1514476" cy="147168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51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/>
                        <a:t>Soil parameters</a:t>
                      </a:r>
                      <a:endParaRPr lang="ru-RU" sz="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/>
                        <a:t>Density</a:t>
                      </a:r>
                      <a:r>
                        <a:rPr lang="ru-RU" sz="800" dirty="0"/>
                        <a:t>, </a:t>
                      </a:r>
                      <a:r>
                        <a:rPr lang="ru-RU" sz="800" dirty="0" err="1"/>
                        <a:t>k</a:t>
                      </a:r>
                      <a:r>
                        <a:rPr lang="en-US" sz="800" dirty="0"/>
                        <a:t>g</a:t>
                      </a:r>
                      <a:r>
                        <a:rPr lang="ru-RU" sz="800" dirty="0"/>
                        <a:t>/m</a:t>
                      </a:r>
                      <a:r>
                        <a:rPr lang="ru-RU" sz="800" baseline="30000" dirty="0"/>
                        <a:t>3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/>
                        <a:t>Porosity</a:t>
                      </a:r>
                      <a:r>
                        <a:rPr lang="ru-RU" sz="800" dirty="0"/>
                        <a:t>, m</a:t>
                      </a:r>
                      <a:r>
                        <a:rPr lang="ru-RU" sz="800" baseline="30000" dirty="0"/>
                        <a:t>3</a:t>
                      </a:r>
                      <a:r>
                        <a:rPr lang="ru-RU" sz="800" dirty="0"/>
                        <a:t>/ </a:t>
                      </a:r>
                      <a:r>
                        <a:rPr lang="ru-RU" sz="800" dirty="0" err="1"/>
                        <a:t>m</a:t>
                      </a:r>
                      <a:r>
                        <a:rPr lang="ru-RU" sz="800" baseline="30000" dirty="0" err="1"/>
                        <a:t>3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/>
                        <a:t>Maximum water holding capacity, </a:t>
                      </a:r>
                      <a:r>
                        <a:rPr lang="en-US" sz="800" dirty="0" err="1"/>
                        <a:t>m</a:t>
                      </a:r>
                      <a:r>
                        <a:rPr lang="en-US" sz="800" baseline="30000" dirty="0" err="1"/>
                        <a:t>3</a:t>
                      </a:r>
                      <a:r>
                        <a:rPr lang="en-US" sz="800" dirty="0"/>
                        <a:t>/ m</a:t>
                      </a:r>
                      <a:r>
                        <a:rPr lang="en-US" sz="800" baseline="30000" dirty="0"/>
                        <a:t>3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/>
                        <a:t>Infiltration coefficient</a:t>
                      </a:r>
                      <a:r>
                        <a:rPr lang="ru-RU" sz="800" dirty="0"/>
                        <a:t>,</a:t>
                      </a:r>
                      <a:r>
                        <a:rPr lang="en-US" sz="800" baseline="0" dirty="0"/>
                        <a:t> mm/min</a:t>
                      </a:r>
                      <a:endParaRPr lang="en-US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/>
                        <a:t>Specific heat capacity, J/(</a:t>
                      </a:r>
                      <a:r>
                        <a:rPr lang="en-US" sz="800" dirty="0" err="1"/>
                        <a:t>kgºC</a:t>
                      </a:r>
                      <a:r>
                        <a:rPr lang="en-US" sz="800" dirty="0"/>
                        <a:t>)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/>
                        <a:t>Specific heat conductivity, W/(</a:t>
                      </a:r>
                      <a:r>
                        <a:rPr lang="en-US" sz="800" dirty="0" err="1"/>
                        <a:t>mºC</a:t>
                      </a:r>
                      <a:r>
                        <a:rPr lang="en-US" sz="800" dirty="0"/>
                        <a:t>)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/>
                        <a:t>Hydraulic parameter</a:t>
                      </a:r>
                      <a:r>
                        <a:rPr lang="en-US" sz="800" baseline="0" dirty="0"/>
                        <a:t> of soil runoff elements, m</a:t>
                      </a:r>
                      <a:r>
                        <a:rPr lang="en-US" sz="800" baseline="30000" dirty="0"/>
                        <a:t>3</a:t>
                      </a:r>
                      <a:r>
                        <a:rPr lang="en-US" sz="800" baseline="0" dirty="0"/>
                        <a:t>/s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87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9F4CE0-1F9E-0C6B-5577-4D8F4004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8" y="942809"/>
            <a:ext cx="6700545" cy="517729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A8E09E-C6AB-4B68-BCE6-8AF5677FCF96}"/>
              </a:ext>
            </a:extLst>
          </p:cNvPr>
          <p:cNvSpPr/>
          <p:nvPr/>
        </p:nvSpPr>
        <p:spPr>
          <a:xfrm>
            <a:off x="1605202" y="-139126"/>
            <a:ext cx="2683812" cy="1003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>
                <a:cs typeface="Arial" panose="020B0604020202020204" pitchFamily="34" charset="0"/>
              </a:rPr>
              <a:t>Study area</a:t>
            </a:r>
            <a:endParaRPr lang="ru-RU" sz="4400" b="1" dirty="0"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BA9C2BD-CAA4-4BDB-A5C3-87B85440ABC4}"/>
              </a:ext>
            </a:extLst>
          </p:cNvPr>
          <p:cNvCxnSpPr/>
          <p:nvPr/>
        </p:nvCxnSpPr>
        <p:spPr>
          <a:xfrm>
            <a:off x="1569359" y="852625"/>
            <a:ext cx="2705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F9479D5-0805-4662-A38E-FE75A17A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8E186E-DDF9-4565-9A36-BBD36FBC6F57}"/>
              </a:ext>
            </a:extLst>
          </p:cNvPr>
          <p:cNvSpPr/>
          <p:nvPr/>
        </p:nvSpPr>
        <p:spPr>
          <a:xfrm>
            <a:off x="7062391" y="742754"/>
            <a:ext cx="4854791" cy="400110"/>
          </a:xfrm>
          <a:prstGeom prst="rect">
            <a:avLst/>
          </a:prstGeom>
          <a:solidFill>
            <a:srgbClr val="C1EDCC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The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Gunt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River –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Horog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(area 13,700 km</a:t>
            </a:r>
            <a:r>
              <a:rPr lang="en-US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538859-9EAF-4505-AAFE-BE0A8D1EF69A}"/>
              </a:ext>
            </a:extLst>
          </p:cNvPr>
          <p:cNvSpPr/>
          <p:nvPr/>
        </p:nvSpPr>
        <p:spPr>
          <a:xfrm>
            <a:off x="7022434" y="1364812"/>
            <a:ext cx="49512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PMingLiU" panose="02020500000000000000" pitchFamily="18" charset="-120"/>
              </a:rPr>
              <a:t>2 types of climate: cold summers and very low humidity (Eastern Pamirs)moderately warm summers and very low humidity (Western Pamirs)</a:t>
            </a:r>
            <a:endParaRPr lang="ru-RU" sz="1400" dirty="0">
              <a:solidFill>
                <a:srgbClr val="000000"/>
              </a:solidFill>
              <a:ea typeface="PMingLiU" panose="02020500000000000000" pitchFamily="18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PMingLiU" panose="02020500000000000000" pitchFamily="18" charset="-120"/>
              </a:rPr>
              <a:t>Altitude: 2063 – 6683 m</a:t>
            </a:r>
            <a:r>
              <a:rPr lang="ru-RU" sz="1400" dirty="0">
                <a:solidFill>
                  <a:srgbClr val="000000"/>
                </a:solidFill>
                <a:ea typeface="PMingLiU" panose="02020500000000000000" pitchFamily="18" charset="-120"/>
              </a:rPr>
              <a:t> (</a:t>
            </a:r>
            <a:r>
              <a:rPr lang="en-US" sz="1400" dirty="0">
                <a:solidFill>
                  <a:srgbClr val="000000"/>
                </a:solidFill>
                <a:ea typeface="PMingLiU" panose="02020500000000000000" pitchFamily="18" charset="-120"/>
              </a:rPr>
              <a:t>average 4170 m</a:t>
            </a:r>
            <a:r>
              <a:rPr lang="ru-RU" sz="1400" dirty="0">
                <a:solidFill>
                  <a:srgbClr val="000000"/>
                </a:solidFill>
                <a:ea typeface="PMingLiU" panose="02020500000000000000" pitchFamily="18" charset="-120"/>
              </a:rPr>
              <a:t>)</a:t>
            </a:r>
            <a:r>
              <a:rPr lang="en-US" sz="1400" dirty="0">
                <a:solidFill>
                  <a:srgbClr val="000000"/>
                </a:solidFill>
                <a:ea typeface="PMingLiU" panose="02020500000000000000" pitchFamily="18" charset="-12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PMingLiU" panose="02020500000000000000" pitchFamily="18" charset="-120"/>
              </a:rPr>
              <a:t>The average annual temperature:</a:t>
            </a:r>
          </a:p>
          <a:p>
            <a:r>
              <a:rPr lang="en-US" sz="1400" dirty="0">
                <a:solidFill>
                  <a:srgbClr val="000000"/>
                </a:solidFill>
                <a:ea typeface="PMingLiU" panose="02020500000000000000" pitchFamily="18" charset="-120"/>
              </a:rPr>
              <a:t>              -2.0˚C at </a:t>
            </a:r>
            <a:r>
              <a:rPr lang="en-US" sz="1400" dirty="0" err="1">
                <a:solidFill>
                  <a:srgbClr val="000000"/>
                </a:solidFill>
                <a:ea typeface="PMingLiU" panose="02020500000000000000" pitchFamily="18" charset="-120"/>
              </a:rPr>
              <a:t>Dzhavshangoz</a:t>
            </a:r>
            <a:r>
              <a:rPr lang="en-US" sz="1400" dirty="0">
                <a:solidFill>
                  <a:srgbClr val="000000"/>
                </a:solidFill>
                <a:ea typeface="PMingLiU" panose="02020500000000000000" pitchFamily="18" charset="-120"/>
              </a:rPr>
              <a:t> (3410 m),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PMingLiU" panose="02020500000000000000" pitchFamily="18" charset="-120"/>
              </a:rPr>
              <a:t>      +8.7˚C at </a:t>
            </a:r>
            <a:r>
              <a:rPr lang="en-US" sz="1400" dirty="0" err="1">
                <a:solidFill>
                  <a:srgbClr val="000000"/>
                </a:solidFill>
                <a:ea typeface="PMingLiU" panose="02020500000000000000" pitchFamily="18" charset="-120"/>
              </a:rPr>
              <a:t>Khorog</a:t>
            </a:r>
            <a:r>
              <a:rPr lang="en-US" sz="1400" dirty="0">
                <a:solidFill>
                  <a:srgbClr val="000000"/>
                </a:solidFill>
                <a:ea typeface="PMingLiU" panose="02020500000000000000" pitchFamily="18" charset="-120"/>
              </a:rPr>
              <a:t> (2075 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PMingLiU" panose="02020500000000000000" pitchFamily="18" charset="-120"/>
              </a:rPr>
              <a:t>Precipitation: 145 mm at </a:t>
            </a:r>
            <a:r>
              <a:rPr lang="en-US" sz="1400" dirty="0" err="1">
                <a:solidFill>
                  <a:srgbClr val="000000"/>
                </a:solidFill>
                <a:ea typeface="PMingLiU" panose="02020500000000000000" pitchFamily="18" charset="-120"/>
              </a:rPr>
              <a:t>Dzhavshangoz</a:t>
            </a:r>
            <a:r>
              <a:rPr lang="en-US" sz="1400" dirty="0">
                <a:solidFill>
                  <a:srgbClr val="000000"/>
                </a:solidFill>
                <a:ea typeface="PMingLiU" panose="02020500000000000000" pitchFamily="18" charset="-120"/>
              </a:rPr>
              <a:t>, 285 mm at </a:t>
            </a:r>
            <a:r>
              <a:rPr lang="en-US" sz="1400" dirty="0" err="1">
                <a:solidFill>
                  <a:srgbClr val="000000"/>
                </a:solidFill>
                <a:ea typeface="PMingLiU" panose="02020500000000000000" pitchFamily="18" charset="-120"/>
              </a:rPr>
              <a:t>Khorog</a:t>
            </a:r>
            <a:r>
              <a:rPr lang="en-US" sz="1400" dirty="0">
                <a:solidFill>
                  <a:srgbClr val="000000"/>
                </a:solidFill>
                <a:ea typeface="PMingLiU" panose="02020500000000000000" pitchFamily="18" charset="-120"/>
              </a:rPr>
              <a:t>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200" i="1" dirty="0"/>
              <a:t>Precipitation during the cold period (October-April) exceeds the amount of precipitation during the warm period (May-September) by several times, depending on altitude.</a:t>
            </a:r>
            <a:endParaRPr lang="ru-RU" sz="1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Glacier-snow-fed river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Average annual river flow 104 m</a:t>
            </a:r>
            <a:r>
              <a:rPr lang="en-US" sz="1400" baseline="30000" dirty="0"/>
              <a:t>3</a:t>
            </a:r>
            <a:r>
              <a:rPr lang="en-US" sz="1400" dirty="0"/>
              <a:t>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The area of glaciation 826 km</a:t>
            </a:r>
            <a:r>
              <a:rPr lang="en-US" sz="1400" baseline="30000" dirty="0"/>
              <a:t>2 </a:t>
            </a:r>
            <a:r>
              <a:rPr lang="en-US" sz="1400" dirty="0"/>
              <a:t>(6%)</a:t>
            </a:r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366BC0-ED18-4843-94F6-9B9BD4C88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6350"/>
            <a:ext cx="1227411" cy="42944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C8C5C2E-D67C-4C8F-BAF5-FFB82FA31C9E}"/>
              </a:ext>
            </a:extLst>
          </p:cNvPr>
          <p:cNvSpPr/>
          <p:nvPr/>
        </p:nvSpPr>
        <p:spPr>
          <a:xfrm>
            <a:off x="7099825" y="4492504"/>
            <a:ext cx="48173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rgbClr val="000000"/>
                </a:solidFill>
                <a:ea typeface="PMingLiU" panose="02020500000000000000" pitchFamily="18" charset="-120"/>
              </a:rPr>
              <a:t>The runoff formation complexes (RFC):</a:t>
            </a:r>
          </a:p>
          <a:p>
            <a:r>
              <a:rPr lang="en-US" sz="1400" dirty="0">
                <a:solidFill>
                  <a:srgbClr val="000000"/>
                </a:solidFill>
                <a:ea typeface="PMingLiU" panose="02020500000000000000" pitchFamily="18" charset="-120"/>
              </a:rPr>
              <a:t>homogeneous in soil, vegetation and landscape characteristics:</a:t>
            </a:r>
            <a:endParaRPr lang="ru-RU" sz="1400" dirty="0">
              <a:solidFill>
                <a:srgbClr val="000000"/>
              </a:solidFill>
              <a:ea typeface="PMingLiU" panose="02020500000000000000" pitchFamily="18" charset="-12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PMingLiU" panose="02020500000000000000" pitchFamily="18" charset="-120"/>
              </a:rPr>
              <a:t> Desert</a:t>
            </a:r>
            <a:r>
              <a:rPr lang="ru-RU" sz="1400" dirty="0">
                <a:solidFill>
                  <a:srgbClr val="000000"/>
                </a:solidFill>
                <a:ea typeface="PMingLiU" panose="02020500000000000000" pitchFamily="18" charset="-12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a typeface="PMingLiU" panose="02020500000000000000" pitchFamily="18" charset="-120"/>
              </a:rPr>
              <a:t>  </a:t>
            </a:r>
            <a:r>
              <a:rPr lang="en-US" sz="1400" dirty="0">
                <a:solidFill>
                  <a:srgbClr val="000000"/>
                </a:solidFill>
                <a:ea typeface="PMingLiU" panose="02020500000000000000" pitchFamily="18" charset="-120"/>
              </a:rPr>
              <a:t>Highlands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Glacier</a:t>
            </a:r>
            <a:endParaRPr lang="ru-RU" sz="1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F55657E-B64B-4461-87CF-BCE4EEC63B2A}"/>
              </a:ext>
            </a:extLst>
          </p:cNvPr>
          <p:cNvSpPr/>
          <p:nvPr/>
        </p:nvSpPr>
        <p:spPr>
          <a:xfrm>
            <a:off x="7409102" y="5666747"/>
            <a:ext cx="4397121" cy="461665"/>
          </a:xfrm>
          <a:prstGeom prst="rect">
            <a:avLst/>
          </a:prstGeom>
          <a:solidFill>
            <a:srgbClr val="C1ED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ea typeface="PMingLiU" panose="02020500000000000000" pitchFamily="18" charset="-120"/>
              </a:rPr>
              <a:t>Each RFC has its own set of soil and vegetation parameters. </a:t>
            </a:r>
            <a:endParaRPr lang="ru-RU" sz="1200" dirty="0">
              <a:solidFill>
                <a:srgbClr val="000000"/>
              </a:solidFill>
              <a:ea typeface="PMingLiU" panose="02020500000000000000" pitchFamily="18" charset="-120"/>
            </a:endParaRPr>
          </a:p>
          <a:p>
            <a:pPr algn="ctr"/>
            <a:r>
              <a:rPr lang="en-US" sz="1200" dirty="0">
                <a:solidFill>
                  <a:srgbClr val="000000"/>
                </a:solidFill>
                <a:ea typeface="PMingLiU" panose="02020500000000000000" pitchFamily="18" charset="-120"/>
              </a:rPr>
              <a:t>The parameters were adopted from the study:</a:t>
            </a:r>
            <a:endParaRPr lang="ru-RU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D77AB6-92E8-877D-04A9-04DA2452AF3C}"/>
              </a:ext>
            </a:extLst>
          </p:cNvPr>
          <p:cNvSpPr txBox="1"/>
          <p:nvPr/>
        </p:nvSpPr>
        <p:spPr>
          <a:xfrm>
            <a:off x="838200" y="6115246"/>
            <a:ext cx="6497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S</a:t>
            </a:r>
            <a:r>
              <a:rPr lang="ru-RU" b="1" i="1" dirty="0" err="1"/>
              <a:t>cheme</a:t>
            </a:r>
            <a:r>
              <a:rPr lang="ru-RU" b="1" i="1" dirty="0"/>
              <a:t> </a:t>
            </a:r>
            <a:r>
              <a:rPr lang="ru-RU" b="1" i="1" dirty="0" err="1"/>
              <a:t>of</a:t>
            </a:r>
            <a:r>
              <a:rPr lang="ru-RU" b="1" i="1" dirty="0"/>
              <a:t> </a:t>
            </a:r>
            <a:r>
              <a:rPr lang="ru-RU" b="1" i="1" dirty="0" err="1"/>
              <a:t>the</a:t>
            </a:r>
            <a:r>
              <a:rPr lang="ru-RU" b="1" i="1" dirty="0"/>
              <a:t> </a:t>
            </a:r>
            <a:r>
              <a:rPr lang="ru-RU" b="1" i="1" dirty="0" err="1"/>
              <a:t>catchment</a:t>
            </a:r>
            <a:r>
              <a:rPr lang="ru-RU" b="1" i="1" dirty="0"/>
              <a:t> </a:t>
            </a:r>
            <a:r>
              <a:rPr lang="ru-RU" b="1" i="1" dirty="0" err="1"/>
              <a:t>area</a:t>
            </a:r>
            <a:r>
              <a:rPr lang="ru-RU" b="1" i="1" dirty="0"/>
              <a:t> </a:t>
            </a:r>
            <a:r>
              <a:rPr lang="ru-RU" b="1" i="1" dirty="0" err="1"/>
              <a:t>of</a:t>
            </a:r>
            <a:r>
              <a:rPr lang="ru-RU" b="1" i="1" dirty="0"/>
              <a:t> </a:t>
            </a:r>
            <a:r>
              <a:rPr lang="ru-RU" b="1" i="1" dirty="0" err="1"/>
              <a:t>the</a:t>
            </a:r>
            <a:r>
              <a:rPr lang="ru-RU" b="1" i="1" dirty="0"/>
              <a:t> </a:t>
            </a:r>
            <a:r>
              <a:rPr lang="ru-RU" b="1" i="1" dirty="0" err="1"/>
              <a:t>Gunt</a:t>
            </a:r>
            <a:r>
              <a:rPr lang="ru-RU" b="1" i="1" dirty="0"/>
              <a:t> River</a:t>
            </a:r>
          </a:p>
        </p:txBody>
      </p:sp>
    </p:spTree>
    <p:extLst>
      <p:ext uri="{BB962C8B-B14F-4D97-AF65-F5344CB8AC3E}">
        <p14:creationId xmlns:p14="http://schemas.microsoft.com/office/powerpoint/2010/main" val="370180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3F9070-C7BB-EC8E-C8E9-3794D673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0AB095-5189-9C33-8681-9DD6A126EE99}"/>
              </a:ext>
            </a:extLst>
          </p:cNvPr>
          <p:cNvSpPr txBox="1"/>
          <p:nvPr/>
        </p:nvSpPr>
        <p:spPr>
          <a:xfrm>
            <a:off x="285161" y="154698"/>
            <a:ext cx="74919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cs typeface="Arial" panose="020B0604020202020204" pitchFamily="34" charset="0"/>
              </a:rPr>
              <a:t>Hydrometeorological data</a:t>
            </a:r>
            <a:endParaRPr lang="ru-RU" sz="44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3CAF362-2695-401C-E3FF-82962FCD7E0C}"/>
              </a:ext>
            </a:extLst>
          </p:cNvPr>
          <p:cNvGraphicFramePr>
            <a:graphicFrameLocks noGrp="1"/>
          </p:cNvGraphicFramePr>
          <p:nvPr/>
        </p:nvGraphicFramePr>
        <p:xfrm>
          <a:off x="285161" y="1134445"/>
          <a:ext cx="7961198" cy="2043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529">
                  <a:extLst>
                    <a:ext uri="{9D8B030D-6E8A-4147-A177-3AD203B41FA5}">
                      <a16:colId xmlns:a16="http://schemas.microsoft.com/office/drawing/2014/main" val="3222714003"/>
                    </a:ext>
                  </a:extLst>
                </a:gridCol>
                <a:gridCol w="2213062">
                  <a:extLst>
                    <a:ext uri="{9D8B030D-6E8A-4147-A177-3AD203B41FA5}">
                      <a16:colId xmlns:a16="http://schemas.microsoft.com/office/drawing/2014/main" val="3484976408"/>
                    </a:ext>
                  </a:extLst>
                </a:gridCol>
                <a:gridCol w="2454332">
                  <a:extLst>
                    <a:ext uri="{9D8B030D-6E8A-4147-A177-3AD203B41FA5}">
                      <a16:colId xmlns:a16="http://schemas.microsoft.com/office/drawing/2014/main" val="1874197126"/>
                    </a:ext>
                  </a:extLst>
                </a:gridCol>
                <a:gridCol w="2347275">
                  <a:extLst>
                    <a:ext uri="{9D8B030D-6E8A-4147-A177-3AD203B41FA5}">
                      <a16:colId xmlns:a16="http://schemas.microsoft.com/office/drawing/2014/main" val="3855144957"/>
                    </a:ext>
                  </a:extLst>
                </a:gridCol>
              </a:tblGrid>
              <a:tr h="44252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Meteorological data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Hydrological data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341972"/>
                  </a:ext>
                </a:extLst>
              </a:tr>
              <a:tr h="44252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Name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n-lt"/>
                          <a:ea typeface="PMingLiU" panose="02020500000000000000" pitchFamily="18" charset="-120"/>
                        </a:rPr>
                        <a:t>Dzhavshangoz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PMingLiU" panose="02020500000000000000" pitchFamily="18" charset="-120"/>
                        </a:rPr>
                        <a:t> (3410 m)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n-lt"/>
                          <a:ea typeface="PMingLiU" panose="02020500000000000000" pitchFamily="18" charset="-120"/>
                        </a:rPr>
                        <a:t>Khorog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PMingLiU" panose="02020500000000000000" pitchFamily="18" charset="-120"/>
                        </a:rPr>
                        <a:t> (2075 m)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n-lt"/>
                          <a:ea typeface="PMingLiU" panose="02020500000000000000" pitchFamily="18" charset="-120"/>
                        </a:rPr>
                        <a:t>The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+mn-lt"/>
                          <a:ea typeface="PMingLiU" panose="02020500000000000000" pitchFamily="18" charset="-120"/>
                        </a:rPr>
                        <a:t>Gunt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n-lt"/>
                          <a:ea typeface="PMingLiU" panose="02020500000000000000" pitchFamily="18" charset="-120"/>
                        </a:rPr>
                        <a:t> River –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+mn-lt"/>
                          <a:ea typeface="PMingLiU" panose="02020500000000000000" pitchFamily="18" charset="-120"/>
                        </a:rPr>
                        <a:t>Horog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n-lt"/>
                          <a:ea typeface="PMingLiU" panose="02020500000000000000" pitchFamily="18" charset="-120"/>
                        </a:rPr>
                        <a:t> 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377587"/>
                  </a:ext>
                </a:extLst>
              </a:tr>
              <a:tr h="44252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Period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  <a:cs typeface="Times New Roman" panose="02020603050405020304" pitchFamily="18" charset="0"/>
                        </a:rPr>
                        <a:t>1936-1997 </a:t>
                      </a:r>
                      <a:r>
                        <a:rPr lang="en-US" sz="1600" dirty="0">
                          <a:latin typeface="+mn-lt"/>
                          <a:cs typeface="Times New Roman" panose="02020603050405020304" pitchFamily="18" charset="0"/>
                        </a:rPr>
                        <a:t>with gaps (daily)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Times New Roman" panose="02020603050405020304" pitchFamily="18" charset="0"/>
                        </a:rPr>
                        <a:t>1898-2020</a:t>
                      </a:r>
                    </a:p>
                    <a:p>
                      <a:r>
                        <a:rPr lang="en-US" sz="1600" dirty="0">
                          <a:latin typeface="+mn-lt"/>
                          <a:cs typeface="Times New Roman" panose="02020603050405020304" pitchFamily="18" charset="0"/>
                        </a:rPr>
                        <a:t>with gaps (daily)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Times New Roman" panose="02020603050405020304" pitchFamily="18" charset="0"/>
                        </a:rPr>
                        <a:t>1965-1986 (daily)</a:t>
                      </a:r>
                    </a:p>
                    <a:p>
                      <a:r>
                        <a:rPr lang="en-US" sz="1600" dirty="0">
                          <a:latin typeface="+mn-lt"/>
                          <a:cs typeface="Times New Roman" panose="02020603050405020304" pitchFamily="18" charset="0"/>
                        </a:rPr>
                        <a:t>1940-2020 (monthly)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96242"/>
                  </a:ext>
                </a:extLst>
              </a:tr>
              <a:tr h="44252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Element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Times New Roman" panose="02020603050405020304" pitchFamily="18" charset="0"/>
                        </a:rPr>
                        <a:t>precipitation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Times New Roman" panose="02020603050405020304" pitchFamily="18" charset="0"/>
                        </a:rPr>
                        <a:t>temperature, precipitation, humidity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Discharge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522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C541676-CF7A-A138-CDD6-2F4CAB7FDDB5}"/>
              </a:ext>
            </a:extLst>
          </p:cNvPr>
          <p:cNvSpPr txBox="1"/>
          <p:nvPr/>
        </p:nvSpPr>
        <p:spPr>
          <a:xfrm>
            <a:off x="8610600" y="1555922"/>
            <a:ext cx="30613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Meteorological information does not fully reflect the change in characteristics with altitude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DEFC3-AFDD-A917-EE4E-54658AC402CB}"/>
              </a:ext>
            </a:extLst>
          </p:cNvPr>
          <p:cNvSpPr txBox="1"/>
          <p:nvPr/>
        </p:nvSpPr>
        <p:spPr>
          <a:xfrm>
            <a:off x="285161" y="3177729"/>
            <a:ext cx="52672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Special experimental river watershed for detailed observations of meteorological parameters</a:t>
            </a:r>
          </a:p>
          <a:p>
            <a:pPr algn="ctr"/>
            <a:endParaRPr lang="en-US" sz="1600" b="1" dirty="0"/>
          </a:p>
          <a:p>
            <a:pPr algn="just"/>
            <a:r>
              <a:rPr lang="ru-RU" sz="1600" dirty="0"/>
              <a:t>The </a:t>
            </a:r>
            <a:r>
              <a:rPr lang="ru-RU" sz="1600" dirty="0" err="1"/>
              <a:t>Varzob</a:t>
            </a:r>
            <a:r>
              <a:rPr lang="ru-RU" sz="1600" dirty="0"/>
              <a:t> River -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village</a:t>
            </a:r>
            <a:r>
              <a:rPr lang="ru-RU" sz="1600" dirty="0"/>
              <a:t> </a:t>
            </a:r>
            <a:r>
              <a:rPr lang="ru-RU" sz="1600" dirty="0" err="1"/>
              <a:t>Dagana</a:t>
            </a:r>
            <a:r>
              <a:rPr lang="ru-RU" sz="1600" dirty="0"/>
              <a:t> (1270 km</a:t>
            </a:r>
            <a:r>
              <a:rPr lang="ru-RU" sz="1600" baseline="30000" dirty="0"/>
              <a:t>2</a:t>
            </a:r>
            <a:r>
              <a:rPr lang="ru-RU" sz="1600" dirty="0"/>
              <a:t>)</a:t>
            </a:r>
            <a:r>
              <a:rPr lang="en-US" sz="1600" dirty="0"/>
              <a:t>, 1965-1981</a:t>
            </a:r>
          </a:p>
          <a:p>
            <a:pPr algn="just"/>
            <a:r>
              <a:rPr lang="ru-RU" sz="1600" dirty="0" err="1"/>
              <a:t>Altitude</a:t>
            </a:r>
            <a:r>
              <a:rPr lang="ru-RU" sz="1600" dirty="0"/>
              <a:t>: 900 - 4500 m (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highest</a:t>
            </a:r>
            <a:r>
              <a:rPr lang="ru-RU" sz="1600" dirty="0"/>
              <a:t> </a:t>
            </a:r>
            <a:r>
              <a:rPr lang="ru-RU" sz="1600" dirty="0" err="1"/>
              <a:t>point</a:t>
            </a:r>
            <a:r>
              <a:rPr lang="ru-RU" sz="1600" dirty="0"/>
              <a:t> </a:t>
            </a:r>
            <a:r>
              <a:rPr lang="ru-RU" sz="1600" dirty="0" err="1"/>
              <a:t>is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Gaznok</a:t>
            </a:r>
            <a:r>
              <a:rPr lang="ru-RU" sz="1600" dirty="0"/>
              <a:t> </a:t>
            </a:r>
            <a:r>
              <a:rPr lang="ru-RU" sz="1600" dirty="0" err="1"/>
              <a:t>Peak</a:t>
            </a:r>
            <a:r>
              <a:rPr lang="ru-RU" sz="1600" dirty="0"/>
              <a:t> </a:t>
            </a:r>
            <a:r>
              <a:rPr lang="ru-RU" sz="1600" dirty="0" err="1"/>
              <a:t>is</a:t>
            </a:r>
            <a:r>
              <a:rPr lang="ru-RU" sz="1600" dirty="0"/>
              <a:t> 4881 m) </a:t>
            </a:r>
            <a:endParaRPr lang="en-US" sz="1600" dirty="0"/>
          </a:p>
          <a:p>
            <a:pPr algn="just"/>
            <a:r>
              <a:rPr lang="ru-RU" sz="1600" b="1" dirty="0" err="1">
                <a:solidFill>
                  <a:srgbClr val="FF0000"/>
                </a:solidFill>
              </a:rPr>
              <a:t>According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to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the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altitude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characteristics</a:t>
            </a:r>
            <a:r>
              <a:rPr lang="ru-RU" sz="1600" b="1" dirty="0">
                <a:solidFill>
                  <a:srgbClr val="FF0000"/>
                </a:solidFill>
              </a:rPr>
              <a:t>, </a:t>
            </a:r>
            <a:r>
              <a:rPr lang="ru-RU" sz="1600" b="1" dirty="0" err="1">
                <a:solidFill>
                  <a:srgbClr val="FF0000"/>
                </a:solidFill>
              </a:rPr>
              <a:t>the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basin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of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the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Varzob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R</a:t>
            </a:r>
            <a:r>
              <a:rPr lang="ru-RU" sz="1600" b="1" dirty="0" err="1">
                <a:solidFill>
                  <a:srgbClr val="FF0000"/>
                </a:solidFill>
              </a:rPr>
              <a:t>iver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is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typical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for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the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region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of</a:t>
            </a:r>
            <a:r>
              <a:rPr lang="ru-RU" sz="1600" b="1" dirty="0">
                <a:solidFill>
                  <a:srgbClr val="FF0000"/>
                </a:solidFill>
              </a:rPr>
              <a:t> Central Asia. </a:t>
            </a:r>
            <a:endParaRPr lang="en-US" sz="1600" b="1" dirty="0">
              <a:solidFill>
                <a:srgbClr val="FF0000"/>
              </a:solidFill>
            </a:endParaRPr>
          </a:p>
          <a:p>
            <a:pPr algn="just"/>
            <a:endParaRPr lang="en-US" sz="1600" b="1" dirty="0">
              <a:solidFill>
                <a:srgbClr val="FF0000"/>
              </a:solidFill>
            </a:endParaRPr>
          </a:p>
          <a:p>
            <a:pPr algn="just"/>
            <a:r>
              <a:rPr lang="en-US" sz="1600" dirty="0"/>
              <a:t>6 meteorological station (temperature, precipitation, humidity)</a:t>
            </a:r>
          </a:p>
          <a:p>
            <a:pPr algn="just"/>
            <a:r>
              <a:rPr lang="en-US" sz="1600" dirty="0"/>
              <a:t>14 precipitation station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9FEC9F-5F92-3B5A-A240-23003B74D0BD}"/>
              </a:ext>
            </a:extLst>
          </p:cNvPr>
          <p:cNvSpPr txBox="1"/>
          <p:nvPr/>
        </p:nvSpPr>
        <p:spPr>
          <a:xfrm>
            <a:off x="5908237" y="6393859"/>
            <a:ext cx="3890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P</a:t>
            </a:r>
            <a:r>
              <a:rPr lang="ru-RU" b="1" i="1" dirty="0" err="1"/>
              <a:t>recipitation</a:t>
            </a:r>
            <a:r>
              <a:rPr lang="ru-RU" b="1" i="1" dirty="0"/>
              <a:t> </a:t>
            </a:r>
            <a:r>
              <a:rPr lang="ru-RU" b="1" i="1" dirty="0" err="1"/>
              <a:t>distribution</a:t>
            </a:r>
            <a:r>
              <a:rPr lang="ru-RU" b="1" i="1" dirty="0"/>
              <a:t> </a:t>
            </a:r>
            <a:r>
              <a:rPr lang="ru-RU" b="1" i="1" dirty="0" err="1"/>
              <a:t>with</a:t>
            </a:r>
            <a:r>
              <a:rPr lang="ru-RU" b="1" i="1" dirty="0"/>
              <a:t> </a:t>
            </a:r>
            <a:r>
              <a:rPr lang="ru-RU" b="1" i="1" dirty="0" err="1"/>
              <a:t>altitude</a:t>
            </a:r>
            <a:endParaRPr lang="ru-RU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42D5A3-04B1-2AF1-6F9B-23AF018CCCE3}"/>
              </a:ext>
            </a:extLst>
          </p:cNvPr>
          <p:cNvSpPr txBox="1"/>
          <p:nvPr/>
        </p:nvSpPr>
        <p:spPr>
          <a:xfrm>
            <a:off x="9671901" y="3429000"/>
            <a:ext cx="2520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Up to 3000 m the amount of precipitation increases, after - decreases</a:t>
            </a:r>
            <a:endParaRPr lang="ru-RU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54CCD9-48ED-215C-F434-4AAAD50EF93D}"/>
              </a:ext>
            </a:extLst>
          </p:cNvPr>
          <p:cNvSpPr txBox="1"/>
          <p:nvPr/>
        </p:nvSpPr>
        <p:spPr>
          <a:xfrm>
            <a:off x="9671901" y="4661842"/>
            <a:ext cx="25200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Reason: underestimation of precipitation due to wind blowing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51CD274-E040-E1A4-225B-AEA961F80329}"/>
              </a:ext>
            </a:extLst>
          </p:cNvPr>
          <p:cNvCxnSpPr/>
          <p:nvPr/>
        </p:nvCxnSpPr>
        <p:spPr>
          <a:xfrm>
            <a:off x="537328" y="3177729"/>
            <a:ext cx="110482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72C2969-1AAB-C399-9092-45971EA23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388" y="3237292"/>
            <a:ext cx="4246762" cy="3230623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E3883DC-2142-61CA-33B1-578AD200C612}"/>
              </a:ext>
            </a:extLst>
          </p:cNvPr>
          <p:cNvGrpSpPr/>
          <p:nvPr/>
        </p:nvGrpSpPr>
        <p:grpSpPr>
          <a:xfrm>
            <a:off x="3835009" y="5684918"/>
            <a:ext cx="1499360" cy="1045501"/>
            <a:chOff x="4031136" y="5675974"/>
            <a:chExt cx="1499360" cy="104550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1D13EAE-A65E-0749-640C-2EC6BA4FE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404" t="17184" r="15921" b="11320"/>
            <a:stretch/>
          </p:blipFill>
          <p:spPr>
            <a:xfrm>
              <a:off x="4031136" y="5675974"/>
              <a:ext cx="1499360" cy="1045501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FDB18D03-091C-DDC6-EC7D-46822D710EFA}"/>
                </a:ext>
              </a:extLst>
            </p:cNvPr>
            <p:cNvSpPr/>
            <p:nvPr/>
          </p:nvSpPr>
          <p:spPr>
            <a:xfrm>
              <a:off x="4862346" y="6262228"/>
              <a:ext cx="139700" cy="131631"/>
            </a:xfrm>
            <a:prstGeom prst="ellipse">
              <a:avLst/>
            </a:prstGeom>
            <a:solidFill>
              <a:srgbClr val="2A4B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5E77BF2C-0299-C0F1-D6B4-2E3D376EA49B}"/>
                </a:ext>
              </a:extLst>
            </p:cNvPr>
            <p:cNvSpPr/>
            <p:nvPr/>
          </p:nvSpPr>
          <p:spPr>
            <a:xfrm>
              <a:off x="4376891" y="6165252"/>
              <a:ext cx="139700" cy="1316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7D3E7C1-906D-5C28-818D-CC90C0BAF4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635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7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094559-986B-4A9C-8F54-B6488031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C86152-6E9C-4E69-B5B0-23A6582DA35C}"/>
              </a:ext>
            </a:extLst>
          </p:cNvPr>
          <p:cNvSpPr/>
          <p:nvPr/>
        </p:nvSpPr>
        <p:spPr>
          <a:xfrm>
            <a:off x="304460" y="-150590"/>
            <a:ext cx="9410397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cs typeface="Arial" panose="020B0604020202020204" pitchFamily="34" charset="0"/>
              </a:rPr>
              <a:t>Results of model verification in historical period</a:t>
            </a:r>
            <a:endParaRPr lang="ru-RU" sz="3600" b="1" dirty="0"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F3C92FE-BCF3-4143-BB74-34A04C274BE3}"/>
              </a:ext>
            </a:extLst>
          </p:cNvPr>
          <p:cNvCxnSpPr>
            <a:cxnSpLocks/>
          </p:cNvCxnSpPr>
          <p:nvPr/>
        </p:nvCxnSpPr>
        <p:spPr>
          <a:xfrm>
            <a:off x="304460" y="736327"/>
            <a:ext cx="75681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5AB620-6F6F-4A19-8C64-3F0AC4721E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11112"/>
            <a:ext cx="1227411" cy="429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4CB7C9-D26B-283F-DE95-A4FD222DC7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"/>
          <a:stretch/>
        </p:blipFill>
        <p:spPr>
          <a:xfrm>
            <a:off x="136101" y="2330452"/>
            <a:ext cx="8119269" cy="4025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BAA6FD-C5AB-492F-9D71-DF265FEB24BD}"/>
              </a:ext>
            </a:extLst>
          </p:cNvPr>
          <p:cNvSpPr txBox="1"/>
          <p:nvPr/>
        </p:nvSpPr>
        <p:spPr>
          <a:xfrm flipH="1">
            <a:off x="8355079" y="1173884"/>
            <a:ext cx="35595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model was verified in historical period: daily streamflow in 1972-1975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Two meteorological stations were used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Thought the model captures the annual volume of runoff, as well as the streamflow in low-water period, it  wrongly redistributes the streamflow during warm season in wet years.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Lack of input data is critical. </a:t>
            </a:r>
            <a:endParaRPr lang="ru-RU" sz="20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D792728-EE68-4DD0-9F76-21B3C01BA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46122"/>
              </p:ext>
            </p:extLst>
          </p:nvPr>
        </p:nvGraphicFramePr>
        <p:xfrm>
          <a:off x="1662205" y="906019"/>
          <a:ext cx="5197641" cy="12547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06495">
                  <a:extLst>
                    <a:ext uri="{9D8B030D-6E8A-4147-A177-3AD203B41FA5}">
                      <a16:colId xmlns:a16="http://schemas.microsoft.com/office/drawing/2014/main" val="3619955481"/>
                    </a:ext>
                  </a:extLst>
                </a:gridCol>
                <a:gridCol w="752619">
                  <a:extLst>
                    <a:ext uri="{9D8B030D-6E8A-4147-A177-3AD203B41FA5}">
                      <a16:colId xmlns:a16="http://schemas.microsoft.com/office/drawing/2014/main" val="2875262570"/>
                    </a:ext>
                  </a:extLst>
                </a:gridCol>
                <a:gridCol w="979236">
                  <a:extLst>
                    <a:ext uri="{9D8B030D-6E8A-4147-A177-3AD203B41FA5}">
                      <a16:colId xmlns:a16="http://schemas.microsoft.com/office/drawing/2014/main" val="2718334007"/>
                    </a:ext>
                  </a:extLst>
                </a:gridCol>
                <a:gridCol w="756776">
                  <a:extLst>
                    <a:ext uri="{9D8B030D-6E8A-4147-A177-3AD203B41FA5}">
                      <a16:colId xmlns:a16="http://schemas.microsoft.com/office/drawing/2014/main" val="497770481"/>
                    </a:ext>
                  </a:extLst>
                </a:gridCol>
                <a:gridCol w="802515">
                  <a:extLst>
                    <a:ext uri="{9D8B030D-6E8A-4147-A177-3AD203B41FA5}">
                      <a16:colId xmlns:a16="http://schemas.microsoft.com/office/drawing/2014/main" val="573136721"/>
                    </a:ext>
                  </a:extLst>
                </a:gridCol>
              </a:tblGrid>
              <a:tr h="20607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1972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1973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1974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1975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375571"/>
                  </a:ext>
                </a:extLst>
              </a:tr>
              <a:tr h="20607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Simulated flow, mm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297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186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296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025778"/>
                  </a:ext>
                </a:extLst>
              </a:tr>
              <a:tr h="20607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Observed flow, mm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325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184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231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013532"/>
                  </a:ext>
                </a:extLst>
              </a:tr>
              <a:tr h="21217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Precipitation, mm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412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479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462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484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409416"/>
                  </a:ext>
                </a:extLst>
              </a:tr>
              <a:tr h="21217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Total ET, mm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184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184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196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192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164047"/>
                  </a:ext>
                </a:extLst>
              </a:tr>
              <a:tr h="21217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Nash-Sutcliffe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0.88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0.70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0.89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975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80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E765901-9124-FECD-B7B2-AB990E8B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86689C-5BAD-C8E5-18A6-0ED43FCA9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37" y="2640531"/>
            <a:ext cx="8839844" cy="408093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9B18C66-F64D-836B-8EB1-488F7B627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795774"/>
              </p:ext>
            </p:extLst>
          </p:nvPr>
        </p:nvGraphicFramePr>
        <p:xfrm>
          <a:off x="516411" y="885642"/>
          <a:ext cx="7602093" cy="1546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381">
                  <a:extLst>
                    <a:ext uri="{9D8B030D-6E8A-4147-A177-3AD203B41FA5}">
                      <a16:colId xmlns:a16="http://schemas.microsoft.com/office/drawing/2014/main" val="4075449691"/>
                    </a:ext>
                  </a:extLst>
                </a:gridCol>
                <a:gridCol w="763089">
                  <a:extLst>
                    <a:ext uri="{9D8B030D-6E8A-4147-A177-3AD203B41FA5}">
                      <a16:colId xmlns:a16="http://schemas.microsoft.com/office/drawing/2014/main" val="1938714291"/>
                    </a:ext>
                  </a:extLst>
                </a:gridCol>
                <a:gridCol w="763089">
                  <a:extLst>
                    <a:ext uri="{9D8B030D-6E8A-4147-A177-3AD203B41FA5}">
                      <a16:colId xmlns:a16="http://schemas.microsoft.com/office/drawing/2014/main" val="4067342158"/>
                    </a:ext>
                  </a:extLst>
                </a:gridCol>
                <a:gridCol w="763089">
                  <a:extLst>
                    <a:ext uri="{9D8B030D-6E8A-4147-A177-3AD203B41FA5}">
                      <a16:colId xmlns:a16="http://schemas.microsoft.com/office/drawing/2014/main" val="3805985112"/>
                    </a:ext>
                  </a:extLst>
                </a:gridCol>
                <a:gridCol w="763089">
                  <a:extLst>
                    <a:ext uri="{9D8B030D-6E8A-4147-A177-3AD203B41FA5}">
                      <a16:colId xmlns:a16="http://schemas.microsoft.com/office/drawing/2014/main" val="651969270"/>
                    </a:ext>
                  </a:extLst>
                </a:gridCol>
                <a:gridCol w="763089">
                  <a:extLst>
                    <a:ext uri="{9D8B030D-6E8A-4147-A177-3AD203B41FA5}">
                      <a16:colId xmlns:a16="http://schemas.microsoft.com/office/drawing/2014/main" val="2014019314"/>
                    </a:ext>
                  </a:extLst>
                </a:gridCol>
                <a:gridCol w="763089">
                  <a:extLst>
                    <a:ext uri="{9D8B030D-6E8A-4147-A177-3AD203B41FA5}">
                      <a16:colId xmlns:a16="http://schemas.microsoft.com/office/drawing/2014/main" val="81689966"/>
                    </a:ext>
                  </a:extLst>
                </a:gridCol>
                <a:gridCol w="763089">
                  <a:extLst>
                    <a:ext uri="{9D8B030D-6E8A-4147-A177-3AD203B41FA5}">
                      <a16:colId xmlns:a16="http://schemas.microsoft.com/office/drawing/2014/main" val="4264643726"/>
                    </a:ext>
                  </a:extLst>
                </a:gridCol>
                <a:gridCol w="763089">
                  <a:extLst>
                    <a:ext uri="{9D8B030D-6E8A-4147-A177-3AD203B41FA5}">
                      <a16:colId xmlns:a16="http://schemas.microsoft.com/office/drawing/2014/main" val="848157013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2001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2002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2003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2004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2006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2007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3644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Simulated flow, mm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</a:t>
                      </a:r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27</a:t>
                      </a:r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22</a:t>
                      </a:r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23</a:t>
                      </a:r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56829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Observed flow, mm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21</a:t>
                      </a:r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</a:t>
                      </a:r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24</a:t>
                      </a:r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26</a:t>
                      </a:r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64204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Precipitation, mm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42</a:t>
                      </a:r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44</a:t>
                      </a:r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26</a:t>
                      </a:r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1766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 ET, mm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16</a:t>
                      </a:r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</a:t>
                      </a:r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</a:t>
                      </a:r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</a:t>
                      </a:r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16</a:t>
                      </a:r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r>
                        <a:rPr lang="en-US" sz="1400" u="none" strike="noStrike" dirty="0">
                          <a:effectLst/>
                        </a:rPr>
                        <a:t>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68992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Error, 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-1</a:t>
                      </a:r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8911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Nash-Sutcliffe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0.73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88913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C685C2D-D5E4-94D4-6F7D-A8888EE0A74A}"/>
              </a:ext>
            </a:extLst>
          </p:cNvPr>
          <p:cNvCxnSpPr/>
          <p:nvPr/>
        </p:nvCxnSpPr>
        <p:spPr>
          <a:xfrm>
            <a:off x="528320" y="26111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98FF3CD-A7A3-0A8A-6EBB-919B07874164}"/>
              </a:ext>
            </a:extLst>
          </p:cNvPr>
          <p:cNvSpPr/>
          <p:nvPr/>
        </p:nvSpPr>
        <p:spPr>
          <a:xfrm>
            <a:off x="516411" y="-150590"/>
            <a:ext cx="8986499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cs typeface="Arial" panose="020B0604020202020204" pitchFamily="34" charset="0"/>
              </a:rPr>
              <a:t>Results of model verification in current period</a:t>
            </a:r>
            <a:endParaRPr lang="ru-RU" sz="3600" b="1" dirty="0"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6DC406A-50FF-7372-D33C-140CA03FDDD6}"/>
              </a:ext>
            </a:extLst>
          </p:cNvPr>
          <p:cNvCxnSpPr>
            <a:cxnSpLocks/>
          </p:cNvCxnSpPr>
          <p:nvPr/>
        </p:nvCxnSpPr>
        <p:spPr>
          <a:xfrm>
            <a:off x="304460" y="736327"/>
            <a:ext cx="75681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89E11CD-B037-416B-978E-FEC77E468924}"/>
              </a:ext>
            </a:extLst>
          </p:cNvPr>
          <p:cNvSpPr txBox="1"/>
          <p:nvPr/>
        </p:nvSpPr>
        <p:spPr>
          <a:xfrm flipH="1">
            <a:off x="8710228" y="1133490"/>
            <a:ext cx="33620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model was verified in recent period: monthly streamflow in 2000-2007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One meteorological station was available for input data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Monthly NS = 0.73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Annual error varies from -37 to 39%.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Uncertainty of input data is high and impacts the results of modelling.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9359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094559-986B-4A9C-8F54-B6488031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95CE-86F4-4024-80A0-9EA9F17A532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4F3788-21D3-4F6F-9981-89E43E470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6350"/>
            <a:ext cx="1227411" cy="42944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6080C75-69FF-4189-B53C-BB036D1459D3}"/>
              </a:ext>
            </a:extLst>
          </p:cNvPr>
          <p:cNvSpPr/>
          <p:nvPr/>
        </p:nvSpPr>
        <p:spPr>
          <a:xfrm>
            <a:off x="1953664" y="-50800"/>
            <a:ext cx="3211135" cy="1085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4800" b="1" dirty="0">
                <a:cs typeface="Arial" panose="020B0604020202020204" pitchFamily="34" charset="0"/>
              </a:rPr>
              <a:t>Conclusions</a:t>
            </a:r>
            <a:endParaRPr lang="ru-RU" sz="4800" b="1" dirty="0"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9A09646-5E1D-4E4C-B2D9-4DBBAFA1F04A}"/>
              </a:ext>
            </a:extLst>
          </p:cNvPr>
          <p:cNvCxnSpPr>
            <a:cxnSpLocks/>
          </p:cNvCxnSpPr>
          <p:nvPr/>
        </p:nvCxnSpPr>
        <p:spPr>
          <a:xfrm>
            <a:off x="1198954" y="892135"/>
            <a:ext cx="44851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7A6BE7-ADBD-48CA-9D9E-E022086574C2}"/>
              </a:ext>
            </a:extLst>
          </p:cNvPr>
          <p:cNvSpPr/>
          <p:nvPr/>
        </p:nvSpPr>
        <p:spPr>
          <a:xfrm>
            <a:off x="328634" y="965289"/>
            <a:ext cx="11470640" cy="3573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Schematization of the </a:t>
            </a:r>
            <a:r>
              <a:rPr lang="en-US" sz="2200" dirty="0" err="1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Gunt</a:t>
            </a:r>
            <a:r>
              <a:rPr lang="en-US" sz="2200" dirty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 River basin was performed, five runoff formation complexes were identified, and the parameters of the hydrological model were estimated.</a:t>
            </a:r>
            <a:endParaRPr lang="ru-RU" sz="2200" dirty="0"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Modeling of flow formation processes in the </a:t>
            </a:r>
            <a:r>
              <a:rPr lang="en-US" sz="2200" dirty="0" err="1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Gunt</a:t>
            </a:r>
            <a:r>
              <a:rPr lang="en-US" sz="2200" dirty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 River basin for the period 1972-1976 and 2000-2007 was carried out.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Daily flow hydrographs and the distribution of water balance elements were obtained. The results were verified using observed data and given the uncertainty of input data evaluated as satisfactory.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The ongoing deterioration of the quantity and quality of the hydrometeorological data in the region have become critical for management of water resources.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0B6965-05DE-40FA-9A2E-44EBF114A8E9}"/>
              </a:ext>
            </a:extLst>
          </p:cNvPr>
          <p:cNvSpPr/>
          <p:nvPr/>
        </p:nvSpPr>
        <p:spPr>
          <a:xfrm>
            <a:off x="328634" y="4779597"/>
            <a:ext cx="11028680" cy="1626856"/>
          </a:xfrm>
          <a:prstGeom prst="rect">
            <a:avLst/>
          </a:prstGeom>
          <a:solidFill>
            <a:srgbClr val="C1EDCC"/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Overall the results </a:t>
            </a:r>
            <a:r>
              <a:rPr lang="en-US" sz="2200" b="1" dirty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confirm the possibility to apply </a:t>
            </a:r>
            <a:r>
              <a:rPr lang="en-US" sz="2200" dirty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the hydrological model Hydrograph to assess the water balance and hydrological characteristics in the mountainous part of Tajikistan. </a:t>
            </a:r>
            <a:r>
              <a:rPr lang="en-US" sz="2200" b="1" dirty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Provided by proper precipitation data the model can be used for forecasts and projections of water resources and hazardous floods in the region.</a:t>
            </a:r>
            <a:endParaRPr lang="ru-RU" sz="2200" b="1" dirty="0">
              <a:effectLst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70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1094</Words>
  <Application>Microsoft Office PowerPoint</Application>
  <PresentationFormat>Широкоэкранный</PresentationFormat>
  <Paragraphs>200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OpenSans</vt:lpstr>
      <vt:lpstr>Times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Нестерова</dc:creator>
  <cp:lastModifiedBy>Анастасия Землянскова</cp:lastModifiedBy>
  <cp:revision>111</cp:revision>
  <dcterms:created xsi:type="dcterms:W3CDTF">2020-04-26T10:19:07Z</dcterms:created>
  <dcterms:modified xsi:type="dcterms:W3CDTF">2022-05-23T13:16:27Z</dcterms:modified>
</cp:coreProperties>
</file>