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02" r:id="rId3"/>
    <p:sldMasterId id="2147483695" r:id="rId4"/>
    <p:sldMasterId id="2147483713" r:id="rId5"/>
    <p:sldMasterId id="2147483707" r:id="rId6"/>
    <p:sldMasterId id="2147483709" r:id="rId7"/>
    <p:sldMasterId id="2147483711" r:id="rId8"/>
  </p:sldMasterIdLst>
  <p:notesMasterIdLst>
    <p:notesMasterId r:id="rId20"/>
  </p:notesMasterIdLst>
  <p:handoutMasterIdLst>
    <p:handoutMasterId r:id="rId21"/>
  </p:handoutMasterIdLst>
  <p:sldIdLst>
    <p:sldId id="264" r:id="rId9"/>
    <p:sldId id="257" r:id="rId10"/>
    <p:sldId id="287" r:id="rId11"/>
    <p:sldId id="272" r:id="rId12"/>
    <p:sldId id="269" r:id="rId13"/>
    <p:sldId id="289" r:id="rId14"/>
    <p:sldId id="275" r:id="rId15"/>
    <p:sldId id="273" r:id="rId16"/>
    <p:sldId id="288" r:id="rId17"/>
    <p:sldId id="278" r:id="rId18"/>
    <p:sldId id="277" r:id="rId19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27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709">
          <p15:clr>
            <a:srgbClr val="A4A3A4"/>
          </p15:clr>
        </p15:guide>
        <p15:guide id="5" pos="3120">
          <p15:clr>
            <a:srgbClr val="A4A3A4"/>
          </p15:clr>
        </p15:guide>
        <p15:guide id="6" pos="60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CFCFCF"/>
    <a:srgbClr val="C0C0C0"/>
    <a:srgbClr val="FFFFFF"/>
    <a:srgbClr val="80B931"/>
    <a:srgbClr val="00B262"/>
    <a:srgbClr val="C4BF00"/>
    <a:srgbClr val="D5D000"/>
    <a:srgbClr val="00A389"/>
    <a:srgbClr val="BA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2" autoAdjust="0"/>
    <p:restoredTop sz="94715" autoAdjust="0"/>
  </p:normalViewPr>
  <p:slideViewPr>
    <p:cSldViewPr>
      <p:cViewPr varScale="1">
        <p:scale>
          <a:sx n="108" d="100"/>
          <a:sy n="108" d="100"/>
        </p:scale>
        <p:origin x="1446" y="102"/>
      </p:cViewPr>
      <p:guideLst>
        <p:guide orient="horz" pos="2160"/>
        <p:guide orient="horz" pos="527"/>
        <p:guide orient="horz" pos="346"/>
        <p:guide orient="horz" pos="709"/>
        <p:guide pos="3120"/>
        <p:guide pos="60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03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B36D6-20D3-4E99-80B6-156C5618C797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F6649-FABD-4396-81FD-C10355C48A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30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FECDD-BCE5-483E-8997-4A8C30DE5CCF}" type="datetimeFigureOut">
              <a:rPr lang="en-US" smtClean="0"/>
              <a:pPr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4E553-B046-499D-AE55-E79620BF8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85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Foto</a:t>
            </a:r>
            <a:r>
              <a:rPr lang="en-US" dirty="0"/>
              <a:t>: New Jersey, 2012 (Sandy) </a:t>
            </a:r>
            <a:r>
              <a:rPr lang="en-US" dirty="0" err="1"/>
              <a:t>Foto</a:t>
            </a:r>
            <a:r>
              <a:rPr lang="en-US" dirty="0"/>
              <a:t> vol in </a:t>
            </a:r>
            <a:r>
              <a:rPr lang="en-US" dirty="0" err="1"/>
              <a:t>beeld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Zoek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Plaatje adapt migrate stay. Meer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opties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E553-B046-499D-AE55-E79620BF8D9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33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Minder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figuur</a:t>
            </a:r>
            <a:r>
              <a:rPr lang="en-US" dirty="0"/>
              <a:t> </a:t>
            </a:r>
            <a:r>
              <a:rPr lang="en-US" dirty="0" err="1"/>
              <a:t>groter</a:t>
            </a:r>
            <a:r>
              <a:rPr lang="en-US" dirty="0"/>
              <a:t>. Coastal </a:t>
            </a:r>
            <a:r>
              <a:rPr lang="en-US" dirty="0" err="1"/>
              <a:t>ABM+Gravity</a:t>
            </a:r>
            <a:r>
              <a:rPr lang="en-US" dirty="0"/>
              <a:t> in title. Plaatje </a:t>
            </a:r>
            <a:r>
              <a:rPr lang="en-US" dirty="0" err="1"/>
              <a:t>uitleggen</a:t>
            </a:r>
            <a:r>
              <a:rPr lang="en-US" dirty="0"/>
              <a:t>. 1 in 100 in 2080 </a:t>
            </a:r>
            <a:r>
              <a:rPr lang="en-US" dirty="0" err="1"/>
              <a:t>erin</a:t>
            </a:r>
            <a:r>
              <a:rPr lang="en-US" dirty="0"/>
              <a:t> laten, rest </a:t>
            </a:r>
            <a:r>
              <a:rPr lang="en-US" dirty="0" err="1"/>
              <a:t>vertellen</a:t>
            </a:r>
            <a:r>
              <a:rPr lang="en-US" dirty="0"/>
              <a:t>. </a:t>
            </a:r>
            <a:r>
              <a:rPr lang="en-US" dirty="0" err="1"/>
              <a:t>Onder</a:t>
            </a:r>
            <a:r>
              <a:rPr lang="en-US" dirty="0"/>
              <a:t> bullets household </a:t>
            </a:r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favtoren</a:t>
            </a:r>
            <a:r>
              <a:rPr lang="en-US" dirty="0"/>
              <a:t> </a:t>
            </a:r>
            <a:r>
              <a:rPr lang="en-US" dirty="0" err="1"/>
              <a:t>plotten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Wat is het DOEL: balk -&gt; capturing and understanding how local decision making under SLR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E553-B046-499D-AE55-E79620BF8D9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4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Hierna Plaatje floodplain met </a:t>
            </a:r>
            <a:r>
              <a:rPr lang="en-US" dirty="0" err="1"/>
              <a:t>regio</a:t>
            </a:r>
            <a:r>
              <a:rPr lang="en-US" dirty="0"/>
              <a:t>. </a:t>
            </a:r>
            <a:r>
              <a:rPr lang="en-US" dirty="0" err="1"/>
              <a:t>Grafieken</a:t>
            </a:r>
            <a:r>
              <a:rPr lang="en-US" dirty="0"/>
              <a:t> van </a:t>
            </a:r>
            <a:r>
              <a:rPr lang="en-US" dirty="0" err="1"/>
              <a:t>maken</a:t>
            </a:r>
            <a:r>
              <a:rPr lang="en-US" dirty="0"/>
              <a:t>. </a:t>
            </a:r>
            <a:r>
              <a:rPr lang="en-US" dirty="0" err="1"/>
              <a:t>Daarna</a:t>
            </a:r>
            <a:r>
              <a:rPr lang="en-US" dirty="0"/>
              <a:t> </a:t>
            </a:r>
            <a:r>
              <a:rPr lang="en-US" dirty="0" err="1"/>
              <a:t>regios</a:t>
            </a:r>
            <a:r>
              <a:rPr lang="en-US" dirty="0"/>
              <a:t>, </a:t>
            </a:r>
            <a:r>
              <a:rPr lang="en-US" dirty="0" err="1"/>
              <a:t>daarna</a:t>
            </a:r>
            <a:r>
              <a:rPr lang="en-US" dirty="0"/>
              <a:t> </a:t>
            </a:r>
            <a:r>
              <a:rPr lang="en-US" dirty="0" err="1"/>
              <a:t>Frankrijk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E553-B046-499D-AE55-E79620BF8D9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72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voren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EAD </a:t>
            </a:r>
            <a:r>
              <a:rPr lang="en-US" dirty="0" err="1"/>
              <a:t>en</a:t>
            </a:r>
            <a:r>
              <a:rPr lang="en-US" dirty="0"/>
              <a:t> population.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E553-B046-499D-AE55-E79620BF8D9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27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Leesbaarheid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E553-B046-499D-AE55-E79620BF8D9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40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Legenda </a:t>
            </a:r>
            <a:r>
              <a:rPr lang="en-US" dirty="0" err="1"/>
              <a:t>weet</a:t>
            </a:r>
            <a:r>
              <a:rPr lang="en-US" dirty="0"/>
              <a:t> </a:t>
            </a:r>
            <a:r>
              <a:rPr lang="en-US" dirty="0" err="1"/>
              <a:t>toevoegen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E553-B046-499D-AE55-E79620BF8D9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16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Wat </a:t>
            </a:r>
            <a:r>
              <a:rPr lang="en-US" dirty="0" err="1"/>
              <a:t>moet</a:t>
            </a:r>
            <a:r>
              <a:rPr lang="en-US" dirty="0"/>
              <a:t> er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gebueren</a:t>
            </a:r>
            <a:r>
              <a:rPr lang="en-US" dirty="0">
                <a:sym typeface="Wingdings" panose="05000000000000000000" pitchFamily="2" charset="2"/>
              </a:rPr>
              <a:t> surveys. </a:t>
            </a:r>
            <a:r>
              <a:rPr lang="en-US" dirty="0" err="1">
                <a:sym typeface="Wingdings" panose="05000000000000000000" pitchFamily="2" charset="2"/>
              </a:rPr>
              <a:t>Conclussies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belangrijke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referentie</a:t>
            </a:r>
            <a:r>
              <a:rPr lang="en-US" dirty="0">
                <a:sym typeface="Wingdings" panose="05000000000000000000" pitchFamily="2" charset="2"/>
              </a:rPr>
              <a:t> .Upscaling, </a:t>
            </a:r>
            <a:r>
              <a:rPr lang="en-US" dirty="0" err="1">
                <a:sym typeface="Wingdings" panose="05000000000000000000" pitchFamily="2" charset="2"/>
              </a:rPr>
              <a:t>validatie</a:t>
            </a:r>
            <a:r>
              <a:rPr lang="en-US" dirty="0">
                <a:sym typeface="Wingdings" panose="05000000000000000000" pitchFamily="2" charset="2"/>
              </a:rPr>
              <a:t> surveys, </a:t>
            </a:r>
            <a:r>
              <a:rPr lang="en-US" dirty="0" err="1">
                <a:sym typeface="Wingdings" panose="05000000000000000000" pitchFamily="2" charset="2"/>
              </a:rPr>
              <a:t>landen</a:t>
            </a:r>
            <a:r>
              <a:rPr lang="en-US" dirty="0">
                <a:sym typeface="Wingdings" panose="05000000000000000000" pitchFamily="2" charset="2"/>
              </a:rPr>
              <a:t> van Sem, </a:t>
            </a:r>
            <a:r>
              <a:rPr lang="en-US" dirty="0" err="1">
                <a:sym typeface="Wingdings" panose="05000000000000000000" pitchFamily="2" charset="2"/>
              </a:rPr>
              <a:t>mailadres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groter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coastmove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figuur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E553-B046-499D-AE55-E79620BF8D9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02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139" y="5107521"/>
            <a:ext cx="9364331" cy="72547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3300"/>
              </a:lnSpc>
              <a:defRPr sz="3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23" y="158407"/>
            <a:ext cx="9379747" cy="71438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723" y="1142985"/>
            <a:ext cx="9379747" cy="4643469"/>
          </a:xfrm>
          <a:prstGeom prst="rect">
            <a:avLst/>
          </a:prstGeom>
        </p:spPr>
        <p:txBody>
          <a:bodyPr anchor="t" anchorCtr="0"/>
          <a:lstStyle>
            <a:lvl1pPr marL="268288" indent="-268288" algn="l" defTabSz="914400" rtl="0" eaLnBrk="1" latinLnBrk="0" hangingPunct="1">
              <a:spcBef>
                <a:spcPts val="18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4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20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216723" y="1285860"/>
            <a:ext cx="4581495" cy="442915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5090425" y="1285860"/>
            <a:ext cx="4581495" cy="442915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6723" y="158407"/>
            <a:ext cx="9379747" cy="71438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139" y="1285860"/>
            <a:ext cx="4566079" cy="63976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200" b="1">
                <a:solidFill>
                  <a:srgbClr val="05368B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0425" y="1285860"/>
            <a:ext cx="4602000" cy="63976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200" b="1">
                <a:solidFill>
                  <a:srgbClr val="05368B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216723" y="1912505"/>
            <a:ext cx="4581495" cy="367868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5090425" y="1912505"/>
            <a:ext cx="4581495" cy="367868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313" indent="-277813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6723" y="158407"/>
            <a:ext cx="9379747" cy="71438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6723" y="158407"/>
            <a:ext cx="9379747" cy="71438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6723" y="158407"/>
            <a:ext cx="9379747" cy="71438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3173003" y="1142985"/>
            <a:ext cx="6500858" cy="4643469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88" indent="-203200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38" indent="-266700" algn="l" defTabSz="720725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88" indent="-265113" algn="l" defTabSz="914400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47788" indent="-268288" algn="l" defTabSz="914400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723" y="158407"/>
            <a:ext cx="9379747" cy="71438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6723" y="158407"/>
            <a:ext cx="9379747" cy="71438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135" y="148704"/>
            <a:ext cx="2676144" cy="795528"/>
          </a:xfrm>
          <a:prstGeom prst="rect">
            <a:avLst/>
          </a:prstGeom>
        </p:spPr>
      </p:pic>
      <p:pic>
        <p:nvPicPr>
          <p:cNvPr id="5" name="Picture 4" descr="ENG_log_ivm_FC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2605" y="155563"/>
            <a:ext cx="4410583" cy="779323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6959600" y="-11905"/>
            <a:ext cx="310357" cy="1150142"/>
          </a:xfrm>
          <a:custGeom>
            <a:avLst/>
            <a:gdLst>
              <a:gd name="connsiteX0" fmla="*/ 0 w 311944"/>
              <a:gd name="connsiteY0" fmla="*/ 0 h 1138238"/>
              <a:gd name="connsiteX1" fmla="*/ 97631 w 311944"/>
              <a:gd name="connsiteY1" fmla="*/ 57150 h 1138238"/>
              <a:gd name="connsiteX2" fmla="*/ 42862 w 311944"/>
              <a:gd name="connsiteY2" fmla="*/ 276225 h 1138238"/>
              <a:gd name="connsiteX3" fmla="*/ 311944 w 311944"/>
              <a:gd name="connsiteY3" fmla="*/ 533400 h 1138238"/>
              <a:gd name="connsiteX4" fmla="*/ 52387 w 311944"/>
              <a:gd name="connsiteY4" fmla="*/ 795338 h 1138238"/>
              <a:gd name="connsiteX5" fmla="*/ 52387 w 311944"/>
              <a:gd name="connsiteY5" fmla="*/ 1138238 h 1138238"/>
              <a:gd name="connsiteX6" fmla="*/ 14287 w 311944"/>
              <a:gd name="connsiteY6" fmla="*/ 1138238 h 1138238"/>
              <a:gd name="connsiteX7" fmla="*/ 11906 w 311944"/>
              <a:gd name="connsiteY7" fmla="*/ 771525 h 1138238"/>
              <a:gd name="connsiteX8" fmla="*/ 245269 w 311944"/>
              <a:gd name="connsiteY8" fmla="*/ 535782 h 1138238"/>
              <a:gd name="connsiteX9" fmla="*/ 2381 w 311944"/>
              <a:gd name="connsiteY9" fmla="*/ 290513 h 1138238"/>
              <a:gd name="connsiteX10" fmla="*/ 0 w 311944"/>
              <a:gd name="connsiteY10" fmla="*/ 0 h 1138238"/>
              <a:gd name="connsiteX0" fmla="*/ 0 w 311944"/>
              <a:gd name="connsiteY0" fmla="*/ 2381 h 1140619"/>
              <a:gd name="connsiteX1" fmla="*/ 37405 w 311944"/>
              <a:gd name="connsiteY1" fmla="*/ 0 h 1140619"/>
              <a:gd name="connsiteX2" fmla="*/ 42862 w 311944"/>
              <a:gd name="connsiteY2" fmla="*/ 278606 h 1140619"/>
              <a:gd name="connsiteX3" fmla="*/ 311944 w 311944"/>
              <a:gd name="connsiteY3" fmla="*/ 535781 h 1140619"/>
              <a:gd name="connsiteX4" fmla="*/ 52387 w 311944"/>
              <a:gd name="connsiteY4" fmla="*/ 797719 h 1140619"/>
              <a:gd name="connsiteX5" fmla="*/ 52387 w 311944"/>
              <a:gd name="connsiteY5" fmla="*/ 1140619 h 1140619"/>
              <a:gd name="connsiteX6" fmla="*/ 14287 w 311944"/>
              <a:gd name="connsiteY6" fmla="*/ 1140619 h 1140619"/>
              <a:gd name="connsiteX7" fmla="*/ 11906 w 311944"/>
              <a:gd name="connsiteY7" fmla="*/ 773906 h 1140619"/>
              <a:gd name="connsiteX8" fmla="*/ 245269 w 311944"/>
              <a:gd name="connsiteY8" fmla="*/ 538163 h 1140619"/>
              <a:gd name="connsiteX9" fmla="*/ 2381 w 311944"/>
              <a:gd name="connsiteY9" fmla="*/ 292894 h 1140619"/>
              <a:gd name="connsiteX10" fmla="*/ 0 w 311944"/>
              <a:gd name="connsiteY10" fmla="*/ 2381 h 1140619"/>
              <a:gd name="connsiteX0" fmla="*/ 0 w 311944"/>
              <a:gd name="connsiteY0" fmla="*/ 0 h 1162050"/>
              <a:gd name="connsiteX1" fmla="*/ 37405 w 311944"/>
              <a:gd name="connsiteY1" fmla="*/ 21431 h 1162050"/>
              <a:gd name="connsiteX2" fmla="*/ 42862 w 311944"/>
              <a:gd name="connsiteY2" fmla="*/ 300037 h 1162050"/>
              <a:gd name="connsiteX3" fmla="*/ 311944 w 311944"/>
              <a:gd name="connsiteY3" fmla="*/ 557212 h 1162050"/>
              <a:gd name="connsiteX4" fmla="*/ 52387 w 311944"/>
              <a:gd name="connsiteY4" fmla="*/ 819150 h 1162050"/>
              <a:gd name="connsiteX5" fmla="*/ 52387 w 311944"/>
              <a:gd name="connsiteY5" fmla="*/ 1162050 h 1162050"/>
              <a:gd name="connsiteX6" fmla="*/ 14287 w 311944"/>
              <a:gd name="connsiteY6" fmla="*/ 1162050 h 1162050"/>
              <a:gd name="connsiteX7" fmla="*/ 11906 w 311944"/>
              <a:gd name="connsiteY7" fmla="*/ 795337 h 1162050"/>
              <a:gd name="connsiteX8" fmla="*/ 245269 w 311944"/>
              <a:gd name="connsiteY8" fmla="*/ 559594 h 1162050"/>
              <a:gd name="connsiteX9" fmla="*/ 2381 w 311944"/>
              <a:gd name="connsiteY9" fmla="*/ 314325 h 1162050"/>
              <a:gd name="connsiteX10" fmla="*/ 0 w 311944"/>
              <a:gd name="connsiteY10" fmla="*/ 0 h 1162050"/>
              <a:gd name="connsiteX0" fmla="*/ 0 w 311944"/>
              <a:gd name="connsiteY0" fmla="*/ 7144 h 1169194"/>
              <a:gd name="connsiteX1" fmla="*/ 37405 w 311944"/>
              <a:gd name="connsiteY1" fmla="*/ 0 h 1169194"/>
              <a:gd name="connsiteX2" fmla="*/ 42862 w 311944"/>
              <a:gd name="connsiteY2" fmla="*/ 307181 h 1169194"/>
              <a:gd name="connsiteX3" fmla="*/ 311944 w 311944"/>
              <a:gd name="connsiteY3" fmla="*/ 564356 h 1169194"/>
              <a:gd name="connsiteX4" fmla="*/ 52387 w 311944"/>
              <a:gd name="connsiteY4" fmla="*/ 826294 h 1169194"/>
              <a:gd name="connsiteX5" fmla="*/ 52387 w 311944"/>
              <a:gd name="connsiteY5" fmla="*/ 1169194 h 1169194"/>
              <a:gd name="connsiteX6" fmla="*/ 14287 w 311944"/>
              <a:gd name="connsiteY6" fmla="*/ 1169194 h 1169194"/>
              <a:gd name="connsiteX7" fmla="*/ 11906 w 311944"/>
              <a:gd name="connsiteY7" fmla="*/ 802481 h 1169194"/>
              <a:gd name="connsiteX8" fmla="*/ 245269 w 311944"/>
              <a:gd name="connsiteY8" fmla="*/ 566738 h 1169194"/>
              <a:gd name="connsiteX9" fmla="*/ 2381 w 311944"/>
              <a:gd name="connsiteY9" fmla="*/ 321469 h 1169194"/>
              <a:gd name="connsiteX10" fmla="*/ 0 w 311944"/>
              <a:gd name="connsiteY10" fmla="*/ 7144 h 1169194"/>
              <a:gd name="connsiteX0" fmla="*/ 0 w 311944"/>
              <a:gd name="connsiteY0" fmla="*/ 0 h 1162050"/>
              <a:gd name="connsiteX1" fmla="*/ 37405 w 311944"/>
              <a:gd name="connsiteY1" fmla="*/ 4762 h 1162050"/>
              <a:gd name="connsiteX2" fmla="*/ 42862 w 311944"/>
              <a:gd name="connsiteY2" fmla="*/ 300037 h 1162050"/>
              <a:gd name="connsiteX3" fmla="*/ 311944 w 311944"/>
              <a:gd name="connsiteY3" fmla="*/ 557212 h 1162050"/>
              <a:gd name="connsiteX4" fmla="*/ 52387 w 311944"/>
              <a:gd name="connsiteY4" fmla="*/ 819150 h 1162050"/>
              <a:gd name="connsiteX5" fmla="*/ 52387 w 311944"/>
              <a:gd name="connsiteY5" fmla="*/ 1162050 h 1162050"/>
              <a:gd name="connsiteX6" fmla="*/ 14287 w 311944"/>
              <a:gd name="connsiteY6" fmla="*/ 1162050 h 1162050"/>
              <a:gd name="connsiteX7" fmla="*/ 11906 w 311944"/>
              <a:gd name="connsiteY7" fmla="*/ 795337 h 1162050"/>
              <a:gd name="connsiteX8" fmla="*/ 245269 w 311944"/>
              <a:gd name="connsiteY8" fmla="*/ 559594 h 1162050"/>
              <a:gd name="connsiteX9" fmla="*/ 2381 w 311944"/>
              <a:gd name="connsiteY9" fmla="*/ 314325 h 1162050"/>
              <a:gd name="connsiteX10" fmla="*/ 0 w 311944"/>
              <a:gd name="connsiteY10" fmla="*/ 0 h 1162050"/>
              <a:gd name="connsiteX0" fmla="*/ 0 w 311944"/>
              <a:gd name="connsiteY0" fmla="*/ 50007 h 1212057"/>
              <a:gd name="connsiteX1" fmla="*/ 44549 w 311944"/>
              <a:gd name="connsiteY1" fmla="*/ 0 h 1212057"/>
              <a:gd name="connsiteX2" fmla="*/ 42862 w 311944"/>
              <a:gd name="connsiteY2" fmla="*/ 350044 h 1212057"/>
              <a:gd name="connsiteX3" fmla="*/ 311944 w 311944"/>
              <a:gd name="connsiteY3" fmla="*/ 607219 h 1212057"/>
              <a:gd name="connsiteX4" fmla="*/ 52387 w 311944"/>
              <a:gd name="connsiteY4" fmla="*/ 869157 h 1212057"/>
              <a:gd name="connsiteX5" fmla="*/ 52387 w 311944"/>
              <a:gd name="connsiteY5" fmla="*/ 1212057 h 1212057"/>
              <a:gd name="connsiteX6" fmla="*/ 14287 w 311944"/>
              <a:gd name="connsiteY6" fmla="*/ 1212057 h 1212057"/>
              <a:gd name="connsiteX7" fmla="*/ 11906 w 311944"/>
              <a:gd name="connsiteY7" fmla="*/ 845344 h 1212057"/>
              <a:gd name="connsiteX8" fmla="*/ 245269 w 311944"/>
              <a:gd name="connsiteY8" fmla="*/ 609601 h 1212057"/>
              <a:gd name="connsiteX9" fmla="*/ 2381 w 311944"/>
              <a:gd name="connsiteY9" fmla="*/ 364332 h 1212057"/>
              <a:gd name="connsiteX10" fmla="*/ 0 w 311944"/>
              <a:gd name="connsiteY10" fmla="*/ 50007 h 1212057"/>
              <a:gd name="connsiteX0" fmla="*/ 794 w 310357"/>
              <a:gd name="connsiteY0" fmla="*/ 14288 h 1212057"/>
              <a:gd name="connsiteX1" fmla="*/ 42962 w 310357"/>
              <a:gd name="connsiteY1" fmla="*/ 0 h 1212057"/>
              <a:gd name="connsiteX2" fmla="*/ 41275 w 310357"/>
              <a:gd name="connsiteY2" fmla="*/ 350044 h 1212057"/>
              <a:gd name="connsiteX3" fmla="*/ 310357 w 310357"/>
              <a:gd name="connsiteY3" fmla="*/ 607219 h 1212057"/>
              <a:gd name="connsiteX4" fmla="*/ 50800 w 310357"/>
              <a:gd name="connsiteY4" fmla="*/ 869157 h 1212057"/>
              <a:gd name="connsiteX5" fmla="*/ 50800 w 310357"/>
              <a:gd name="connsiteY5" fmla="*/ 1212057 h 1212057"/>
              <a:gd name="connsiteX6" fmla="*/ 12700 w 310357"/>
              <a:gd name="connsiteY6" fmla="*/ 1212057 h 1212057"/>
              <a:gd name="connsiteX7" fmla="*/ 10319 w 310357"/>
              <a:gd name="connsiteY7" fmla="*/ 845344 h 1212057"/>
              <a:gd name="connsiteX8" fmla="*/ 243682 w 310357"/>
              <a:gd name="connsiteY8" fmla="*/ 609601 h 1212057"/>
              <a:gd name="connsiteX9" fmla="*/ 794 w 310357"/>
              <a:gd name="connsiteY9" fmla="*/ 364332 h 1212057"/>
              <a:gd name="connsiteX10" fmla="*/ 794 w 310357"/>
              <a:gd name="connsiteY10" fmla="*/ 14288 h 1212057"/>
              <a:gd name="connsiteX0" fmla="*/ 794 w 310357"/>
              <a:gd name="connsiteY0" fmla="*/ 4763 h 1202532"/>
              <a:gd name="connsiteX1" fmla="*/ 42962 w 310357"/>
              <a:gd name="connsiteY1" fmla="*/ 0 h 1202532"/>
              <a:gd name="connsiteX2" fmla="*/ 41275 w 310357"/>
              <a:gd name="connsiteY2" fmla="*/ 340519 h 1202532"/>
              <a:gd name="connsiteX3" fmla="*/ 310357 w 310357"/>
              <a:gd name="connsiteY3" fmla="*/ 597694 h 1202532"/>
              <a:gd name="connsiteX4" fmla="*/ 50800 w 310357"/>
              <a:gd name="connsiteY4" fmla="*/ 859632 h 1202532"/>
              <a:gd name="connsiteX5" fmla="*/ 50800 w 310357"/>
              <a:gd name="connsiteY5" fmla="*/ 1202532 h 1202532"/>
              <a:gd name="connsiteX6" fmla="*/ 12700 w 310357"/>
              <a:gd name="connsiteY6" fmla="*/ 1202532 h 1202532"/>
              <a:gd name="connsiteX7" fmla="*/ 10319 w 310357"/>
              <a:gd name="connsiteY7" fmla="*/ 835819 h 1202532"/>
              <a:gd name="connsiteX8" fmla="*/ 243682 w 310357"/>
              <a:gd name="connsiteY8" fmla="*/ 600076 h 1202532"/>
              <a:gd name="connsiteX9" fmla="*/ 794 w 310357"/>
              <a:gd name="connsiteY9" fmla="*/ 354807 h 1202532"/>
              <a:gd name="connsiteX10" fmla="*/ 794 w 310357"/>
              <a:gd name="connsiteY10" fmla="*/ 4763 h 120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0357" h="1202532">
                <a:moveTo>
                  <a:pt x="794" y="4763"/>
                </a:moveTo>
                <a:lnTo>
                  <a:pt x="42962" y="0"/>
                </a:lnTo>
                <a:cubicBezTo>
                  <a:pt x="42400" y="116681"/>
                  <a:pt x="41837" y="223838"/>
                  <a:pt x="41275" y="340519"/>
                </a:cubicBezTo>
                <a:lnTo>
                  <a:pt x="310357" y="597694"/>
                </a:lnTo>
                <a:lnTo>
                  <a:pt x="50800" y="859632"/>
                </a:lnTo>
                <a:lnTo>
                  <a:pt x="50800" y="1202532"/>
                </a:lnTo>
                <a:lnTo>
                  <a:pt x="12700" y="1202532"/>
                </a:lnTo>
                <a:cubicBezTo>
                  <a:pt x="11906" y="1080294"/>
                  <a:pt x="11113" y="958057"/>
                  <a:pt x="10319" y="835819"/>
                </a:cubicBezTo>
                <a:lnTo>
                  <a:pt x="243682" y="600076"/>
                </a:lnTo>
                <a:lnTo>
                  <a:pt x="794" y="354807"/>
                </a:lnTo>
                <a:cubicBezTo>
                  <a:pt x="0" y="256382"/>
                  <a:pt x="1588" y="98426"/>
                  <a:pt x="794" y="4763"/>
                </a:cubicBezTo>
                <a:close/>
              </a:path>
            </a:pathLst>
          </a:custGeom>
          <a:solidFill>
            <a:srgbClr val="D9D9D9">
              <a:alpha val="80784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en-GB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0" y="6196610"/>
            <a:ext cx="9906000" cy="0"/>
          </a:xfrm>
          <a:prstGeom prst="line">
            <a:avLst/>
          </a:prstGeom>
          <a:ln w="22225">
            <a:solidFill>
              <a:srgbClr val="7FB9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202163" y="6468928"/>
            <a:ext cx="541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F440C9E-8CD4-414B-A1A4-9B21F6505BF4}" type="slidenum">
              <a:rPr lang="en-US" sz="1000" smtClean="0">
                <a:solidFill>
                  <a:srgbClr val="06368B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400" dirty="0">
              <a:solidFill>
                <a:srgbClr val="0636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ENG_log_ivm_F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8464" y="6311829"/>
            <a:ext cx="2838506" cy="501547"/>
          </a:xfrm>
          <a:prstGeom prst="rect">
            <a:avLst/>
          </a:prstGeom>
        </p:spPr>
      </p:pic>
      <p:pic>
        <p:nvPicPr>
          <p:cNvPr id="12" name="Picture 11" descr="content_head5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906000" cy="11097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0" r:id="rId3"/>
    <p:sldLayoutId id="2147483691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202163" y="6468928"/>
            <a:ext cx="541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F440C9E-8CD4-414B-A1A4-9B21F6505BF4}" type="slidenum">
              <a:rPr lang="en-US" sz="1000" smtClean="0">
                <a:solidFill>
                  <a:srgbClr val="06368B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400" dirty="0">
              <a:solidFill>
                <a:srgbClr val="0636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content_head5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1097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202163" y="6468928"/>
            <a:ext cx="541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F440C9E-8CD4-414B-A1A4-9B21F6505BF4}" type="slidenum">
              <a:rPr lang="en-US" sz="1000" smtClean="0">
                <a:solidFill>
                  <a:srgbClr val="06368B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400" dirty="0">
              <a:solidFill>
                <a:srgbClr val="0636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content_head5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110976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6196610"/>
            <a:ext cx="9906000" cy="0"/>
          </a:xfrm>
          <a:prstGeom prst="line">
            <a:avLst/>
          </a:prstGeom>
          <a:ln w="22225">
            <a:solidFill>
              <a:srgbClr val="7FB9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ENG_log_ivm_FC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28464" y="6311829"/>
            <a:ext cx="2838506" cy="5015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202163" y="6468928"/>
            <a:ext cx="541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F440C9E-8CD4-414B-A1A4-9B21F6505BF4}" type="slidenum">
              <a:rPr lang="en-US" sz="1000" smtClean="0">
                <a:solidFill>
                  <a:srgbClr val="06368B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400" dirty="0">
              <a:solidFill>
                <a:srgbClr val="06368B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6196610"/>
            <a:ext cx="9906000" cy="0"/>
          </a:xfrm>
          <a:prstGeom prst="line">
            <a:avLst/>
          </a:prstGeom>
          <a:ln w="22225">
            <a:solidFill>
              <a:srgbClr val="7FB9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ENG_log_ivm_FC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28464" y="6311829"/>
            <a:ext cx="2838506" cy="5015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202163" y="6468928"/>
            <a:ext cx="541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F440C9E-8CD4-414B-A1A4-9B21F6505BF4}" type="slidenum">
              <a:rPr lang="en-US" sz="1000" smtClean="0">
                <a:solidFill>
                  <a:srgbClr val="06368B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400" dirty="0">
              <a:solidFill>
                <a:srgbClr val="0636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ontent_head5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-490"/>
            <a:ext cx="9906000" cy="11097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202163" y="6468928"/>
            <a:ext cx="541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F440C9E-8CD4-414B-A1A4-9B21F6505BF4}" type="slidenum">
              <a:rPr lang="en-US" sz="1000" smtClean="0">
                <a:solidFill>
                  <a:srgbClr val="06368B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400" dirty="0">
              <a:solidFill>
                <a:srgbClr val="06368B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BF9DC-0E83-40B8-8F1F-ACEE431F23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 r="3086" b="8385"/>
          <a:stretch/>
        </p:blipFill>
        <p:spPr>
          <a:xfrm>
            <a:off x="-1" y="1117413"/>
            <a:ext cx="9906001" cy="5767971"/>
          </a:xfrm>
          <a:prstGeom prst="rect">
            <a:avLst/>
          </a:prstGeom>
        </p:spPr>
      </p:pic>
      <p:pic>
        <p:nvPicPr>
          <p:cNvPr id="12" name="Picture 11" descr="slide_head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55541"/>
            <a:ext cx="9906000" cy="1829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8937" y="6381328"/>
            <a:ext cx="9347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Lars Tierolf, Toon Haer, Jens de Bruijn,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Wouter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Botzen, Lena Reimann, Marijn Ton, and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Jeroen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Aerts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32139" y="5107520"/>
            <a:ext cx="9364331" cy="985775"/>
          </a:xfrm>
        </p:spPr>
        <p:txBody>
          <a:bodyPr anchor="ctr" anchorCtr="0"/>
          <a:lstStyle/>
          <a:p>
            <a:r>
              <a:rPr lang="en-GB" sz="2800" dirty="0"/>
              <a:t>COASTMOVE: A global agent-based model of adaptation and migration decisions in face of sea level rise 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26CEA8-D610-4CAD-84B2-B347BF19B3BC}"/>
              </a:ext>
            </a:extLst>
          </p:cNvPr>
          <p:cNvSpPr txBox="1"/>
          <p:nvPr/>
        </p:nvSpPr>
        <p:spPr>
          <a:xfrm>
            <a:off x="8686800" y="1386961"/>
            <a:ext cx="1620537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800" i="1" dirty="0" err="1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Arcachon</a:t>
            </a:r>
            <a:r>
              <a:rPr lang="en-US" sz="800" i="1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, France</a:t>
            </a:r>
          </a:p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800" i="1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Sem Duijndam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9573DB1-8EA5-4F69-A293-696E0271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838835" cy="111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A8F9C-4A37-4714-8F4F-D8C058146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46BE2-606D-4BDA-A9A0-3BF63F2B4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Surveys to calibrate and validate the ABM </a:t>
            </a:r>
          </a:p>
          <a:p>
            <a:pPr lvl="1"/>
            <a:r>
              <a:rPr lang="en-US" dirty="0"/>
              <a:t>France</a:t>
            </a:r>
          </a:p>
          <a:p>
            <a:pPr lvl="1"/>
            <a:r>
              <a:rPr lang="en-US" dirty="0"/>
              <a:t>United States (New York + Florida)</a:t>
            </a:r>
          </a:p>
          <a:p>
            <a:pPr lvl="1"/>
            <a:r>
              <a:rPr lang="en-US" dirty="0"/>
              <a:t>Mozambique</a:t>
            </a:r>
          </a:p>
          <a:p>
            <a:pPr lvl="1"/>
            <a:r>
              <a:rPr lang="en-US" dirty="0"/>
              <a:t>Brazil (Buenos Aires)</a:t>
            </a:r>
          </a:p>
          <a:p>
            <a:pPr lvl="1"/>
            <a:r>
              <a:rPr lang="en-US" dirty="0"/>
              <a:t>Marshall Islands</a:t>
            </a:r>
          </a:p>
          <a:p>
            <a:r>
              <a:rPr lang="en-US" dirty="0"/>
              <a:t>Global upscaling of the agent population</a:t>
            </a:r>
          </a:p>
          <a:p>
            <a:r>
              <a:rPr lang="en-US" dirty="0"/>
              <a:t>Integrate SSP scenarios</a:t>
            </a:r>
          </a:p>
          <a:p>
            <a:r>
              <a:rPr lang="en-US" dirty="0"/>
              <a:t>Include government/ insurer agents </a:t>
            </a:r>
          </a:p>
          <a:p>
            <a:r>
              <a:rPr lang="en-US" dirty="0"/>
              <a:t>Include coastal erosion and saltwater intrusion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24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7126B9-D835-472B-A845-7FFED5AE7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and further references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8F56E-34F7-4EE2-A0FC-4E20A8B8255F}"/>
              </a:ext>
            </a:extLst>
          </p:cNvPr>
          <p:cNvSpPr txBox="1"/>
          <p:nvPr/>
        </p:nvSpPr>
        <p:spPr>
          <a:xfrm>
            <a:off x="8175264" y="3881744"/>
            <a:ext cx="1934891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4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lars.tierolf@vu.nl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29E679-20A8-47D3-94DE-E9DCF961021A}"/>
              </a:ext>
            </a:extLst>
          </p:cNvPr>
          <p:cNvSpPr txBox="1"/>
          <p:nvPr/>
        </p:nvSpPr>
        <p:spPr>
          <a:xfrm>
            <a:off x="533400" y="1371600"/>
            <a:ext cx="6477000" cy="47012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GB" dirty="0">
                <a:solidFill>
                  <a:srgbClr val="05368B"/>
                </a:solidFill>
                <a:latin typeface="+mj-lt"/>
                <a:cs typeface="Arial" pitchFamily="34" charset="0"/>
              </a:rPr>
              <a:t>DYNAMO: a</a:t>
            </a:r>
            <a:r>
              <a:rPr lang="en-US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global modelling approach of both coastal adaptation and migration under projections of future development</a:t>
            </a: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Simulating local decision making under scenarios of global change</a:t>
            </a: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en-GB" dirty="0">
              <a:solidFill>
                <a:srgbClr val="05368B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endParaRPr lang="en-GB" dirty="0">
              <a:solidFill>
                <a:srgbClr val="05368B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GB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Further references</a:t>
            </a: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GB" sz="1050" dirty="0">
                <a:solidFill>
                  <a:srgbClr val="05368B"/>
                </a:solidFill>
                <a:latin typeface="+mj-lt"/>
                <a:cs typeface="Arial" pitchFamily="34" charset="0"/>
              </a:rPr>
              <a:t>Duijndam, S. J., </a:t>
            </a:r>
            <a:r>
              <a:rPr lang="en-GB" sz="1050" dirty="0" err="1">
                <a:solidFill>
                  <a:srgbClr val="05368B"/>
                </a:solidFill>
                <a:latin typeface="+mj-lt"/>
                <a:cs typeface="Arial" pitchFamily="34" charset="0"/>
              </a:rPr>
              <a:t>Botzen</a:t>
            </a:r>
            <a:r>
              <a:rPr lang="en-GB" sz="1050" dirty="0">
                <a:solidFill>
                  <a:srgbClr val="05368B"/>
                </a:solidFill>
                <a:latin typeface="+mj-lt"/>
                <a:cs typeface="Arial" pitchFamily="34" charset="0"/>
              </a:rPr>
              <a:t>, W. J., </a:t>
            </a:r>
            <a:r>
              <a:rPr lang="en-GB" sz="1050" dirty="0" err="1">
                <a:solidFill>
                  <a:srgbClr val="05368B"/>
                </a:solidFill>
                <a:latin typeface="+mj-lt"/>
                <a:cs typeface="Arial" pitchFamily="34" charset="0"/>
              </a:rPr>
              <a:t>Hagedoorn</a:t>
            </a:r>
            <a:r>
              <a:rPr lang="en-GB" sz="1050" dirty="0">
                <a:solidFill>
                  <a:srgbClr val="05368B"/>
                </a:solidFill>
                <a:latin typeface="+mj-lt"/>
                <a:cs typeface="Arial" pitchFamily="34" charset="0"/>
              </a:rPr>
              <a:t>, L. C., &amp; Aerts, J. C. (2022). Anticipating sea‐level rise and human migration: A review of empirical evidence and avenues for future research. Wiley Interdisciplinary Reviews: Climate Change, 13(1), e747.</a:t>
            </a: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GB" sz="1050" dirty="0">
                <a:solidFill>
                  <a:srgbClr val="05368B"/>
                </a:solidFill>
                <a:latin typeface="+mj-lt"/>
                <a:cs typeface="Arial" pitchFamily="34" charset="0"/>
              </a:rPr>
              <a:t>Aerts, J. C. J. H. (2020). Integrating agent-based approaches with flood risk models: A review and perspective. Water Security, 11, 100076.</a:t>
            </a: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GB" sz="1050" dirty="0" err="1">
                <a:solidFill>
                  <a:srgbClr val="05368B"/>
                </a:solidFill>
                <a:latin typeface="+mj-lt"/>
                <a:cs typeface="Arial" pitchFamily="34" charset="0"/>
              </a:rPr>
              <a:t>Ruig</a:t>
            </a:r>
            <a:r>
              <a:rPr lang="en-GB" sz="1050" dirty="0">
                <a:solidFill>
                  <a:srgbClr val="05368B"/>
                </a:solidFill>
                <a:latin typeface="+mj-lt"/>
                <a:cs typeface="Arial" pitchFamily="34" charset="0"/>
              </a:rPr>
              <a:t>, L. T. de, Haer, T., </a:t>
            </a:r>
            <a:r>
              <a:rPr lang="en-GB" sz="1050" dirty="0" err="1">
                <a:solidFill>
                  <a:srgbClr val="05368B"/>
                </a:solidFill>
                <a:latin typeface="+mj-lt"/>
                <a:cs typeface="Arial" pitchFamily="34" charset="0"/>
              </a:rPr>
              <a:t>Moel</a:t>
            </a:r>
            <a:r>
              <a:rPr lang="en-GB" sz="1050" dirty="0">
                <a:solidFill>
                  <a:srgbClr val="05368B"/>
                </a:solidFill>
                <a:latin typeface="+mj-lt"/>
                <a:cs typeface="Arial" pitchFamily="34" charset="0"/>
              </a:rPr>
              <a:t>, H. de, Orton, P., </a:t>
            </a:r>
            <a:r>
              <a:rPr lang="en-GB" sz="1050" dirty="0" err="1">
                <a:solidFill>
                  <a:srgbClr val="05368B"/>
                </a:solidFill>
                <a:latin typeface="+mj-lt"/>
                <a:cs typeface="Arial" pitchFamily="34" charset="0"/>
              </a:rPr>
              <a:t>Botzen</a:t>
            </a:r>
            <a:r>
              <a:rPr lang="en-GB" sz="1050" dirty="0">
                <a:solidFill>
                  <a:srgbClr val="05368B"/>
                </a:solidFill>
                <a:latin typeface="+mj-lt"/>
                <a:cs typeface="Arial" pitchFamily="34" charset="0"/>
              </a:rPr>
              <a:t>, W. J. W., &amp; Aerts, J. C. J. H. (2022). An agent-based model for evaluating reforms of the National Flood Insurance Program: A benchmarked model applied to Jamaica Bay, NYC. Risk Analysis. https://doi.org/10.1111/RISA.13905</a:t>
            </a:r>
          </a:p>
          <a:p>
            <a:pPr marL="180975" indent="-180975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105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Haer, T., </a:t>
            </a:r>
            <a:r>
              <a:rPr lang="en-US" sz="105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Botzen</a:t>
            </a:r>
            <a:r>
              <a:rPr lang="en-US" sz="105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W. J. W., &amp; Aerts, J. C. J. H. (2019). Advancing disaster policies by integrating dynamic adaptive </a:t>
            </a:r>
            <a:r>
              <a:rPr lang="en-US" sz="1050" dirty="0" err="1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105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in risk assessments using an agent-based modelling approach. </a:t>
            </a:r>
            <a:r>
              <a:rPr lang="en-US" sz="1050" i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Environmental Research Letters</a:t>
            </a:r>
            <a:r>
              <a:rPr lang="en-US" sz="105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50" i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105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(4). https://doi.org/10.1088/1748-9326/ab0770</a:t>
            </a:r>
            <a:endParaRPr lang="en-US" sz="105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D4B80F-2B1B-497B-862D-A0A8C2AF8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536" y="1219200"/>
            <a:ext cx="1488934" cy="1752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B7E166-6EBF-4682-AC26-10B66F1CB1C9}"/>
              </a:ext>
            </a:extLst>
          </p:cNvPr>
          <p:cNvSpPr txBox="1"/>
          <p:nvPr/>
        </p:nvSpPr>
        <p:spPr>
          <a:xfrm>
            <a:off x="8224093" y="2938045"/>
            <a:ext cx="1255821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2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Link to abstract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25B2BB-9EFA-44F9-A5F8-EB8489D4CE4A}"/>
              </a:ext>
            </a:extLst>
          </p:cNvPr>
          <p:cNvSpPr txBox="1"/>
          <p:nvPr/>
        </p:nvSpPr>
        <p:spPr>
          <a:xfrm>
            <a:off x="8512468" y="3638500"/>
            <a:ext cx="1934891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400" u="sng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3249733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5B1A70-663D-417F-A9CD-553C86C22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983" r="-918" b="1938"/>
          <a:stretch/>
        </p:blipFill>
        <p:spPr bwMode="auto">
          <a:xfrm>
            <a:off x="-76200" y="-753687"/>
            <a:ext cx="10210800" cy="761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home demolition in Oakwood Beach, Staten Island in 2015. Image Credit: Still image from &quot;Managed Retreat&quot; by Nathan Kensinger" hidden="1">
            <a:extLst>
              <a:ext uri="{FF2B5EF4-FFF2-40B4-BE49-F238E27FC236}">
                <a16:creationId xmlns:a16="http://schemas.microsoft.com/office/drawing/2014/main" id="{397E41B5-7B24-4D50-BB58-CF39A888F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" b="14473"/>
          <a:stretch/>
        </p:blipFill>
        <p:spPr bwMode="auto">
          <a:xfrm>
            <a:off x="216721" y="1142985"/>
            <a:ext cx="9379747" cy="495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450CB0-4819-4760-8889-718CC04B8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E2985F-A3BD-406F-A9AD-517069ECF9D0}"/>
              </a:ext>
            </a:extLst>
          </p:cNvPr>
          <p:cNvGrpSpPr/>
          <p:nvPr/>
        </p:nvGrpSpPr>
        <p:grpSpPr>
          <a:xfrm>
            <a:off x="1600200" y="1524000"/>
            <a:ext cx="5895086" cy="4328690"/>
            <a:chOff x="2055968" y="1463915"/>
            <a:chExt cx="5590286" cy="410009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30B56CF-FA6B-4DE5-A170-3A66A0E8B8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34" t="30054" r="320" b="32151"/>
            <a:stretch/>
          </p:blipFill>
          <p:spPr bwMode="auto">
            <a:xfrm>
              <a:off x="2157857" y="3963805"/>
              <a:ext cx="5352361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DCF1EEF-2860-4F68-A197-03D28EB594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2" r="52654" b="66929"/>
            <a:stretch/>
          </p:blipFill>
          <p:spPr bwMode="auto">
            <a:xfrm>
              <a:off x="2293891" y="1463915"/>
              <a:ext cx="5352363" cy="1300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8A547BE-0C86-4017-89F6-44F9250D60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97" t="68320" r="53049" b="-1391"/>
            <a:stretch/>
          </p:blipFill>
          <p:spPr bwMode="auto">
            <a:xfrm>
              <a:off x="2055968" y="2605197"/>
              <a:ext cx="5556141" cy="140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710CF0-335D-439C-9478-A6396BA181B7}"/>
                </a:ext>
              </a:extLst>
            </p:cNvPr>
            <p:cNvSpPr/>
            <p:nvPr/>
          </p:nvSpPr>
          <p:spPr>
            <a:xfrm>
              <a:off x="2133600" y="1587500"/>
              <a:ext cx="1410800" cy="43561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l" defTabSz="914400" rtl="0" eaLnBrk="1" latinLnBrk="0" hangingPunct="1">
                <a:spcBef>
                  <a:spcPts val="600"/>
                </a:spcBef>
                <a:buClr>
                  <a:srgbClr val="06368B"/>
                </a:buClr>
                <a:buSzPct val="110000"/>
                <a:buFont typeface="Wingdings" pitchFamily="2" charset="2"/>
                <a:buChar char="§"/>
              </a:pPr>
              <a:endParaRPr lang="en-US" sz="1800" kern="1200" dirty="0" err="1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A95E8E-61CB-46E8-B7F1-0CB3854B7262}"/>
                </a:ext>
              </a:extLst>
            </p:cNvPr>
            <p:cNvSpPr/>
            <p:nvPr/>
          </p:nvSpPr>
          <p:spPr>
            <a:xfrm>
              <a:off x="2133600" y="2874714"/>
              <a:ext cx="2008191" cy="43561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l" defTabSz="914400" rtl="0" eaLnBrk="1" latinLnBrk="0" hangingPunct="1">
                <a:spcBef>
                  <a:spcPts val="600"/>
                </a:spcBef>
                <a:buClr>
                  <a:srgbClr val="06368B"/>
                </a:buClr>
                <a:buSzPct val="110000"/>
                <a:buFont typeface="Wingdings" pitchFamily="2" charset="2"/>
                <a:buChar char="§"/>
              </a:pPr>
              <a:endParaRPr lang="en-US" sz="1800" kern="1200" dirty="0" err="1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97FBCF-E94D-4051-94B7-1FD7FB4DC410}"/>
                </a:ext>
              </a:extLst>
            </p:cNvPr>
            <p:cNvSpPr/>
            <p:nvPr/>
          </p:nvSpPr>
          <p:spPr>
            <a:xfrm>
              <a:off x="2240352" y="4299754"/>
              <a:ext cx="1410800" cy="43561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l" defTabSz="914400" rtl="0" eaLnBrk="1" latinLnBrk="0" hangingPunct="1">
                <a:spcBef>
                  <a:spcPts val="600"/>
                </a:spcBef>
                <a:buClr>
                  <a:srgbClr val="06368B"/>
                </a:buClr>
                <a:buSzPct val="110000"/>
                <a:buFont typeface="Wingdings" pitchFamily="2" charset="2"/>
                <a:buChar char="§"/>
              </a:pPr>
              <a:endParaRPr lang="en-US" sz="1800" kern="1200" dirty="0" err="1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DB463B-AF57-4ADE-B65C-4B92DAC528EF}"/>
                </a:ext>
              </a:extLst>
            </p:cNvPr>
            <p:cNvSpPr txBox="1"/>
            <p:nvPr/>
          </p:nvSpPr>
          <p:spPr>
            <a:xfrm>
              <a:off x="2263286" y="1587499"/>
              <a:ext cx="1878506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rgbClr val="06368B"/>
                </a:buClr>
                <a:buSzPct val="110000"/>
              </a:pPr>
              <a:r>
                <a:rPr lang="en-US" sz="1100" b="1" dirty="0">
                  <a:solidFill>
                    <a:srgbClr val="05368B"/>
                  </a:solidFill>
                  <a:latin typeface="Arial" pitchFamily="34" charset="0"/>
                  <a:cs typeface="Arial" pitchFamily="34" charset="0"/>
                </a:rPr>
                <a:t>1) Do nothing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9568DF-34C0-4F9D-B59C-825F128452E2}"/>
                </a:ext>
              </a:extLst>
            </p:cNvPr>
            <p:cNvSpPr txBox="1"/>
            <p:nvPr/>
          </p:nvSpPr>
          <p:spPr>
            <a:xfrm>
              <a:off x="2263286" y="2862589"/>
              <a:ext cx="1878506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rgbClr val="06368B"/>
                </a:buClr>
                <a:buSzPct val="110000"/>
              </a:pPr>
              <a:r>
                <a:rPr lang="en-US" sz="1100" b="1" dirty="0">
                  <a:solidFill>
                    <a:srgbClr val="05368B"/>
                  </a:solidFill>
                  <a:latin typeface="Arial" pitchFamily="34" charset="0"/>
                  <a:cs typeface="Arial" pitchFamily="34" charset="0"/>
                </a:rPr>
                <a:t>2) Accommodate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B8391E-2CE7-45FC-AF86-4560C2B5A7A5}"/>
                </a:ext>
              </a:extLst>
            </p:cNvPr>
            <p:cNvSpPr txBox="1"/>
            <p:nvPr/>
          </p:nvSpPr>
          <p:spPr>
            <a:xfrm>
              <a:off x="2263286" y="4392273"/>
              <a:ext cx="1878506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buClr>
                  <a:srgbClr val="06368B"/>
                </a:buClr>
                <a:buSzPct val="110000"/>
              </a:pPr>
              <a:r>
                <a:rPr lang="en-US" sz="1100" b="1" dirty="0">
                  <a:solidFill>
                    <a:srgbClr val="05368B"/>
                  </a:solidFill>
                  <a:latin typeface="Arial" pitchFamily="34" charset="0"/>
                  <a:cs typeface="Arial" pitchFamily="34" charset="0"/>
                </a:rPr>
                <a:t>3) Retreat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86327C4-B15E-4ABE-9F22-1F4BA8AFCE9A}"/>
              </a:ext>
            </a:extLst>
          </p:cNvPr>
          <p:cNvSpPr txBox="1"/>
          <p:nvPr/>
        </p:nvSpPr>
        <p:spPr>
          <a:xfrm>
            <a:off x="5282089" y="5430736"/>
            <a:ext cx="2068195" cy="25391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sz="105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Based on IPCC 2022 Chapter 4</a:t>
            </a:r>
          </a:p>
        </p:txBody>
      </p:sp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66E03742-5824-4ACF-BD85-2F4BF928C832}"/>
              </a:ext>
            </a:extLst>
          </p:cNvPr>
          <p:cNvSpPr/>
          <p:nvPr/>
        </p:nvSpPr>
        <p:spPr>
          <a:xfrm>
            <a:off x="7350284" y="1072921"/>
            <a:ext cx="2488182" cy="318472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2024"/>
              <a:gd name="adj6" fmla="val -70656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just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Risk perception</a:t>
            </a:r>
          </a:p>
          <a:p>
            <a:pPr marL="180975" indent="-180975" algn="just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Wealth</a:t>
            </a:r>
          </a:p>
          <a:p>
            <a:pPr marL="180975" indent="-180975" algn="just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Income</a:t>
            </a:r>
          </a:p>
          <a:p>
            <a:pPr marL="180975" indent="-180975" algn="just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Place attachment</a:t>
            </a:r>
          </a:p>
          <a:p>
            <a:pPr marL="180975" indent="-180975" algn="just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Age</a:t>
            </a:r>
          </a:p>
          <a:p>
            <a:pPr marL="180975" indent="-180975" algn="just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Education</a:t>
            </a:r>
          </a:p>
          <a:p>
            <a:pPr marL="180975" indent="-180975" algn="just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Occupation</a:t>
            </a:r>
          </a:p>
          <a:p>
            <a:pPr marL="180975" indent="-180975" algn="just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Sex</a:t>
            </a:r>
          </a:p>
          <a:p>
            <a:pPr marL="180975" indent="-180975" algn="just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1600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8843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DYNAMO: ABM + Gravity model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159C1B-D208-4CD3-8C2A-5E4483AB1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326" y="1524000"/>
            <a:ext cx="4618404" cy="4523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31B480-FBDB-48AD-A2A1-14D518983114}"/>
              </a:ext>
            </a:extLst>
          </p:cNvPr>
          <p:cNvSpPr txBox="1"/>
          <p:nvPr/>
        </p:nvSpPr>
        <p:spPr>
          <a:xfrm>
            <a:off x="2841326" y="1077080"/>
            <a:ext cx="403075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Modelling setup for France</a:t>
            </a: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6CB48840-D79F-442D-82B2-B949A505254E}"/>
              </a:ext>
            </a:extLst>
          </p:cNvPr>
          <p:cNvSpPr/>
          <p:nvPr/>
        </p:nvSpPr>
        <p:spPr>
          <a:xfrm flipH="1">
            <a:off x="304800" y="2895600"/>
            <a:ext cx="2141470" cy="1557525"/>
          </a:xfrm>
          <a:prstGeom prst="borderCallout2">
            <a:avLst>
              <a:gd name="adj1" fmla="val 103143"/>
              <a:gd name="adj2" fmla="val 26954"/>
              <a:gd name="adj3" fmla="val 121898"/>
              <a:gd name="adj4" fmla="val 26626"/>
              <a:gd name="adj5" fmla="val 186701"/>
              <a:gd name="adj6" fmla="val -21166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just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Risk perception</a:t>
            </a:r>
          </a:p>
          <a:p>
            <a:pPr marL="180975" indent="-180975" algn="just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Wealth</a:t>
            </a:r>
          </a:p>
          <a:p>
            <a:pPr marL="180975" indent="-180975" algn="just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Income</a:t>
            </a:r>
          </a:p>
          <a:p>
            <a:pPr marL="180975" indent="-180975" algn="just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Place attachment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4A657FF0-2705-45A9-8D7E-A9E5F8551074}"/>
              </a:ext>
            </a:extLst>
          </p:cNvPr>
          <p:cNvSpPr/>
          <p:nvPr/>
        </p:nvSpPr>
        <p:spPr>
          <a:xfrm flipH="1">
            <a:off x="496820" y="1295400"/>
            <a:ext cx="1981200" cy="1219200"/>
          </a:xfrm>
          <a:prstGeom prst="borderCallout1">
            <a:avLst>
              <a:gd name="adj1" fmla="val 47396"/>
              <a:gd name="adj2" fmla="val -2564"/>
              <a:gd name="adj3" fmla="val 168229"/>
              <a:gd name="adj4" fmla="val -56923"/>
            </a:avLst>
          </a:prstGeom>
          <a:solidFill>
            <a:schemeClr val="bg2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1800" kern="1200" dirty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rPr>
              <a:t>1/100-year floodplain in 2080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7958EF9E-15AF-45FD-A852-08FBDDB74B8F}"/>
              </a:ext>
            </a:extLst>
          </p:cNvPr>
          <p:cNvSpPr/>
          <p:nvPr/>
        </p:nvSpPr>
        <p:spPr>
          <a:xfrm>
            <a:off x="7612130" y="1800220"/>
            <a:ext cx="2293870" cy="714380"/>
          </a:xfrm>
          <a:prstGeom prst="borderCallout1">
            <a:avLst>
              <a:gd name="adj1" fmla="val 32972"/>
              <a:gd name="adj2" fmla="val -2243"/>
              <a:gd name="adj3" fmla="val 140055"/>
              <a:gd name="adj4" fmla="val -46361"/>
            </a:avLst>
          </a:prstGeom>
          <a:solidFill>
            <a:schemeClr val="bg2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r>
              <a:rPr lang="en-US" sz="1800" kern="1200" dirty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rPr>
              <a:t>NUTS 3 regions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81202F-EB7E-4EAE-8AAB-AD62944F7D2A}"/>
              </a:ext>
            </a:extLst>
          </p:cNvPr>
          <p:cNvSpPr/>
          <p:nvPr/>
        </p:nvSpPr>
        <p:spPr>
          <a:xfrm>
            <a:off x="1219200" y="2592188"/>
            <a:ext cx="8153400" cy="1219200"/>
          </a:xfrm>
          <a:prstGeom prst="rect">
            <a:avLst/>
          </a:prstGeom>
          <a:solidFill>
            <a:srgbClr val="DAEDBF"/>
          </a:solidFill>
          <a:ln w="12700">
            <a:solidFill>
              <a:srgbClr val="053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</a:pPr>
            <a:r>
              <a:rPr lang="en-US" dirty="0">
                <a:solidFill>
                  <a:srgbClr val="05368B"/>
                </a:solidFill>
                <a:latin typeface="Arial" pitchFamily="34" charset="0"/>
                <a:cs typeface="Arial" pitchFamily="34" charset="0"/>
              </a:rPr>
              <a:t>GOAL: to</a:t>
            </a:r>
            <a:r>
              <a:rPr lang="en-US" sz="1800" kern="1200" dirty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rPr>
              <a:t> capture and understand local decision-making under sea level rise</a:t>
            </a:r>
          </a:p>
        </p:txBody>
      </p:sp>
    </p:spTree>
    <p:extLst>
      <p:ext uri="{BB962C8B-B14F-4D97-AF65-F5344CB8AC3E}">
        <p14:creationId xmlns:p14="http://schemas.microsoft.com/office/powerpoint/2010/main" val="219085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4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8400" y="126046"/>
            <a:ext cx="9379500" cy="712800"/>
          </a:xfrm>
          <a:prstGeom prst="rect">
            <a:avLst/>
          </a:prstGeom>
        </p:spPr>
        <p:txBody>
          <a:bodyPr/>
          <a:lstStyle/>
          <a:p>
            <a:r>
              <a:rPr lang="en-GB" sz="2400" dirty="0"/>
              <a:t>Modelling schedule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9D3300-C7BD-4A6D-9183-DFA04EB55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8351860" cy="47016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CEF9B-6C9C-4BDE-B9DB-8C59560C9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Adaptation uptake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575930C9-4654-44E6-9996-096318E02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29" y="1676400"/>
            <a:ext cx="8081333" cy="381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B2F011-7A1E-46CA-A024-EA6A73302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0" y="1600200"/>
            <a:ext cx="893867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0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5CE7DD-08AE-4AFF-8860-B70B1061D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Migration flows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EB9634B6-121F-4D7F-8298-018F23B955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066800"/>
            <a:ext cx="6624406" cy="4973737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6CB493E-D912-48E1-9162-730F6012D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4" y="3886200"/>
            <a:ext cx="1528572" cy="1834896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AD33E156-239F-474F-A9F4-972761AE44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2036561" cy="220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4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B6C6EC-3AF9-4BA7-93D1-E20992527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Population in the 1/100-year floodplain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C5D0DD-D39F-4994-B4DF-0AFE4261A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09" y="1600200"/>
            <a:ext cx="9159982" cy="4267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E5C0E6-E98C-4B0A-83B3-D6CADDAD5BF4}"/>
              </a:ext>
            </a:extLst>
          </p:cNvPr>
          <p:cNvSpPr/>
          <p:nvPr/>
        </p:nvSpPr>
        <p:spPr>
          <a:xfrm>
            <a:off x="2667000" y="1333500"/>
            <a:ext cx="5403301" cy="571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en-US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13CD2-2068-4B5F-9AEB-982BDA9B430C}"/>
              </a:ext>
            </a:extLst>
          </p:cNvPr>
          <p:cNvSpPr/>
          <p:nvPr/>
        </p:nvSpPr>
        <p:spPr>
          <a:xfrm>
            <a:off x="213548" y="2438400"/>
            <a:ext cx="457200" cy="2590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en-US" sz="1800" kern="1200" dirty="0" err="1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36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23D1F0-000A-4001-AE57-6541D12A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Residential flood risk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A2BD9-D2B7-41F3-88C0-68B8D9B30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369737" y="1600200"/>
            <a:ext cx="9166526" cy="4270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55276A-3EC3-48E8-9441-71F79B4C3BFA}"/>
              </a:ext>
            </a:extLst>
          </p:cNvPr>
          <p:cNvSpPr/>
          <p:nvPr/>
        </p:nvSpPr>
        <p:spPr>
          <a:xfrm>
            <a:off x="2743200" y="1371600"/>
            <a:ext cx="5403301" cy="533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en-US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5F63CA-1F4F-45C4-BE77-9AAFAC252C98}"/>
              </a:ext>
            </a:extLst>
          </p:cNvPr>
          <p:cNvSpPr/>
          <p:nvPr/>
        </p:nvSpPr>
        <p:spPr>
          <a:xfrm>
            <a:off x="152400" y="2439924"/>
            <a:ext cx="457200" cy="2590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en-US" sz="1800" kern="1200" dirty="0" err="1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E8695E-7DEE-42A4-897F-FDC9FF63D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005683"/>
            <a:ext cx="1959601" cy="8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866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template_A4">
  <a:themeElements>
    <a:clrScheme name="IVM Theme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CA8B2EB4-77DA-4871-A6FD-E393BD370D6B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IVM Theme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B2CE7CF4-9625-49D4-B778-B605ECD6679D}"/>
    </a:ext>
  </a:extLst>
</a:theme>
</file>

<file path=ppt/theme/theme3.xml><?xml version="1.0" encoding="utf-8"?>
<a:theme xmlns:a="http://schemas.openxmlformats.org/drawingml/2006/main" name="2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6D13344E-5292-4A51-87AD-3347632F2C3C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D4014533-B783-4D87-B883-47B4F8FDD0E7}"/>
    </a:ext>
  </a:extLst>
</a:theme>
</file>

<file path=ppt/theme/theme5.xml><?xml version="1.0" encoding="utf-8"?>
<a:theme xmlns:a="http://schemas.openxmlformats.org/drawingml/2006/main" name="6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218A1389-7479-4194-BE85-B473C6683038}"/>
    </a:ext>
  </a:extLst>
</a:theme>
</file>

<file path=ppt/theme/theme6.xml><?xml version="1.0" encoding="utf-8"?>
<a:theme xmlns:a="http://schemas.openxmlformats.org/drawingml/2006/main" name="3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79A2F647-AA54-4EA3-B9E5-779FBA1EA8E8}"/>
    </a:ext>
  </a:extLst>
</a:theme>
</file>

<file path=ppt/theme/theme7.xml><?xml version="1.0" encoding="utf-8"?>
<a:theme xmlns:a="http://schemas.openxmlformats.org/drawingml/2006/main" name="4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9573E370-FD94-4FA0-AC7D-DF7F4317EB40}"/>
    </a:ext>
  </a:extLst>
</a:theme>
</file>

<file path=ppt/theme/theme8.xml><?xml version="1.0" encoding="utf-8"?>
<a:theme xmlns:a="http://schemas.openxmlformats.org/drawingml/2006/main" name="5_Custom Design">
  <a:themeElements>
    <a:clrScheme name="IVM PowerPoint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-slide A4 presentation 2020.potx" id="{05AFF8D6-1920-4936-BED0-7071E2774FD9}" vid="{CF27B1D8-599D-4DD2-9E79-5D0782DA2DF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PP-slide A4 presentation 2020</Template>
  <TotalTime>2893</TotalTime>
  <Words>583</Words>
  <Application>Microsoft Office PowerPoint</Application>
  <PresentationFormat>A4 Paper (210x297 mm)</PresentationFormat>
  <Paragraphs>74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Wingdings</vt:lpstr>
      <vt:lpstr>powerpoint_template_A4</vt:lpstr>
      <vt:lpstr>Custom Design</vt:lpstr>
      <vt:lpstr>2_Custom Design</vt:lpstr>
      <vt:lpstr>1_Custom Design</vt:lpstr>
      <vt:lpstr>6_Custom Design</vt:lpstr>
      <vt:lpstr>3_Custom Design</vt:lpstr>
      <vt:lpstr>4_Custom Design</vt:lpstr>
      <vt:lpstr>5_Custom Design</vt:lpstr>
      <vt:lpstr>COASTMOVE: A global agent-based model of adaptation and migration decisions in face of sea level rise </vt:lpstr>
      <vt:lpstr>PowerPoint Presentation</vt:lpstr>
      <vt:lpstr>Introduction</vt:lpstr>
      <vt:lpstr>DYNAMO: ABM + Gravity model</vt:lpstr>
      <vt:lpstr>Modelling schedule</vt:lpstr>
      <vt:lpstr>Results: Adaptation uptake</vt:lpstr>
      <vt:lpstr>Results: Migration flows</vt:lpstr>
      <vt:lpstr>Results: Population in the 1/100-year floodplain </vt:lpstr>
      <vt:lpstr>Results: Residential flood risk</vt:lpstr>
      <vt:lpstr>Outlook</vt:lpstr>
      <vt:lpstr>Contact and further references</vt:lpstr>
    </vt:vector>
  </TitlesOfParts>
  <Company>Vrije Universiteit Amsterdam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Tierolf, L.</dc:creator>
  <cp:lastModifiedBy>Tierolf, L. (Lars)</cp:lastModifiedBy>
  <cp:revision>253</cp:revision>
  <dcterms:created xsi:type="dcterms:W3CDTF">2022-05-02T14:03:08Z</dcterms:created>
  <dcterms:modified xsi:type="dcterms:W3CDTF">2022-05-25T06:34:45Z</dcterms:modified>
  <cp:contentStatus/>
</cp:coreProperties>
</file>