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62" r:id="rId3"/>
    <p:sldId id="265" r:id="rId4"/>
    <p:sldId id="268" r:id="rId5"/>
    <p:sldId id="271" r:id="rId6"/>
    <p:sldId id="272" r:id="rId7"/>
    <p:sldId id="280" r:id="rId8"/>
    <p:sldId id="277" r:id="rId9"/>
    <p:sldId id="278" r:id="rId10"/>
    <p:sldId id="281" r:id="rId11"/>
    <p:sldId id="282" r:id="rId12"/>
    <p:sldId id="283" r:id="rId13"/>
    <p:sldId id="285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86429" autoAdjust="0"/>
  </p:normalViewPr>
  <p:slideViewPr>
    <p:cSldViewPr snapToGrid="0">
      <p:cViewPr varScale="1">
        <p:scale>
          <a:sx n="94" d="100"/>
          <a:sy n="94" d="100"/>
        </p:scale>
        <p:origin x="10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9e4ff0bb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9e4ff0bb8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a9e4ff0bb8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b0d631f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b0d631fcf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ab0d631fcf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afd5c42c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aafd5c42cd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aafd5c42cd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9e4ff0bb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a9e4ff0bb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a9e4ff0bb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ea4e5d2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cea4e5d2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gcea4e5d23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49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9e4ff0bb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9e4ff0bb8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a9e4ff0bb8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 extrusionOk="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899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2286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 extrusionOk="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843F4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4572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 extrusionOk="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2AC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45770" y="4869160"/>
            <a:ext cx="7772400" cy="650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481917" y="5637774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3262871" y="1000276"/>
            <a:ext cx="2618258" cy="2953526"/>
            <a:chOff x="4787663" y="1000276"/>
            <a:chExt cx="2618258" cy="2953526"/>
          </a:xfrm>
        </p:grpSpPr>
        <p:sp>
          <p:nvSpPr>
            <p:cNvPr id="20" name="Google Shape;20;p2"/>
            <p:cNvSpPr/>
            <p:nvPr/>
          </p:nvSpPr>
          <p:spPr>
            <a:xfrm>
              <a:off x="5761142" y="1176422"/>
              <a:ext cx="791241" cy="178064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87663" y="1164816"/>
              <a:ext cx="712491" cy="17563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63232" y="1000276"/>
              <a:ext cx="627684" cy="1955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58412" y="3114579"/>
              <a:ext cx="348615" cy="837565"/>
            </a:xfrm>
            <a:custGeom>
              <a:avLst/>
              <a:gdLst/>
              <a:ahLst/>
              <a:cxnLst/>
              <a:rect l="l" t="t" r="r" b="b"/>
              <a:pathLst>
                <a:path w="348614" h="837564" extrusionOk="0">
                  <a:moveTo>
                    <a:pt x="335597" y="303098"/>
                  </a:moveTo>
                  <a:lnTo>
                    <a:pt x="280136" y="303098"/>
                  </a:lnTo>
                  <a:lnTo>
                    <a:pt x="280158" y="358524"/>
                  </a:lnTo>
                  <a:lnTo>
                    <a:pt x="284213" y="796010"/>
                  </a:lnTo>
                  <a:lnTo>
                    <a:pt x="298566" y="834754"/>
                  </a:lnTo>
                  <a:lnTo>
                    <a:pt x="309727" y="837336"/>
                  </a:lnTo>
                  <a:lnTo>
                    <a:pt x="315914" y="836188"/>
                  </a:lnTo>
                  <a:lnTo>
                    <a:pt x="345197" y="798944"/>
                  </a:lnTo>
                  <a:lnTo>
                    <a:pt x="348513" y="775601"/>
                  </a:lnTo>
                  <a:lnTo>
                    <a:pt x="348320" y="737339"/>
                  </a:lnTo>
                  <a:lnTo>
                    <a:pt x="347775" y="696506"/>
                  </a:lnTo>
                  <a:lnTo>
                    <a:pt x="346752" y="644513"/>
                  </a:lnTo>
                  <a:lnTo>
                    <a:pt x="345430" y="592069"/>
                  </a:lnTo>
                  <a:lnTo>
                    <a:pt x="343697" y="533483"/>
                  </a:lnTo>
                  <a:lnTo>
                    <a:pt x="341579" y="469815"/>
                  </a:lnTo>
                  <a:lnTo>
                    <a:pt x="336394" y="327032"/>
                  </a:lnTo>
                  <a:lnTo>
                    <a:pt x="335597" y="303098"/>
                  </a:lnTo>
                  <a:close/>
                </a:path>
                <a:path w="348614" h="837564" extrusionOk="0">
                  <a:moveTo>
                    <a:pt x="32143" y="16840"/>
                  </a:moveTo>
                  <a:lnTo>
                    <a:pt x="2393" y="66871"/>
                  </a:lnTo>
                  <a:lnTo>
                    <a:pt x="1686" y="128052"/>
                  </a:lnTo>
                  <a:lnTo>
                    <a:pt x="1621" y="177957"/>
                  </a:lnTo>
                  <a:lnTo>
                    <a:pt x="5105" y="573024"/>
                  </a:lnTo>
                  <a:lnTo>
                    <a:pt x="0" y="742429"/>
                  </a:lnTo>
                  <a:lnTo>
                    <a:pt x="9448" y="789381"/>
                  </a:lnTo>
                  <a:lnTo>
                    <a:pt x="45923" y="806729"/>
                  </a:lnTo>
                  <a:lnTo>
                    <a:pt x="52842" y="797957"/>
                  </a:lnTo>
                  <a:lnTo>
                    <a:pt x="57788" y="788482"/>
                  </a:lnTo>
                  <a:lnTo>
                    <a:pt x="60757" y="778307"/>
                  </a:lnTo>
                  <a:lnTo>
                    <a:pt x="61747" y="767435"/>
                  </a:lnTo>
                  <a:lnTo>
                    <a:pt x="53176" y="342893"/>
                  </a:lnTo>
                  <a:lnTo>
                    <a:pt x="53231" y="311637"/>
                  </a:lnTo>
                  <a:lnTo>
                    <a:pt x="53581" y="285111"/>
                  </a:lnTo>
                  <a:lnTo>
                    <a:pt x="54219" y="251019"/>
                  </a:lnTo>
                  <a:lnTo>
                    <a:pt x="55117" y="211759"/>
                  </a:lnTo>
                  <a:lnTo>
                    <a:pt x="109796" y="211759"/>
                  </a:lnTo>
                  <a:lnTo>
                    <a:pt x="103073" y="183184"/>
                  </a:lnTo>
                  <a:lnTo>
                    <a:pt x="83716" y="111173"/>
                  </a:lnTo>
                  <a:lnTo>
                    <a:pt x="65441" y="59445"/>
                  </a:lnTo>
                  <a:lnTo>
                    <a:pt x="48250" y="28001"/>
                  </a:lnTo>
                  <a:lnTo>
                    <a:pt x="32143" y="16840"/>
                  </a:lnTo>
                  <a:close/>
                </a:path>
                <a:path w="348614" h="837564" extrusionOk="0">
                  <a:moveTo>
                    <a:pt x="109796" y="211759"/>
                  </a:moveTo>
                  <a:lnTo>
                    <a:pt x="55117" y="211759"/>
                  </a:lnTo>
                  <a:lnTo>
                    <a:pt x="59479" y="230574"/>
                  </a:lnTo>
                  <a:lnTo>
                    <a:pt x="65952" y="256405"/>
                  </a:lnTo>
                  <a:lnTo>
                    <a:pt x="74532" y="289253"/>
                  </a:lnTo>
                  <a:lnTo>
                    <a:pt x="85216" y="329120"/>
                  </a:lnTo>
                  <a:lnTo>
                    <a:pt x="102115" y="395434"/>
                  </a:lnTo>
                  <a:lnTo>
                    <a:pt x="115258" y="455584"/>
                  </a:lnTo>
                  <a:lnTo>
                    <a:pt x="124645" y="509570"/>
                  </a:lnTo>
                  <a:lnTo>
                    <a:pt x="130278" y="557390"/>
                  </a:lnTo>
                  <a:lnTo>
                    <a:pt x="132156" y="599046"/>
                  </a:lnTo>
                  <a:lnTo>
                    <a:pt x="134484" y="641684"/>
                  </a:lnTo>
                  <a:lnTo>
                    <a:pt x="141470" y="672141"/>
                  </a:lnTo>
                  <a:lnTo>
                    <a:pt x="153110" y="690414"/>
                  </a:lnTo>
                  <a:lnTo>
                    <a:pt x="169405" y="696506"/>
                  </a:lnTo>
                  <a:lnTo>
                    <a:pt x="179837" y="694975"/>
                  </a:lnTo>
                  <a:lnTo>
                    <a:pt x="204622" y="663854"/>
                  </a:lnTo>
                  <a:lnTo>
                    <a:pt x="212788" y="624560"/>
                  </a:lnTo>
                  <a:lnTo>
                    <a:pt x="214134" y="614349"/>
                  </a:lnTo>
                  <a:lnTo>
                    <a:pt x="215163" y="607885"/>
                  </a:lnTo>
                  <a:lnTo>
                    <a:pt x="215849" y="605167"/>
                  </a:lnTo>
                  <a:lnTo>
                    <a:pt x="215849" y="598538"/>
                  </a:lnTo>
                  <a:lnTo>
                    <a:pt x="220535" y="568796"/>
                  </a:lnTo>
                  <a:lnTo>
                    <a:pt x="226053" y="540372"/>
                  </a:lnTo>
                  <a:lnTo>
                    <a:pt x="177063" y="540372"/>
                  </a:lnTo>
                  <a:lnTo>
                    <a:pt x="174927" y="529667"/>
                  </a:lnTo>
                  <a:lnTo>
                    <a:pt x="170557" y="506753"/>
                  </a:lnTo>
                  <a:lnTo>
                    <a:pt x="163954" y="471626"/>
                  </a:lnTo>
                  <a:lnTo>
                    <a:pt x="155117" y="424281"/>
                  </a:lnTo>
                  <a:lnTo>
                    <a:pt x="146671" y="380431"/>
                  </a:lnTo>
                  <a:lnTo>
                    <a:pt x="137244" y="334395"/>
                  </a:lnTo>
                  <a:lnTo>
                    <a:pt x="126595" y="285111"/>
                  </a:lnTo>
                  <a:lnTo>
                    <a:pt x="115445" y="235770"/>
                  </a:lnTo>
                  <a:lnTo>
                    <a:pt x="109796" y="211759"/>
                  </a:lnTo>
                  <a:close/>
                </a:path>
                <a:path w="348614" h="837564" extrusionOk="0">
                  <a:moveTo>
                    <a:pt x="310921" y="0"/>
                  </a:moveTo>
                  <a:lnTo>
                    <a:pt x="295274" y="0"/>
                  </a:lnTo>
                  <a:lnTo>
                    <a:pt x="287794" y="2717"/>
                  </a:lnTo>
                  <a:lnTo>
                    <a:pt x="273507" y="13601"/>
                  </a:lnTo>
                  <a:lnTo>
                    <a:pt x="269239" y="20751"/>
                  </a:lnTo>
                  <a:lnTo>
                    <a:pt x="267893" y="29591"/>
                  </a:lnTo>
                  <a:lnTo>
                    <a:pt x="267893" y="35712"/>
                  </a:lnTo>
                  <a:lnTo>
                    <a:pt x="264362" y="80636"/>
                  </a:lnTo>
                  <a:lnTo>
                    <a:pt x="259074" y="128052"/>
                  </a:lnTo>
                  <a:lnTo>
                    <a:pt x="252029" y="177957"/>
                  </a:lnTo>
                  <a:lnTo>
                    <a:pt x="243187" y="230574"/>
                  </a:lnTo>
                  <a:lnTo>
                    <a:pt x="232676" y="285229"/>
                  </a:lnTo>
                  <a:lnTo>
                    <a:pt x="220564" y="342893"/>
                  </a:lnTo>
                  <a:lnTo>
                    <a:pt x="203593" y="419950"/>
                  </a:lnTo>
                  <a:lnTo>
                    <a:pt x="194663" y="460003"/>
                  </a:lnTo>
                  <a:lnTo>
                    <a:pt x="187266" y="493425"/>
                  </a:lnTo>
                  <a:lnTo>
                    <a:pt x="181399" y="520215"/>
                  </a:lnTo>
                  <a:lnTo>
                    <a:pt x="177063" y="540372"/>
                  </a:lnTo>
                  <a:lnTo>
                    <a:pt x="226053" y="540372"/>
                  </a:lnTo>
                  <a:lnTo>
                    <a:pt x="227453" y="533157"/>
                  </a:lnTo>
                  <a:lnTo>
                    <a:pt x="236605" y="491619"/>
                  </a:lnTo>
                  <a:lnTo>
                    <a:pt x="247992" y="444182"/>
                  </a:lnTo>
                  <a:lnTo>
                    <a:pt x="259375" y="397574"/>
                  </a:lnTo>
                  <a:lnTo>
                    <a:pt x="268527" y="358524"/>
                  </a:lnTo>
                  <a:lnTo>
                    <a:pt x="275448" y="327032"/>
                  </a:lnTo>
                  <a:lnTo>
                    <a:pt x="280136" y="303098"/>
                  </a:lnTo>
                  <a:lnTo>
                    <a:pt x="335597" y="303098"/>
                  </a:lnTo>
                  <a:lnTo>
                    <a:pt x="332713" y="210058"/>
                  </a:lnTo>
                  <a:lnTo>
                    <a:pt x="331363" y="156552"/>
                  </a:lnTo>
                  <a:lnTo>
                    <a:pt x="330399" y="108129"/>
                  </a:lnTo>
                  <a:lnTo>
                    <a:pt x="329849" y="66871"/>
                  </a:lnTo>
                  <a:lnTo>
                    <a:pt x="329628" y="20066"/>
                  </a:lnTo>
                  <a:lnTo>
                    <a:pt x="327164" y="14033"/>
                  </a:lnTo>
                  <a:lnTo>
                    <a:pt x="317296" y="2806"/>
                  </a:lnTo>
                  <a:lnTo>
                    <a:pt x="3109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273262" y="3132945"/>
              <a:ext cx="188595" cy="797560"/>
            </a:xfrm>
            <a:custGeom>
              <a:avLst/>
              <a:gdLst/>
              <a:ahLst/>
              <a:cxnLst/>
              <a:rect l="l" t="t" r="r" b="b"/>
              <a:pathLst>
                <a:path w="188595" h="797560" extrusionOk="0">
                  <a:moveTo>
                    <a:pt x="103581" y="0"/>
                  </a:moveTo>
                  <a:lnTo>
                    <a:pt x="26022" y="9182"/>
                  </a:lnTo>
                  <a:lnTo>
                    <a:pt x="0" y="45923"/>
                  </a:lnTo>
                  <a:lnTo>
                    <a:pt x="0" y="49491"/>
                  </a:lnTo>
                  <a:lnTo>
                    <a:pt x="445" y="59733"/>
                  </a:lnTo>
                  <a:lnTo>
                    <a:pt x="1782" y="72077"/>
                  </a:lnTo>
                  <a:lnTo>
                    <a:pt x="4013" y="86523"/>
                  </a:lnTo>
                  <a:lnTo>
                    <a:pt x="10263" y="119591"/>
                  </a:lnTo>
                  <a:lnTo>
                    <a:pt x="12498" y="133943"/>
                  </a:lnTo>
                  <a:lnTo>
                    <a:pt x="13840" y="146128"/>
                  </a:lnTo>
                  <a:lnTo>
                    <a:pt x="14287" y="156146"/>
                  </a:lnTo>
                  <a:lnTo>
                    <a:pt x="14287" y="771182"/>
                  </a:lnTo>
                  <a:lnTo>
                    <a:pt x="15646" y="777481"/>
                  </a:lnTo>
                  <a:lnTo>
                    <a:pt x="48789" y="796590"/>
                  </a:lnTo>
                  <a:lnTo>
                    <a:pt x="66332" y="797547"/>
                  </a:lnTo>
                  <a:lnTo>
                    <a:pt x="98983" y="797547"/>
                  </a:lnTo>
                  <a:lnTo>
                    <a:pt x="140063" y="795597"/>
                  </a:lnTo>
                  <a:lnTo>
                    <a:pt x="178584" y="778540"/>
                  </a:lnTo>
                  <a:lnTo>
                    <a:pt x="188290" y="765911"/>
                  </a:lnTo>
                  <a:lnTo>
                    <a:pt x="188290" y="762342"/>
                  </a:lnTo>
                  <a:lnTo>
                    <a:pt x="184558" y="750284"/>
                  </a:lnTo>
                  <a:lnTo>
                    <a:pt x="173364" y="741672"/>
                  </a:lnTo>
                  <a:lnTo>
                    <a:pt x="159542" y="737844"/>
                  </a:lnTo>
                  <a:lnTo>
                    <a:pt x="70408" y="737844"/>
                  </a:lnTo>
                  <a:lnTo>
                    <a:pt x="70408" y="415353"/>
                  </a:lnTo>
                  <a:lnTo>
                    <a:pt x="74498" y="410260"/>
                  </a:lnTo>
                  <a:lnTo>
                    <a:pt x="81635" y="407708"/>
                  </a:lnTo>
                  <a:lnTo>
                    <a:pt x="128122" y="407708"/>
                  </a:lnTo>
                  <a:lnTo>
                    <a:pt x="132664" y="405498"/>
                  </a:lnTo>
                  <a:lnTo>
                    <a:pt x="142875" y="392569"/>
                  </a:lnTo>
                  <a:lnTo>
                    <a:pt x="145427" y="385254"/>
                  </a:lnTo>
                  <a:lnTo>
                    <a:pt x="145427" y="368922"/>
                  </a:lnTo>
                  <a:lnTo>
                    <a:pt x="142278" y="361949"/>
                  </a:lnTo>
                  <a:lnTo>
                    <a:pt x="136538" y="356679"/>
                  </a:lnTo>
                  <a:lnTo>
                    <a:pt x="65824" y="356679"/>
                  </a:lnTo>
                  <a:lnTo>
                    <a:pt x="65981" y="346140"/>
                  </a:lnTo>
                  <a:lnTo>
                    <a:pt x="66457" y="332887"/>
                  </a:lnTo>
                  <a:lnTo>
                    <a:pt x="67254" y="316922"/>
                  </a:lnTo>
                  <a:lnTo>
                    <a:pt x="69493" y="279418"/>
                  </a:lnTo>
                  <a:lnTo>
                    <a:pt x="70291" y="262978"/>
                  </a:lnTo>
                  <a:lnTo>
                    <a:pt x="70769" y="248929"/>
                  </a:lnTo>
                  <a:lnTo>
                    <a:pt x="70929" y="237274"/>
                  </a:lnTo>
                  <a:lnTo>
                    <a:pt x="62763" y="64808"/>
                  </a:lnTo>
                  <a:lnTo>
                    <a:pt x="65138" y="64465"/>
                  </a:lnTo>
                  <a:lnTo>
                    <a:pt x="68884" y="64300"/>
                  </a:lnTo>
                  <a:lnTo>
                    <a:pt x="114931" y="64300"/>
                  </a:lnTo>
                  <a:lnTo>
                    <a:pt x="124851" y="63370"/>
                  </a:lnTo>
                  <a:lnTo>
                    <a:pt x="139682" y="57534"/>
                  </a:lnTo>
                  <a:lnTo>
                    <a:pt x="148582" y="47806"/>
                  </a:lnTo>
                  <a:lnTo>
                    <a:pt x="151549" y="34188"/>
                  </a:lnTo>
                  <a:lnTo>
                    <a:pt x="150544" y="26904"/>
                  </a:lnTo>
                  <a:lnTo>
                    <a:pt x="119459" y="2362"/>
                  </a:lnTo>
                  <a:lnTo>
                    <a:pt x="111503" y="590"/>
                  </a:lnTo>
                  <a:lnTo>
                    <a:pt x="103581" y="0"/>
                  </a:lnTo>
                  <a:close/>
                </a:path>
                <a:path w="188595" h="797560" extrusionOk="0">
                  <a:moveTo>
                    <a:pt x="128587" y="734783"/>
                  </a:moveTo>
                  <a:lnTo>
                    <a:pt x="123229" y="734974"/>
                  </a:lnTo>
                  <a:lnTo>
                    <a:pt x="94105" y="736505"/>
                  </a:lnTo>
                  <a:lnTo>
                    <a:pt x="70408" y="737844"/>
                  </a:lnTo>
                  <a:lnTo>
                    <a:pt x="159542" y="737844"/>
                  </a:lnTo>
                  <a:lnTo>
                    <a:pt x="154677" y="736503"/>
                  </a:lnTo>
                  <a:lnTo>
                    <a:pt x="128587" y="734783"/>
                  </a:lnTo>
                  <a:close/>
                </a:path>
                <a:path w="188595" h="797560" extrusionOk="0">
                  <a:moveTo>
                    <a:pt x="128122" y="407708"/>
                  </a:moveTo>
                  <a:lnTo>
                    <a:pt x="91846" y="407708"/>
                  </a:lnTo>
                  <a:lnTo>
                    <a:pt x="117868" y="408724"/>
                  </a:lnTo>
                  <a:lnTo>
                    <a:pt x="126034" y="408724"/>
                  </a:lnTo>
                  <a:lnTo>
                    <a:pt x="128122" y="407708"/>
                  </a:lnTo>
                  <a:close/>
                </a:path>
                <a:path w="188595" h="797560" extrusionOk="0">
                  <a:moveTo>
                    <a:pt x="122542" y="347497"/>
                  </a:moveTo>
                  <a:lnTo>
                    <a:pt x="114554" y="347497"/>
                  </a:lnTo>
                  <a:lnTo>
                    <a:pt x="107964" y="347847"/>
                  </a:lnTo>
                  <a:lnTo>
                    <a:pt x="100198" y="348899"/>
                  </a:lnTo>
                  <a:lnTo>
                    <a:pt x="91252" y="350653"/>
                  </a:lnTo>
                  <a:lnTo>
                    <a:pt x="81127" y="353110"/>
                  </a:lnTo>
                  <a:lnTo>
                    <a:pt x="74663" y="354812"/>
                  </a:lnTo>
                  <a:lnTo>
                    <a:pt x="69557" y="355993"/>
                  </a:lnTo>
                  <a:lnTo>
                    <a:pt x="65824" y="356679"/>
                  </a:lnTo>
                  <a:lnTo>
                    <a:pt x="136538" y="356679"/>
                  </a:lnTo>
                  <a:lnTo>
                    <a:pt x="129679" y="350380"/>
                  </a:lnTo>
                  <a:lnTo>
                    <a:pt x="122542" y="347497"/>
                  </a:lnTo>
                  <a:close/>
                </a:path>
                <a:path w="188595" h="797560" extrusionOk="0">
                  <a:moveTo>
                    <a:pt x="114931" y="64300"/>
                  </a:moveTo>
                  <a:lnTo>
                    <a:pt x="73990" y="64300"/>
                  </a:lnTo>
                  <a:lnTo>
                    <a:pt x="104089" y="65316"/>
                  </a:lnTo>
                  <a:lnTo>
                    <a:pt x="114931" y="6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93189" y="3132439"/>
              <a:ext cx="284480" cy="795020"/>
            </a:xfrm>
            <a:custGeom>
              <a:avLst/>
              <a:gdLst/>
              <a:ahLst/>
              <a:cxnLst/>
              <a:rect l="l" t="t" r="r" b="b"/>
              <a:pathLst>
                <a:path w="284479" h="795020" extrusionOk="0">
                  <a:moveTo>
                    <a:pt x="95923" y="0"/>
                  </a:moveTo>
                  <a:lnTo>
                    <a:pt x="80111" y="0"/>
                  </a:lnTo>
                  <a:lnTo>
                    <a:pt x="45059" y="2264"/>
                  </a:lnTo>
                  <a:lnTo>
                    <a:pt x="20024" y="9058"/>
                  </a:lnTo>
                  <a:lnTo>
                    <a:pt x="5005" y="20381"/>
                  </a:lnTo>
                  <a:lnTo>
                    <a:pt x="0" y="36233"/>
                  </a:lnTo>
                  <a:lnTo>
                    <a:pt x="716" y="47629"/>
                  </a:lnTo>
                  <a:lnTo>
                    <a:pt x="2868" y="62442"/>
                  </a:lnTo>
                  <a:lnTo>
                    <a:pt x="6456" y="80670"/>
                  </a:lnTo>
                  <a:lnTo>
                    <a:pt x="11480" y="102311"/>
                  </a:lnTo>
                  <a:lnTo>
                    <a:pt x="16500" y="124454"/>
                  </a:lnTo>
                  <a:lnTo>
                    <a:pt x="20088" y="144208"/>
                  </a:lnTo>
                  <a:lnTo>
                    <a:pt x="22242" y="161572"/>
                  </a:lnTo>
                  <a:lnTo>
                    <a:pt x="22961" y="176542"/>
                  </a:lnTo>
                  <a:lnTo>
                    <a:pt x="19993" y="287371"/>
                  </a:lnTo>
                  <a:lnTo>
                    <a:pt x="19940" y="292971"/>
                  </a:lnTo>
                  <a:lnTo>
                    <a:pt x="20505" y="323022"/>
                  </a:lnTo>
                  <a:lnTo>
                    <a:pt x="22321" y="362411"/>
                  </a:lnTo>
                  <a:lnTo>
                    <a:pt x="25349" y="409009"/>
                  </a:lnTo>
                  <a:lnTo>
                    <a:pt x="33826" y="516672"/>
                  </a:lnTo>
                  <a:lnTo>
                    <a:pt x="36855" y="563454"/>
                  </a:lnTo>
                  <a:lnTo>
                    <a:pt x="38674" y="603159"/>
                  </a:lnTo>
                  <a:lnTo>
                    <a:pt x="39243" y="633742"/>
                  </a:lnTo>
                  <a:lnTo>
                    <a:pt x="39171" y="639213"/>
                  </a:lnTo>
                  <a:lnTo>
                    <a:pt x="37847" y="680592"/>
                  </a:lnTo>
                  <a:lnTo>
                    <a:pt x="33543" y="716024"/>
                  </a:lnTo>
                  <a:lnTo>
                    <a:pt x="26368" y="742081"/>
                  </a:lnTo>
                  <a:lnTo>
                    <a:pt x="16319" y="758761"/>
                  </a:lnTo>
                  <a:lnTo>
                    <a:pt x="17307" y="767129"/>
                  </a:lnTo>
                  <a:lnTo>
                    <a:pt x="48850" y="792243"/>
                  </a:lnTo>
                  <a:lnTo>
                    <a:pt x="67348" y="794473"/>
                  </a:lnTo>
                  <a:lnTo>
                    <a:pt x="85591" y="792528"/>
                  </a:lnTo>
                  <a:lnTo>
                    <a:pt x="121306" y="778502"/>
                  </a:lnTo>
                  <a:lnTo>
                    <a:pt x="168379" y="738256"/>
                  </a:lnTo>
                  <a:lnTo>
                    <a:pt x="171776" y="733755"/>
                  </a:lnTo>
                  <a:lnTo>
                    <a:pt x="89293" y="733755"/>
                  </a:lnTo>
                  <a:lnTo>
                    <a:pt x="89293" y="633742"/>
                  </a:lnTo>
                  <a:lnTo>
                    <a:pt x="87904" y="559357"/>
                  </a:lnTo>
                  <a:lnTo>
                    <a:pt x="86167" y="514342"/>
                  </a:lnTo>
                  <a:lnTo>
                    <a:pt x="83735" y="464110"/>
                  </a:lnTo>
                  <a:lnTo>
                    <a:pt x="80515" y="407187"/>
                  </a:lnTo>
                  <a:lnTo>
                    <a:pt x="72965" y="287371"/>
                  </a:lnTo>
                  <a:lnTo>
                    <a:pt x="69841" y="232050"/>
                  </a:lnTo>
                  <a:lnTo>
                    <a:pt x="67411" y="182030"/>
                  </a:lnTo>
                  <a:lnTo>
                    <a:pt x="65672" y="137196"/>
                  </a:lnTo>
                  <a:lnTo>
                    <a:pt x="64634" y="97894"/>
                  </a:lnTo>
                  <a:lnTo>
                    <a:pt x="64287" y="62763"/>
                  </a:lnTo>
                  <a:lnTo>
                    <a:pt x="218759" y="62763"/>
                  </a:lnTo>
                  <a:lnTo>
                    <a:pt x="187896" y="29849"/>
                  </a:lnTo>
                  <a:lnTo>
                    <a:pt x="145576" y="7462"/>
                  </a:lnTo>
                  <a:lnTo>
                    <a:pt x="95923" y="0"/>
                  </a:lnTo>
                  <a:close/>
                </a:path>
                <a:path w="284479" h="795020" extrusionOk="0">
                  <a:moveTo>
                    <a:pt x="218759" y="62763"/>
                  </a:moveTo>
                  <a:lnTo>
                    <a:pt x="64287" y="62763"/>
                  </a:lnTo>
                  <a:lnTo>
                    <a:pt x="81192" y="63430"/>
                  </a:lnTo>
                  <a:lnTo>
                    <a:pt x="97201" y="65947"/>
                  </a:lnTo>
                  <a:lnTo>
                    <a:pt x="147843" y="90763"/>
                  </a:lnTo>
                  <a:lnTo>
                    <a:pt x="185091" y="137196"/>
                  </a:lnTo>
                  <a:lnTo>
                    <a:pt x="213985" y="206716"/>
                  </a:lnTo>
                  <a:lnTo>
                    <a:pt x="223232" y="250280"/>
                  </a:lnTo>
                  <a:lnTo>
                    <a:pt x="228781" y="300094"/>
                  </a:lnTo>
                  <a:lnTo>
                    <a:pt x="230631" y="356158"/>
                  </a:lnTo>
                  <a:lnTo>
                    <a:pt x="228864" y="407187"/>
                  </a:lnTo>
                  <a:lnTo>
                    <a:pt x="223488" y="459362"/>
                  </a:lnTo>
                  <a:lnTo>
                    <a:pt x="214558" y="511056"/>
                  </a:lnTo>
                  <a:lnTo>
                    <a:pt x="202056" y="562813"/>
                  </a:lnTo>
                  <a:lnTo>
                    <a:pt x="183307" y="614802"/>
                  </a:lnTo>
                  <a:lnTo>
                    <a:pt x="157670" y="662571"/>
                  </a:lnTo>
                  <a:lnTo>
                    <a:pt x="126030" y="703206"/>
                  </a:lnTo>
                  <a:lnTo>
                    <a:pt x="89293" y="733755"/>
                  </a:lnTo>
                  <a:lnTo>
                    <a:pt x="171776" y="733755"/>
                  </a:lnTo>
                  <a:lnTo>
                    <a:pt x="195934" y="701738"/>
                  </a:lnTo>
                  <a:lnTo>
                    <a:pt x="221447" y="656866"/>
                  </a:lnTo>
                  <a:lnTo>
                    <a:pt x="244919" y="603643"/>
                  </a:lnTo>
                  <a:lnTo>
                    <a:pt x="262298" y="555039"/>
                  </a:lnTo>
                  <a:lnTo>
                    <a:pt x="274639" y="509754"/>
                  </a:lnTo>
                  <a:lnTo>
                    <a:pt x="281943" y="467785"/>
                  </a:lnTo>
                  <a:lnTo>
                    <a:pt x="284213" y="429133"/>
                  </a:lnTo>
                  <a:lnTo>
                    <a:pt x="281723" y="407729"/>
                  </a:lnTo>
                  <a:lnTo>
                    <a:pt x="281660" y="403783"/>
                  </a:lnTo>
                  <a:lnTo>
                    <a:pt x="282511" y="400558"/>
                  </a:lnTo>
                  <a:lnTo>
                    <a:pt x="284213" y="397497"/>
                  </a:lnTo>
                  <a:lnTo>
                    <a:pt x="284213" y="349021"/>
                  </a:lnTo>
                  <a:lnTo>
                    <a:pt x="282866" y="292971"/>
                  </a:lnTo>
                  <a:lnTo>
                    <a:pt x="278824" y="241985"/>
                  </a:lnTo>
                  <a:lnTo>
                    <a:pt x="272088" y="196061"/>
                  </a:lnTo>
                  <a:lnTo>
                    <a:pt x="262657" y="155197"/>
                  </a:lnTo>
                  <a:lnTo>
                    <a:pt x="222881" y="67160"/>
                  </a:lnTo>
                  <a:lnTo>
                    <a:pt x="218759" y="627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82006" y="3517176"/>
              <a:ext cx="225539" cy="724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07109" y="3112289"/>
              <a:ext cx="321310" cy="839469"/>
            </a:xfrm>
            <a:custGeom>
              <a:avLst/>
              <a:gdLst/>
              <a:ahLst/>
              <a:cxnLst/>
              <a:rect l="l" t="t" r="r" b="b"/>
              <a:pathLst>
                <a:path w="321309" h="839470" extrusionOk="0">
                  <a:moveTo>
                    <a:pt x="174438" y="0"/>
                  </a:moveTo>
                  <a:lnTo>
                    <a:pt x="129159" y="7200"/>
                  </a:lnTo>
                  <a:lnTo>
                    <a:pt x="89233" y="29336"/>
                  </a:lnTo>
                  <a:lnTo>
                    <a:pt x="58614" y="63525"/>
                  </a:lnTo>
                  <a:lnTo>
                    <a:pt x="36160" y="105613"/>
                  </a:lnTo>
                  <a:lnTo>
                    <a:pt x="23673" y="141739"/>
                  </a:lnTo>
                  <a:lnTo>
                    <a:pt x="13264" y="187386"/>
                  </a:lnTo>
                  <a:lnTo>
                    <a:pt x="6569" y="227317"/>
                  </a:lnTo>
                  <a:lnTo>
                    <a:pt x="1591" y="285483"/>
                  </a:lnTo>
                  <a:lnTo>
                    <a:pt x="343" y="325283"/>
                  </a:lnTo>
                  <a:lnTo>
                    <a:pt x="0" y="382943"/>
                  </a:lnTo>
                  <a:lnTo>
                    <a:pt x="448" y="449275"/>
                  </a:lnTo>
                  <a:lnTo>
                    <a:pt x="606" y="477310"/>
                  </a:lnTo>
                  <a:lnTo>
                    <a:pt x="1878" y="527059"/>
                  </a:lnTo>
                  <a:lnTo>
                    <a:pt x="5415" y="579648"/>
                  </a:lnTo>
                  <a:lnTo>
                    <a:pt x="10485" y="620597"/>
                  </a:lnTo>
                  <a:lnTo>
                    <a:pt x="20349" y="675322"/>
                  </a:lnTo>
                  <a:lnTo>
                    <a:pt x="33739" y="719718"/>
                  </a:lnTo>
                  <a:lnTo>
                    <a:pt x="56569" y="766152"/>
                  </a:lnTo>
                  <a:lnTo>
                    <a:pt x="87700" y="804548"/>
                  </a:lnTo>
                  <a:lnTo>
                    <a:pt x="130051" y="829932"/>
                  </a:lnTo>
                  <a:lnTo>
                    <a:pt x="174958" y="839127"/>
                  </a:lnTo>
                  <a:lnTo>
                    <a:pt x="190546" y="838039"/>
                  </a:lnTo>
                  <a:lnTo>
                    <a:pt x="206202" y="834780"/>
                  </a:lnTo>
                  <a:lnTo>
                    <a:pt x="221927" y="829354"/>
                  </a:lnTo>
                  <a:lnTo>
                    <a:pt x="237722" y="821766"/>
                  </a:lnTo>
                  <a:lnTo>
                    <a:pt x="245465" y="817589"/>
                  </a:lnTo>
                  <a:lnTo>
                    <a:pt x="251874" y="814241"/>
                  </a:lnTo>
                  <a:lnTo>
                    <a:pt x="256947" y="811722"/>
                  </a:lnTo>
                  <a:lnTo>
                    <a:pt x="260683" y="810031"/>
                  </a:lnTo>
                  <a:lnTo>
                    <a:pt x="319421" y="810031"/>
                  </a:lnTo>
                  <a:lnTo>
                    <a:pt x="320894" y="794727"/>
                  </a:lnTo>
                  <a:lnTo>
                    <a:pt x="320465" y="786053"/>
                  </a:lnTo>
                  <a:lnTo>
                    <a:pt x="181588" y="786053"/>
                  </a:lnTo>
                  <a:lnTo>
                    <a:pt x="164591" y="782196"/>
                  </a:lnTo>
                  <a:lnTo>
                    <a:pt x="126572" y="763570"/>
                  </a:lnTo>
                  <a:lnTo>
                    <a:pt x="93309" y="730181"/>
                  </a:lnTo>
                  <a:lnTo>
                    <a:pt x="78310" y="693375"/>
                  </a:lnTo>
                  <a:lnTo>
                    <a:pt x="64481" y="639610"/>
                  </a:lnTo>
                  <a:lnTo>
                    <a:pt x="57784" y="582842"/>
                  </a:lnTo>
                  <a:lnTo>
                    <a:pt x="56110" y="543646"/>
                  </a:lnTo>
                  <a:lnTo>
                    <a:pt x="55553" y="497243"/>
                  </a:lnTo>
                  <a:lnTo>
                    <a:pt x="56061" y="432434"/>
                  </a:lnTo>
                  <a:lnTo>
                    <a:pt x="55964" y="407689"/>
                  </a:lnTo>
                  <a:lnTo>
                    <a:pt x="56731" y="358197"/>
                  </a:lnTo>
                  <a:lnTo>
                    <a:pt x="58295" y="316070"/>
                  </a:lnTo>
                  <a:lnTo>
                    <a:pt x="62690" y="269671"/>
                  </a:lnTo>
                  <a:lnTo>
                    <a:pt x="64448" y="254267"/>
                  </a:lnTo>
                  <a:lnTo>
                    <a:pt x="72393" y="194665"/>
                  </a:lnTo>
                  <a:lnTo>
                    <a:pt x="83358" y="146951"/>
                  </a:lnTo>
                  <a:lnTo>
                    <a:pt x="103000" y="96685"/>
                  </a:lnTo>
                  <a:lnTo>
                    <a:pt x="129664" y="61350"/>
                  </a:lnTo>
                  <a:lnTo>
                    <a:pt x="164748" y="49237"/>
                  </a:lnTo>
                  <a:lnTo>
                    <a:pt x="212350" y="49237"/>
                  </a:lnTo>
                  <a:lnTo>
                    <a:pt x="219675" y="43281"/>
                  </a:lnTo>
                  <a:lnTo>
                    <a:pt x="222406" y="37325"/>
                  </a:lnTo>
                  <a:lnTo>
                    <a:pt x="222288" y="29336"/>
                  </a:lnTo>
                  <a:lnTo>
                    <a:pt x="219408" y="16878"/>
                  </a:lnTo>
                  <a:lnTo>
                    <a:pt x="210414" y="7583"/>
                  </a:lnTo>
                  <a:lnTo>
                    <a:pt x="195424" y="1957"/>
                  </a:lnTo>
                  <a:lnTo>
                    <a:pt x="174438" y="0"/>
                  </a:lnTo>
                  <a:close/>
                </a:path>
                <a:path w="321309" h="839470" extrusionOk="0">
                  <a:moveTo>
                    <a:pt x="319421" y="810031"/>
                  </a:moveTo>
                  <a:lnTo>
                    <a:pt x="260683" y="810031"/>
                  </a:lnTo>
                  <a:lnTo>
                    <a:pt x="260683" y="811060"/>
                  </a:lnTo>
                  <a:lnTo>
                    <a:pt x="266087" y="820648"/>
                  </a:lnTo>
                  <a:lnTo>
                    <a:pt x="273628" y="827503"/>
                  </a:lnTo>
                  <a:lnTo>
                    <a:pt x="283308" y="831619"/>
                  </a:lnTo>
                  <a:lnTo>
                    <a:pt x="295126" y="832992"/>
                  </a:lnTo>
                  <a:lnTo>
                    <a:pt x="306396" y="830602"/>
                  </a:lnTo>
                  <a:lnTo>
                    <a:pt x="314449" y="823428"/>
                  </a:lnTo>
                  <a:lnTo>
                    <a:pt x="319282" y="811470"/>
                  </a:lnTo>
                  <a:lnTo>
                    <a:pt x="319421" y="810031"/>
                  </a:lnTo>
                  <a:close/>
                </a:path>
                <a:path w="321309" h="839470" extrusionOk="0">
                  <a:moveTo>
                    <a:pt x="299975" y="622769"/>
                  </a:moveTo>
                  <a:lnTo>
                    <a:pt x="241799" y="622769"/>
                  </a:lnTo>
                  <a:lnTo>
                    <a:pt x="248589" y="640183"/>
                  </a:lnTo>
                  <a:lnTo>
                    <a:pt x="253662" y="665889"/>
                  </a:lnTo>
                  <a:lnTo>
                    <a:pt x="257013" y="699886"/>
                  </a:lnTo>
                  <a:lnTo>
                    <a:pt x="258639" y="742175"/>
                  </a:lnTo>
                  <a:lnTo>
                    <a:pt x="242342" y="761370"/>
                  </a:lnTo>
                  <a:lnTo>
                    <a:pt x="224066" y="775082"/>
                  </a:lnTo>
                  <a:lnTo>
                    <a:pt x="203814" y="783310"/>
                  </a:lnTo>
                  <a:lnTo>
                    <a:pt x="181588" y="786053"/>
                  </a:lnTo>
                  <a:lnTo>
                    <a:pt x="320465" y="786053"/>
                  </a:lnTo>
                  <a:lnTo>
                    <a:pt x="320240" y="781492"/>
                  </a:lnTo>
                  <a:lnTo>
                    <a:pt x="318276" y="763219"/>
                  </a:lnTo>
                  <a:lnTo>
                    <a:pt x="315006" y="739906"/>
                  </a:lnTo>
                  <a:lnTo>
                    <a:pt x="310429" y="711555"/>
                  </a:lnTo>
                  <a:lnTo>
                    <a:pt x="305853" y="682837"/>
                  </a:lnTo>
                  <a:lnTo>
                    <a:pt x="302582" y="658425"/>
                  </a:lnTo>
                  <a:lnTo>
                    <a:pt x="300619" y="638317"/>
                  </a:lnTo>
                  <a:lnTo>
                    <a:pt x="299975" y="622769"/>
                  </a:lnTo>
                  <a:close/>
                </a:path>
                <a:path w="321309" h="839470" extrusionOk="0">
                  <a:moveTo>
                    <a:pt x="261699" y="562559"/>
                  </a:moveTo>
                  <a:lnTo>
                    <a:pt x="203146" y="569034"/>
                  </a:lnTo>
                  <a:lnTo>
                    <a:pt x="165256" y="597255"/>
                  </a:lnTo>
                  <a:lnTo>
                    <a:pt x="167489" y="610205"/>
                  </a:lnTo>
                  <a:lnTo>
                    <a:pt x="174189" y="619452"/>
                  </a:lnTo>
                  <a:lnTo>
                    <a:pt x="185353" y="624998"/>
                  </a:lnTo>
                  <a:lnTo>
                    <a:pt x="200981" y="626846"/>
                  </a:lnTo>
                  <a:lnTo>
                    <a:pt x="241799" y="622769"/>
                  </a:lnTo>
                  <a:lnTo>
                    <a:pt x="299975" y="622769"/>
                  </a:lnTo>
                  <a:lnTo>
                    <a:pt x="288738" y="578891"/>
                  </a:lnTo>
                  <a:lnTo>
                    <a:pt x="269319" y="563580"/>
                  </a:lnTo>
                  <a:lnTo>
                    <a:pt x="261699" y="562559"/>
                  </a:lnTo>
                  <a:close/>
                </a:path>
                <a:path w="321309" h="839470" extrusionOk="0">
                  <a:moveTo>
                    <a:pt x="212350" y="49237"/>
                  </a:moveTo>
                  <a:lnTo>
                    <a:pt x="164748" y="49237"/>
                  </a:lnTo>
                  <a:lnTo>
                    <a:pt x="194859" y="54330"/>
                  </a:lnTo>
                  <a:lnTo>
                    <a:pt x="202327" y="54330"/>
                  </a:lnTo>
                  <a:lnTo>
                    <a:pt x="208804" y="52120"/>
                  </a:lnTo>
                  <a:lnTo>
                    <a:pt x="212350" y="49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79537" y="3115602"/>
              <a:ext cx="269875" cy="838200"/>
            </a:xfrm>
            <a:custGeom>
              <a:avLst/>
              <a:gdLst/>
              <a:ahLst/>
              <a:cxnLst/>
              <a:rect l="l" t="t" r="r" b="b"/>
              <a:pathLst>
                <a:path w="269875" h="838200" extrusionOk="0">
                  <a:moveTo>
                    <a:pt x="107657" y="0"/>
                  </a:moveTo>
                  <a:lnTo>
                    <a:pt x="62216" y="16641"/>
                  </a:lnTo>
                  <a:lnTo>
                    <a:pt x="33294" y="53797"/>
                  </a:lnTo>
                  <a:lnTo>
                    <a:pt x="17564" y="94822"/>
                  </a:lnTo>
                  <a:lnTo>
                    <a:pt x="8144" y="140863"/>
                  </a:lnTo>
                  <a:lnTo>
                    <a:pt x="3568" y="181203"/>
                  </a:lnTo>
                  <a:lnTo>
                    <a:pt x="700" y="231657"/>
                  </a:lnTo>
                  <a:lnTo>
                    <a:pt x="0" y="311772"/>
                  </a:lnTo>
                  <a:lnTo>
                    <a:pt x="325" y="326469"/>
                  </a:lnTo>
                  <a:lnTo>
                    <a:pt x="1033" y="361164"/>
                  </a:lnTo>
                  <a:lnTo>
                    <a:pt x="1156" y="369430"/>
                  </a:lnTo>
                  <a:lnTo>
                    <a:pt x="1264" y="379374"/>
                  </a:lnTo>
                  <a:lnTo>
                    <a:pt x="1386" y="433209"/>
                  </a:lnTo>
                  <a:lnTo>
                    <a:pt x="1538" y="444932"/>
                  </a:lnTo>
                  <a:lnTo>
                    <a:pt x="4475" y="497615"/>
                  </a:lnTo>
                  <a:lnTo>
                    <a:pt x="9326" y="551577"/>
                  </a:lnTo>
                  <a:lnTo>
                    <a:pt x="14556" y="593800"/>
                  </a:lnTo>
                  <a:lnTo>
                    <a:pt x="21126" y="634253"/>
                  </a:lnTo>
                  <a:lnTo>
                    <a:pt x="30180" y="675330"/>
                  </a:lnTo>
                  <a:lnTo>
                    <a:pt x="41803" y="716568"/>
                  </a:lnTo>
                  <a:lnTo>
                    <a:pt x="55329" y="752796"/>
                  </a:lnTo>
                  <a:lnTo>
                    <a:pt x="80106" y="796328"/>
                  </a:lnTo>
                  <a:lnTo>
                    <a:pt x="113590" y="826941"/>
                  </a:lnTo>
                  <a:lnTo>
                    <a:pt x="153593" y="837844"/>
                  </a:lnTo>
                  <a:lnTo>
                    <a:pt x="167591" y="836328"/>
                  </a:lnTo>
                  <a:lnTo>
                    <a:pt x="206146" y="813612"/>
                  </a:lnTo>
                  <a:lnTo>
                    <a:pt x="230988" y="780694"/>
                  </a:lnTo>
                  <a:lnTo>
                    <a:pt x="155625" y="780694"/>
                  </a:lnTo>
                  <a:lnTo>
                    <a:pt x="143921" y="778446"/>
                  </a:lnTo>
                  <a:lnTo>
                    <a:pt x="112255" y="744727"/>
                  </a:lnTo>
                  <a:lnTo>
                    <a:pt x="94842" y="704865"/>
                  </a:lnTo>
                  <a:lnTo>
                    <a:pt x="81381" y="657212"/>
                  </a:lnTo>
                  <a:lnTo>
                    <a:pt x="70097" y="598346"/>
                  </a:lnTo>
                  <a:lnTo>
                    <a:pt x="59194" y="524802"/>
                  </a:lnTo>
                  <a:lnTo>
                    <a:pt x="54503" y="485052"/>
                  </a:lnTo>
                  <a:lnTo>
                    <a:pt x="51172" y="446877"/>
                  </a:lnTo>
                  <a:lnTo>
                    <a:pt x="48576" y="379374"/>
                  </a:lnTo>
                  <a:lnTo>
                    <a:pt x="48475" y="369430"/>
                  </a:lnTo>
                  <a:lnTo>
                    <a:pt x="48756" y="354854"/>
                  </a:lnTo>
                  <a:lnTo>
                    <a:pt x="49999" y="295440"/>
                  </a:lnTo>
                  <a:lnTo>
                    <a:pt x="51821" y="255449"/>
                  </a:lnTo>
                  <a:lnTo>
                    <a:pt x="56049" y="204403"/>
                  </a:lnTo>
                  <a:lnTo>
                    <a:pt x="60848" y="162453"/>
                  </a:lnTo>
                  <a:lnTo>
                    <a:pt x="71359" y="116365"/>
                  </a:lnTo>
                  <a:lnTo>
                    <a:pt x="85471" y="78766"/>
                  </a:lnTo>
                  <a:lnTo>
                    <a:pt x="119913" y="55105"/>
                  </a:lnTo>
                  <a:lnTo>
                    <a:pt x="206563" y="55105"/>
                  </a:lnTo>
                  <a:lnTo>
                    <a:pt x="203847" y="50507"/>
                  </a:lnTo>
                  <a:lnTo>
                    <a:pt x="175572" y="18891"/>
                  </a:lnTo>
                  <a:lnTo>
                    <a:pt x="138407" y="2994"/>
                  </a:lnTo>
                  <a:lnTo>
                    <a:pt x="123641" y="748"/>
                  </a:lnTo>
                  <a:lnTo>
                    <a:pt x="107657" y="0"/>
                  </a:lnTo>
                  <a:close/>
                </a:path>
                <a:path w="269875" h="838200" extrusionOk="0">
                  <a:moveTo>
                    <a:pt x="206563" y="55105"/>
                  </a:moveTo>
                  <a:lnTo>
                    <a:pt x="119913" y="55105"/>
                  </a:lnTo>
                  <a:lnTo>
                    <a:pt x="127578" y="56014"/>
                  </a:lnTo>
                  <a:lnTo>
                    <a:pt x="135278" y="58742"/>
                  </a:lnTo>
                  <a:lnTo>
                    <a:pt x="165074" y="87247"/>
                  </a:lnTo>
                  <a:lnTo>
                    <a:pt x="181871" y="124610"/>
                  </a:lnTo>
                  <a:lnTo>
                    <a:pt x="195173" y="168376"/>
                  </a:lnTo>
                  <a:lnTo>
                    <a:pt x="205317" y="219184"/>
                  </a:lnTo>
                  <a:lnTo>
                    <a:pt x="210557" y="260235"/>
                  </a:lnTo>
                  <a:lnTo>
                    <a:pt x="215836" y="309981"/>
                  </a:lnTo>
                  <a:lnTo>
                    <a:pt x="219429" y="361164"/>
                  </a:lnTo>
                  <a:lnTo>
                    <a:pt x="221189" y="411968"/>
                  </a:lnTo>
                  <a:lnTo>
                    <a:pt x="221803" y="477619"/>
                  </a:lnTo>
                  <a:lnTo>
                    <a:pt x="221692" y="497615"/>
                  </a:lnTo>
                  <a:lnTo>
                    <a:pt x="218959" y="554842"/>
                  </a:lnTo>
                  <a:lnTo>
                    <a:pt x="215726" y="595267"/>
                  </a:lnTo>
                  <a:lnTo>
                    <a:pt x="211251" y="643445"/>
                  </a:lnTo>
                  <a:lnTo>
                    <a:pt x="203080" y="697015"/>
                  </a:lnTo>
                  <a:lnTo>
                    <a:pt x="190842" y="741413"/>
                  </a:lnTo>
                  <a:lnTo>
                    <a:pt x="165671" y="778239"/>
                  </a:lnTo>
                  <a:lnTo>
                    <a:pt x="155625" y="780694"/>
                  </a:lnTo>
                  <a:lnTo>
                    <a:pt x="230988" y="780694"/>
                  </a:lnTo>
                  <a:lnTo>
                    <a:pt x="246994" y="742161"/>
                  </a:lnTo>
                  <a:lnTo>
                    <a:pt x="253606" y="692937"/>
                  </a:lnTo>
                  <a:lnTo>
                    <a:pt x="254020" y="676385"/>
                  </a:lnTo>
                  <a:lnTo>
                    <a:pt x="255263" y="660407"/>
                  </a:lnTo>
                  <a:lnTo>
                    <a:pt x="257335" y="645004"/>
                  </a:lnTo>
                  <a:lnTo>
                    <a:pt x="260235" y="630173"/>
                  </a:lnTo>
                  <a:lnTo>
                    <a:pt x="260235" y="625576"/>
                  </a:lnTo>
                  <a:lnTo>
                    <a:pt x="269417" y="493420"/>
                  </a:lnTo>
                  <a:lnTo>
                    <a:pt x="269291" y="411968"/>
                  </a:lnTo>
                  <a:lnTo>
                    <a:pt x="268905" y="386265"/>
                  </a:lnTo>
                  <a:lnTo>
                    <a:pt x="267328" y="322821"/>
                  </a:lnTo>
                  <a:lnTo>
                    <a:pt x="265209" y="277963"/>
                  </a:lnTo>
                  <a:lnTo>
                    <a:pt x="256979" y="212070"/>
                  </a:lnTo>
                  <a:lnTo>
                    <a:pt x="250799" y="171703"/>
                  </a:lnTo>
                  <a:lnTo>
                    <a:pt x="242628" y="131964"/>
                  </a:lnTo>
                  <a:lnTo>
                    <a:pt x="225661" y="89450"/>
                  </a:lnTo>
                  <a:lnTo>
                    <a:pt x="211630" y="63680"/>
                  </a:lnTo>
                  <a:lnTo>
                    <a:pt x="206563" y="55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3244" y="3122740"/>
              <a:ext cx="175260" cy="813435"/>
            </a:xfrm>
            <a:custGeom>
              <a:avLst/>
              <a:gdLst/>
              <a:ahLst/>
              <a:cxnLst/>
              <a:rect l="l" t="t" r="r" b="b"/>
              <a:pathLst>
                <a:path w="175259" h="813435" extrusionOk="0">
                  <a:moveTo>
                    <a:pt x="34442" y="0"/>
                  </a:moveTo>
                  <a:lnTo>
                    <a:pt x="19138" y="0"/>
                  </a:lnTo>
                  <a:lnTo>
                    <a:pt x="12763" y="1955"/>
                  </a:lnTo>
                  <a:lnTo>
                    <a:pt x="2552" y="9779"/>
                  </a:lnTo>
                  <a:lnTo>
                    <a:pt x="0" y="14973"/>
                  </a:lnTo>
                  <a:lnTo>
                    <a:pt x="50" y="30111"/>
                  </a:lnTo>
                  <a:lnTo>
                    <a:pt x="855" y="99060"/>
                  </a:lnTo>
                  <a:lnTo>
                    <a:pt x="1923" y="145134"/>
                  </a:lnTo>
                  <a:lnTo>
                    <a:pt x="3418" y="196051"/>
                  </a:lnTo>
                  <a:lnTo>
                    <a:pt x="5341" y="251809"/>
                  </a:lnTo>
                  <a:lnTo>
                    <a:pt x="7689" y="312409"/>
                  </a:lnTo>
                  <a:lnTo>
                    <a:pt x="13264" y="443928"/>
                  </a:lnTo>
                  <a:lnTo>
                    <a:pt x="15588" y="503899"/>
                  </a:lnTo>
                  <a:lnTo>
                    <a:pt x="17510" y="559659"/>
                  </a:lnTo>
                  <a:lnTo>
                    <a:pt x="19006" y="610577"/>
                  </a:lnTo>
                  <a:lnTo>
                    <a:pt x="20074" y="656652"/>
                  </a:lnTo>
                  <a:lnTo>
                    <a:pt x="20715" y="697885"/>
                  </a:lnTo>
                  <a:lnTo>
                    <a:pt x="20929" y="734275"/>
                  </a:lnTo>
                  <a:lnTo>
                    <a:pt x="14287" y="780199"/>
                  </a:lnTo>
                  <a:lnTo>
                    <a:pt x="14973" y="786623"/>
                  </a:lnTo>
                  <a:lnTo>
                    <a:pt x="44591" y="812737"/>
                  </a:lnTo>
                  <a:lnTo>
                    <a:pt x="52311" y="813358"/>
                  </a:lnTo>
                  <a:lnTo>
                    <a:pt x="60007" y="812561"/>
                  </a:lnTo>
                  <a:lnTo>
                    <a:pt x="67036" y="810169"/>
                  </a:lnTo>
                  <a:lnTo>
                    <a:pt x="73399" y="806184"/>
                  </a:lnTo>
                  <a:lnTo>
                    <a:pt x="79095" y="800608"/>
                  </a:lnTo>
                  <a:lnTo>
                    <a:pt x="130511" y="800608"/>
                  </a:lnTo>
                  <a:lnTo>
                    <a:pt x="132676" y="800100"/>
                  </a:lnTo>
                  <a:lnTo>
                    <a:pt x="162779" y="800100"/>
                  </a:lnTo>
                  <a:lnTo>
                    <a:pt x="172478" y="788784"/>
                  </a:lnTo>
                  <a:lnTo>
                    <a:pt x="175018" y="781215"/>
                  </a:lnTo>
                  <a:lnTo>
                    <a:pt x="175018" y="772033"/>
                  </a:lnTo>
                  <a:lnTo>
                    <a:pt x="173616" y="765049"/>
                  </a:lnTo>
                  <a:lnTo>
                    <a:pt x="169408" y="757872"/>
                  </a:lnTo>
                  <a:lnTo>
                    <a:pt x="162395" y="750505"/>
                  </a:lnTo>
                  <a:lnTo>
                    <a:pt x="152577" y="742950"/>
                  </a:lnTo>
                  <a:lnTo>
                    <a:pt x="72974" y="742950"/>
                  </a:lnTo>
                  <a:lnTo>
                    <a:pt x="72930" y="697885"/>
                  </a:lnTo>
                  <a:lnTo>
                    <a:pt x="72811" y="647382"/>
                  </a:lnTo>
                  <a:lnTo>
                    <a:pt x="72321" y="585621"/>
                  </a:lnTo>
                  <a:lnTo>
                    <a:pt x="71503" y="531124"/>
                  </a:lnTo>
                  <a:lnTo>
                    <a:pt x="70358" y="483893"/>
                  </a:lnTo>
                  <a:lnTo>
                    <a:pt x="68884" y="443928"/>
                  </a:lnTo>
                  <a:lnTo>
                    <a:pt x="68884" y="439343"/>
                  </a:lnTo>
                  <a:lnTo>
                    <a:pt x="67868" y="406171"/>
                  </a:lnTo>
                  <a:lnTo>
                    <a:pt x="57150" y="30111"/>
                  </a:lnTo>
                  <a:lnTo>
                    <a:pt x="57077" y="21437"/>
                  </a:lnTo>
                  <a:lnTo>
                    <a:pt x="54000" y="14452"/>
                  </a:lnTo>
                  <a:lnTo>
                    <a:pt x="41414" y="2895"/>
                  </a:lnTo>
                  <a:lnTo>
                    <a:pt x="34442" y="0"/>
                  </a:lnTo>
                  <a:close/>
                </a:path>
                <a:path w="175259" h="813435" extrusionOk="0">
                  <a:moveTo>
                    <a:pt x="162779" y="800100"/>
                  </a:moveTo>
                  <a:lnTo>
                    <a:pt x="132676" y="800100"/>
                  </a:lnTo>
                  <a:lnTo>
                    <a:pt x="139814" y="802462"/>
                  </a:lnTo>
                  <a:lnTo>
                    <a:pt x="146113" y="803668"/>
                  </a:lnTo>
                  <a:lnTo>
                    <a:pt x="156984" y="803668"/>
                  </a:lnTo>
                  <a:lnTo>
                    <a:pt x="162267" y="800696"/>
                  </a:lnTo>
                  <a:lnTo>
                    <a:pt x="162779" y="800100"/>
                  </a:lnTo>
                  <a:close/>
                </a:path>
                <a:path w="175259" h="813435" extrusionOk="0">
                  <a:moveTo>
                    <a:pt x="130511" y="800608"/>
                  </a:moveTo>
                  <a:lnTo>
                    <a:pt x="79095" y="800608"/>
                  </a:lnTo>
                  <a:lnTo>
                    <a:pt x="112776" y="802132"/>
                  </a:lnTo>
                  <a:lnTo>
                    <a:pt x="120243" y="802132"/>
                  </a:lnTo>
                  <a:lnTo>
                    <a:pt x="126885" y="801458"/>
                  </a:lnTo>
                  <a:lnTo>
                    <a:pt x="130511" y="8006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21441" y="3132439"/>
              <a:ext cx="284480" cy="795020"/>
            </a:xfrm>
            <a:custGeom>
              <a:avLst/>
              <a:gdLst/>
              <a:ahLst/>
              <a:cxnLst/>
              <a:rect l="l" t="t" r="r" b="b"/>
              <a:pathLst>
                <a:path w="284479" h="795020" extrusionOk="0">
                  <a:moveTo>
                    <a:pt x="95923" y="0"/>
                  </a:moveTo>
                  <a:lnTo>
                    <a:pt x="80111" y="0"/>
                  </a:lnTo>
                  <a:lnTo>
                    <a:pt x="45059" y="2264"/>
                  </a:lnTo>
                  <a:lnTo>
                    <a:pt x="20024" y="9058"/>
                  </a:lnTo>
                  <a:lnTo>
                    <a:pt x="5005" y="20381"/>
                  </a:lnTo>
                  <a:lnTo>
                    <a:pt x="0" y="36233"/>
                  </a:lnTo>
                  <a:lnTo>
                    <a:pt x="716" y="47629"/>
                  </a:lnTo>
                  <a:lnTo>
                    <a:pt x="2868" y="62442"/>
                  </a:lnTo>
                  <a:lnTo>
                    <a:pt x="6456" y="80670"/>
                  </a:lnTo>
                  <a:lnTo>
                    <a:pt x="11480" y="102311"/>
                  </a:lnTo>
                  <a:lnTo>
                    <a:pt x="16500" y="124454"/>
                  </a:lnTo>
                  <a:lnTo>
                    <a:pt x="20088" y="144208"/>
                  </a:lnTo>
                  <a:lnTo>
                    <a:pt x="22242" y="161572"/>
                  </a:lnTo>
                  <a:lnTo>
                    <a:pt x="22961" y="176542"/>
                  </a:lnTo>
                  <a:lnTo>
                    <a:pt x="19993" y="287371"/>
                  </a:lnTo>
                  <a:lnTo>
                    <a:pt x="19940" y="292971"/>
                  </a:lnTo>
                  <a:lnTo>
                    <a:pt x="20505" y="323022"/>
                  </a:lnTo>
                  <a:lnTo>
                    <a:pt x="22321" y="362411"/>
                  </a:lnTo>
                  <a:lnTo>
                    <a:pt x="25349" y="409009"/>
                  </a:lnTo>
                  <a:lnTo>
                    <a:pt x="33826" y="516672"/>
                  </a:lnTo>
                  <a:lnTo>
                    <a:pt x="36855" y="563454"/>
                  </a:lnTo>
                  <a:lnTo>
                    <a:pt x="38674" y="603159"/>
                  </a:lnTo>
                  <a:lnTo>
                    <a:pt x="39243" y="633742"/>
                  </a:lnTo>
                  <a:lnTo>
                    <a:pt x="39171" y="639213"/>
                  </a:lnTo>
                  <a:lnTo>
                    <a:pt x="37847" y="680592"/>
                  </a:lnTo>
                  <a:lnTo>
                    <a:pt x="33543" y="716024"/>
                  </a:lnTo>
                  <a:lnTo>
                    <a:pt x="26368" y="742081"/>
                  </a:lnTo>
                  <a:lnTo>
                    <a:pt x="16319" y="758761"/>
                  </a:lnTo>
                  <a:lnTo>
                    <a:pt x="17309" y="767129"/>
                  </a:lnTo>
                  <a:lnTo>
                    <a:pt x="48850" y="792243"/>
                  </a:lnTo>
                  <a:lnTo>
                    <a:pt x="67348" y="794473"/>
                  </a:lnTo>
                  <a:lnTo>
                    <a:pt x="85591" y="792528"/>
                  </a:lnTo>
                  <a:lnTo>
                    <a:pt x="121306" y="778502"/>
                  </a:lnTo>
                  <a:lnTo>
                    <a:pt x="168379" y="738256"/>
                  </a:lnTo>
                  <a:lnTo>
                    <a:pt x="171776" y="733755"/>
                  </a:lnTo>
                  <a:lnTo>
                    <a:pt x="89293" y="733755"/>
                  </a:lnTo>
                  <a:lnTo>
                    <a:pt x="89293" y="633742"/>
                  </a:lnTo>
                  <a:lnTo>
                    <a:pt x="87904" y="559357"/>
                  </a:lnTo>
                  <a:lnTo>
                    <a:pt x="86167" y="514342"/>
                  </a:lnTo>
                  <a:lnTo>
                    <a:pt x="83735" y="464110"/>
                  </a:lnTo>
                  <a:lnTo>
                    <a:pt x="80515" y="407187"/>
                  </a:lnTo>
                  <a:lnTo>
                    <a:pt x="72965" y="287371"/>
                  </a:lnTo>
                  <a:lnTo>
                    <a:pt x="69841" y="232050"/>
                  </a:lnTo>
                  <a:lnTo>
                    <a:pt x="67411" y="182030"/>
                  </a:lnTo>
                  <a:lnTo>
                    <a:pt x="65672" y="137196"/>
                  </a:lnTo>
                  <a:lnTo>
                    <a:pt x="64634" y="97894"/>
                  </a:lnTo>
                  <a:lnTo>
                    <a:pt x="64287" y="62763"/>
                  </a:lnTo>
                  <a:lnTo>
                    <a:pt x="218759" y="62763"/>
                  </a:lnTo>
                  <a:lnTo>
                    <a:pt x="187896" y="29849"/>
                  </a:lnTo>
                  <a:lnTo>
                    <a:pt x="145576" y="7462"/>
                  </a:lnTo>
                  <a:lnTo>
                    <a:pt x="95923" y="0"/>
                  </a:lnTo>
                  <a:close/>
                </a:path>
                <a:path w="284479" h="795020" extrusionOk="0">
                  <a:moveTo>
                    <a:pt x="218759" y="62763"/>
                  </a:moveTo>
                  <a:lnTo>
                    <a:pt x="64287" y="62763"/>
                  </a:lnTo>
                  <a:lnTo>
                    <a:pt x="81187" y="63430"/>
                  </a:lnTo>
                  <a:lnTo>
                    <a:pt x="97196" y="65947"/>
                  </a:lnTo>
                  <a:lnTo>
                    <a:pt x="147843" y="90763"/>
                  </a:lnTo>
                  <a:lnTo>
                    <a:pt x="185091" y="137196"/>
                  </a:lnTo>
                  <a:lnTo>
                    <a:pt x="213985" y="206716"/>
                  </a:lnTo>
                  <a:lnTo>
                    <a:pt x="223232" y="250280"/>
                  </a:lnTo>
                  <a:lnTo>
                    <a:pt x="228781" y="300094"/>
                  </a:lnTo>
                  <a:lnTo>
                    <a:pt x="230631" y="356158"/>
                  </a:lnTo>
                  <a:lnTo>
                    <a:pt x="228864" y="407187"/>
                  </a:lnTo>
                  <a:lnTo>
                    <a:pt x="223488" y="459362"/>
                  </a:lnTo>
                  <a:lnTo>
                    <a:pt x="214558" y="511056"/>
                  </a:lnTo>
                  <a:lnTo>
                    <a:pt x="202056" y="562813"/>
                  </a:lnTo>
                  <a:lnTo>
                    <a:pt x="183307" y="614802"/>
                  </a:lnTo>
                  <a:lnTo>
                    <a:pt x="157670" y="662571"/>
                  </a:lnTo>
                  <a:lnTo>
                    <a:pt x="126030" y="703206"/>
                  </a:lnTo>
                  <a:lnTo>
                    <a:pt x="89293" y="733755"/>
                  </a:lnTo>
                  <a:lnTo>
                    <a:pt x="171776" y="733755"/>
                  </a:lnTo>
                  <a:lnTo>
                    <a:pt x="195934" y="701738"/>
                  </a:lnTo>
                  <a:lnTo>
                    <a:pt x="221447" y="656866"/>
                  </a:lnTo>
                  <a:lnTo>
                    <a:pt x="244919" y="603643"/>
                  </a:lnTo>
                  <a:lnTo>
                    <a:pt x="262298" y="555039"/>
                  </a:lnTo>
                  <a:lnTo>
                    <a:pt x="274639" y="509754"/>
                  </a:lnTo>
                  <a:lnTo>
                    <a:pt x="281943" y="467785"/>
                  </a:lnTo>
                  <a:lnTo>
                    <a:pt x="284213" y="429133"/>
                  </a:lnTo>
                  <a:lnTo>
                    <a:pt x="281723" y="407729"/>
                  </a:lnTo>
                  <a:lnTo>
                    <a:pt x="281660" y="403783"/>
                  </a:lnTo>
                  <a:lnTo>
                    <a:pt x="282511" y="400558"/>
                  </a:lnTo>
                  <a:lnTo>
                    <a:pt x="284213" y="397497"/>
                  </a:lnTo>
                  <a:lnTo>
                    <a:pt x="284213" y="349021"/>
                  </a:lnTo>
                  <a:lnTo>
                    <a:pt x="282866" y="292971"/>
                  </a:lnTo>
                  <a:lnTo>
                    <a:pt x="278824" y="241985"/>
                  </a:lnTo>
                  <a:lnTo>
                    <a:pt x="272088" y="196061"/>
                  </a:lnTo>
                  <a:lnTo>
                    <a:pt x="262657" y="155197"/>
                  </a:lnTo>
                  <a:lnTo>
                    <a:pt x="222881" y="67160"/>
                  </a:lnTo>
                  <a:lnTo>
                    <a:pt x="218759" y="627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2447925" y="5602584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>
            <a:off x="8280302" y="143693"/>
            <a:ext cx="863698" cy="6570614"/>
            <a:chOff x="8297811" y="-1323528"/>
            <a:chExt cx="863698" cy="8136904"/>
          </a:xfrm>
        </p:grpSpPr>
        <p:pic>
          <p:nvPicPr>
            <p:cNvPr id="33" name="Google Shape;33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7811" y="-1323528"/>
              <a:ext cx="755976" cy="5052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34;p2"/>
            <p:cNvSpPr txBox="1"/>
            <p:nvPr/>
          </p:nvSpPr>
          <p:spPr>
            <a:xfrm rot="-5400000">
              <a:off x="4985335" y="2637202"/>
              <a:ext cx="81369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received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funding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from the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European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Union’s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Horizon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2020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research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innovation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programme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under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grant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agreement</a:t>
              </a:r>
              <a:r>
                <a:rPr lang="it-IT" sz="8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 No 776467.</a:t>
              </a:r>
              <a:endParaRPr sz="8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3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titolo">
  <p:cSld name="3_Solo tito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>
            <a:off x="5436094" y="0"/>
            <a:ext cx="3707906" cy="6858000"/>
          </a:xfrm>
          <a:custGeom>
            <a:avLst/>
            <a:gdLst/>
            <a:ahLst/>
            <a:cxnLst/>
            <a:rect l="l" t="t" r="r" b="b"/>
            <a:pathLst>
              <a:path w="6096634" h="6858000" extrusionOk="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5641008" y="275035"/>
            <a:ext cx="3394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5652120" y="2276872"/>
            <a:ext cx="3232829" cy="380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2"/>
          </p:nvPr>
        </p:nvSpPr>
        <p:spPr>
          <a:xfrm>
            <a:off x="468313" y="260649"/>
            <a:ext cx="4608512" cy="612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1008" y="6216522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lo titolo">
  <p:cSld name="4_Solo titol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0" y="0"/>
            <a:ext cx="3707905" cy="6858000"/>
          </a:xfrm>
          <a:custGeom>
            <a:avLst/>
            <a:gdLst/>
            <a:ahLst/>
            <a:cxnLst/>
            <a:rect l="l" t="t" r="r" b="b"/>
            <a:pathLst>
              <a:path w="6096635" h="6858000" extrusionOk="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204914" y="275035"/>
            <a:ext cx="3394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215258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216026" y="2276872"/>
            <a:ext cx="3232829" cy="387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2"/>
          </p:nvPr>
        </p:nvSpPr>
        <p:spPr>
          <a:xfrm>
            <a:off x="4139952" y="260648"/>
            <a:ext cx="4608512" cy="612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364" y="6219965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1062580" y="6183337"/>
            <a:ext cx="2537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lo titolo">
  <p:cSld name="5_Solo titolo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/>
          <p:nvPr/>
        </p:nvSpPr>
        <p:spPr>
          <a:xfrm>
            <a:off x="5436095" y="0"/>
            <a:ext cx="3707905" cy="6858000"/>
          </a:xfrm>
          <a:custGeom>
            <a:avLst/>
            <a:gdLst/>
            <a:ahLst/>
            <a:cxnLst/>
            <a:rect l="l" t="t" r="r" b="b"/>
            <a:pathLst>
              <a:path w="6096634" h="6858000" extrusionOk="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5641008" y="275035"/>
            <a:ext cx="3394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5652120" y="2276872"/>
            <a:ext cx="3232829" cy="387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2"/>
          </p:nvPr>
        </p:nvSpPr>
        <p:spPr>
          <a:xfrm>
            <a:off x="468313" y="260649"/>
            <a:ext cx="4608512" cy="612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3182" y="6219965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6570398" y="6183337"/>
            <a:ext cx="2537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4B9B-E92F-4C60-85AF-9558CECD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DD55-7C74-43E1-922C-7400173A2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15A3-08D8-46E3-80B9-B4C061D0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ED5-A68A-49AD-BBCE-2674A57A1FC3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63F9-28EC-4FAD-9712-072A9AA1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E7FCC-334B-4C87-80D2-E89C648E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2E9-0255-43D7-AA1F-6AC5246151E8}" type="slidenum">
              <a:rPr lang="pt-PT" smtClean="0"/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397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4757-BE9F-4A93-BFAE-C9BDDC64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D7DA-04CF-4254-BDAE-9C92F255A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29B3E-FF4E-4368-92D1-C2A3C856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CBA6B-95A8-49B5-94A7-00C490DA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ED5-A68A-49AD-BBCE-2674A57A1FC3}" type="datetimeFigureOut">
              <a:rPr lang="pt-PT" smtClean="0"/>
              <a:t>23/05/2022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192CE-6023-43CA-9B5D-92AD145B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BAEFE-849F-4A3B-B16F-ABC3BD4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2E9-0255-43D7-AA1F-6AC5246151E8}" type="slidenum">
              <a:rPr lang="pt-PT" smtClean="0"/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83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titolo">
  <p:cSld name="1_Solo tito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5436094" y="-3577"/>
            <a:ext cx="3707905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29451" r="-34933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0" y="0"/>
            <a:ext cx="5436095" cy="6858000"/>
          </a:xfrm>
          <a:custGeom>
            <a:avLst/>
            <a:gdLst/>
            <a:ahLst/>
            <a:cxnLst/>
            <a:rect l="l" t="t" r="r" b="b"/>
            <a:pathLst>
              <a:path w="6096635" h="6858000" extrusionOk="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467544" y="1742200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1"/>
          </p:nvPr>
        </p:nvSpPr>
        <p:spPr>
          <a:xfrm>
            <a:off x="468312" y="2276475"/>
            <a:ext cx="4535735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286" y="6179894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3270" h="6858000" extrusionOk="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2339752" y="1916832"/>
            <a:ext cx="6624638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2267744" y="274638"/>
            <a:ext cx="66967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0" y="2836124"/>
            <a:ext cx="2160142" cy="40218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6"/>
          <p:cNvGrpSpPr/>
          <p:nvPr/>
        </p:nvGrpSpPr>
        <p:grpSpPr>
          <a:xfrm>
            <a:off x="125759" y="154088"/>
            <a:ext cx="1008113" cy="2193540"/>
            <a:chOff x="8028383" y="141017"/>
            <a:chExt cx="1008113" cy="2193540"/>
          </a:xfrm>
        </p:grpSpPr>
        <p:pic>
          <p:nvPicPr>
            <p:cNvPr id="73" name="Google Shape;7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00392" y="141017"/>
              <a:ext cx="864409" cy="577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6"/>
            <p:cNvSpPr txBox="1"/>
            <p:nvPr/>
          </p:nvSpPr>
          <p:spPr>
            <a:xfrm>
              <a:off x="8028383" y="718730"/>
              <a:ext cx="1008113" cy="1615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776467.</a:t>
              </a:r>
              <a:endParaRPr sz="7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5" name="Google Shape;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oss Sectoral 2">
  <p:cSld name="Cross Sectoral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7"/>
          <p:cNvGrpSpPr/>
          <p:nvPr/>
        </p:nvGrpSpPr>
        <p:grpSpPr>
          <a:xfrm>
            <a:off x="0" y="0"/>
            <a:ext cx="9169420" cy="6885384"/>
            <a:chOff x="0" y="0"/>
            <a:chExt cx="12193434" cy="6858000"/>
          </a:xfrm>
        </p:grpSpPr>
        <p:sp>
          <p:nvSpPr>
            <p:cNvPr id="78" name="Google Shape;78;p7"/>
            <p:cNvSpPr/>
            <p:nvPr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 extrusionOk="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899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4064406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 extrusionOk="0">
                  <a:moveTo>
                    <a:pt x="0" y="6858000"/>
                  </a:moveTo>
                  <a:lnTo>
                    <a:pt x="4064393" y="6858000"/>
                  </a:lnTo>
                  <a:lnTo>
                    <a:pt x="406439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43F4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8128799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 extrusionOk="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2AC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457200" y="1590348"/>
            <a:ext cx="2386608" cy="45719"/>
          </a:xfrm>
          <a:custGeom>
            <a:avLst/>
            <a:gdLst/>
            <a:ahLst/>
            <a:cxnLst/>
            <a:rect l="l" t="t" r="r" b="b"/>
            <a:pathLst>
              <a:path w="3263900" h="120000" extrusionOk="0">
                <a:moveTo>
                  <a:pt x="0" y="0"/>
                </a:moveTo>
                <a:lnTo>
                  <a:pt x="3263404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363272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6136192" y="154330"/>
            <a:ext cx="2851971" cy="646331"/>
            <a:chOff x="6136192" y="154330"/>
            <a:chExt cx="2851971" cy="646331"/>
          </a:xfrm>
        </p:grpSpPr>
        <p:pic>
          <p:nvPicPr>
            <p:cNvPr id="85" name="Google Shape;8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23755" y="188640"/>
              <a:ext cx="864409" cy="577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7"/>
            <p:cNvSpPr txBox="1"/>
            <p:nvPr/>
          </p:nvSpPr>
          <p:spPr>
            <a:xfrm>
              <a:off x="6136192" y="154330"/>
              <a:ext cx="19697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776467.</a:t>
              </a:r>
              <a:endParaRPr sz="7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4054110" y="0"/>
            <a:ext cx="508989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10533" r="-9219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1" y="0"/>
            <a:ext cx="5436095" cy="6858000"/>
          </a:xfrm>
          <a:custGeom>
            <a:avLst/>
            <a:gdLst/>
            <a:ahLst/>
            <a:cxnLst/>
            <a:rect l="l" t="t" r="r" b="b"/>
            <a:pathLst>
              <a:path w="6096635" h="6858000" extrusionOk="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467544" y="1742200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468312" y="2276475"/>
            <a:ext cx="4391719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286" y="6179894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 txBox="1"/>
          <p:nvPr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3270" h="6858000" extrusionOk="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7034072" y="2912270"/>
            <a:ext cx="2112654" cy="39457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1"/>
          </p:nvPr>
        </p:nvSpPr>
        <p:spPr>
          <a:xfrm>
            <a:off x="539750" y="1916113"/>
            <a:ext cx="6624638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392" y="141017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8028383" y="718730"/>
            <a:ext cx="1008113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2483768" y="2736305"/>
            <a:ext cx="6592335" cy="4149079"/>
            <a:chOff x="3600086" y="2084547"/>
            <a:chExt cx="7607337" cy="4787900"/>
          </a:xfrm>
        </p:grpSpPr>
        <p:sp>
          <p:nvSpPr>
            <p:cNvPr id="111" name="Google Shape;111;p11"/>
            <p:cNvSpPr/>
            <p:nvPr/>
          </p:nvSpPr>
          <p:spPr>
            <a:xfrm>
              <a:off x="3600086" y="2553772"/>
              <a:ext cx="2099141" cy="430422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6466388" y="2591358"/>
              <a:ext cx="2329950" cy="426664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9404121" y="2084547"/>
              <a:ext cx="1803302" cy="4787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971550" y="404813"/>
            <a:ext cx="7777163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8064621" y="137564"/>
            <a:ext cx="1043303" cy="6675811"/>
            <a:chOff x="8064621" y="-1410662"/>
            <a:chExt cx="1043303" cy="8224038"/>
          </a:xfrm>
        </p:grpSpPr>
        <p:pic>
          <p:nvPicPr>
            <p:cNvPr id="116" name="Google Shape;116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64621" y="-1410662"/>
              <a:ext cx="755976" cy="505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1"/>
            <p:cNvSpPr txBox="1"/>
            <p:nvPr/>
          </p:nvSpPr>
          <p:spPr>
            <a:xfrm rot="16200000">
              <a:off x="4931750" y="2637202"/>
              <a:ext cx="81369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received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funding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from the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European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Union’s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Horizon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2020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research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innovation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programme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under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grant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800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agreement</a:t>
              </a:r>
              <a:r>
                <a:rPr lang="it-IT" sz="8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No 776467.</a:t>
              </a:r>
              <a:endParaRPr sz="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titolo">
  <p:cSld name="2_Solo tito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3707905" y="-2468"/>
            <a:ext cx="5436095" cy="6860468"/>
          </a:xfrm>
          <a:custGeom>
            <a:avLst/>
            <a:gdLst/>
            <a:ahLst/>
            <a:cxnLst/>
            <a:rect l="l" t="t" r="r" b="b"/>
            <a:pathLst>
              <a:path w="6120130" h="6858000" extrusionOk="0">
                <a:moveTo>
                  <a:pt x="0" y="6858000"/>
                </a:moveTo>
                <a:lnTo>
                  <a:pt x="6120003" y="6858000"/>
                </a:lnTo>
                <a:lnTo>
                  <a:pt x="612000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4139952" y="260648"/>
            <a:ext cx="3394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4139952" y="1762591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 h="120000" extrusionOk="0">
                <a:moveTo>
                  <a:pt x="0" y="0"/>
                </a:moveTo>
                <a:lnTo>
                  <a:pt x="4247997" y="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139952" y="2274007"/>
            <a:ext cx="480121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0" y="0"/>
            <a:ext cx="3707905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58935" r="-5454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538" y="6220952"/>
            <a:ext cx="864409" cy="5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1088476" y="6220952"/>
            <a:ext cx="2537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776467.</a:t>
            </a:r>
            <a:endParaRPr sz="7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2923"/>
            <a:ext cx="715403" cy="25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5317" y="24680"/>
            <a:ext cx="713294" cy="2499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ctrTitle"/>
          </p:nvPr>
        </p:nvSpPr>
        <p:spPr>
          <a:xfrm>
            <a:off x="323549" y="5107937"/>
            <a:ext cx="84969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800"/>
            </a:pPr>
            <a:r>
              <a:rPr lang="en-US" sz="1800" b="1" dirty="0"/>
              <a:t>Monitoring climate related risk and opportunities for wine sector: the MED-GOLD Pilot Service</a:t>
            </a:r>
            <a:r>
              <a:rPr lang="it-IT" sz="1800" b="1" dirty="0" smtClean="0"/>
              <a:t>.</a:t>
            </a:r>
            <a:endParaRPr sz="1800" dirty="0"/>
          </a:p>
          <a:p>
            <a:pPr lvl="0">
              <a:buSzPts val="1800"/>
            </a:pP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600" b="1" i="1" dirty="0"/>
              <a:t>Alessandro Dell’Aquila </a:t>
            </a:r>
            <a:r>
              <a:rPr lang="it-IT" sz="1600" i="1" dirty="0"/>
              <a:t>, </a:t>
            </a:r>
            <a:r>
              <a:rPr lang="it-IT" sz="1600" i="1" dirty="0" err="1"/>
              <a:t>António</a:t>
            </a:r>
            <a:r>
              <a:rPr lang="it-IT" sz="1600" i="1" dirty="0"/>
              <a:t> Graça, Marta Teixeira, Natacha Fontes, Nube Gonzalez, Raul Marcos, Chihchung Chou, Marta Terrado, Christos Giannakopoulos,, Federico Caboni -  Riccardo Locci-  Martina </a:t>
            </a:r>
            <a:r>
              <a:rPr lang="it-IT" sz="1600" i="1" dirty="0" err="1"/>
              <a:t>Nanu</a:t>
            </a:r>
            <a:r>
              <a:rPr lang="it-IT" sz="1600" i="1" dirty="0"/>
              <a:t> - Sara </a:t>
            </a:r>
            <a:r>
              <a:rPr lang="it-IT" sz="1600" i="1" dirty="0" err="1"/>
              <a:t>Porru</a:t>
            </a:r>
            <a:r>
              <a:rPr lang="it-IT" sz="1600" i="1" dirty="0"/>
              <a:t>- Giulia </a:t>
            </a:r>
            <a:r>
              <a:rPr lang="it-IT" sz="1600" i="1" dirty="0" err="1"/>
              <a:t>Argiolas</a:t>
            </a:r>
            <a:r>
              <a:rPr lang="it-IT" sz="1600" i="1" dirty="0"/>
              <a:t> </a:t>
            </a:r>
            <a:r>
              <a:rPr lang="it-IT" sz="1600" i="1" dirty="0" smtClean="0"/>
              <a:t> Marta </a:t>
            </a:r>
            <a:r>
              <a:rPr lang="it-IT" sz="1600" i="1" dirty="0"/>
              <a:t>Bruno Soares, Michael Sanderson</a:t>
            </a:r>
          </a:p>
        </p:txBody>
      </p:sp>
      <p:sp>
        <p:nvSpPr>
          <p:cNvPr id="165" name="Google Shape;165;p17"/>
          <p:cNvSpPr txBox="1"/>
          <p:nvPr/>
        </p:nvSpPr>
        <p:spPr>
          <a:xfrm>
            <a:off x="1080437" y="404664"/>
            <a:ext cx="6983125" cy="74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0" y="1255339"/>
            <a:ext cx="8383114" cy="519771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2E10F8-A180-4542-B264-2E545D9B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b="1" dirty="0"/>
              <a:t>THE MED-GOLD DASHBOARD – </a:t>
            </a:r>
            <a:r>
              <a:rPr lang="pt-PT" sz="2400" dirty="0"/>
              <a:t>A DECISION SUPPORT TOOL FOR FARMERS, TECHNICAL STAFF, ADVISORS AND POLICY-MAKERS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661F9-1E15-4CE1-AE8E-71064FA6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1179" y="5214084"/>
            <a:ext cx="700953" cy="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568B0ED-9E43-4850-8BFD-A4BC1BF631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2" y="5123497"/>
            <a:ext cx="1316696" cy="931563"/>
          </a:xfrm>
          <a:prstGeom prst="rect">
            <a:avLst/>
          </a:prstGeom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97EFE604-B8D1-46E0-B2C7-2066E4557F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46" y="4975573"/>
            <a:ext cx="484748" cy="323973"/>
          </a:xfrm>
          <a:prstGeom prst="rect">
            <a:avLst/>
          </a:prstGeom>
        </p:spPr>
      </p:pic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68D36C5E-2C2C-4A9D-875A-F6DC83504002}"/>
              </a:ext>
            </a:extLst>
          </p:cNvPr>
          <p:cNvSpPr txBox="1"/>
          <p:nvPr/>
        </p:nvSpPr>
        <p:spPr>
          <a:xfrm rot="16200000">
            <a:off x="-1561269" y="2716529"/>
            <a:ext cx="3678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</a:t>
            </a:r>
            <a:endParaRPr lang="it-IT" sz="788" dirty="0"/>
          </a:p>
        </p:txBody>
      </p:sp>
    </p:spTree>
    <p:extLst>
      <p:ext uri="{BB962C8B-B14F-4D97-AF65-F5344CB8AC3E}">
        <p14:creationId xmlns:p14="http://schemas.microsoft.com/office/powerpoint/2010/main" val="2322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5454EA-142E-418A-A3F3-A8C898B7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53" y="-17521"/>
            <a:ext cx="8229600" cy="1143000"/>
          </a:xfrm>
        </p:spPr>
        <p:txBody>
          <a:bodyPr/>
          <a:lstStyle/>
          <a:p>
            <a:r>
              <a:rPr lang="pt-PT" sz="2400" b="1" dirty="0"/>
              <a:t>DETAILED HISTORICAL INFORMATION HELPS UNDERSTAND WHAT HAPPENED AND WHY</a:t>
            </a:r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id="{2FD623F5-1BAF-4D2D-BE42-A67DFB6598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46" y="4975573"/>
            <a:ext cx="484748" cy="323973"/>
          </a:xfrm>
          <a:prstGeom prst="rect">
            <a:avLst/>
          </a:prstGeom>
        </p:spPr>
      </p:pic>
      <p:sp>
        <p:nvSpPr>
          <p:cNvPr id="11" name="CasellaDiTesto 11">
            <a:extLst>
              <a:ext uri="{FF2B5EF4-FFF2-40B4-BE49-F238E27FC236}">
                <a16:creationId xmlns:a16="http://schemas.microsoft.com/office/drawing/2014/main" id="{C47F2645-7AD8-402C-B0B5-6268109678EF}"/>
              </a:ext>
            </a:extLst>
          </p:cNvPr>
          <p:cNvSpPr txBox="1"/>
          <p:nvPr/>
        </p:nvSpPr>
        <p:spPr>
          <a:xfrm rot="16200000">
            <a:off x="-1561269" y="2716529"/>
            <a:ext cx="3678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</a:t>
            </a:r>
            <a:endParaRPr lang="it-IT" sz="788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7" y="943465"/>
            <a:ext cx="7920447" cy="4919824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763B5B1C-D5E7-47FD-A608-5B5660DD0D64}"/>
              </a:ext>
            </a:extLst>
          </p:cNvPr>
          <p:cNvSpPr txBox="1"/>
          <p:nvPr/>
        </p:nvSpPr>
        <p:spPr>
          <a:xfrm>
            <a:off x="766353" y="5863289"/>
            <a:ext cx="6060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err="1">
                <a:latin typeface="Arial Narrow" panose="020B0606020202030204" pitchFamily="34" charset="0"/>
              </a:rPr>
              <a:t>High</a:t>
            </a:r>
            <a:r>
              <a:rPr lang="pt-PT" sz="1600" dirty="0">
                <a:latin typeface="Arial Narrow" panose="020B0606020202030204" pitchFamily="34" charset="0"/>
              </a:rPr>
              <a:t>-resolution </a:t>
            </a:r>
            <a:r>
              <a:rPr lang="pt-PT" sz="1600" dirty="0" err="1">
                <a:latin typeface="Arial Narrow" panose="020B0606020202030204" pitchFamily="34" charset="0"/>
              </a:rPr>
              <a:t>historical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evoution</a:t>
            </a:r>
            <a:r>
              <a:rPr lang="pt-PT" sz="1600" dirty="0">
                <a:latin typeface="Arial Narrow" panose="020B0606020202030204" pitchFamily="34" charset="0"/>
              </a:rPr>
              <a:t> for </a:t>
            </a:r>
            <a:r>
              <a:rPr lang="pt-PT" sz="1600" dirty="0" err="1">
                <a:latin typeface="Arial Narrow" panose="020B0606020202030204" pitchFamily="34" charset="0"/>
              </a:rPr>
              <a:t>each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climate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variable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indicator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and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index</a:t>
            </a:r>
            <a:r>
              <a:rPr lang="pt-PT" sz="1600" dirty="0">
                <a:latin typeface="Arial Narrow" panose="020B0606020202030204" pitchFamily="34" charset="0"/>
              </a:rPr>
              <a:t> help </a:t>
            </a:r>
            <a:r>
              <a:rPr lang="pt-PT" sz="1600" dirty="0" err="1">
                <a:latin typeface="Arial Narrow" panose="020B0606020202030204" pitchFamily="34" charset="0"/>
              </a:rPr>
              <a:t>explain</a:t>
            </a:r>
            <a:r>
              <a:rPr lang="pt-PT" sz="1600" dirty="0">
                <a:latin typeface="Arial Narrow" panose="020B0606020202030204" pitchFamily="34" charset="0"/>
              </a:rPr>
              <a:t> changes </a:t>
            </a:r>
            <a:r>
              <a:rPr lang="pt-PT" sz="1600" dirty="0" err="1">
                <a:latin typeface="Arial Narrow" panose="020B0606020202030204" pitchFamily="34" charset="0"/>
              </a:rPr>
              <a:t>observed</a:t>
            </a:r>
            <a:r>
              <a:rPr lang="pt-PT" sz="1600" dirty="0">
                <a:latin typeface="Arial Narrow" panose="020B0606020202030204" pitchFamily="34" charset="0"/>
              </a:rPr>
              <a:t> in plant </a:t>
            </a:r>
            <a:r>
              <a:rPr lang="pt-PT" sz="1600" dirty="0" err="1">
                <a:latin typeface="Arial Narrow" panose="020B0606020202030204" pitchFamily="34" charset="0"/>
              </a:rPr>
              <a:t>phenology</a:t>
            </a:r>
            <a:r>
              <a:rPr lang="pt-PT" sz="1600" dirty="0">
                <a:latin typeface="Arial Narrow" panose="020B0606020202030204" pitchFamily="34" charset="0"/>
              </a:rPr>
              <a:t>, </a:t>
            </a:r>
            <a:r>
              <a:rPr lang="pt-PT" sz="1600" dirty="0" err="1">
                <a:latin typeface="Arial Narrow" panose="020B0606020202030204" pitchFamily="34" charset="0"/>
              </a:rPr>
              <a:t>effects</a:t>
            </a:r>
            <a:r>
              <a:rPr lang="pt-PT" sz="1600" dirty="0">
                <a:latin typeface="Arial Narrow" panose="020B0606020202030204" pitchFamily="34" charset="0"/>
              </a:rPr>
              <a:t> of extreme </a:t>
            </a:r>
            <a:r>
              <a:rPr lang="pt-PT" sz="1600" dirty="0" err="1">
                <a:latin typeface="Arial Narrow" panose="020B0606020202030204" pitchFamily="34" charset="0"/>
              </a:rPr>
              <a:t>events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and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consequences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over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product</a:t>
            </a:r>
            <a:r>
              <a:rPr lang="pt-PT" sz="1600" dirty="0">
                <a:latin typeface="Arial Narrow" panose="020B0606020202030204" pitchFamily="34" charset="0"/>
              </a:rPr>
              <a:t> yields, </a:t>
            </a:r>
            <a:r>
              <a:rPr lang="pt-PT" sz="1600" dirty="0" err="1">
                <a:latin typeface="Arial Narrow" panose="020B0606020202030204" pitchFamily="34" charset="0"/>
              </a:rPr>
              <a:t>quality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and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profitability</a:t>
            </a:r>
            <a:endParaRPr lang="pt-PT" sz="1600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9932345-342C-4E2A-AACE-5D39C8EBE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5023" y="6023979"/>
            <a:ext cx="700953" cy="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C7039E6-18BC-4EFB-BC14-39717867C2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36" y="5933392"/>
            <a:ext cx="1316696" cy="9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A52F-5759-40F1-A90B-B043E8EE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3263"/>
            <a:ext cx="8229600" cy="856456"/>
          </a:xfrm>
        </p:spPr>
        <p:txBody>
          <a:bodyPr/>
          <a:lstStyle/>
          <a:p>
            <a:pPr algn="just"/>
            <a:r>
              <a:rPr lang="pt-PT" sz="2400" b="1" dirty="0"/>
              <a:t>SKILFUL PREDICTIONS PROVIDE UNPRECEDENTED LEVEL OF RISK MANAGEMENT FOR CLIMATE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DB932-72F5-45FE-B29A-C4DA6715B438}"/>
              </a:ext>
            </a:extLst>
          </p:cNvPr>
          <p:cNvSpPr txBox="1"/>
          <p:nvPr/>
        </p:nvSpPr>
        <p:spPr>
          <a:xfrm>
            <a:off x="867864" y="5679818"/>
            <a:ext cx="504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 err="1">
                <a:latin typeface="Arial Narrow" panose="020B0606020202030204" pitchFamily="34" charset="0"/>
              </a:rPr>
              <a:t>Seasonal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forecasts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allow</a:t>
            </a:r>
            <a:r>
              <a:rPr lang="pt-PT" sz="1600" dirty="0">
                <a:latin typeface="Arial Narrow" panose="020B0606020202030204" pitchFamily="34" charset="0"/>
              </a:rPr>
              <a:t> for </a:t>
            </a:r>
            <a:r>
              <a:rPr lang="pt-PT" sz="1600" dirty="0" err="1">
                <a:latin typeface="Arial Narrow" panose="020B0606020202030204" pitchFamily="34" charset="0"/>
              </a:rPr>
              <a:t>anticipating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high-pest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pressure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or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earlier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harvests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adjusting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expenditure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and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safeguarding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overall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profitability</a:t>
            </a:r>
            <a:r>
              <a:rPr lang="pt-PT" sz="16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28D0E-F0E7-4ADF-B116-572EED5B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1179" y="6005961"/>
            <a:ext cx="700953" cy="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3A2094C-B8D5-405A-9968-D2B69D29D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57" y="5915376"/>
            <a:ext cx="1316696" cy="931563"/>
          </a:xfrm>
          <a:prstGeom prst="rect">
            <a:avLst/>
          </a:prstGeom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E25C11F5-9671-4E4B-BED7-81CF378A78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46" y="4975573"/>
            <a:ext cx="484748" cy="323973"/>
          </a:xfrm>
          <a:prstGeom prst="rect">
            <a:avLst/>
          </a:prstGeom>
        </p:spPr>
      </p:pic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7B15A144-0F17-4C49-884E-763DD414855E}"/>
              </a:ext>
            </a:extLst>
          </p:cNvPr>
          <p:cNvSpPr txBox="1"/>
          <p:nvPr/>
        </p:nvSpPr>
        <p:spPr>
          <a:xfrm rot="16200000">
            <a:off x="-1561269" y="2716529"/>
            <a:ext cx="3678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</a:t>
            </a:r>
            <a:endParaRPr lang="it-IT" sz="788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2674" t="12250" r="1276"/>
          <a:stretch/>
        </p:blipFill>
        <p:spPr>
          <a:xfrm>
            <a:off x="626577" y="859719"/>
            <a:ext cx="8343251" cy="46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A52F-5759-40F1-A90B-B043E8EE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257"/>
            <a:ext cx="8229600" cy="1143000"/>
          </a:xfrm>
        </p:spPr>
        <p:txBody>
          <a:bodyPr/>
          <a:lstStyle/>
          <a:p>
            <a:pPr algn="just"/>
            <a:r>
              <a:rPr lang="pt-PT" sz="2400" b="1" dirty="0"/>
              <a:t>A COMPLETE PACKAGE OF CLIMATE INFORMATION, ACCESSIBLE, EASY, INTUITIVE AND INTEROPERABLE CREATED BY USERS FOR USERS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5B95D-7EDE-4DD3-BCCB-EF4FC4231126}"/>
              </a:ext>
            </a:extLst>
          </p:cNvPr>
          <p:cNvSpPr txBox="1"/>
          <p:nvPr/>
        </p:nvSpPr>
        <p:spPr>
          <a:xfrm>
            <a:off x="962840" y="5872430"/>
            <a:ext cx="564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Arial Narrow" panose="020B0606020202030204" pitchFamily="34" charset="0"/>
              </a:rPr>
              <a:t>Long-</a:t>
            </a:r>
            <a:r>
              <a:rPr lang="pt-PT" sz="1600" dirty="0" err="1">
                <a:latin typeface="Arial Narrow" panose="020B0606020202030204" pitchFamily="34" charset="0"/>
              </a:rPr>
              <a:t>term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projections</a:t>
            </a:r>
            <a:r>
              <a:rPr lang="pt-PT" sz="1600" dirty="0">
                <a:latin typeface="Arial Narrow" panose="020B0606020202030204" pitchFamily="34" charset="0"/>
              </a:rPr>
              <a:t> help </a:t>
            </a:r>
            <a:r>
              <a:rPr lang="pt-PT" sz="1600" dirty="0" err="1">
                <a:latin typeface="Arial Narrow" panose="020B0606020202030204" pitchFamily="34" charset="0"/>
              </a:rPr>
              <a:t>choose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adapted</a:t>
            </a:r>
            <a:r>
              <a:rPr lang="pt-PT" sz="1600" dirty="0">
                <a:latin typeface="Arial Narrow" panose="020B0606020202030204" pitchFamily="34" charset="0"/>
              </a:rPr>
              <a:t> varieties </a:t>
            </a:r>
            <a:r>
              <a:rPr lang="pt-PT" sz="1600" dirty="0" err="1">
                <a:latin typeface="Arial Narrow" panose="020B0606020202030204" pitchFamily="34" charset="0"/>
              </a:rPr>
              <a:t>and</a:t>
            </a:r>
            <a:r>
              <a:rPr lang="pt-PT" sz="1600" dirty="0">
                <a:latin typeface="Arial Narrow" panose="020B0606020202030204" pitchFamily="34" charset="0"/>
              </a:rPr>
              <a:t> decide </a:t>
            </a:r>
            <a:r>
              <a:rPr lang="pt-PT" sz="1600" dirty="0" err="1">
                <a:latin typeface="Arial Narrow" panose="020B0606020202030204" pitchFamily="34" charset="0"/>
              </a:rPr>
              <a:t>on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water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availability</a:t>
            </a:r>
            <a:r>
              <a:rPr lang="pt-PT" sz="1600" dirty="0">
                <a:latin typeface="Arial Narrow" panose="020B0606020202030204" pitchFamily="34" charset="0"/>
              </a:rPr>
              <a:t>  for </a:t>
            </a:r>
            <a:r>
              <a:rPr lang="pt-PT" sz="1600" dirty="0" err="1">
                <a:latin typeface="Arial Narrow" panose="020B0606020202030204" pitchFamily="34" charset="0"/>
              </a:rPr>
              <a:t>viability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assessment</a:t>
            </a:r>
            <a:r>
              <a:rPr lang="pt-PT" sz="1600" dirty="0">
                <a:latin typeface="Arial Narrow" panose="020B0606020202030204" pitchFamily="34" charset="0"/>
              </a:rPr>
              <a:t> of sites, </a:t>
            </a:r>
            <a:r>
              <a:rPr lang="pt-PT" sz="1600" dirty="0" err="1">
                <a:latin typeface="Arial Narrow" panose="020B0606020202030204" pitchFamily="34" charset="0"/>
              </a:rPr>
              <a:t>supporting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the</a:t>
            </a:r>
            <a:r>
              <a:rPr lang="pt-PT" sz="1600" dirty="0">
                <a:latin typeface="Arial Narrow" panose="020B0606020202030204" pitchFamily="34" charset="0"/>
              </a:rPr>
              <a:t> future of </a:t>
            </a:r>
            <a:r>
              <a:rPr lang="pt-PT" sz="1600" dirty="0" err="1">
                <a:latin typeface="Arial Narrow" panose="020B0606020202030204" pitchFamily="34" charset="0"/>
              </a:rPr>
              <a:t>investments</a:t>
            </a:r>
            <a:r>
              <a:rPr lang="pt-PT" sz="1600" dirty="0">
                <a:latin typeface="Arial Narrow" panose="020B0606020202030204" pitchFamily="34" charset="0"/>
              </a:rPr>
              <a:t>, business </a:t>
            </a:r>
            <a:r>
              <a:rPr lang="pt-PT" sz="1600" dirty="0" err="1">
                <a:latin typeface="Arial Narrow" panose="020B0606020202030204" pitchFamily="34" charset="0"/>
              </a:rPr>
              <a:t>models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and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policy-making</a:t>
            </a:r>
            <a:r>
              <a:rPr lang="pt-PT" sz="16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28D0E-F0E7-4ADF-B116-572EED5B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1179" y="6055551"/>
            <a:ext cx="700953" cy="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3A2094C-B8D5-405A-9968-D2B69D29DC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2" y="5926864"/>
            <a:ext cx="1316696" cy="931563"/>
          </a:xfrm>
          <a:prstGeom prst="rect">
            <a:avLst/>
          </a:prstGeom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E25C11F5-9671-4E4B-BED7-81CF378A78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46" y="4975573"/>
            <a:ext cx="484748" cy="323973"/>
          </a:xfrm>
          <a:prstGeom prst="rect">
            <a:avLst/>
          </a:prstGeom>
        </p:spPr>
      </p:pic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7B15A144-0F17-4C49-884E-763DD414855E}"/>
              </a:ext>
            </a:extLst>
          </p:cNvPr>
          <p:cNvSpPr txBox="1"/>
          <p:nvPr/>
        </p:nvSpPr>
        <p:spPr>
          <a:xfrm rot="16200000">
            <a:off x="-1561269" y="2716529"/>
            <a:ext cx="3678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</a:t>
            </a:r>
            <a:endParaRPr lang="it-IT" sz="788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79" y="1242650"/>
            <a:ext cx="8330721" cy="44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5641008" y="275035"/>
            <a:ext cx="3394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Results</a:t>
            </a:r>
            <a:endParaRPr dirty="0"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1"/>
          </p:nvPr>
        </p:nvSpPr>
        <p:spPr>
          <a:xfrm>
            <a:off x="5652120" y="2276872"/>
            <a:ext cx="3232800" cy="38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2"/>
          </p:nvPr>
        </p:nvSpPr>
        <p:spPr>
          <a:xfrm>
            <a:off x="468325" y="553725"/>
            <a:ext cx="4608600" cy="58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Co-</a:t>
            </a:r>
            <a:r>
              <a:rPr lang="it-IT" dirty="0" err="1"/>
              <a:t>development</a:t>
            </a:r>
            <a:r>
              <a:rPr lang="it-IT" dirty="0"/>
              <a:t> </a:t>
            </a:r>
            <a:r>
              <a:rPr lang="it-IT" dirty="0" err="1"/>
              <a:t>methodology</a:t>
            </a:r>
            <a:r>
              <a:rPr lang="it-IT" dirty="0"/>
              <a:t> </a:t>
            </a:r>
            <a:r>
              <a:rPr lang="it-IT" dirty="0" err="1"/>
              <a:t>tested</a:t>
            </a:r>
            <a:r>
              <a:rPr lang="it-IT" dirty="0"/>
              <a:t> </a:t>
            </a:r>
            <a:r>
              <a:rPr lang="it-IT" dirty="0" err="1"/>
              <a:t>successfully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it-IT" dirty="0" err="1"/>
              <a:t>Proof</a:t>
            </a:r>
            <a:r>
              <a:rPr lang="it-IT" dirty="0"/>
              <a:t>-of-</a:t>
            </a:r>
            <a:r>
              <a:rPr lang="it-IT" dirty="0" err="1"/>
              <a:t>concept</a:t>
            </a:r>
            <a:r>
              <a:rPr lang="it-IT" dirty="0"/>
              <a:t> of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services</a:t>
            </a:r>
            <a:r>
              <a:rPr lang="it-IT" dirty="0"/>
              <a:t> for the agri-</a:t>
            </a:r>
            <a:r>
              <a:rPr lang="it-IT" dirty="0" err="1"/>
              <a:t>food</a:t>
            </a:r>
            <a:r>
              <a:rPr lang="it-IT" dirty="0"/>
              <a:t> </a:t>
            </a:r>
            <a:r>
              <a:rPr lang="it-IT" dirty="0" err="1"/>
              <a:t>sector</a:t>
            </a:r>
            <a:r>
              <a:rPr lang="it-IT" dirty="0"/>
              <a:t> </a:t>
            </a:r>
            <a:r>
              <a:rPr lang="it-IT" dirty="0" err="1"/>
              <a:t>demonstrated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/>
          <p:nvPr/>
        </p:nvSpPr>
        <p:spPr>
          <a:xfrm>
            <a:off x="723650" y="1881375"/>
            <a:ext cx="1941600" cy="1194900"/>
          </a:xfrm>
          <a:prstGeom prst="rightArrowCallout">
            <a:avLst>
              <a:gd name="adj1" fmla="val 25000"/>
              <a:gd name="adj2" fmla="val 25000"/>
              <a:gd name="adj3" fmla="val 25654"/>
              <a:gd name="adj4" fmla="val 83570"/>
            </a:avLst>
          </a:prstGeom>
          <a:solidFill>
            <a:srgbClr val="DA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Assessing users’ needs</a:t>
            </a:r>
            <a:endParaRPr b="1"/>
          </a:p>
        </p:txBody>
      </p:sp>
      <p:sp>
        <p:nvSpPr>
          <p:cNvPr id="302" name="Google Shape;302;p26"/>
          <p:cNvSpPr/>
          <p:nvPr/>
        </p:nvSpPr>
        <p:spPr>
          <a:xfrm>
            <a:off x="4606850" y="1881375"/>
            <a:ext cx="1941600" cy="1194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614"/>
            </a:avLst>
          </a:prstGeom>
          <a:solidFill>
            <a:srgbClr val="A19C1B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Testing the service</a:t>
            </a:r>
            <a:endParaRPr b="1"/>
          </a:p>
        </p:txBody>
      </p:sp>
      <p:sp>
        <p:nvSpPr>
          <p:cNvPr id="303" name="Google Shape;303;p26"/>
          <p:cNvSpPr txBox="1"/>
          <p:nvPr/>
        </p:nvSpPr>
        <p:spPr>
          <a:xfrm>
            <a:off x="460950" y="431425"/>
            <a:ext cx="82221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 b="1"/>
              <a:t>MED-GOLD co-developement methodology</a:t>
            </a:r>
            <a:endParaRPr sz="2900" b="1"/>
          </a:p>
        </p:txBody>
      </p:sp>
      <p:sp>
        <p:nvSpPr>
          <p:cNvPr id="304" name="Google Shape;304;p26"/>
          <p:cNvSpPr/>
          <p:nvPr/>
        </p:nvSpPr>
        <p:spPr>
          <a:xfrm>
            <a:off x="2665250" y="1881375"/>
            <a:ext cx="1941600" cy="1194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614"/>
            </a:avLst>
          </a:prstGeom>
          <a:solidFill>
            <a:srgbClr val="D7B0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Development of the service</a:t>
            </a:r>
            <a:endParaRPr b="1"/>
          </a:p>
        </p:txBody>
      </p:sp>
      <p:sp>
        <p:nvSpPr>
          <p:cNvPr id="305" name="Google Shape;305;p26"/>
          <p:cNvSpPr/>
          <p:nvPr/>
        </p:nvSpPr>
        <p:spPr>
          <a:xfrm>
            <a:off x="6548450" y="1881375"/>
            <a:ext cx="1829700" cy="1233300"/>
          </a:xfrm>
          <a:prstGeom prst="rect">
            <a:avLst/>
          </a:prstGeom>
          <a:solidFill>
            <a:srgbClr val="8A3D4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6548450" y="1875225"/>
            <a:ext cx="18297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FFFFFF"/>
                </a:solidFill>
              </a:rPr>
              <a:t>Assessment of the added value for the decision-making process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43275"/>
            <a:ext cx="5576249" cy="7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115400" y="6342650"/>
            <a:ext cx="3758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Thanks to Marta Bruno Soares, UniLeeds</a:t>
            </a:r>
            <a:endParaRPr i="1"/>
          </a:p>
        </p:txBody>
      </p:sp>
      <p:pic>
        <p:nvPicPr>
          <p:cNvPr id="309" name="Google Shape;3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03900"/>
            <a:ext cx="8839201" cy="216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>
            <a:spLocks noGrp="1"/>
          </p:cNvSpPr>
          <p:nvPr>
            <p:ph type="title"/>
          </p:nvPr>
        </p:nvSpPr>
        <p:spPr>
          <a:xfrm>
            <a:off x="1689444" y="-68712"/>
            <a:ext cx="669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it-IT" dirty="0" err="1"/>
              <a:t>Grape</a:t>
            </a:r>
            <a:r>
              <a:rPr lang="it-IT" dirty="0"/>
              <a:t>/</a:t>
            </a:r>
            <a:r>
              <a:rPr lang="it-IT" dirty="0" err="1"/>
              <a:t>wine</a:t>
            </a:r>
            <a:r>
              <a:rPr lang="it-IT" dirty="0"/>
              <a:t>: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actions</a:t>
            </a:r>
            <a:endParaRPr dirty="0"/>
          </a:p>
        </p:txBody>
      </p:sp>
      <p:grpSp>
        <p:nvGrpSpPr>
          <p:cNvPr id="333" name="Google Shape;333;p29"/>
          <p:cNvGrpSpPr/>
          <p:nvPr/>
        </p:nvGrpSpPr>
        <p:grpSpPr>
          <a:xfrm>
            <a:off x="1320671" y="1017276"/>
            <a:ext cx="7746846" cy="3978266"/>
            <a:chOff x="2407490" y="2087620"/>
            <a:chExt cx="6673251" cy="3426939"/>
          </a:xfrm>
        </p:grpSpPr>
        <p:sp>
          <p:nvSpPr>
            <p:cNvPr id="334" name="Google Shape;334;p29"/>
            <p:cNvSpPr/>
            <p:nvPr/>
          </p:nvSpPr>
          <p:spPr>
            <a:xfrm>
              <a:off x="2407490" y="2087620"/>
              <a:ext cx="6673251" cy="342693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7317493" y="2161235"/>
              <a:ext cx="1584463" cy="287836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5021797" y="2131308"/>
              <a:ext cx="1296144" cy="290829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29"/>
            <p:cNvGrpSpPr/>
            <p:nvPr/>
          </p:nvGrpSpPr>
          <p:grpSpPr>
            <a:xfrm>
              <a:off x="2407490" y="2087620"/>
              <a:ext cx="6673251" cy="3290807"/>
              <a:chOff x="363960" y="1163880"/>
              <a:chExt cx="8431200" cy="4118750"/>
            </a:xfrm>
          </p:grpSpPr>
          <p:sp>
            <p:nvSpPr>
              <p:cNvPr id="338" name="Google Shape;338;p29"/>
              <p:cNvSpPr/>
              <p:nvPr/>
            </p:nvSpPr>
            <p:spPr>
              <a:xfrm>
                <a:off x="8076960" y="4965120"/>
                <a:ext cx="594000" cy="30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1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Time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437400" y="4897440"/>
                <a:ext cx="8357760" cy="1256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F7F7F"/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63960" y="1271880"/>
                <a:ext cx="211932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Weather forecast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270600" y="1163880"/>
                <a:ext cx="259452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Climate predictions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2271600" y="1344600"/>
                <a:ext cx="1624680" cy="546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Sub-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767171"/>
                    </a:solidFill>
                    <a:latin typeface="Arial"/>
                    <a:ea typeface="Arial"/>
                    <a:cs typeface="Arial"/>
                    <a:sym typeface="Arial"/>
                  </a:rPr>
                  <a:t>seasonal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765240" y="1461600"/>
                <a:ext cx="148320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Seasonal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5143680" y="1451880"/>
                <a:ext cx="148320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Decadal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6440040" y="1208520"/>
                <a:ext cx="229176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Climate projections</a:t>
                </a: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434520" y="1208520"/>
                <a:ext cx="1977840" cy="923040"/>
              </a:xfrm>
              <a:prstGeom prst="rect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2483640" y="1212120"/>
                <a:ext cx="3956400" cy="919080"/>
              </a:xfrm>
              <a:prstGeom prst="rect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6516360" y="1208520"/>
                <a:ext cx="2194200" cy="923040"/>
              </a:xfrm>
              <a:prstGeom prst="rect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850124" y="1774065"/>
                <a:ext cx="1323496" cy="321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1-15 days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2413080" y="1791720"/>
                <a:ext cx="1342080" cy="30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10-60 days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16440" y="1821600"/>
                <a:ext cx="1342080" cy="30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1-15  months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5268600" y="1791720"/>
                <a:ext cx="1342080" cy="30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2-30 years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6934680" y="1791720"/>
                <a:ext cx="1342080" cy="30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20-100 years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5467320" y="2251080"/>
                <a:ext cx="3162960" cy="516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Siting, choice of scion variety and rootstock.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5467320" y="2794680"/>
                <a:ext cx="3162960" cy="303480"/>
              </a:xfrm>
              <a:prstGeom prst="rect">
                <a:avLst/>
              </a:pr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C4BD97"/>
                    </a:solidFill>
                    <a:latin typeface="Arial"/>
                    <a:ea typeface="Arial"/>
                    <a:cs typeface="Arial"/>
                    <a:sym typeface="Arial"/>
                  </a:rPr>
                  <a:t>Assessment of water needs</a:t>
                </a:r>
                <a:endParaRPr sz="1400" b="0" strike="noStrike">
                  <a:solidFill>
                    <a:srgbClr val="C4BD9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3724200" y="4223520"/>
                <a:ext cx="4906080" cy="3034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Wine style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3724200" y="3021480"/>
                <a:ext cx="1563840" cy="516600"/>
              </a:xfrm>
              <a:prstGeom prst="rect">
                <a:avLst/>
              </a:pr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C4BD97"/>
                    </a:solidFill>
                    <a:latin typeface="Arial"/>
                    <a:ea typeface="Arial"/>
                    <a:cs typeface="Arial"/>
                    <a:sym typeface="Arial"/>
                  </a:rPr>
                  <a:t>Grow cycle management</a:t>
                </a:r>
                <a:endParaRPr sz="1400" b="0" strike="noStrike">
                  <a:solidFill>
                    <a:srgbClr val="C4BD9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505440" y="3565080"/>
                <a:ext cx="4782600" cy="3034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3B3838"/>
                    </a:solidFill>
                    <a:latin typeface="Arial"/>
                    <a:ea typeface="Arial"/>
                    <a:cs typeface="Arial"/>
                    <a:sym typeface="Arial"/>
                  </a:rPr>
                  <a:t>Pathogen pressure, abiotic stresses </a:t>
                </a:r>
                <a:endParaRPr sz="1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505440" y="4223160"/>
                <a:ext cx="2967120" cy="303480"/>
              </a:xfrm>
              <a:prstGeom prst="rect">
                <a:avLst/>
              </a:pr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C4BD97"/>
                    </a:solidFill>
                    <a:latin typeface="Arial"/>
                    <a:ea typeface="Arial"/>
                    <a:cs typeface="Arial"/>
                    <a:sym typeface="Arial"/>
                  </a:rPr>
                  <a:t>Productivity, quality</a:t>
                </a:r>
                <a:endParaRPr sz="1400" b="0" strike="noStrike">
                  <a:solidFill>
                    <a:srgbClr val="C4BD9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505440" y="4555080"/>
                <a:ext cx="4782600" cy="3034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Harvest</a:t>
                </a:r>
                <a:r>
                  <a:rPr lang="it-IT" sz="1400" b="0" i="1" strike="noStrik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date and </a:t>
                </a:r>
                <a:r>
                  <a:rPr lang="it-IT" sz="1400" b="0" i="1" strike="noStrik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duration</a:t>
                </a:r>
                <a:endParaRPr sz="1400" b="0" strike="noStrik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3724200" y="3892320"/>
                <a:ext cx="1563840" cy="303480"/>
              </a:xfrm>
              <a:prstGeom prst="rect">
                <a:avLst/>
              </a:prstGeom>
              <a:solidFill>
                <a:srgbClr val="D6E3BC"/>
              </a:solidFill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400" b="0" i="1" strike="noStrike">
                    <a:solidFill>
                      <a:srgbClr val="C4BD97"/>
                    </a:solidFill>
                    <a:latin typeface="Arial"/>
                    <a:ea typeface="Arial"/>
                    <a:cs typeface="Arial"/>
                    <a:sym typeface="Arial"/>
                  </a:rPr>
                  <a:t>Crop forcing</a:t>
                </a:r>
                <a:endParaRPr sz="1400" b="0" strike="noStrike">
                  <a:solidFill>
                    <a:srgbClr val="C4BD9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434520" y="2192400"/>
                <a:ext cx="8265960" cy="2694600"/>
              </a:xfrm>
              <a:prstGeom prst="rect">
                <a:avLst/>
              </a:prstGeom>
              <a:noFill/>
              <a:ln w="25400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437401" y="5009750"/>
                <a:ext cx="6686695" cy="27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0" i="1" strike="noStrike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Arial"/>
                  </a:rPr>
                  <a:t>Adapted from: Antonio Graça, SOGRAPE VINHOS SA, 2014</a:t>
                </a:r>
                <a:endParaRPr sz="12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" name="Google Shape;316;p27"/>
          <p:cNvSpPr txBox="1">
            <a:spLocks noGrp="1"/>
          </p:cNvSpPr>
          <p:nvPr>
            <p:ph type="body" idx="4294967295"/>
          </p:nvPr>
        </p:nvSpPr>
        <p:spPr>
          <a:xfrm>
            <a:off x="3753811" y="5205656"/>
            <a:ext cx="2962206" cy="14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dirty="0" smtClean="0"/>
              <a:t>Sogrape </a:t>
            </a:r>
            <a:r>
              <a:rPr lang="it-IT" dirty="0" err="1"/>
              <a:t>Vinhos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dirty="0"/>
              <a:t>Porto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dirty="0" smtClean="0"/>
              <a:t>PORTUGAL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dirty="0" err="1"/>
              <a:t>May</a:t>
            </a:r>
            <a:r>
              <a:rPr lang="it-IT" dirty="0"/>
              <a:t> 2018, </a:t>
            </a:r>
            <a:r>
              <a:rPr lang="it-IT" dirty="0" err="1"/>
              <a:t>May</a:t>
            </a:r>
            <a:r>
              <a:rPr lang="it-IT" dirty="0"/>
              <a:t> 2019</a:t>
            </a:r>
            <a:endParaRPr dirty="0"/>
          </a:p>
        </p:txBody>
      </p:sp>
      <p:pic>
        <p:nvPicPr>
          <p:cNvPr id="35" name="Google Shape;318;p27"/>
          <p:cNvPicPr preferRelativeResize="0"/>
          <p:nvPr/>
        </p:nvPicPr>
        <p:blipFill rotWithShape="1">
          <a:blip r:embed="rId3">
            <a:alphaModFix/>
          </a:blip>
          <a:srcRect t="9260"/>
          <a:stretch/>
        </p:blipFill>
        <p:spPr>
          <a:xfrm>
            <a:off x="1454982" y="4941680"/>
            <a:ext cx="2164518" cy="1449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>
            <a:spLocks noGrp="1"/>
          </p:cNvSpPr>
          <p:nvPr>
            <p:ph type="title"/>
          </p:nvPr>
        </p:nvSpPr>
        <p:spPr>
          <a:xfrm>
            <a:off x="1" y="1189038"/>
            <a:ext cx="2958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Verdana"/>
              <a:buNone/>
            </a:pPr>
            <a:r>
              <a:rPr lang="it-IT" sz="2520" dirty="0" err="1"/>
              <a:t>Identification</a:t>
            </a:r>
            <a:r>
              <a:rPr lang="it-IT" sz="2520" dirty="0"/>
              <a:t> of </a:t>
            </a:r>
            <a:r>
              <a:rPr lang="it-IT" sz="2520" dirty="0" err="1"/>
              <a:t>key</a:t>
            </a:r>
            <a:r>
              <a:rPr lang="it-IT" sz="2520" dirty="0"/>
              <a:t> </a:t>
            </a:r>
            <a:r>
              <a:rPr lang="it-IT" sz="2520" dirty="0" err="1"/>
              <a:t>bio-climatic</a:t>
            </a:r>
            <a:r>
              <a:rPr lang="it-IT" sz="2520" dirty="0"/>
              <a:t> indicators</a:t>
            </a:r>
            <a:endParaRPr sz="2520" dirty="0"/>
          </a:p>
        </p:txBody>
      </p:sp>
      <p:sp>
        <p:nvSpPr>
          <p:cNvPr id="398" name="Google Shape;398;p32"/>
          <p:cNvSpPr/>
          <p:nvPr/>
        </p:nvSpPr>
        <p:spPr>
          <a:xfrm>
            <a:off x="-53" y="2771800"/>
            <a:ext cx="2958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collecting the key requirement</a:t>
            </a:r>
            <a:r>
              <a:rPr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s, identifying the key decision, starting working on the trust/value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1" y="4008388"/>
            <a:ext cx="1290624" cy="251569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2"/>
          <p:cNvSpPr txBox="1"/>
          <p:nvPr/>
        </p:nvSpPr>
        <p:spPr>
          <a:xfrm>
            <a:off x="1329816" y="4078977"/>
            <a:ext cx="151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Precipitation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2"/>
          <p:cNvSpPr txBox="1"/>
          <p:nvPr/>
        </p:nvSpPr>
        <p:spPr>
          <a:xfrm>
            <a:off x="1331640" y="4583033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Growing Season Temp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1327301" y="5087089"/>
            <a:ext cx="163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days (&gt;35°C)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1331640" y="5591145"/>
            <a:ext cx="151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Harvest Precipitation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1327302" y="6095201"/>
            <a:ext cx="151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Warm spell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2"/>
          <p:cNvSpPr txBox="1"/>
          <p:nvPr/>
        </p:nvSpPr>
        <p:spPr>
          <a:xfrm>
            <a:off x="3114150" y="3163250"/>
            <a:ext cx="29157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Input from 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bad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1988,1993 2002 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vs  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2007-2011</a:t>
            </a:r>
            <a:endParaRPr sz="800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infestations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identified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190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AutoNum type="arabicPeriod"/>
            </a:pP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High/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Precip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high 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rainfall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risk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doubled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190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AutoNum type="arabicPeriod"/>
            </a:pP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Harvest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Precip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190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AutoNum type="arabicPeriod"/>
            </a:pPr>
            <a:r>
              <a:rPr lang="it-IT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it-IT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Growing</a:t>
            </a:r>
            <a:r>
              <a:rPr lang="it-IT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Season </a:t>
            </a:r>
            <a:r>
              <a:rPr lang="it-IT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Temp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32" descr="https://lh5.googleusercontent.com/w3OE5a6NWTb9LoolnFEabU8OgqQkwtW_NBB8O5r2EUmwFlG0QmylOB1R6sDaPkJVL9SuOxXT_yT8kB19ycD8U_lCWA06e95NeUcKWmBdwhzUKtH5J1BofKD3Ug7CHtNvFR9tg2uVB6o"/>
          <p:cNvPicPr preferRelativeResize="0"/>
          <p:nvPr/>
        </p:nvPicPr>
        <p:blipFill rotWithShape="1">
          <a:blip r:embed="rId4">
            <a:alphaModFix/>
          </a:blip>
          <a:srcRect l="30398" r="36999"/>
          <a:stretch/>
        </p:blipFill>
        <p:spPr>
          <a:xfrm>
            <a:off x="6430001" y="3351299"/>
            <a:ext cx="2325248" cy="28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2"/>
          <p:cNvSpPr txBox="1">
            <a:spLocks noGrp="1"/>
          </p:cNvSpPr>
          <p:nvPr>
            <p:ph type="title"/>
          </p:nvPr>
        </p:nvSpPr>
        <p:spPr>
          <a:xfrm>
            <a:off x="6029850" y="1628800"/>
            <a:ext cx="2958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Verdana"/>
              <a:buNone/>
            </a:pPr>
            <a:r>
              <a:rPr lang="it-IT" sz="2520" dirty="0" smtClean="0"/>
              <a:t>Co-design &amp; co-</a:t>
            </a:r>
            <a:r>
              <a:rPr lang="it-IT" sz="2520" dirty="0" err="1" smtClean="0"/>
              <a:t>development</a:t>
            </a:r>
            <a:r>
              <a:rPr lang="it-IT" sz="2520" dirty="0" smtClean="0"/>
              <a:t> of compound </a:t>
            </a:r>
            <a:r>
              <a:rPr lang="it-IT" sz="2520" dirty="0" err="1" smtClean="0"/>
              <a:t>risk</a:t>
            </a:r>
            <a:r>
              <a:rPr lang="it-IT" sz="2520" dirty="0" smtClean="0"/>
              <a:t> </a:t>
            </a:r>
            <a:r>
              <a:rPr lang="it-IT" sz="2520" dirty="0" err="1" smtClean="0"/>
              <a:t>index</a:t>
            </a:r>
            <a:endParaRPr sz="2520" dirty="0"/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/>
          </p:nvPr>
        </p:nvSpPr>
        <p:spPr>
          <a:xfrm>
            <a:off x="3092851" y="1189038"/>
            <a:ext cx="2958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Verdana"/>
              <a:buNone/>
            </a:pPr>
            <a:r>
              <a:rPr lang="it-IT" sz="2520"/>
              <a:t>Verification with users</a:t>
            </a:r>
            <a:endParaRPr sz="25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>
            <a:spLocks noGrp="1"/>
          </p:cNvSpPr>
          <p:nvPr>
            <p:ph type="body" idx="1"/>
          </p:nvPr>
        </p:nvSpPr>
        <p:spPr>
          <a:xfrm>
            <a:off x="593875" y="1288893"/>
            <a:ext cx="7777200" cy="90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4300" b="1" dirty="0"/>
              <a:t>PROOF OF CONCEPT</a:t>
            </a:r>
            <a:endParaRPr sz="4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ea4e5d23f_0_0"/>
          <p:cNvSpPr txBox="1">
            <a:spLocks noGrp="1"/>
          </p:cNvSpPr>
          <p:nvPr>
            <p:ph type="body" idx="1"/>
          </p:nvPr>
        </p:nvSpPr>
        <p:spPr>
          <a:xfrm>
            <a:off x="216025" y="2276875"/>
            <a:ext cx="3394800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200" b="1" dirty="0"/>
              <a:t>HISTORICAL CLIMATE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300" i="1" dirty="0"/>
              <a:t>Understanding</a:t>
            </a:r>
            <a:endParaRPr sz="2300" i="1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200" b="1" dirty="0"/>
              <a:t>SEASONAL FORECASTS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300" i="1" dirty="0"/>
              <a:t>Operational planning</a:t>
            </a:r>
            <a:endParaRPr sz="2300" i="1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200" b="1" dirty="0"/>
              <a:t>LONG-TERM PROJECTIONS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 sz="2200" i="1" dirty="0"/>
              <a:t>Strategic decision-making</a:t>
            </a:r>
            <a:endParaRPr sz="2200" i="1" dirty="0"/>
          </a:p>
        </p:txBody>
      </p:sp>
      <p:sp>
        <p:nvSpPr>
          <p:cNvPr id="200" name="Google Shape;200;gcea4e5d23f_0_0"/>
          <p:cNvSpPr txBox="1">
            <a:spLocks noGrp="1"/>
          </p:cNvSpPr>
          <p:nvPr>
            <p:ph type="title"/>
          </p:nvPr>
        </p:nvSpPr>
        <p:spPr>
          <a:xfrm>
            <a:off x="85726" y="423509"/>
            <a:ext cx="3600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MED-GOLD </a:t>
            </a:r>
            <a:r>
              <a:rPr lang="en-US" sz="20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Dashboard:</a:t>
            </a:r>
            <a:r>
              <a:rPr lang="en-US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/>
            </a:r>
            <a:br>
              <a:rPr lang="en-US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r>
              <a:rPr lang="en-US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</a:t>
            </a:r>
            <a:r>
              <a:rPr lang="en-US" sz="20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decision support tool for farmers, technical staff, advisors and policy-makers</a:t>
            </a:r>
            <a:endParaRPr lang="en-US" sz="2000" b="1" dirty="0"/>
          </a:p>
        </p:txBody>
      </p:sp>
      <p:pic>
        <p:nvPicPr>
          <p:cNvPr id="201" name="Google Shape;201;gcea4e5d23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048" y="121437"/>
            <a:ext cx="3698563" cy="2125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2" name="Google Shape;202;gcea4e5d23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7048" y="4527027"/>
            <a:ext cx="3698563" cy="2206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3" name="Google Shape;203;gcea4e5d23f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7048" y="2360003"/>
            <a:ext cx="3698563" cy="2062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04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xfrm>
            <a:off x="5641008" y="275035"/>
            <a:ext cx="3394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OUTLOOK</a:t>
            </a:r>
            <a:endParaRPr dirty="0"/>
          </a:p>
        </p:txBody>
      </p:sp>
      <p:sp>
        <p:nvSpPr>
          <p:cNvPr id="452" name="Google Shape;452;p38"/>
          <p:cNvSpPr txBox="1">
            <a:spLocks noGrp="1"/>
          </p:cNvSpPr>
          <p:nvPr>
            <p:ph type="body" idx="2"/>
          </p:nvPr>
        </p:nvSpPr>
        <p:spPr>
          <a:xfrm>
            <a:off x="468313" y="260649"/>
            <a:ext cx="4608600" cy="612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Create </a:t>
            </a:r>
            <a:r>
              <a:rPr lang="it-IT" dirty="0" err="1"/>
              <a:t>operational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Scale-up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it-IT" dirty="0"/>
              <a:t>Replicate to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sectors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it-IT" dirty="0"/>
              <a:t>Replicate to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geographical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it-IT" dirty="0"/>
              <a:t>Test the </a:t>
            </a:r>
            <a:r>
              <a:rPr lang="it-IT" dirty="0" smtClean="0"/>
              <a:t>use /</a:t>
            </a:r>
            <a:r>
              <a:rPr lang="it-IT" dirty="0" err="1" smtClean="0"/>
              <a:t>usability</a:t>
            </a:r>
            <a:r>
              <a:rPr lang="it-IT" dirty="0" smtClean="0"/>
              <a:t>  </a:t>
            </a:r>
            <a:r>
              <a:rPr lang="it-IT" dirty="0"/>
              <a:t>of the service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/>
          <p:nvPr/>
        </p:nvSpPr>
        <p:spPr>
          <a:xfrm>
            <a:off x="1931182" y="1146088"/>
            <a:ext cx="48010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www.med-gold.eu</a:t>
            </a:r>
            <a:endParaRPr/>
          </a:p>
        </p:txBody>
      </p:sp>
      <p:pic>
        <p:nvPicPr>
          <p:cNvPr id="458" name="Google Shape;4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74" y="116632"/>
            <a:ext cx="812698" cy="81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974" y="1032126"/>
            <a:ext cx="812698" cy="81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737" y="2067001"/>
            <a:ext cx="785935" cy="78593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9"/>
          <p:cNvSpPr txBox="1"/>
          <p:nvPr/>
        </p:nvSpPr>
        <p:spPr>
          <a:xfrm>
            <a:off x="1931182" y="230594"/>
            <a:ext cx="48010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med-gold.project@enea.it</a:t>
            </a:r>
            <a:endParaRPr/>
          </a:p>
        </p:txBody>
      </p:sp>
      <p:sp>
        <p:nvSpPr>
          <p:cNvPr id="462" name="Google Shape;462;p39"/>
          <p:cNvSpPr txBox="1"/>
          <p:nvPr/>
        </p:nvSpPr>
        <p:spPr>
          <a:xfrm>
            <a:off x="1931182" y="2167581"/>
            <a:ext cx="48010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medgold_h2020</a:t>
            </a:r>
            <a:endParaRPr/>
          </a:p>
        </p:txBody>
      </p:sp>
      <p:sp>
        <p:nvSpPr>
          <p:cNvPr id="463" name="Google Shape;463;p39"/>
          <p:cNvSpPr txBox="1"/>
          <p:nvPr/>
        </p:nvSpPr>
        <p:spPr>
          <a:xfrm>
            <a:off x="683568" y="3429000"/>
            <a:ext cx="187220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Eυχαριστίες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-GOLD_template_4-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546</Words>
  <Application>Microsoft Office PowerPoint</Application>
  <PresentationFormat>Presentazione su schermo (4:3)</PresentationFormat>
  <Paragraphs>100</Paragraphs>
  <Slides>13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Verdana</vt:lpstr>
      <vt:lpstr>MED-GOLD_template_4-3</vt:lpstr>
      <vt:lpstr>Monitoring climate related risk and opportunities for wine sector: the MED-GOLD Pilot Service.  Alessandro Dell’Aquila , António Graça, Marta Teixeira, Natacha Fontes, Nube Gonzalez, Raul Marcos, Chihchung Chou, Marta Terrado, Christos Giannakopoulos,, Federico Caboni -  Riccardo Locci-  Martina Nanu - Sara Porru- Giulia Argiolas  Marta Bruno Soares, Michael Sanderson</vt:lpstr>
      <vt:lpstr>Results</vt:lpstr>
      <vt:lpstr>Presentazione standard di PowerPoint</vt:lpstr>
      <vt:lpstr>Grape/wine: key actions</vt:lpstr>
      <vt:lpstr>Identification of key bio-climatic indicators</vt:lpstr>
      <vt:lpstr>Presentazione standard di PowerPoint</vt:lpstr>
      <vt:lpstr>MED-GOLD Dashboard: a decision support tool for farmers, technical staff, advisors and policy-makers</vt:lpstr>
      <vt:lpstr>OUTLOOK</vt:lpstr>
      <vt:lpstr>Presentazione standard di PowerPoint</vt:lpstr>
      <vt:lpstr>THE MED-GOLD DASHBOARD – A DECISION SUPPORT TOOL FOR FARMERS, TECHNICAL STAFF, ADVISORS AND POLICY-MAKERS</vt:lpstr>
      <vt:lpstr>DETAILED HISTORICAL INFORMATION HELPS UNDERSTAND WHAT HAPPENED AND WHY</vt:lpstr>
      <vt:lpstr>SKILFUL PREDICTIONS PROVIDE UNPRECEDENTED LEVEL OF RISK MANAGEMENT FOR CLIMATE IMPACTS</vt:lpstr>
      <vt:lpstr>A COMPLETE PACKAGE OF CLIMATE INFORMATION, ACCESSIBLE, EASY, INTUITIVE AND INTEROPERABLE CREATED BY USERS FOR USERS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Trasformare le informazioni climatiche in valore economico per il settore grano duro/pasta  e vitivinicolo.  Sandro Calmanti e Alessandro Dell’Aquila</dc:title>
  <dc:creator>alessandro dell'aquila</dc:creator>
  <cp:lastModifiedBy>alessandro dell'aquila</cp:lastModifiedBy>
  <cp:revision>21</cp:revision>
  <dcterms:modified xsi:type="dcterms:W3CDTF">2022-05-23T10:02:52Z</dcterms:modified>
</cp:coreProperties>
</file>