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2" r:id="rId3"/>
  </p:sldMasterIdLst>
  <p:sldIdLst>
    <p:sldId id="258" r:id="rId4"/>
    <p:sldId id="302" r:id="rId5"/>
    <p:sldId id="288" r:id="rId6"/>
    <p:sldId id="311" r:id="rId7"/>
    <p:sldId id="308" r:id="rId8"/>
    <p:sldId id="307" r:id="rId9"/>
    <p:sldId id="304" r:id="rId10"/>
    <p:sldId id="310" r:id="rId11"/>
    <p:sldId id="306" r:id="rId12"/>
    <p:sldId id="264" r:id="rId13"/>
    <p:sldId id="292" r:id="rId1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lv-LV" noProof="0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14CD-111B-4F94-98AC-C6804EFE9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8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2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5867"/>
            </a:lvl1pPr>
          </a:lstStyle>
          <a:p>
            <a:r>
              <a:rPr kumimoji="0" lang="lv-LV" sz="48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81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867"/>
            </a:lvl1pPr>
          </a:lstStyle>
          <a:p>
            <a:r>
              <a:rPr kumimoji="0" lang="lv-LV" sz="48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88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79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2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38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61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7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lv-LV" noProof="0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24F5-438C-4E47-9CCF-AEEA81469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1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8FAE-4865-4BEB-AC87-14DB7B3144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5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10A06-2D8F-49F4-9A0E-C396535283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0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46A4-1AAA-4DB3-9887-22D2CA74E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8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0382F-6AB9-442B-A7E8-C672A2FAB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9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C56D-FD07-4C07-A36F-F05A42676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4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E03C-4640-4B13-80B2-C73F5D5608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977A-7A25-46E5-87B0-EB5311AF08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2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pdf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noProof="0" dirty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Click to edit Master text styles</a:t>
            </a:r>
          </a:p>
          <a:p>
            <a:pPr lvl="1"/>
            <a:r>
              <a:rPr lang="lv-LV" altLang="lv-LV"/>
              <a:t>Second level</a:t>
            </a:r>
          </a:p>
          <a:p>
            <a:pPr lvl="2"/>
            <a:r>
              <a:rPr lang="lv-LV" altLang="lv-LV"/>
              <a:t>Third level</a:t>
            </a:r>
          </a:p>
          <a:p>
            <a:pPr lvl="3"/>
            <a:r>
              <a:rPr lang="lv-LV" altLang="lv-LV"/>
              <a:t>Fourth level</a:t>
            </a:r>
          </a:p>
          <a:p>
            <a:pPr lvl="4"/>
            <a:r>
              <a:rPr lang="lv-LV" altLang="lv-LV"/>
              <a:t>Fifth level</a:t>
            </a:r>
            <a:endParaRPr lang="en-US" altLang="lv-LV"/>
          </a:p>
        </p:txBody>
      </p:sp>
      <p:pic>
        <p:nvPicPr>
          <p:cNvPr id="3076" name="Picture 7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67276"/>
            <a:ext cx="12192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147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D049DC-D97F-43B8-A856-5FFE25DD4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5613" rtl="0" fontAlgn="base">
        <a:spcBef>
          <a:spcPct val="0"/>
        </a:spcBef>
        <a:spcAft>
          <a:spcPct val="0"/>
        </a:spcAft>
        <a:defRPr sz="4400" kern="1200">
          <a:solidFill>
            <a:srgbClr val="68478D"/>
          </a:solidFill>
          <a:latin typeface="+mj-lt"/>
          <a:ea typeface="+mj-ea"/>
          <a:cs typeface="+mj-cs"/>
        </a:defRPr>
      </a:lvl1pPr>
      <a:lvl2pPr algn="l" defTabSz="455613" rtl="0" fontAlgn="base">
        <a:spcBef>
          <a:spcPct val="0"/>
        </a:spcBef>
        <a:spcAft>
          <a:spcPct val="0"/>
        </a:spcAft>
        <a:defRPr sz="4400">
          <a:solidFill>
            <a:srgbClr val="68478D"/>
          </a:solidFill>
          <a:latin typeface="Calibri" panose="020F0502020204030204" pitchFamily="34" charset="0"/>
        </a:defRPr>
      </a:lvl2pPr>
      <a:lvl3pPr algn="l" defTabSz="455613" rtl="0" fontAlgn="base">
        <a:spcBef>
          <a:spcPct val="0"/>
        </a:spcBef>
        <a:spcAft>
          <a:spcPct val="0"/>
        </a:spcAft>
        <a:defRPr sz="4400">
          <a:solidFill>
            <a:srgbClr val="68478D"/>
          </a:solidFill>
          <a:latin typeface="Calibri" panose="020F0502020204030204" pitchFamily="34" charset="0"/>
        </a:defRPr>
      </a:lvl3pPr>
      <a:lvl4pPr algn="l" defTabSz="455613" rtl="0" fontAlgn="base">
        <a:spcBef>
          <a:spcPct val="0"/>
        </a:spcBef>
        <a:spcAft>
          <a:spcPct val="0"/>
        </a:spcAft>
        <a:defRPr sz="4400">
          <a:solidFill>
            <a:srgbClr val="68478D"/>
          </a:solidFill>
          <a:latin typeface="Calibri" panose="020F0502020204030204" pitchFamily="34" charset="0"/>
        </a:defRPr>
      </a:lvl4pPr>
      <a:lvl5pPr algn="l" defTabSz="455613" rtl="0" fontAlgn="base">
        <a:spcBef>
          <a:spcPct val="0"/>
        </a:spcBef>
        <a:spcAft>
          <a:spcPct val="0"/>
        </a:spcAft>
        <a:defRPr sz="4400">
          <a:solidFill>
            <a:srgbClr val="68478D"/>
          </a:solidFill>
          <a:latin typeface="Calibri" panose="020F0502020204030204" pitchFamily="34" charset="0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4400">
          <a:solidFill>
            <a:srgbClr val="68478D"/>
          </a:solidFill>
          <a:latin typeface="Calibri" panose="020F0502020204030204" pitchFamily="34" charset="0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4400">
          <a:solidFill>
            <a:srgbClr val="68478D"/>
          </a:solidFill>
          <a:latin typeface="Calibri" panose="020F0502020204030204" pitchFamily="34" charset="0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4400">
          <a:solidFill>
            <a:srgbClr val="68478D"/>
          </a:solidFill>
          <a:latin typeface="Calibri" panose="020F0502020204030204" pitchFamily="34" charset="0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4400">
          <a:solidFill>
            <a:srgbClr val="68478D"/>
          </a:solidFill>
          <a:latin typeface="Calibri" panose="020F0502020204030204" pitchFamily="34" charset="0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:a16="http://schemas.microsoft.com/office/drawing/2014/main" id="{DBCBCFC9-9B70-4A08-A33E-B1E3DB81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5138" y="-1354138"/>
            <a:ext cx="12692063" cy="889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>
            <a:extLst>
              <a:ext uri="{FF2B5EF4-FFF2-40B4-BE49-F238E27FC236}">
                <a16:creationId xmlns:a16="http://schemas.microsoft.com/office/drawing/2014/main" id="{0A948687-8834-47CC-A174-513DEB65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00" y="4292600"/>
            <a:ext cx="122904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>
            <a:extLst>
              <a:ext uri="{FF2B5EF4-FFF2-40B4-BE49-F238E27FC236}">
                <a16:creationId xmlns:a16="http://schemas.microsoft.com/office/drawing/2014/main" id="{85B39608-EC21-4F29-BA33-8E0F58CDD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6401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en-US"/>
              <a:t>Click to edit Master title style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74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608013" rtl="0" fontAlgn="base">
        <a:spcBef>
          <a:spcPct val="0"/>
        </a:spcBef>
        <a:spcAft>
          <a:spcPct val="0"/>
        </a:spcAft>
        <a:defRPr sz="4800" b="1" kern="1200">
          <a:solidFill>
            <a:srgbClr val="68478D"/>
          </a:solidFill>
          <a:latin typeface="+mj-lt"/>
          <a:ea typeface="+mj-ea"/>
          <a:cs typeface="+mj-cs"/>
        </a:defRPr>
      </a:lvl1pPr>
      <a:lvl2pPr algn="l" defTabSz="608013" rtl="0" fontAlgn="base">
        <a:spcBef>
          <a:spcPct val="0"/>
        </a:spcBef>
        <a:spcAft>
          <a:spcPct val="0"/>
        </a:spcAft>
        <a:defRPr sz="4800" b="1">
          <a:solidFill>
            <a:srgbClr val="68478D"/>
          </a:solidFill>
          <a:latin typeface="Calibri" panose="020F0502020204030204" pitchFamily="34" charset="0"/>
        </a:defRPr>
      </a:lvl2pPr>
      <a:lvl3pPr algn="l" defTabSz="608013" rtl="0" fontAlgn="base">
        <a:spcBef>
          <a:spcPct val="0"/>
        </a:spcBef>
        <a:spcAft>
          <a:spcPct val="0"/>
        </a:spcAft>
        <a:defRPr sz="4800" b="1">
          <a:solidFill>
            <a:srgbClr val="68478D"/>
          </a:solidFill>
          <a:latin typeface="Calibri" panose="020F0502020204030204" pitchFamily="34" charset="0"/>
        </a:defRPr>
      </a:lvl3pPr>
      <a:lvl4pPr algn="l" defTabSz="608013" rtl="0" fontAlgn="base">
        <a:spcBef>
          <a:spcPct val="0"/>
        </a:spcBef>
        <a:spcAft>
          <a:spcPct val="0"/>
        </a:spcAft>
        <a:defRPr sz="4800" b="1">
          <a:solidFill>
            <a:srgbClr val="68478D"/>
          </a:solidFill>
          <a:latin typeface="Calibri" panose="020F0502020204030204" pitchFamily="34" charset="0"/>
        </a:defRPr>
      </a:lvl4pPr>
      <a:lvl5pPr algn="l" defTabSz="608013" rtl="0" fontAlgn="base">
        <a:spcBef>
          <a:spcPct val="0"/>
        </a:spcBef>
        <a:spcAft>
          <a:spcPct val="0"/>
        </a:spcAft>
        <a:defRPr sz="4800" b="1">
          <a:solidFill>
            <a:srgbClr val="68478D"/>
          </a:solidFill>
          <a:latin typeface="Calibri" panose="020F0502020204030204" pitchFamily="34" charset="0"/>
        </a:defRPr>
      </a:lvl5pPr>
      <a:lvl6pPr marL="457200" algn="l" defTabSz="608013" rtl="0" fontAlgn="base">
        <a:spcBef>
          <a:spcPct val="0"/>
        </a:spcBef>
        <a:spcAft>
          <a:spcPct val="0"/>
        </a:spcAft>
        <a:defRPr sz="4800" b="1">
          <a:solidFill>
            <a:srgbClr val="68478D"/>
          </a:solidFill>
          <a:latin typeface="Calibri" panose="020F0502020204030204" pitchFamily="34" charset="0"/>
        </a:defRPr>
      </a:lvl6pPr>
      <a:lvl7pPr marL="914400" algn="l" defTabSz="608013" rtl="0" fontAlgn="base">
        <a:spcBef>
          <a:spcPct val="0"/>
        </a:spcBef>
        <a:spcAft>
          <a:spcPct val="0"/>
        </a:spcAft>
        <a:defRPr sz="4800" b="1">
          <a:solidFill>
            <a:srgbClr val="68478D"/>
          </a:solidFill>
          <a:latin typeface="Calibri" panose="020F0502020204030204" pitchFamily="34" charset="0"/>
        </a:defRPr>
      </a:lvl7pPr>
      <a:lvl8pPr marL="1371600" algn="l" defTabSz="608013" rtl="0" fontAlgn="base">
        <a:spcBef>
          <a:spcPct val="0"/>
        </a:spcBef>
        <a:spcAft>
          <a:spcPct val="0"/>
        </a:spcAft>
        <a:defRPr sz="4800" b="1">
          <a:solidFill>
            <a:srgbClr val="68478D"/>
          </a:solidFill>
          <a:latin typeface="Calibri" panose="020F0502020204030204" pitchFamily="34" charset="0"/>
        </a:defRPr>
      </a:lvl8pPr>
      <a:lvl9pPr marL="1828800" algn="l" defTabSz="608013" rtl="0" fontAlgn="base">
        <a:spcBef>
          <a:spcPct val="0"/>
        </a:spcBef>
        <a:spcAft>
          <a:spcPct val="0"/>
        </a:spcAft>
        <a:defRPr sz="4800" b="1">
          <a:solidFill>
            <a:srgbClr val="68478D"/>
          </a:solidFill>
          <a:latin typeface="Calibri" panose="020F0502020204030204" pitchFamily="34" charset="0"/>
        </a:defRPr>
      </a:lvl9pPr>
    </p:titleStyle>
    <p:bodyStyle>
      <a:lvl1pPr marL="455613" indent="-455613" algn="l" defTabSz="6080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6080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6080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6080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6080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lv-LV" sz="48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rcRect/>
              <a:stretch>
                <a:fillRect/>
              </a:stretch>
            </p:blipFill>
          </mc:Choice>
          <mc:Fallback>
            <p:blipFill>
              <a:blip r:embed="rId12"/>
              <a:srcRect/>
              <a:stretch>
                <a:fillRect/>
              </a:stretch>
            </p:blipFill>
          </mc:Fallback>
        </mc:AlternateContent>
        <p:spPr bwMode="auto">
          <a:xfrm>
            <a:off x="0" y="4867264"/>
            <a:ext cx="12192000" cy="19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147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FD9026-E6C9-1B41-85CC-CE8EC9811BDB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marL="0" marR="0" indent="0" algn="l" defTabSz="609585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5867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ndis.kalvans@lu.l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Andis.kalvans@lu.lv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Box 6"/>
          <p:cNvSpPr txBox="1">
            <a:spLocks noChangeArrowheads="1"/>
          </p:cNvSpPr>
          <p:nvPr/>
        </p:nvSpPr>
        <p:spPr bwMode="auto">
          <a:xfrm>
            <a:off x="7367385" y="4291780"/>
            <a:ext cx="433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Dr. </a:t>
            </a:r>
            <a:r>
              <a:rPr kumimoji="0" lang="en-GB" alt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r>
              <a:rPr kumimoji="0" lang="lv-LV" altLang="lv-LV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eol</a:t>
            </a:r>
            <a:r>
              <a:rPr kumimoji="0" lang="lv-LV" alt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kumimoji="0" lang="lv-LV" alt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Andis Kalvāns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sz="2400" dirty="0">
                <a:solidFill>
                  <a:srgbClr val="000000"/>
                </a:solidFill>
                <a:latin typeface="Century Gothic" panose="020B0502020202020204" pitchFamily="34" charset="0"/>
                <a:hlinkClick r:id="rId2"/>
              </a:rPr>
              <a:t>Andis.kalvans@lu.lv</a:t>
            </a:r>
            <a:endParaRPr lang="en-GB" altLang="lv-LV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University of Latvia</a:t>
            </a:r>
            <a:endParaRPr kumimoji="0" lang="en-US" altLang="lv-LV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601" y="696895"/>
            <a:ext cx="11914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Memory effect of soil water regime in wet forests, Norther Europe, Latvia</a:t>
            </a:r>
            <a:endParaRPr kumimoji="0" lang="lv-LV" sz="4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00FFCE-B2F8-AB07-15F8-838578A3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8" y="4251045"/>
            <a:ext cx="4095788" cy="153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GU 2022 - European Geosciences Union General Assembly | Copernicus">
            <a:extLst>
              <a:ext uri="{FF2B5EF4-FFF2-40B4-BE49-F238E27FC236}">
                <a16:creationId xmlns:a16="http://schemas.microsoft.com/office/drawing/2014/main" id="{74D76BF0-5551-CFE7-A6AB-C7867E15E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3" y="2473970"/>
            <a:ext cx="5465779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>
            <a:extLst>
              <a:ext uri="{FF2B5EF4-FFF2-40B4-BE49-F238E27FC236}">
                <a16:creationId xmlns:a16="http://schemas.microsoft.com/office/drawing/2014/main" id="{9610FC1E-D16E-455D-A305-F19511602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2335" y="3965047"/>
            <a:ext cx="11676063" cy="1143000"/>
          </a:xfrm>
        </p:spPr>
        <p:txBody>
          <a:bodyPr/>
          <a:lstStyle/>
          <a:p>
            <a:r>
              <a:rPr lang="en-US" altLang="en-US" sz="3200" b="0" dirty="0"/>
              <a:t>Project agreement No 1.1.1.2/VIAA/3/19/524</a:t>
            </a:r>
            <a:endParaRPr lang="en-US" altLang="en-US" sz="3200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D0A9E213-BBEA-4027-9269-57645F290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330" y="2892953"/>
            <a:ext cx="4337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Andis Kalvāns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sz="2400" dirty="0">
                <a:solidFill>
                  <a:srgbClr val="000000"/>
                </a:solidFill>
                <a:latin typeface="Century Gothic" panose="020B0502020202020204" pitchFamily="34" charset="0"/>
                <a:hlinkClick r:id="rId2"/>
              </a:rPr>
              <a:t>Andis.kalvans@lu.lv</a:t>
            </a:r>
            <a:r>
              <a:rPr lang="en-GB" altLang="lv-LV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kumimoji="0" lang="en-US" altLang="lv-LV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FB324D-1BFA-56C7-77C7-732719B9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20" y="3965047"/>
            <a:ext cx="3657600" cy="137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1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E74899-B75F-45ED-935B-B3D2BDBB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77"/>
            <a:ext cx="10972800" cy="1143000"/>
          </a:xfrm>
        </p:spPr>
        <p:txBody>
          <a:bodyPr/>
          <a:lstStyle/>
          <a:p>
            <a:r>
              <a:rPr lang="en-GB" dirty="0"/>
              <a:t>Scenario 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21E92F-3603-4786-88BF-4A3BED3FC4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030668"/>
              </p:ext>
            </p:extLst>
          </p:nvPr>
        </p:nvGraphicFramePr>
        <p:xfrm>
          <a:off x="271041" y="1073730"/>
          <a:ext cx="11483729" cy="4971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910">
                  <a:extLst>
                    <a:ext uri="{9D8B030D-6E8A-4147-A177-3AD203B41FA5}">
                      <a16:colId xmlns:a16="http://schemas.microsoft.com/office/drawing/2014/main" val="786931545"/>
                    </a:ext>
                  </a:extLst>
                </a:gridCol>
                <a:gridCol w="2718467">
                  <a:extLst>
                    <a:ext uri="{9D8B030D-6E8A-4147-A177-3AD203B41FA5}">
                      <a16:colId xmlns:a16="http://schemas.microsoft.com/office/drawing/2014/main" val="2741505031"/>
                    </a:ext>
                  </a:extLst>
                </a:gridCol>
                <a:gridCol w="2304691">
                  <a:extLst>
                    <a:ext uri="{9D8B030D-6E8A-4147-A177-3AD203B41FA5}">
                      <a16:colId xmlns:a16="http://schemas.microsoft.com/office/drawing/2014/main" val="702636272"/>
                    </a:ext>
                  </a:extLst>
                </a:gridCol>
                <a:gridCol w="1974916">
                  <a:extLst>
                    <a:ext uri="{9D8B030D-6E8A-4147-A177-3AD203B41FA5}">
                      <a16:colId xmlns:a16="http://schemas.microsoft.com/office/drawing/2014/main" val="1936427332"/>
                    </a:ext>
                  </a:extLst>
                </a:gridCol>
                <a:gridCol w="1698745">
                  <a:extLst>
                    <a:ext uri="{9D8B030D-6E8A-4147-A177-3AD203B41FA5}">
                      <a16:colId xmlns:a16="http://schemas.microsoft.com/office/drawing/2014/main" val="3715585252"/>
                    </a:ext>
                  </a:extLst>
                </a:gridCol>
              </a:tblGrid>
              <a:tr h="3117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Scenario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Parameter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Parameter base scenario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Modificatory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Proportion of good soil aeration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/>
                </a:tc>
                <a:extLst>
                  <a:ext uri="{0D108BD9-81ED-4DB2-BD59-A6C34878D82A}">
                    <a16:rowId xmlns:a16="http://schemas.microsoft.com/office/drawing/2014/main" val="1642074787"/>
                  </a:ext>
                </a:extLst>
              </a:tr>
              <a:tr h="17402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Saknes2-3Rx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base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21%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449507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Saknes2-3Rx_LAIsez_long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Length of growing season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~151 days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.+23%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24%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284174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Saknes2-3Rx_LAIsez_short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.-21%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17%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377688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Saknes2-3Rx_LAIval_max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LAI max value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29%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07349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Saknes2-3Rx_LAIval_min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1.5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35%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931706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Saknes2-3Rx_Root_04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Root critical stress index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0.75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0.4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31%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94907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Saknes2-3Rx_Root_09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0.9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16%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54289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Saknes2-3Rx_RR_max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Precipitation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E</a:t>
                      </a:r>
                      <a:r>
                        <a:rPr lang="en-GB" sz="2000" u="none" strike="noStrike" dirty="0">
                          <a:effectLst/>
                        </a:rPr>
                        <a:t>-</a:t>
                      </a:r>
                      <a:r>
                        <a:rPr lang="en-GB" sz="2000" u="none" strike="noStrike" dirty="0" err="1">
                          <a:effectLst/>
                        </a:rPr>
                        <a:t>obs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.+20%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11%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079244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Saknes2-3Rx_RR_min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.-20%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38%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617969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Saknes2-3Rx_Soil_clay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Soil composition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Loam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Sandy loam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25%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42783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Saknes2-3Rx_Soil_sand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Clay loam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16%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86412"/>
                  </a:ext>
                </a:extLst>
              </a:tr>
              <a:tr h="17402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Saknes2-3Rx_T_max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Air temperature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e-</a:t>
                      </a:r>
                      <a:r>
                        <a:rPr lang="en-GB" sz="2000" u="none" strike="noStrike" dirty="0" err="1">
                          <a:effectLst/>
                        </a:rPr>
                        <a:t>obs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.+2C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31%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892106"/>
                  </a:ext>
                </a:extLst>
              </a:tr>
              <a:tr h="17402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Saknes2-3Rx_T_min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.-2C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12%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0" marR="6260" marT="62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918584"/>
                  </a:ext>
                </a:extLst>
              </a:tr>
            </a:tbl>
          </a:graphicData>
        </a:graphic>
      </p:graphicFrame>
      <p:sp>
        <p:nvSpPr>
          <p:cNvPr id="2" name="Arrow: Down 1">
            <a:extLst>
              <a:ext uri="{FF2B5EF4-FFF2-40B4-BE49-F238E27FC236}">
                <a16:creationId xmlns:a16="http://schemas.microsoft.com/office/drawing/2014/main" id="{34200D14-78E7-4415-A8D9-73F7048180FD}"/>
              </a:ext>
            </a:extLst>
          </p:cNvPr>
          <p:cNvSpPr/>
          <p:nvPr/>
        </p:nvSpPr>
        <p:spPr>
          <a:xfrm>
            <a:off x="10269678" y="3892010"/>
            <a:ext cx="406400" cy="240145"/>
          </a:xfrm>
          <a:prstGeom prst="downArrow">
            <a:avLst/>
          </a:prstGeom>
          <a:solidFill>
            <a:srgbClr val="33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B43E9E5-6541-439D-ABBA-25CC0FA3D585}"/>
              </a:ext>
            </a:extLst>
          </p:cNvPr>
          <p:cNvSpPr/>
          <p:nvPr/>
        </p:nvSpPr>
        <p:spPr>
          <a:xfrm rot="10800000">
            <a:off x="10269678" y="2316002"/>
            <a:ext cx="406400" cy="240145"/>
          </a:xfrm>
          <a:prstGeom prst="downArrow">
            <a:avLst/>
          </a:prstGeom>
          <a:solidFill>
            <a:srgbClr val="CC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DB4EAB8-65AA-4249-B039-E2E1EE6B1FE9}"/>
              </a:ext>
            </a:extLst>
          </p:cNvPr>
          <p:cNvSpPr/>
          <p:nvPr/>
        </p:nvSpPr>
        <p:spPr>
          <a:xfrm>
            <a:off x="10269678" y="6109008"/>
            <a:ext cx="406400" cy="240145"/>
          </a:xfrm>
          <a:prstGeom prst="downArrow">
            <a:avLst/>
          </a:prstGeom>
          <a:solidFill>
            <a:srgbClr val="33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D3B3DF8-1113-4139-BCEC-6F3B5DAD9E83}"/>
              </a:ext>
            </a:extLst>
          </p:cNvPr>
          <p:cNvSpPr/>
          <p:nvPr/>
        </p:nvSpPr>
        <p:spPr>
          <a:xfrm>
            <a:off x="10269678" y="5331685"/>
            <a:ext cx="406400" cy="240145"/>
          </a:xfrm>
          <a:prstGeom prst="downArrow">
            <a:avLst/>
          </a:prstGeom>
          <a:solidFill>
            <a:srgbClr val="33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D8F56F4-7C9C-4D6A-A8A6-DF3E38A48859}"/>
              </a:ext>
            </a:extLst>
          </p:cNvPr>
          <p:cNvSpPr/>
          <p:nvPr/>
        </p:nvSpPr>
        <p:spPr>
          <a:xfrm>
            <a:off x="10269678" y="2653495"/>
            <a:ext cx="406400" cy="240145"/>
          </a:xfrm>
          <a:prstGeom prst="downArrow">
            <a:avLst/>
          </a:prstGeom>
          <a:solidFill>
            <a:srgbClr val="33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01D050E-9D48-4E74-9BC4-721880ABA53A}"/>
              </a:ext>
            </a:extLst>
          </p:cNvPr>
          <p:cNvSpPr/>
          <p:nvPr/>
        </p:nvSpPr>
        <p:spPr>
          <a:xfrm>
            <a:off x="10269678" y="4206778"/>
            <a:ext cx="406400" cy="240145"/>
          </a:xfrm>
          <a:prstGeom prst="downArrow">
            <a:avLst/>
          </a:prstGeom>
          <a:solidFill>
            <a:srgbClr val="33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43E1E32-BC0C-4EAD-93E0-6AFA19B097C4}"/>
              </a:ext>
            </a:extLst>
          </p:cNvPr>
          <p:cNvSpPr/>
          <p:nvPr/>
        </p:nvSpPr>
        <p:spPr>
          <a:xfrm rot="10800000">
            <a:off x="10269678" y="2968263"/>
            <a:ext cx="406400" cy="240145"/>
          </a:xfrm>
          <a:prstGeom prst="downArrow">
            <a:avLst/>
          </a:prstGeom>
          <a:solidFill>
            <a:srgbClr val="CC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6558A6C-E7E3-4934-984B-8671DC16C559}"/>
              </a:ext>
            </a:extLst>
          </p:cNvPr>
          <p:cNvSpPr/>
          <p:nvPr/>
        </p:nvSpPr>
        <p:spPr>
          <a:xfrm rot="10800000">
            <a:off x="10269678" y="3255664"/>
            <a:ext cx="406400" cy="240145"/>
          </a:xfrm>
          <a:prstGeom prst="downArrow">
            <a:avLst/>
          </a:prstGeom>
          <a:solidFill>
            <a:srgbClr val="CC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5D7AB13-4D76-4052-8BB5-F248ED6A2B08}"/>
              </a:ext>
            </a:extLst>
          </p:cNvPr>
          <p:cNvSpPr/>
          <p:nvPr/>
        </p:nvSpPr>
        <p:spPr>
          <a:xfrm rot="10800000">
            <a:off x="10269678" y="3572019"/>
            <a:ext cx="406400" cy="240145"/>
          </a:xfrm>
          <a:prstGeom prst="downArrow">
            <a:avLst/>
          </a:prstGeom>
          <a:solidFill>
            <a:srgbClr val="CC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A017BA6-0DE0-48DF-A642-5A9960B28FBB}"/>
              </a:ext>
            </a:extLst>
          </p:cNvPr>
          <p:cNvSpPr/>
          <p:nvPr/>
        </p:nvSpPr>
        <p:spPr>
          <a:xfrm rot="10800000">
            <a:off x="10269678" y="4497024"/>
            <a:ext cx="406400" cy="240145"/>
          </a:xfrm>
          <a:prstGeom prst="downArrow">
            <a:avLst/>
          </a:prstGeom>
          <a:solidFill>
            <a:srgbClr val="CC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E011653-42FF-4DC5-98B1-61E06C108C09}"/>
              </a:ext>
            </a:extLst>
          </p:cNvPr>
          <p:cNvSpPr/>
          <p:nvPr/>
        </p:nvSpPr>
        <p:spPr>
          <a:xfrm rot="10800000">
            <a:off x="10269678" y="4831955"/>
            <a:ext cx="406400" cy="240145"/>
          </a:xfrm>
          <a:prstGeom prst="downArrow">
            <a:avLst/>
          </a:prstGeom>
          <a:solidFill>
            <a:srgbClr val="CC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6D3CB33-1142-4B89-9495-2CEF963457F2}"/>
              </a:ext>
            </a:extLst>
          </p:cNvPr>
          <p:cNvSpPr/>
          <p:nvPr/>
        </p:nvSpPr>
        <p:spPr>
          <a:xfrm rot="10800000">
            <a:off x="10269678" y="5746714"/>
            <a:ext cx="406400" cy="240145"/>
          </a:xfrm>
          <a:prstGeom prst="downArrow">
            <a:avLst/>
          </a:prstGeom>
          <a:solidFill>
            <a:srgbClr val="CC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A8FE43-6E1A-4628-ABC7-1DCAD048C273}"/>
              </a:ext>
            </a:extLst>
          </p:cNvPr>
          <p:cNvSpPr/>
          <p:nvPr/>
        </p:nvSpPr>
        <p:spPr>
          <a:xfrm>
            <a:off x="10039481" y="2842140"/>
            <a:ext cx="1797269" cy="757409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7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A59FD2-904C-4120-A106-C8F5972D8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516" y="1061798"/>
            <a:ext cx="9176374" cy="3216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E8696D-9C6B-4082-AB56-1EBFCC93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90"/>
            <a:ext cx="109728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3700" dirty="0"/>
              <a:t>Working hypothesis: </a:t>
            </a:r>
            <a:br>
              <a:rPr lang="en-GB" sz="3700" dirty="0"/>
            </a:br>
            <a:r>
              <a:rPr lang="en-GB" sz="2700" dirty="0"/>
              <a:t>wet (hydric) forests, with seasonally waterlogged soil, can be in two alternative states – dry or wet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AD192D-8614-0501-2FE7-F5E39453282C}"/>
              </a:ext>
            </a:extLst>
          </p:cNvPr>
          <p:cNvGrpSpPr/>
          <p:nvPr/>
        </p:nvGrpSpPr>
        <p:grpSpPr>
          <a:xfrm>
            <a:off x="1375866" y="4372170"/>
            <a:ext cx="10751482" cy="2160710"/>
            <a:chOff x="1064988" y="19311253"/>
            <a:chExt cx="27096062" cy="5990278"/>
          </a:xfrm>
        </p:grpSpPr>
        <p:pic>
          <p:nvPicPr>
            <p:cNvPr id="12" name="Picture 11" descr="Diagram&#10;&#10;Description automatically generated">
              <a:extLst>
                <a:ext uri="{FF2B5EF4-FFF2-40B4-BE49-F238E27FC236}">
                  <a16:creationId xmlns:a16="http://schemas.microsoft.com/office/drawing/2014/main" id="{9A57883E-2EBC-A59C-A59C-E6DA7AE41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4988" y="21430663"/>
              <a:ext cx="27096062" cy="387086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C9319F6-5120-B91F-4E98-F2C1C86E16CD}"/>
                </a:ext>
              </a:extLst>
            </p:cNvPr>
            <p:cNvGrpSpPr/>
            <p:nvPr/>
          </p:nvGrpSpPr>
          <p:grpSpPr>
            <a:xfrm>
              <a:off x="3037453" y="19311253"/>
              <a:ext cx="24312238" cy="1509757"/>
              <a:chOff x="3037453" y="19311253"/>
              <a:chExt cx="24312238" cy="1509757"/>
            </a:xfrm>
          </p:grpSpPr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C90DC7C0-C49E-CC56-F72C-85D9F58B625B}"/>
                  </a:ext>
                </a:extLst>
              </p:cNvPr>
              <p:cNvSpPr/>
              <p:nvPr/>
            </p:nvSpPr>
            <p:spPr>
              <a:xfrm>
                <a:off x="7606581" y="19311256"/>
                <a:ext cx="5506667" cy="1509754"/>
              </a:xfrm>
              <a:prstGeom prst="wedgeRoundRectCallout">
                <a:avLst>
                  <a:gd name="adj1" fmla="val -4692"/>
                  <a:gd name="adj2" fmla="val 158174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Dry year: </a:t>
                </a:r>
              </a:p>
              <a:p>
                <a:pPr algn="ctr"/>
                <a:r>
                  <a:rPr lang="en-GB" dirty="0"/>
                  <a:t>precipitation / 2</a:t>
                </a:r>
              </a:p>
            </p:txBody>
          </p:sp>
          <p:sp>
            <p:nvSpPr>
              <p:cNvPr id="19" name="Speech Bubble: Rectangle with Corners Rounded 18">
                <a:extLst>
                  <a:ext uri="{FF2B5EF4-FFF2-40B4-BE49-F238E27FC236}">
                    <a16:creationId xmlns:a16="http://schemas.microsoft.com/office/drawing/2014/main" id="{5F51C147-0525-F830-6B9B-156CE949C85D}"/>
                  </a:ext>
                </a:extLst>
              </p:cNvPr>
              <p:cNvSpPr/>
              <p:nvPr/>
            </p:nvSpPr>
            <p:spPr>
              <a:xfrm>
                <a:off x="18116482" y="19311253"/>
                <a:ext cx="4825398" cy="1509756"/>
              </a:xfrm>
              <a:prstGeom prst="wedgeRoundRectCallout">
                <a:avLst>
                  <a:gd name="adj1" fmla="val 52329"/>
                  <a:gd name="adj2" fmla="val 161127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Wet year: </a:t>
                </a:r>
              </a:p>
              <a:p>
                <a:pPr algn="ctr"/>
                <a:r>
                  <a:rPr lang="en-GB" dirty="0"/>
                  <a:t>precipitation * 2</a:t>
                </a:r>
              </a:p>
            </p:txBody>
          </p:sp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BE1CD6F8-A7B0-EA1F-04DC-0F9F9A133A3F}"/>
                  </a:ext>
                </a:extLst>
              </p:cNvPr>
              <p:cNvSpPr/>
              <p:nvPr/>
            </p:nvSpPr>
            <p:spPr>
              <a:xfrm>
                <a:off x="13630957" y="19311253"/>
                <a:ext cx="3969814" cy="1509756"/>
              </a:xfrm>
              <a:prstGeom prst="wedgeRoundRectCallout">
                <a:avLst>
                  <a:gd name="adj1" fmla="val -10994"/>
                  <a:gd name="adj2" fmla="val 32899"/>
                  <a:gd name="adj3" fmla="val 16667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Dry-land conditions</a:t>
                </a:r>
              </a:p>
            </p:txBody>
          </p:sp>
          <p:sp>
            <p:nvSpPr>
              <p:cNvPr id="21" name="Speech Bubble: Rectangle with Corners Rounded 20">
                <a:extLst>
                  <a:ext uri="{FF2B5EF4-FFF2-40B4-BE49-F238E27FC236}">
                    <a16:creationId xmlns:a16="http://schemas.microsoft.com/office/drawing/2014/main" id="{19B5E161-F7B9-5349-726C-FD1E5635F215}"/>
                  </a:ext>
                </a:extLst>
              </p:cNvPr>
              <p:cNvSpPr/>
              <p:nvPr/>
            </p:nvSpPr>
            <p:spPr>
              <a:xfrm>
                <a:off x="3037453" y="19311253"/>
                <a:ext cx="4107466" cy="1509756"/>
              </a:xfrm>
              <a:prstGeom prst="wedgeRoundRectCallout">
                <a:avLst>
                  <a:gd name="adj1" fmla="val -32834"/>
                  <a:gd name="adj2" fmla="val 7936"/>
                  <a:gd name="adj3" fmla="val 16667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Wet-land conditions</a:t>
                </a:r>
              </a:p>
            </p:txBody>
          </p:sp>
          <p:sp>
            <p:nvSpPr>
              <p:cNvPr id="22" name="Speech Bubble: Rectangle with Corners Rounded 21">
                <a:extLst>
                  <a:ext uri="{FF2B5EF4-FFF2-40B4-BE49-F238E27FC236}">
                    <a16:creationId xmlns:a16="http://schemas.microsoft.com/office/drawing/2014/main" id="{FC48B376-39A6-F037-A1BA-E3B77160801B}"/>
                  </a:ext>
                </a:extLst>
              </p:cNvPr>
              <p:cNvSpPr/>
              <p:nvPr/>
            </p:nvSpPr>
            <p:spPr>
              <a:xfrm>
                <a:off x="23242225" y="19311253"/>
                <a:ext cx="4107466" cy="1509756"/>
              </a:xfrm>
              <a:prstGeom prst="wedgeRoundRectCallout">
                <a:avLst>
                  <a:gd name="adj1" fmla="val -34948"/>
                  <a:gd name="adj2" fmla="val 12096"/>
                  <a:gd name="adj3" fmla="val 16667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Wet-land conditions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72E8BE5-79B7-8DD8-F2BF-D6D521F9B43F}"/>
                </a:ext>
              </a:extLst>
            </p:cNvPr>
            <p:cNvGrpSpPr/>
            <p:nvPr/>
          </p:nvGrpSpPr>
          <p:grpSpPr>
            <a:xfrm>
              <a:off x="1964893" y="21041293"/>
              <a:ext cx="25812292" cy="650590"/>
              <a:chOff x="1964893" y="21041293"/>
              <a:chExt cx="25812292" cy="650590"/>
            </a:xfrm>
          </p:grpSpPr>
          <p:sp>
            <p:nvSpPr>
              <p:cNvPr id="15" name="Left Brace 14">
                <a:extLst>
                  <a:ext uri="{FF2B5EF4-FFF2-40B4-BE49-F238E27FC236}">
                    <a16:creationId xmlns:a16="http://schemas.microsoft.com/office/drawing/2014/main" id="{03FC4B76-23A3-5287-DB9C-0B64975896F0}"/>
                  </a:ext>
                </a:extLst>
              </p:cNvPr>
              <p:cNvSpPr/>
              <p:nvPr/>
            </p:nvSpPr>
            <p:spPr>
              <a:xfrm rot="5400000">
                <a:off x="16481207" y="15702217"/>
                <a:ext cx="650590" cy="11328741"/>
              </a:xfrm>
              <a:prstGeom prst="leftBrace">
                <a:avLst>
                  <a:gd name="adj1" fmla="val 8333"/>
                  <a:gd name="adj2" fmla="val 59380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Left Brace 15">
                <a:extLst>
                  <a:ext uri="{FF2B5EF4-FFF2-40B4-BE49-F238E27FC236}">
                    <a16:creationId xmlns:a16="http://schemas.microsoft.com/office/drawing/2014/main" id="{79F1DEFB-BF40-94A9-8597-D5060FA7BDAD}"/>
                  </a:ext>
                </a:extLst>
              </p:cNvPr>
              <p:cNvSpPr/>
              <p:nvPr/>
            </p:nvSpPr>
            <p:spPr>
              <a:xfrm rot="5400000">
                <a:off x="25419689" y="19334385"/>
                <a:ext cx="650586" cy="4064407"/>
              </a:xfrm>
              <a:prstGeom prst="lef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Left Brace 16">
                <a:extLst>
                  <a:ext uri="{FF2B5EF4-FFF2-40B4-BE49-F238E27FC236}">
                    <a16:creationId xmlns:a16="http://schemas.microsoft.com/office/drawing/2014/main" id="{D2486C7F-1728-A817-65FB-774763A70C6E}"/>
                  </a:ext>
                </a:extLst>
              </p:cNvPr>
              <p:cNvSpPr/>
              <p:nvPr/>
            </p:nvSpPr>
            <p:spPr>
              <a:xfrm rot="5400000">
                <a:off x="5547595" y="17458591"/>
                <a:ext cx="650590" cy="7815994"/>
              </a:xfrm>
              <a:prstGeom prst="lef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3" name="Picture 2" descr="Hydrus 1D">
            <a:extLst>
              <a:ext uri="{FF2B5EF4-FFF2-40B4-BE49-F238E27FC236}">
                <a16:creationId xmlns:a16="http://schemas.microsoft.com/office/drawing/2014/main" id="{21555651-9EA1-CF26-76D3-8FE5AE8E3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4" y="4916744"/>
            <a:ext cx="126124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8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092AE-ED4D-49E5-8C0B-C2E63BD9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01D96-C3DC-4631-BF11-AAE094D53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" y="1200728"/>
            <a:ext cx="3227040" cy="4885112"/>
          </a:xfrm>
        </p:spPr>
        <p:txBody>
          <a:bodyPr>
            <a:normAutofit fontScale="92500"/>
          </a:bodyPr>
          <a:lstStyle/>
          <a:p>
            <a:r>
              <a:rPr lang="en-GB" dirty="0"/>
              <a:t>Three forest plots:</a:t>
            </a:r>
            <a:endParaRPr lang="lv-LV" dirty="0"/>
          </a:p>
          <a:p>
            <a:pPr lvl="1"/>
            <a:r>
              <a:rPr lang="lv-LV" dirty="0"/>
              <a:t>Plot_1: </a:t>
            </a:r>
            <a:r>
              <a:rPr lang="en-GB" dirty="0"/>
              <a:t>black alder, heavy loam soil, regular flooding;</a:t>
            </a:r>
            <a:endParaRPr lang="lv-LV" dirty="0"/>
          </a:p>
          <a:p>
            <a:pPr lvl="1"/>
            <a:r>
              <a:rPr lang="lv-LV" dirty="0"/>
              <a:t>Plot_2: </a:t>
            </a:r>
            <a:r>
              <a:rPr lang="en-GB" dirty="0"/>
              <a:t>oak, aspen, heavy loam soil;</a:t>
            </a:r>
            <a:endParaRPr lang="lv-LV" dirty="0"/>
          </a:p>
          <a:p>
            <a:pPr lvl="1"/>
            <a:r>
              <a:rPr lang="lv-LV" dirty="0"/>
              <a:t>Plot_3: </a:t>
            </a:r>
            <a:r>
              <a:rPr lang="en-GB" dirty="0"/>
              <a:t>black alder, Norway spruce, sandy soil.</a:t>
            </a:r>
            <a:endParaRPr lang="lv-LV" dirty="0"/>
          </a:p>
          <a:p>
            <a:r>
              <a:rPr lang="en-GB" dirty="0"/>
              <a:t>Measurements</a:t>
            </a:r>
            <a:r>
              <a:rPr lang="lv-LV" dirty="0"/>
              <a:t>: </a:t>
            </a:r>
          </a:p>
          <a:p>
            <a:pPr lvl="1"/>
            <a:r>
              <a:rPr lang="en-GB" dirty="0"/>
              <a:t>Groundwater level, soil water potential and content, pH, EC, O2, alkalinity, dissolved Fe.</a:t>
            </a:r>
          </a:p>
          <a:p>
            <a:pPr lvl="1"/>
            <a:r>
              <a:rPr lang="en-GB" dirty="0"/>
              <a:t>Since November 2020</a:t>
            </a:r>
          </a:p>
        </p:txBody>
      </p:sp>
      <p:pic>
        <p:nvPicPr>
          <p:cNvPr id="12" name="Picture 11" descr="A picture containing grass, outdoor, plant, sitting&#10;&#10;Description automatically generated">
            <a:extLst>
              <a:ext uri="{FF2B5EF4-FFF2-40B4-BE49-F238E27FC236}">
                <a16:creationId xmlns:a16="http://schemas.microsoft.com/office/drawing/2014/main" id="{C5353591-BD40-4570-B614-E06E377F6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040" y="3031063"/>
            <a:ext cx="2496845" cy="3329127"/>
          </a:xfrm>
          <a:prstGeom prst="rect">
            <a:avLst/>
          </a:prstGeom>
        </p:spPr>
      </p:pic>
      <p:pic>
        <p:nvPicPr>
          <p:cNvPr id="13" name="Picture 12" descr="A picture containing tree, outdoor, forest, plant&#10;&#10;Description automatically generated">
            <a:extLst>
              <a:ext uri="{FF2B5EF4-FFF2-40B4-BE49-F238E27FC236}">
                <a16:creationId xmlns:a16="http://schemas.microsoft.com/office/drawing/2014/main" id="{AEB87FFF-E5ED-41A7-B16E-D7A5B4A23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554" y="66359"/>
            <a:ext cx="3847331" cy="2885498"/>
          </a:xfrm>
          <a:prstGeom prst="rect">
            <a:avLst/>
          </a:prstGeom>
        </p:spPr>
      </p:pic>
      <p:pic>
        <p:nvPicPr>
          <p:cNvPr id="15" name="Picture 14" descr="A picture containing tree, outdoor, grass, forest&#10;&#10;Description automatically generated">
            <a:extLst>
              <a:ext uri="{FF2B5EF4-FFF2-40B4-BE49-F238E27FC236}">
                <a16:creationId xmlns:a16="http://schemas.microsoft.com/office/drawing/2014/main" id="{2922EA26-6F40-46F2-938A-A9F4F5883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976" y="88025"/>
            <a:ext cx="2169935" cy="2893246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4922152-A2EE-9037-0857-36285F343C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4368" y="88024"/>
            <a:ext cx="2518966" cy="5997815"/>
          </a:xfrm>
          <a:prstGeom prst="rect">
            <a:avLst/>
          </a:prstGeom>
        </p:spPr>
      </p:pic>
      <p:pic>
        <p:nvPicPr>
          <p:cNvPr id="18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9CCA0EC8-E9AF-CDB1-4117-F82562F589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17" y="3071733"/>
            <a:ext cx="3288457" cy="32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5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C0A7-1EE3-CCF5-61C4-DBC9CB10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155440" cy="1143000"/>
          </a:xfrm>
        </p:spPr>
        <p:txBody>
          <a:bodyPr/>
          <a:lstStyle/>
          <a:p>
            <a:r>
              <a:rPr lang="en-GB" dirty="0"/>
              <a:t>Groundwater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0DEB6-4292-29E7-7D35-93CC23952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AE637-A2B3-D8F3-E462-D956F01FE3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934BB62A-6ED7-E33B-8D24-1D152EDF006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14" y="244157"/>
            <a:ext cx="6369686" cy="6369686"/>
          </a:xfrm>
        </p:spPr>
      </p:pic>
    </p:spTree>
    <p:extLst>
      <p:ext uri="{BB962C8B-B14F-4D97-AF65-F5344CB8AC3E}">
        <p14:creationId xmlns:p14="http://schemas.microsoft.com/office/powerpoint/2010/main" val="34723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89BA-F4A4-0350-C84D-3C428B0E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120" y="274638"/>
            <a:ext cx="972312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Hydrus-1D soil water model supported with field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7A7A7-DFB7-FE3E-6B67-0741CA616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9014691" cy="6397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2" descr="Hydrus 1D">
            <a:extLst>
              <a:ext uri="{FF2B5EF4-FFF2-40B4-BE49-F238E27FC236}">
                <a16:creationId xmlns:a16="http://schemas.microsoft.com/office/drawing/2014/main" id="{50D76539-C5FF-E968-9CA9-89259A87A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59" y="333464"/>
            <a:ext cx="126124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854E845-77BA-1BD4-C434-44E6882AB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4960" y="4835363"/>
            <a:ext cx="5386917" cy="1209837"/>
          </a:xfrm>
        </p:spPr>
        <p:txBody>
          <a:bodyPr>
            <a:noAutofit/>
          </a:bodyPr>
          <a:lstStyle/>
          <a:p>
            <a:r>
              <a:rPr lang="en-GB" sz="2000" b="1" dirty="0"/>
              <a:t>Hydrus-1D: </a:t>
            </a:r>
            <a:r>
              <a:rPr lang="en-GB" sz="2000" dirty="0"/>
              <a:t>soil water model numerically solving the Richards equation of unsaturated flow with dynamic meteorological forcing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4FAA72-86D2-F622-3C85-C1D314BDA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1410"/>
            <a:ext cx="12192000" cy="30917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60982B-2324-DB69-78FB-81E85A7FD583}"/>
              </a:ext>
            </a:extLst>
          </p:cNvPr>
          <p:cNvSpPr txBox="1"/>
          <p:nvPr/>
        </p:nvSpPr>
        <p:spPr>
          <a:xfrm>
            <a:off x="182880" y="6117150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 err="1">
                <a:effectLst/>
              </a:rPr>
              <a:t>Šimůnek</a:t>
            </a:r>
            <a:r>
              <a:rPr lang="en-GB" sz="1000" dirty="0">
                <a:effectLst/>
              </a:rPr>
              <a:t>, J.; </a:t>
            </a:r>
            <a:r>
              <a:rPr lang="en-GB" sz="1000" dirty="0" err="1">
                <a:effectLst/>
              </a:rPr>
              <a:t>Šejna</a:t>
            </a:r>
            <a:r>
              <a:rPr lang="en-GB" sz="1000" dirty="0">
                <a:effectLst/>
              </a:rPr>
              <a:t>, M.; </a:t>
            </a:r>
            <a:r>
              <a:rPr lang="en-GB" sz="1000" dirty="0" err="1">
                <a:effectLst/>
              </a:rPr>
              <a:t>Saitoh</a:t>
            </a:r>
            <a:r>
              <a:rPr lang="en-GB" sz="1000" dirty="0">
                <a:effectLst/>
              </a:rPr>
              <a:t>, T.M.; Sakai, M.; van </a:t>
            </a:r>
            <a:r>
              <a:rPr lang="en-GB" sz="1000" dirty="0" err="1">
                <a:effectLst/>
              </a:rPr>
              <a:t>Genuchten</a:t>
            </a:r>
            <a:r>
              <a:rPr lang="en-GB" sz="1000" dirty="0">
                <a:effectLst/>
              </a:rPr>
              <a:t>, M.T. The HYDRUS-1D Software Package for Simulating the One-Dimensional Movement of Water, Heat, and Multiple Solutes in Variably-Saturated Media, Version 4.17 June 2013 2013, 343.</a:t>
            </a:r>
            <a:endParaRPr lang="en-GB" sz="1000" dirty="0"/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5226D703-C917-7683-F0D7-56E7E2E4B778}"/>
              </a:ext>
            </a:extLst>
          </p:cNvPr>
          <p:cNvSpPr txBox="1">
            <a:spLocks/>
          </p:cNvSpPr>
          <p:nvPr/>
        </p:nvSpPr>
        <p:spPr bwMode="auto">
          <a:xfrm>
            <a:off x="5872480" y="4802838"/>
            <a:ext cx="5386917" cy="12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1313" indent="-341313" algn="l" defTabSz="45561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561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45561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5561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5561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Soil data from field observations</a:t>
            </a:r>
          </a:p>
          <a:p>
            <a:r>
              <a:rPr lang="en-GB" sz="2000" dirty="0"/>
              <a:t>E-</a:t>
            </a:r>
            <a:r>
              <a:rPr lang="en-GB" sz="2000" dirty="0" err="1"/>
              <a:t>obs</a:t>
            </a:r>
            <a:r>
              <a:rPr lang="en-GB" sz="2000" dirty="0"/>
              <a:t> grided meteorological observations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4B7AAE-EFBD-4765-6F3A-569E336EB85C}"/>
              </a:ext>
            </a:extLst>
          </p:cNvPr>
          <p:cNvSpPr txBox="1"/>
          <p:nvPr/>
        </p:nvSpPr>
        <p:spPr>
          <a:xfrm>
            <a:off x="4998720" y="6043433"/>
            <a:ext cx="3525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 err="1">
                <a:effectLst/>
              </a:rPr>
              <a:t>Cornes</a:t>
            </a:r>
            <a:r>
              <a:rPr lang="en-GB" sz="1000" dirty="0">
                <a:effectLst/>
              </a:rPr>
              <a:t>, R.C.; van der Schrier, G.; van den </a:t>
            </a:r>
            <a:r>
              <a:rPr lang="en-GB" sz="1000" dirty="0" err="1">
                <a:effectLst/>
              </a:rPr>
              <a:t>Besselaar</a:t>
            </a:r>
            <a:r>
              <a:rPr lang="en-GB" sz="1000" dirty="0">
                <a:effectLst/>
              </a:rPr>
              <a:t>, E.J.M.; Jones, P.D. An Ensemble Version of the E-OBS Temperature and Precipitation Data Sets. </a:t>
            </a:r>
            <a:r>
              <a:rPr lang="en-GB" sz="1000" i="1" dirty="0">
                <a:effectLst/>
              </a:rPr>
              <a:t>J. </a:t>
            </a:r>
            <a:r>
              <a:rPr lang="en-GB" sz="1000" i="1" dirty="0" err="1">
                <a:effectLst/>
              </a:rPr>
              <a:t>Geophys</a:t>
            </a:r>
            <a:r>
              <a:rPr lang="en-GB" sz="1000" i="1" dirty="0">
                <a:effectLst/>
              </a:rPr>
              <a:t>. Res. Atmos.</a:t>
            </a:r>
            <a:r>
              <a:rPr lang="en-GB" sz="1000" dirty="0">
                <a:effectLst/>
              </a:rPr>
              <a:t> </a:t>
            </a:r>
            <a:r>
              <a:rPr lang="en-GB" sz="1000" b="1" dirty="0">
                <a:effectLst/>
              </a:rPr>
              <a:t>2018</a:t>
            </a:r>
            <a:r>
              <a:rPr lang="en-GB" sz="1000" dirty="0">
                <a:effectLst/>
              </a:rPr>
              <a:t>, </a:t>
            </a:r>
            <a:r>
              <a:rPr lang="en-GB" sz="1000" i="1" dirty="0">
                <a:effectLst/>
              </a:rPr>
              <a:t>123</a:t>
            </a:r>
            <a:r>
              <a:rPr lang="en-GB" sz="1000" dirty="0">
                <a:effectLst/>
              </a:rPr>
              <a:t>, 9391–9409, doi:10.1029/2017JD028200.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0007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BD92-0E0F-8DBE-96BB-40606C1E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240" y="274638"/>
            <a:ext cx="940816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Groundwater level: model vs.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2BB2D-5F4E-64D3-8F5C-B0FB64BF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6E7E1-CD1C-956D-E079-3D434A5ED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59" r="8561" b="4005"/>
          <a:stretch/>
        </p:blipFill>
        <p:spPr>
          <a:xfrm>
            <a:off x="0" y="1417638"/>
            <a:ext cx="11971019" cy="3570922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911BE62-5698-977B-73C2-8AA044D2C46B}"/>
              </a:ext>
            </a:extLst>
          </p:cNvPr>
          <p:cNvSpPr/>
          <p:nvPr/>
        </p:nvSpPr>
        <p:spPr>
          <a:xfrm>
            <a:off x="609600" y="2560638"/>
            <a:ext cx="2446168" cy="420262"/>
          </a:xfrm>
          <a:prstGeom prst="wedgeRoundRectCallout">
            <a:avLst>
              <a:gd name="adj1" fmla="val 52625"/>
              <a:gd name="adj2" fmla="val -1236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Model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94BB597-542B-6B74-B299-2DBDB06E4A05}"/>
              </a:ext>
            </a:extLst>
          </p:cNvPr>
          <p:cNvSpPr/>
          <p:nvPr/>
        </p:nvSpPr>
        <p:spPr>
          <a:xfrm>
            <a:off x="3149600" y="3934302"/>
            <a:ext cx="2446168" cy="420262"/>
          </a:xfrm>
          <a:prstGeom prst="wedgeRoundRectCallout">
            <a:avLst>
              <a:gd name="adj1" fmla="val 54286"/>
              <a:gd name="adj2" fmla="val 9633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Observation</a:t>
            </a:r>
          </a:p>
        </p:txBody>
      </p:sp>
      <p:pic>
        <p:nvPicPr>
          <p:cNvPr id="7" name="Picture 2" descr="Hydrus 1D">
            <a:extLst>
              <a:ext uri="{FF2B5EF4-FFF2-40B4-BE49-F238E27FC236}">
                <a16:creationId xmlns:a16="http://schemas.microsoft.com/office/drawing/2014/main" id="{3814F153-87E0-98E9-DD70-4086EB7FA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59" y="333464"/>
            <a:ext cx="126124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2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BE93-64A6-7634-637A-0ADFBFCF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274638"/>
            <a:ext cx="9641840" cy="1143000"/>
          </a:xfrm>
        </p:spPr>
        <p:txBody>
          <a:bodyPr/>
          <a:lstStyle/>
          <a:p>
            <a:r>
              <a:rPr lang="en-GB" dirty="0"/>
              <a:t>Soil water-temperature seasonality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6ADEC7F-F59D-0100-E662-8D20DC90C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4" y="1554480"/>
            <a:ext cx="8382653" cy="5028882"/>
          </a:xfr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99D3FB6-31D3-9E80-126B-DC8F37EEEFAC}"/>
              </a:ext>
            </a:extLst>
          </p:cNvPr>
          <p:cNvSpPr/>
          <p:nvPr/>
        </p:nvSpPr>
        <p:spPr>
          <a:xfrm>
            <a:off x="8237722" y="1065797"/>
            <a:ext cx="2446168" cy="420262"/>
          </a:xfrm>
          <a:prstGeom prst="wedgeRoundRectCallout">
            <a:avLst>
              <a:gd name="adj1" fmla="val -65748"/>
              <a:gd name="adj2" fmla="val 17127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Warm, waterlogged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D65DD28-AF4A-64E9-916F-7F1253282374}"/>
              </a:ext>
            </a:extLst>
          </p:cNvPr>
          <p:cNvSpPr/>
          <p:nvPr/>
        </p:nvSpPr>
        <p:spPr>
          <a:xfrm>
            <a:off x="8207242" y="2083649"/>
            <a:ext cx="2446168" cy="420262"/>
          </a:xfrm>
          <a:prstGeom prst="wedgeRoundRectCallout">
            <a:avLst>
              <a:gd name="adj1" fmla="val -66164"/>
              <a:gd name="adj2" fmla="val 2138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Cold, waterlogged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6A51162-5452-E06B-6AAC-2F451B4BAAB2}"/>
              </a:ext>
            </a:extLst>
          </p:cNvPr>
          <p:cNvSpPr/>
          <p:nvPr/>
        </p:nvSpPr>
        <p:spPr>
          <a:xfrm>
            <a:off x="8207242" y="3126107"/>
            <a:ext cx="2446168" cy="420262"/>
          </a:xfrm>
          <a:prstGeom prst="wedgeRoundRectCallout">
            <a:avLst>
              <a:gd name="adj1" fmla="val -64087"/>
              <a:gd name="adj2" fmla="val -19135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Cold, aerated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6D951F2-53B3-2108-3858-9B5067593F19}"/>
              </a:ext>
            </a:extLst>
          </p:cNvPr>
          <p:cNvSpPr/>
          <p:nvPr/>
        </p:nvSpPr>
        <p:spPr>
          <a:xfrm>
            <a:off x="8207242" y="4143959"/>
            <a:ext cx="2446168" cy="420262"/>
          </a:xfrm>
          <a:prstGeom prst="wedgeRoundRectCallout">
            <a:avLst>
              <a:gd name="adj1" fmla="val -64917"/>
              <a:gd name="adj2" fmla="val -37750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Warm, aerated</a:t>
            </a:r>
          </a:p>
        </p:txBody>
      </p:sp>
      <p:pic>
        <p:nvPicPr>
          <p:cNvPr id="10" name="Picture 2" descr="Hydrus 1D">
            <a:extLst>
              <a:ext uri="{FF2B5EF4-FFF2-40B4-BE49-F238E27FC236}">
                <a16:creationId xmlns:a16="http://schemas.microsoft.com/office/drawing/2014/main" id="{F091A4C3-3025-53F5-3BCC-AB2BAD4A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59" y="333464"/>
            <a:ext cx="126124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5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BAC90D-9FD1-4AA2-D56C-B822C335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know that my model is any good?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079046-C1FC-2657-CAF8-F49DB97A3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B3055C8-0C47-9C55-FEE8-E3E43D07E78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09600" y="2292355"/>
            <a:ext cx="10972803" cy="4075298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6F884EF-C0D6-E3B4-D638-1726E4DD5B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7229E7-3D00-8CD0-DD9B-D824D8CE657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dirty="0"/>
              <a:t>Dendrochronology – work in progress!</a:t>
            </a:r>
          </a:p>
        </p:txBody>
      </p:sp>
    </p:spTree>
    <p:extLst>
      <p:ext uri="{BB962C8B-B14F-4D97-AF65-F5344CB8AC3E}">
        <p14:creationId xmlns:p14="http://schemas.microsoft.com/office/powerpoint/2010/main" val="379107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CED2-80FD-4D7C-9414-ED73EFE1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58998-C453-4D6C-A768-4D0D7D31A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Preliminary model analysis shows that soil water regime can switch from wet to dry state and back for multi-year periods due to root water uptake feedback, thus climate variability can have non-linear impact on hydric forest;</a:t>
            </a:r>
          </a:p>
          <a:p>
            <a:r>
              <a:rPr lang="en-GB" dirty="0"/>
              <a:t>The concept needs to be proved by real-life observations.</a:t>
            </a:r>
          </a:p>
        </p:txBody>
      </p:sp>
    </p:spTree>
    <p:extLst>
      <p:ext uri="{BB962C8B-B14F-4D97-AF65-F5344CB8AC3E}">
        <p14:creationId xmlns:p14="http://schemas.microsoft.com/office/powerpoint/2010/main" val="184727743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20AE07A-3B0F-4C53-A2F1-689082A06D4E}" vid="{C4D7CB4A-4F65-4789-A78D-8DB2C0AEC6DD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549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2_Office Theme</vt:lpstr>
      <vt:lpstr>1_Office Theme</vt:lpstr>
      <vt:lpstr>3_Office Theme</vt:lpstr>
      <vt:lpstr>PowerPoint Presentation</vt:lpstr>
      <vt:lpstr>Working hypothesis:  wet (hydric) forests, with seasonally waterlogged soil, can be in two alternative states – dry or wet</vt:lpstr>
      <vt:lpstr>Field data</vt:lpstr>
      <vt:lpstr>Groundwater level</vt:lpstr>
      <vt:lpstr>Hydrus-1D soil water model supported with field data</vt:lpstr>
      <vt:lpstr>Groundwater level: model vs. observations</vt:lpstr>
      <vt:lpstr>Soil water-temperature seasonality</vt:lpstr>
      <vt:lpstr>How do I know that my model is any good?</vt:lpstr>
      <vt:lpstr>Conclusions</vt:lpstr>
      <vt:lpstr>Project agreement No 1.1.1.2/VIAA/3/19/524</vt:lpstr>
      <vt:lpstr>Scenario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Gunta Kalvāne</dc:creator>
  <cp:lastModifiedBy>Andis Kalvāns</cp:lastModifiedBy>
  <cp:revision>59</cp:revision>
  <dcterms:created xsi:type="dcterms:W3CDTF">2020-01-10T08:05:21Z</dcterms:created>
  <dcterms:modified xsi:type="dcterms:W3CDTF">2022-05-23T06:06:59Z</dcterms:modified>
</cp:coreProperties>
</file>