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67" r:id="rId6"/>
    <p:sldId id="266" r:id="rId7"/>
    <p:sldId id="269" r:id="rId8"/>
    <p:sldId id="270" r:id="rId9"/>
    <p:sldId id="272" r:id="rId10"/>
    <p:sldId id="273" r:id="rId1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588" autoAdjust="0"/>
  </p:normalViewPr>
  <p:slideViewPr>
    <p:cSldViewPr snapToGrid="0" showGuides="1">
      <p:cViewPr varScale="1">
        <p:scale>
          <a:sx n="81" d="100"/>
          <a:sy n="81" d="100"/>
        </p:scale>
        <p:origin x="63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4148D-7EC8-4504-A256-D7939628853F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4AAAC-E389-4BBE-9737-42D080D7263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81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PE" dirty="0" err="1"/>
              <a:t>Southest</a:t>
            </a:r>
            <a:r>
              <a:rPr lang="es-PE" dirty="0"/>
              <a:t> región of Peru, Cordillera Vilcanota</a:t>
            </a:r>
          </a:p>
          <a:p>
            <a:pPr marL="171450" indent="-171450">
              <a:buFontTx/>
              <a:buChar char="-"/>
            </a:pPr>
            <a:r>
              <a:rPr lang="es-PE" dirty="0" err="1"/>
              <a:t>Above</a:t>
            </a:r>
            <a:r>
              <a:rPr lang="es-PE" dirty="0"/>
              <a:t> 4800 (</a:t>
            </a:r>
            <a:r>
              <a:rPr lang="es-PE" dirty="0" err="1"/>
              <a:t>forty</a:t>
            </a:r>
            <a:r>
              <a:rPr lang="es-PE" dirty="0"/>
              <a:t> </a:t>
            </a:r>
            <a:r>
              <a:rPr lang="es-PE" dirty="0" err="1"/>
              <a:t>eight</a:t>
            </a:r>
            <a:r>
              <a:rPr lang="es-PE" dirty="0"/>
              <a:t> </a:t>
            </a:r>
            <a:r>
              <a:rPr lang="es-PE" dirty="0" err="1"/>
              <a:t>hundred</a:t>
            </a:r>
            <a:r>
              <a:rPr lang="es-PE" dirty="0"/>
              <a:t>) </a:t>
            </a:r>
            <a:r>
              <a:rPr lang="es-PE" dirty="0" err="1"/>
              <a:t>masl</a:t>
            </a:r>
            <a:endParaRPr lang="es-PE" dirty="0"/>
          </a:p>
          <a:p>
            <a:pPr marL="171450" indent="-171450">
              <a:buFontTx/>
              <a:buChar char="-"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646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/>
              <a:t>Analysis </a:t>
            </a:r>
            <a:r>
              <a:rPr lang="es-ES" sz="1200" b="1" dirty="0" err="1"/>
              <a:t>months</a:t>
            </a:r>
            <a:r>
              <a:rPr lang="es-ES" sz="1200" b="1" dirty="0"/>
              <a:t>: </a:t>
            </a:r>
            <a:r>
              <a:rPr lang="es-ES" sz="1200" dirty="0"/>
              <a:t>Abril – August (after </a:t>
            </a:r>
            <a:r>
              <a:rPr lang="es-ES" sz="1200" dirty="0" err="1"/>
              <a:t>rainy</a:t>
            </a:r>
            <a:r>
              <a:rPr lang="es-ES" sz="1200" dirty="0"/>
              <a:t> </a:t>
            </a:r>
            <a:r>
              <a:rPr lang="es-ES" sz="1200" dirty="0" err="1"/>
              <a:t>season</a:t>
            </a:r>
            <a:r>
              <a:rPr lang="es-ES" sz="1200" dirty="0"/>
              <a:t>).</a:t>
            </a:r>
          </a:p>
          <a:p>
            <a:r>
              <a:rPr lang="es-PE" dirty="0"/>
              <a:t>Cloud </a:t>
            </a:r>
            <a:r>
              <a:rPr lang="es-PE" dirty="0" err="1"/>
              <a:t>Cover</a:t>
            </a:r>
            <a:r>
              <a:rPr lang="es-PE" dirty="0"/>
              <a:t>: </a:t>
            </a:r>
            <a:r>
              <a:rPr lang="es-PE" dirty="0" err="1"/>
              <a:t>Under</a:t>
            </a:r>
            <a:r>
              <a:rPr lang="es-PE" dirty="0"/>
              <a:t> 20%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6245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PE" dirty="0" err="1"/>
              <a:t>Under</a:t>
            </a:r>
            <a:r>
              <a:rPr lang="es-PE" dirty="0"/>
              <a:t> the </a:t>
            </a:r>
            <a:r>
              <a:rPr lang="es-PE" dirty="0" err="1"/>
              <a:t>premise</a:t>
            </a:r>
            <a:r>
              <a:rPr lang="es-PE" dirty="0"/>
              <a:t> of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0" i="1" u="none" strike="noStrike" cap="none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Climate change affects over high mountain ecosystems, where these could suffer alterations due to glacial loss and its effect on the hydrological cycle. </a:t>
            </a:r>
            <a:r>
              <a:rPr lang="es-PE" sz="1200" b="0" i="1" u="none" strike="noStrike" cap="none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(Uribe, 2015)</a:t>
            </a:r>
            <a:endParaRPr lang="es-PE"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PE" dirty="0" err="1"/>
              <a:t>We</a:t>
            </a:r>
            <a:r>
              <a:rPr lang="es-PE" dirty="0"/>
              <a:t> </a:t>
            </a:r>
            <a:r>
              <a:rPr lang="es-PE" dirty="0" err="1"/>
              <a:t>priorize</a:t>
            </a:r>
            <a:r>
              <a:rPr lang="es-PE" dirty="0"/>
              <a:t> the </a:t>
            </a:r>
            <a:r>
              <a:rPr lang="es-PE" dirty="0" err="1"/>
              <a:t>glaciers</a:t>
            </a:r>
            <a:r>
              <a:rPr lang="es-PE" dirty="0"/>
              <a:t> as the </a:t>
            </a:r>
            <a:r>
              <a:rPr lang="es-PE" dirty="0" err="1"/>
              <a:t>main</a:t>
            </a:r>
            <a:r>
              <a:rPr lang="es-PE" dirty="0"/>
              <a:t> control for </a:t>
            </a:r>
            <a:r>
              <a:rPr lang="es-PE" dirty="0" err="1"/>
              <a:t>ecossytems</a:t>
            </a:r>
            <a:r>
              <a:rPr lang="es-PE" dirty="0"/>
              <a:t> in a </a:t>
            </a:r>
            <a:r>
              <a:rPr lang="es-PE" dirty="0" err="1"/>
              <a:t>landscape</a:t>
            </a:r>
            <a:r>
              <a:rPr lang="es-PE" dirty="0"/>
              <a:t> </a:t>
            </a:r>
            <a:r>
              <a:rPr lang="es-PE" dirty="0" err="1"/>
              <a:t>context</a:t>
            </a:r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92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s-ES" dirty="0" err="1"/>
              <a:t>Changes</a:t>
            </a:r>
            <a:r>
              <a:rPr lang="es-ES" dirty="0"/>
              <a:t> on Tmax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s-ES" dirty="0" err="1"/>
              <a:t>All</a:t>
            </a:r>
            <a:r>
              <a:rPr lang="es-ES" dirty="0"/>
              <a:t> temperaturas </a:t>
            </a:r>
            <a:r>
              <a:rPr lang="es-ES" dirty="0" err="1"/>
              <a:t>postive</a:t>
            </a:r>
            <a:r>
              <a:rPr lang="es-ES" dirty="0"/>
              <a:t> </a:t>
            </a:r>
            <a:r>
              <a:rPr lang="es-ES" dirty="0" err="1"/>
              <a:t>change</a:t>
            </a:r>
            <a:endParaRPr lang="es-E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s-ES" dirty="0"/>
              <a:t>Anual PP </a:t>
            </a:r>
            <a:r>
              <a:rPr lang="es-ES" dirty="0" err="1"/>
              <a:t>increase</a:t>
            </a:r>
            <a:endParaRPr lang="es-E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s-ES" dirty="0" err="1"/>
              <a:t>Seasonal</a:t>
            </a:r>
            <a:r>
              <a:rPr lang="es-ES" dirty="0"/>
              <a:t> PP </a:t>
            </a:r>
            <a:r>
              <a:rPr lang="es-ES" dirty="0" err="1"/>
              <a:t>decrease</a:t>
            </a:r>
            <a:endParaRPr lang="es-E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r>
              <a:rPr lang="es-ES" dirty="0"/>
              <a:t>GENERAL ANALYSIS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551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Application of </a:t>
            </a:r>
            <a:r>
              <a:rPr lang="es-PE" dirty="0" err="1"/>
              <a:t>Coefficient</a:t>
            </a:r>
            <a:r>
              <a:rPr lang="es-PE" dirty="0"/>
              <a:t> of </a:t>
            </a:r>
            <a:r>
              <a:rPr lang="es-PE" dirty="0" err="1"/>
              <a:t>Correlation</a:t>
            </a:r>
            <a:r>
              <a:rPr lang="es-PE" dirty="0"/>
              <a:t> and </a:t>
            </a:r>
            <a:r>
              <a:rPr lang="es-PE" dirty="0" err="1"/>
              <a:t>Coefficient</a:t>
            </a:r>
            <a:r>
              <a:rPr lang="es-PE" dirty="0"/>
              <a:t> of </a:t>
            </a:r>
            <a:r>
              <a:rPr lang="es-PE" dirty="0" err="1"/>
              <a:t>Determination</a:t>
            </a:r>
            <a:r>
              <a:rPr lang="es-PE" dirty="0"/>
              <a:t> Adjusted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806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PE" sz="1200" dirty="0">
                <a:solidFill>
                  <a:schemeClr val="dk1"/>
                </a:solidFill>
              </a:rPr>
              <a:t>The </a:t>
            </a:r>
            <a:r>
              <a:rPr lang="en-US" sz="1200" dirty="0"/>
              <a:t>land cover changes on the ecosystems of Sibinacocha has a good classification using Random Forest and through Google Earth Engine with a Kappa Coefficient 0.97.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/>
              <a:t>- </a:t>
            </a:r>
            <a:r>
              <a:rPr lang="en-US" sz="1200" dirty="0" err="1"/>
              <a:t>Respectivilly</a:t>
            </a:r>
            <a:r>
              <a:rPr lang="en-US" sz="1200" dirty="0"/>
              <a:t>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/>
              <a:t>- Mention “In Sibinacocha”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6096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4AAAC-E389-4BBE-9737-42D080D72632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233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26370-C184-4C2E-A410-595B9AC17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16CDD7-66CB-45B2-A476-42FEE3D06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01E0C6-19B4-452D-8925-F605086F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8E0CC5-F489-48EC-8997-9C62CDAF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002136-C471-40CF-BA79-A5BFBE28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763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9B742-7459-42BD-AC96-F49B4AA2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9B6A4F-5C8E-4058-82FB-9C9B13C6D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B792B0-E143-419E-AFA8-274BF19F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37D618-8F8E-49A3-881F-6836623B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4B0BCD-DD32-45A5-A894-8154DFF1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379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31AE44-719D-4C38-9C15-9685ECE2C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8C4986-5FAD-4E84-963A-47BC1024C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CF9AF-9B1D-4F05-861A-E345C2A7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4069C4-526D-4E9E-B77C-6E23EA31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B31746-379D-4B3C-86E1-91F1942F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22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CBE16-CA35-4586-BD95-0219E78B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491C57-BDF3-468F-BE06-A36AC2306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1ACDBD-5AAE-477A-97DC-0470D8FBF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F16FFE-8CEF-4B06-B219-D76F2E2B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308A4-8CDE-40A6-A895-738B6F24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382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E7E28-580F-41C1-8D53-7BE886FF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420A22-6086-4391-9E3B-8C6BBE951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F774C-7A45-42DD-878C-C97321BB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EBF537-2EFF-412E-AD6D-96DF7448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BDBDF-C223-465C-8A76-9D379A1C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297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E44F8-7589-486F-BBAE-4B5E181E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44A281-4F71-4ABD-AC25-5A9E95C5B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4FA4F9-02F6-460E-BCEB-237A21D19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740141-8DEC-4393-81A9-342ABD10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8AE583-E941-41FD-9DCE-B2804A20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84245A-F88F-40BE-B242-0A109B91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515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6F186-BF14-4F70-AB0D-924DEE73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9354E2-C1A3-452F-BA98-2725AED2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987364-56CC-4547-86AC-57DD14AA9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598606-AC0F-495F-A539-2618DE70E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278BBD-EED9-4728-B0DD-02B98ED90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200FC7-F9EA-4E40-9A3B-E9F94689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32557E-D017-48F7-803A-D5E2A1FE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C564D0-CF2A-4E84-AF84-50CB321A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166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72D5C-8017-43DE-B016-838A8108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3B838A-FFB1-4A71-93D5-D440EF5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24D1A3-3C77-4FFC-8C30-CA07F055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EE3967-4BA4-47AA-9E85-93796580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038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8AA1B2-505F-44B2-92A4-E4F250BD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8010A9-FF25-4499-80AD-8D483829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C32920-33CB-472D-9BFB-1903AD8E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03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FFB2B-90B2-4DFF-91E7-2DA2A7BE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55FD1-C5BE-4CD2-BB17-21D9C57B2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A341FA-A626-430F-ACF3-85509802C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269EFD-E83D-4209-AF06-D2F09AB6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4502CB-A196-4481-A3EF-D95DD2F9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2A5353-D58D-49FB-8090-A375D8B0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886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DF89E-713A-414F-A2BE-36A3E96A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55EA3D-BA35-40C0-B84C-E0A112FD7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7EE609-E363-44E4-90D7-5E48FB790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77C824-5D86-453E-A710-DA75B7D3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C21C33-8044-41E8-AE66-D8B2A274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810C0F-08D4-420C-B934-F53037FF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572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2C268B-AC97-4403-BDC0-CA24A0A3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8DAA8C-8884-48D2-9A73-0FEEABBA3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B7111-F345-4389-8BBA-085693F01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BC4C-A04D-4981-BA69-1192557BE41D}" type="datetimeFigureOut">
              <a:rPr lang="es-PE" smtClean="0"/>
              <a:t>22/05/2022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F29146-5DCC-4C84-86E4-D7FC53950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55CC1E-4DBB-4400-BDC8-BD731CF76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201A-0F63-4F97-9C60-97DDA1897B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688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F74A7490-CA49-4683-9D9C-40CB5633189E}"/>
              </a:ext>
            </a:extLst>
          </p:cNvPr>
          <p:cNvSpPr/>
          <p:nvPr/>
        </p:nvSpPr>
        <p:spPr>
          <a:xfrm>
            <a:off x="0" y="104503"/>
            <a:ext cx="12192000" cy="952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8" name="Google Shape;60;p1">
            <a:extLst>
              <a:ext uri="{FF2B5EF4-FFF2-40B4-BE49-F238E27FC236}">
                <a16:creationId xmlns:a16="http://schemas.microsoft.com/office/drawing/2014/main" id="{3E980C90-ABFA-4B00-8AAD-3F346B4E9F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40310" y="113419"/>
            <a:ext cx="1535583" cy="92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5;p1">
            <a:extLst>
              <a:ext uri="{FF2B5EF4-FFF2-40B4-BE49-F238E27FC236}">
                <a16:creationId xmlns:a16="http://schemas.microsoft.com/office/drawing/2014/main" id="{677976E3-0A4F-450F-9249-86A4459A49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56" t="8575" r="22472" b="27665"/>
          <a:stretch/>
        </p:blipFill>
        <p:spPr>
          <a:xfrm>
            <a:off x="693201" y="131743"/>
            <a:ext cx="637808" cy="889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69;p1">
            <a:extLst>
              <a:ext uri="{FF2B5EF4-FFF2-40B4-BE49-F238E27FC236}">
                <a16:creationId xmlns:a16="http://schemas.microsoft.com/office/drawing/2014/main" id="{E203489C-4D60-482F-B362-5F4E012D2B40}"/>
              </a:ext>
            </a:extLst>
          </p:cNvPr>
          <p:cNvGrpSpPr/>
          <p:nvPr/>
        </p:nvGrpSpPr>
        <p:grpSpPr>
          <a:xfrm>
            <a:off x="6715061" y="68079"/>
            <a:ext cx="4879532" cy="952837"/>
            <a:chOff x="1058367" y="6110662"/>
            <a:chExt cx="3341567" cy="536826"/>
          </a:xfrm>
        </p:grpSpPr>
        <p:grpSp>
          <p:nvGrpSpPr>
            <p:cNvPr id="32" name="Google Shape;71;p1">
              <a:extLst>
                <a:ext uri="{FF2B5EF4-FFF2-40B4-BE49-F238E27FC236}">
                  <a16:creationId xmlns:a16="http://schemas.microsoft.com/office/drawing/2014/main" id="{B41F3356-52F9-4052-91AB-26D6A7A371B8}"/>
                </a:ext>
              </a:extLst>
            </p:cNvPr>
            <p:cNvGrpSpPr/>
            <p:nvPr/>
          </p:nvGrpSpPr>
          <p:grpSpPr>
            <a:xfrm>
              <a:off x="1058367" y="6110662"/>
              <a:ext cx="2774591" cy="536826"/>
              <a:chOff x="-414256" y="4543481"/>
              <a:chExt cx="3711330" cy="784950"/>
            </a:xfrm>
          </p:grpSpPr>
          <p:pic>
            <p:nvPicPr>
              <p:cNvPr id="34" name="Google Shape;75;p1">
                <a:extLst>
                  <a:ext uri="{FF2B5EF4-FFF2-40B4-BE49-F238E27FC236}">
                    <a16:creationId xmlns:a16="http://schemas.microsoft.com/office/drawing/2014/main" id="{F5982F90-D73C-4501-AA7D-62671D6CA2F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662148" y="4666701"/>
                <a:ext cx="1634926" cy="6262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76;p1">
                <a:extLst>
                  <a:ext uri="{FF2B5EF4-FFF2-40B4-BE49-F238E27FC236}">
                    <a16:creationId xmlns:a16="http://schemas.microsoft.com/office/drawing/2014/main" id="{C995915A-B910-4E4B-9AD7-6A903A5C9AD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7201" t="9010" b="-1809"/>
              <a:stretch/>
            </p:blipFill>
            <p:spPr>
              <a:xfrm>
                <a:off x="-414256" y="4543481"/>
                <a:ext cx="1962374" cy="784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" name="Google Shape;79;p1">
              <a:extLst>
                <a:ext uri="{FF2B5EF4-FFF2-40B4-BE49-F238E27FC236}">
                  <a16:creationId xmlns:a16="http://schemas.microsoft.com/office/drawing/2014/main" id="{95BA06B9-182C-4BE7-BDA2-C86768AC9F5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1159" y="6247833"/>
              <a:ext cx="448775" cy="312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80;p1">
            <a:extLst>
              <a:ext uri="{FF2B5EF4-FFF2-40B4-BE49-F238E27FC236}">
                <a16:creationId xmlns:a16="http://schemas.microsoft.com/office/drawing/2014/main" id="{C03947C8-D16E-4EF9-AF77-5290D6FC93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0810" b="37809"/>
          <a:stretch/>
        </p:blipFill>
        <p:spPr>
          <a:xfrm>
            <a:off x="1813547" y="149077"/>
            <a:ext cx="2166270" cy="85428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03;gb8358f0f20_0_1240">
            <a:extLst>
              <a:ext uri="{FF2B5EF4-FFF2-40B4-BE49-F238E27FC236}">
                <a16:creationId xmlns:a16="http://schemas.microsoft.com/office/drawing/2014/main" id="{32920B1D-7DBA-453D-913C-5F8AD5C5A87B}"/>
              </a:ext>
            </a:extLst>
          </p:cNvPr>
          <p:cNvSpPr txBox="1"/>
          <p:nvPr/>
        </p:nvSpPr>
        <p:spPr>
          <a:xfrm>
            <a:off x="666200" y="1493023"/>
            <a:ext cx="10859600" cy="2442871"/>
          </a:xfrm>
          <a:prstGeom prst="rect">
            <a:avLst/>
          </a:prstGeom>
          <a:solidFill>
            <a:schemeClr val="accent1">
              <a:lumMod val="60000"/>
              <a:lumOff val="40000"/>
              <a:alpha val="98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4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SzPts val="4300"/>
            </a:pPr>
            <a:r>
              <a:rPr lang="en-US" sz="4400" b="1" dirty="0" err="1">
                <a:solidFill>
                  <a:srgbClr val="F3F3F3"/>
                </a:solidFill>
              </a:rPr>
              <a:t>Characterising</a:t>
            </a:r>
            <a:r>
              <a:rPr lang="en-US" sz="4400" b="1" dirty="0">
                <a:solidFill>
                  <a:srgbClr val="F3F3F3"/>
                </a:solidFill>
              </a:rPr>
              <a:t> the multi-decadal evolution of highland ecosystems,</a:t>
            </a:r>
          </a:p>
          <a:p>
            <a:pPr lvl="0" algn="ctr">
              <a:lnSpc>
                <a:spcPct val="90000"/>
              </a:lnSpc>
              <a:buSzPts val="4300"/>
            </a:pPr>
            <a:r>
              <a:rPr lang="en-US" sz="4400" b="1" dirty="0">
                <a:solidFill>
                  <a:srgbClr val="F3F3F3"/>
                </a:solidFill>
              </a:rPr>
              <a:t>Sibinacocha, Peru, using Google Earth Engine</a:t>
            </a:r>
            <a:endParaRPr sz="4400" b="1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03;gb8358f0f20_0_1240">
            <a:extLst>
              <a:ext uri="{FF2B5EF4-FFF2-40B4-BE49-F238E27FC236}">
                <a16:creationId xmlns:a16="http://schemas.microsoft.com/office/drawing/2014/main" id="{52894650-D37C-4387-AC03-F004640CD979}"/>
              </a:ext>
            </a:extLst>
          </p:cNvPr>
          <p:cNvSpPr txBox="1"/>
          <p:nvPr/>
        </p:nvSpPr>
        <p:spPr>
          <a:xfrm>
            <a:off x="260777" y="5364977"/>
            <a:ext cx="7299520" cy="1095467"/>
          </a:xfrm>
          <a:prstGeom prst="rect">
            <a:avLst/>
          </a:prstGeom>
          <a:solidFill>
            <a:schemeClr val="accent1">
              <a:lumMod val="60000"/>
              <a:lumOff val="40000"/>
              <a:alpha val="98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4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SzPts val="4300"/>
            </a:pPr>
            <a:r>
              <a:rPr lang="en-US" sz="2800" b="1" dirty="0">
                <a:solidFill>
                  <a:srgbClr val="F3F3F3"/>
                </a:solidFill>
              </a:rPr>
              <a:t>Joshua Castro (joshuaj.cas@gmail.com)</a:t>
            </a:r>
          </a:p>
          <a:p>
            <a:pPr lvl="0">
              <a:lnSpc>
                <a:spcPct val="90000"/>
              </a:lnSpc>
              <a:buSzPts val="4300"/>
            </a:pPr>
            <a:r>
              <a:rPr lang="en-US" sz="2800" b="1" i="0" u="none" strike="noStrike" cap="none" dirty="0">
                <a:solidFill>
                  <a:srgbClr val="F3F3F3"/>
                </a:solidFill>
                <a:ea typeface="Arial"/>
                <a:cs typeface="Arial"/>
                <a:sym typeface="Arial"/>
              </a:rPr>
              <a:t>Nilton </a:t>
            </a:r>
            <a:r>
              <a:rPr lang="en-US" sz="2800" b="1" dirty="0">
                <a:solidFill>
                  <a:srgbClr val="F3F3F3"/>
                </a:solidFill>
              </a:rPr>
              <a:t>M</a:t>
            </a:r>
            <a:r>
              <a:rPr lang="en-US" sz="2800" b="1" i="0" u="none" strike="noStrike" cap="none" dirty="0">
                <a:solidFill>
                  <a:srgbClr val="F3F3F3"/>
                </a:solidFill>
                <a:ea typeface="Arial"/>
                <a:cs typeface="Arial"/>
                <a:sym typeface="Arial"/>
              </a:rPr>
              <a:t>ontoya, </a:t>
            </a:r>
            <a:r>
              <a:rPr lang="en-US" sz="2800" b="1" dirty="0">
                <a:solidFill>
                  <a:srgbClr val="F3F3F3"/>
                </a:solidFill>
              </a:rPr>
              <a:t>Duncan Quincey, </a:t>
            </a:r>
            <a:r>
              <a:rPr lang="en-US" sz="2800" b="1" i="0" u="none" strike="noStrike" cap="none" dirty="0">
                <a:solidFill>
                  <a:srgbClr val="F3F3F3"/>
                </a:solidFill>
                <a:ea typeface="Arial"/>
                <a:cs typeface="Arial"/>
                <a:sym typeface="Arial"/>
              </a:rPr>
              <a:t>Emily Potter</a:t>
            </a:r>
            <a:endParaRPr sz="2800" b="1" i="0" u="none" strike="noStrike" cap="none" dirty="0">
              <a:solidFill>
                <a:srgbClr val="F3F3F3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6035827-4DA5-49BD-AE3F-A10046DF7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7" y="4463873"/>
            <a:ext cx="1797260" cy="23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BDEFB-5E77-411E-BFF5-791A37DB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58" y="0"/>
            <a:ext cx="10135062" cy="1325563"/>
          </a:xfrm>
        </p:spPr>
        <p:txBody>
          <a:bodyPr>
            <a:normAutofit/>
          </a:bodyPr>
          <a:lstStyle/>
          <a:p>
            <a:r>
              <a:rPr lang="es-419" sz="54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s-PE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78B5F8-D02B-49CD-8E54-5682D159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58" y="1060132"/>
            <a:ext cx="10831484" cy="4737735"/>
          </a:xfrm>
          <a:solidFill>
            <a:schemeClr val="bg2">
              <a:lumMod val="90000"/>
              <a:alpha val="90000"/>
            </a:schemeClr>
          </a:solidFill>
        </p:spPr>
        <p:txBody>
          <a:bodyPr>
            <a:norm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dk1"/>
                </a:solidFill>
              </a:rPr>
              <a:t>FONDECYT: Fondo Nacional de Desarrollo Científico, Tecnológico y de Innovación Tecnológica.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dk1"/>
                </a:solidFill>
              </a:rPr>
              <a:t> Newton Fund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dk1"/>
                </a:solidFill>
              </a:rPr>
              <a:t>NERC </a:t>
            </a:r>
            <a:r>
              <a:rPr lang="es-ES" sz="3600" dirty="0" err="1">
                <a:solidFill>
                  <a:schemeClr val="dk1"/>
                </a:solidFill>
              </a:rPr>
              <a:t>funding</a:t>
            </a:r>
            <a:r>
              <a:rPr lang="es-ES" sz="3600" dirty="0">
                <a:solidFill>
                  <a:schemeClr val="dk1"/>
                </a:solidFill>
              </a:rPr>
              <a:t>.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424855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BDEFB-5E77-411E-BFF5-791A37DB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0"/>
            <a:ext cx="10515600" cy="1325563"/>
          </a:xfrm>
        </p:spPr>
        <p:txBody>
          <a:bodyPr>
            <a:normAutofit/>
          </a:bodyPr>
          <a:lstStyle/>
          <a:p>
            <a:r>
              <a:rPr lang="es-419" sz="54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</a:t>
            </a:r>
            <a:endParaRPr lang="es-PE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78B5F8-D02B-49CD-8E54-5682D159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" y="1142121"/>
            <a:ext cx="5191760" cy="4737735"/>
          </a:xfrm>
          <a:solidFill>
            <a:schemeClr val="bg2">
              <a:lumMod val="90000"/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419" sz="3600" dirty="0" err="1">
                <a:solidFill>
                  <a:schemeClr val="dk1"/>
                </a:solidFill>
              </a:rPr>
              <a:t>To</a:t>
            </a:r>
            <a:r>
              <a:rPr lang="es-419" sz="3600" dirty="0">
                <a:solidFill>
                  <a:schemeClr val="dk1"/>
                </a:solidFill>
              </a:rPr>
              <a:t> d</a:t>
            </a:r>
            <a:r>
              <a:rPr lang="en-US" sz="3600" dirty="0" err="1">
                <a:solidFill>
                  <a:schemeClr val="dk1"/>
                </a:solidFill>
              </a:rPr>
              <a:t>etermine</a:t>
            </a:r>
            <a:r>
              <a:rPr lang="en-US" sz="3600" dirty="0"/>
              <a:t> the land cover changes on the ecosystems of Sibinacocha basin from 1984 to 2020.</a:t>
            </a:r>
            <a:endParaRPr lang="es-419" sz="3600" dirty="0">
              <a:solidFill>
                <a:schemeClr val="dk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419" sz="3600" dirty="0" err="1">
                <a:solidFill>
                  <a:schemeClr val="dk1"/>
                </a:solidFill>
              </a:rPr>
              <a:t>To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n-GB" sz="3600" dirty="0">
                <a:solidFill>
                  <a:schemeClr val="dk1"/>
                </a:solidFill>
              </a:rPr>
              <a:t>improve</a:t>
            </a:r>
            <a:r>
              <a:rPr lang="es-419" sz="3600" dirty="0">
                <a:solidFill>
                  <a:schemeClr val="dk1"/>
                </a:solidFill>
              </a:rPr>
              <a:t> the </a:t>
            </a:r>
            <a:r>
              <a:rPr lang="es-419" sz="3600" dirty="0" err="1">
                <a:solidFill>
                  <a:schemeClr val="dk1"/>
                </a:solidFill>
              </a:rPr>
              <a:t>understanding</a:t>
            </a:r>
            <a:r>
              <a:rPr lang="es-419" sz="3600" dirty="0">
                <a:solidFill>
                  <a:schemeClr val="dk1"/>
                </a:solidFill>
              </a:rPr>
              <a:t> of the </a:t>
            </a:r>
            <a:r>
              <a:rPr lang="es-419" sz="3600" dirty="0" err="1">
                <a:solidFill>
                  <a:schemeClr val="dk1"/>
                </a:solidFill>
              </a:rPr>
              <a:t>processes</a:t>
            </a:r>
            <a:r>
              <a:rPr lang="es-419" sz="3600" dirty="0">
                <a:solidFill>
                  <a:schemeClr val="dk1"/>
                </a:solidFill>
              </a:rPr>
              <a:t> of </a:t>
            </a:r>
            <a:r>
              <a:rPr lang="es-419" sz="3600" dirty="0" err="1">
                <a:solidFill>
                  <a:schemeClr val="dk1"/>
                </a:solidFill>
              </a:rPr>
              <a:t>land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cover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changes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by</a:t>
            </a:r>
            <a:r>
              <a:rPr lang="es-419" sz="3600" dirty="0">
                <a:solidFill>
                  <a:schemeClr val="dk1"/>
                </a:solidFill>
              </a:rPr>
              <a:t> Climate Change.</a:t>
            </a:r>
          </a:p>
          <a:p>
            <a:endParaRPr lang="es-PE" sz="36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746E8A-37CC-495B-9A34-37753A7CF958}"/>
              </a:ext>
            </a:extLst>
          </p:cNvPr>
          <p:cNvSpPr txBox="1">
            <a:spLocks/>
          </p:cNvSpPr>
          <p:nvPr/>
        </p:nvSpPr>
        <p:spPr>
          <a:xfrm>
            <a:off x="6522720" y="0"/>
            <a:ext cx="5669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5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SITE</a:t>
            </a:r>
            <a:endParaRPr lang="es-PE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63BD20-F7E5-4579-880D-40E05FE337C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3268" r="39903" b="3216"/>
          <a:stretch/>
        </p:blipFill>
        <p:spPr bwMode="auto">
          <a:xfrm>
            <a:off x="6350002" y="1142121"/>
            <a:ext cx="4347754" cy="5593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293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157D0-039C-4AA5-901F-786400A3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6" y="0"/>
            <a:ext cx="10515600" cy="1325563"/>
          </a:xfrm>
        </p:spPr>
        <p:txBody>
          <a:bodyPr>
            <a:normAutofit/>
          </a:bodyPr>
          <a:lstStyle/>
          <a:p>
            <a:r>
              <a:rPr lang="es-PE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SITE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90CD12E-FDCA-4A90-9DCB-5F2166D7DDC1}"/>
              </a:ext>
            </a:extLst>
          </p:cNvPr>
          <p:cNvGrpSpPr/>
          <p:nvPr/>
        </p:nvGrpSpPr>
        <p:grpSpPr>
          <a:xfrm>
            <a:off x="638717" y="1160775"/>
            <a:ext cx="10914566" cy="5697225"/>
            <a:chOff x="432702" y="1191255"/>
            <a:chExt cx="9991458" cy="504369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C333AA2-C5F7-4FB6-936B-A0D456ADF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3"/>
            <a:stretch/>
          </p:blipFill>
          <p:spPr>
            <a:xfrm>
              <a:off x="6125865" y="1191255"/>
              <a:ext cx="4298295" cy="28625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6A9188C-593D-454C-87C5-3FD1EE5B5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10573"/>
            <a:stretch/>
          </p:blipFill>
          <p:spPr>
            <a:xfrm>
              <a:off x="432702" y="1191255"/>
              <a:ext cx="5745345" cy="32135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FA4E4F6-EA60-4B0D-B6CB-AF5B85C3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01072" y="1570022"/>
              <a:ext cx="2396561" cy="6933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FECAFC4-1885-4E84-97E3-0ED69B407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55" b="19547"/>
            <a:stretch/>
          </p:blipFill>
          <p:spPr>
            <a:xfrm>
              <a:off x="6125865" y="3838391"/>
              <a:ext cx="4298295" cy="23965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60DDA3-F0E5-4D4D-990B-2EE5D03BC114}"/>
              </a:ext>
            </a:extLst>
          </p:cNvPr>
          <p:cNvSpPr txBox="1"/>
          <p:nvPr/>
        </p:nvSpPr>
        <p:spPr>
          <a:xfrm>
            <a:off x="638716" y="1160775"/>
            <a:ext cx="192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PASTURE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A3B79E-72D8-430D-8587-3B7470AF0858}"/>
              </a:ext>
            </a:extLst>
          </p:cNvPr>
          <p:cNvSpPr txBox="1"/>
          <p:nvPr/>
        </p:nvSpPr>
        <p:spPr>
          <a:xfrm>
            <a:off x="6914873" y="1217384"/>
            <a:ext cx="192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GLACIER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1E2AFFE-B72E-4B86-BB69-B02EAB035B5C}"/>
              </a:ext>
            </a:extLst>
          </p:cNvPr>
          <p:cNvSpPr txBox="1"/>
          <p:nvPr/>
        </p:nvSpPr>
        <p:spPr>
          <a:xfrm>
            <a:off x="10724561" y="3429000"/>
            <a:ext cx="192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WATER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43C3F8-E0E6-4D39-A059-D2AFCD2E42A4}"/>
              </a:ext>
            </a:extLst>
          </p:cNvPr>
          <p:cNvSpPr txBox="1"/>
          <p:nvPr/>
        </p:nvSpPr>
        <p:spPr>
          <a:xfrm>
            <a:off x="638715" y="4224993"/>
            <a:ext cx="192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LOW VEGETATION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20CCE3-93A4-4E04-8441-CCA8FC3C20DB}"/>
              </a:ext>
            </a:extLst>
          </p:cNvPr>
          <p:cNvSpPr txBox="1"/>
          <p:nvPr/>
        </p:nvSpPr>
        <p:spPr>
          <a:xfrm>
            <a:off x="10588531" y="4224993"/>
            <a:ext cx="192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WETLAND</a:t>
            </a:r>
          </a:p>
        </p:txBody>
      </p:sp>
    </p:spTree>
    <p:extLst>
      <p:ext uri="{BB962C8B-B14F-4D97-AF65-F5344CB8AC3E}">
        <p14:creationId xmlns:p14="http://schemas.microsoft.com/office/powerpoint/2010/main" val="44116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lecha: hacia abajo 45">
            <a:extLst>
              <a:ext uri="{FF2B5EF4-FFF2-40B4-BE49-F238E27FC236}">
                <a16:creationId xmlns:a16="http://schemas.microsoft.com/office/drawing/2014/main" id="{7BA7B573-4042-4900-8427-6478C4B33FFD}"/>
              </a:ext>
            </a:extLst>
          </p:cNvPr>
          <p:cNvSpPr/>
          <p:nvPr/>
        </p:nvSpPr>
        <p:spPr>
          <a:xfrm>
            <a:off x="2587361" y="4558058"/>
            <a:ext cx="648860" cy="104418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972F08F-49F6-4624-9902-2E829F445D61}"/>
              </a:ext>
            </a:extLst>
          </p:cNvPr>
          <p:cNvSpPr txBox="1"/>
          <p:nvPr/>
        </p:nvSpPr>
        <p:spPr>
          <a:xfrm>
            <a:off x="1013590" y="3757518"/>
            <a:ext cx="3942080" cy="9042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RANDOM FOREST</a:t>
            </a:r>
          </a:p>
          <a:p>
            <a:pPr algn="ctr"/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MODEL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8979613-4F10-4BF5-B2BE-48C7804F127A}"/>
              </a:ext>
            </a:extLst>
          </p:cNvPr>
          <p:cNvSpPr txBox="1"/>
          <p:nvPr/>
        </p:nvSpPr>
        <p:spPr>
          <a:xfrm flipH="1">
            <a:off x="355993" y="1643826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NDSI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5DA7090-DF0C-48DE-A49E-5FFCB1796A98}"/>
              </a:ext>
            </a:extLst>
          </p:cNvPr>
          <p:cNvSpPr txBox="1"/>
          <p:nvPr/>
        </p:nvSpPr>
        <p:spPr>
          <a:xfrm flipH="1">
            <a:off x="1635385" y="2862404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F291EF-AA7B-44D2-A575-9BCEC5BC01B7}"/>
              </a:ext>
            </a:extLst>
          </p:cNvPr>
          <p:cNvSpPr txBox="1"/>
          <p:nvPr/>
        </p:nvSpPr>
        <p:spPr>
          <a:xfrm flipH="1">
            <a:off x="1635385" y="1643149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NDWI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9B87084-A250-47EC-8A15-27E7B5DCD05F}"/>
              </a:ext>
            </a:extLst>
          </p:cNvPr>
          <p:cNvSpPr txBox="1"/>
          <p:nvPr/>
        </p:nvSpPr>
        <p:spPr>
          <a:xfrm flipH="1">
            <a:off x="353190" y="2249592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NDVI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3296310-F7EA-4E2E-9930-2673C5A94C70}"/>
              </a:ext>
            </a:extLst>
          </p:cNvPr>
          <p:cNvSpPr txBox="1"/>
          <p:nvPr/>
        </p:nvSpPr>
        <p:spPr>
          <a:xfrm flipH="1">
            <a:off x="1635385" y="2252777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EVI2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831DB90-F698-4139-9B01-82DF241B261F}"/>
              </a:ext>
            </a:extLst>
          </p:cNvPr>
          <p:cNvSpPr txBox="1"/>
          <p:nvPr/>
        </p:nvSpPr>
        <p:spPr>
          <a:xfrm flipH="1">
            <a:off x="353190" y="2862404"/>
            <a:ext cx="86514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76F9F98-FB04-4CF9-950E-34D98B37F2C7}"/>
              </a:ext>
            </a:extLst>
          </p:cNvPr>
          <p:cNvSpPr txBox="1"/>
          <p:nvPr/>
        </p:nvSpPr>
        <p:spPr>
          <a:xfrm flipH="1">
            <a:off x="3026911" y="1630030"/>
            <a:ext cx="103817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Glacier 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104C6E0-0D71-4884-8BF9-8561D249C70C}"/>
              </a:ext>
            </a:extLst>
          </p:cNvPr>
          <p:cNvSpPr txBox="1"/>
          <p:nvPr/>
        </p:nvSpPr>
        <p:spPr>
          <a:xfrm flipH="1">
            <a:off x="3026911" y="2243851"/>
            <a:ext cx="103817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02C209E-6828-4EA1-A199-95EE33E623EA}"/>
              </a:ext>
            </a:extLst>
          </p:cNvPr>
          <p:cNvSpPr txBox="1"/>
          <p:nvPr/>
        </p:nvSpPr>
        <p:spPr>
          <a:xfrm flipH="1">
            <a:off x="2917580" y="2857673"/>
            <a:ext cx="1147507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Wetlands</a:t>
            </a: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E0C3233-FC13-43BA-89B1-5B6C0BB2FEDE}"/>
              </a:ext>
            </a:extLst>
          </p:cNvPr>
          <p:cNvSpPr txBox="1"/>
          <p:nvPr/>
        </p:nvSpPr>
        <p:spPr>
          <a:xfrm flipH="1">
            <a:off x="4615599" y="1826012"/>
            <a:ext cx="1038176" cy="4687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Pastures 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2BB95C3-BE6E-4B8C-90FD-4EFCE90F0917}"/>
              </a:ext>
            </a:extLst>
          </p:cNvPr>
          <p:cNvSpPr txBox="1"/>
          <p:nvPr/>
        </p:nvSpPr>
        <p:spPr>
          <a:xfrm flipH="1">
            <a:off x="4610270" y="2493060"/>
            <a:ext cx="1330919" cy="7292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Vegetation 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E99A810-5633-4DD9-AE51-2162331CABAB}"/>
              </a:ext>
            </a:extLst>
          </p:cNvPr>
          <p:cNvGrpSpPr/>
          <p:nvPr/>
        </p:nvGrpSpPr>
        <p:grpSpPr>
          <a:xfrm>
            <a:off x="1106209" y="1412751"/>
            <a:ext cx="648860" cy="2333332"/>
            <a:chOff x="5122263" y="646015"/>
            <a:chExt cx="540000" cy="1760072"/>
          </a:xfrm>
        </p:grpSpPr>
        <p:sp>
          <p:nvSpPr>
            <p:cNvPr id="54" name="Flecha: hacia abajo 53">
              <a:extLst>
                <a:ext uri="{FF2B5EF4-FFF2-40B4-BE49-F238E27FC236}">
                  <a16:creationId xmlns:a16="http://schemas.microsoft.com/office/drawing/2014/main" id="{94FA796E-B1BF-45F9-9F3C-64EEC2A6C5D0}"/>
                </a:ext>
              </a:extLst>
            </p:cNvPr>
            <p:cNvSpPr/>
            <p:nvPr/>
          </p:nvSpPr>
          <p:spPr>
            <a:xfrm>
              <a:off x="5122263" y="646015"/>
              <a:ext cx="540000" cy="17600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55" name="Google Shape;233;ge66ddcac99_0_3">
              <a:extLst>
                <a:ext uri="{FF2B5EF4-FFF2-40B4-BE49-F238E27FC236}">
                  <a16:creationId xmlns:a16="http://schemas.microsoft.com/office/drawing/2014/main" id="{55B0E687-C5C4-479A-BBB9-F50B47848500}"/>
                </a:ext>
              </a:extLst>
            </p:cNvPr>
            <p:cNvSpPr txBox="1"/>
            <p:nvPr/>
          </p:nvSpPr>
          <p:spPr>
            <a:xfrm rot="16200000">
              <a:off x="4665851" y="1224168"/>
              <a:ext cx="1490328" cy="41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CRITERIAS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0552493B-C2AB-489E-84C4-8263FCC1F018}"/>
              </a:ext>
            </a:extLst>
          </p:cNvPr>
          <p:cNvGrpSpPr/>
          <p:nvPr/>
        </p:nvGrpSpPr>
        <p:grpSpPr>
          <a:xfrm>
            <a:off x="4005485" y="1403356"/>
            <a:ext cx="648860" cy="2393016"/>
            <a:chOff x="7535126" y="642769"/>
            <a:chExt cx="540000" cy="1801466"/>
          </a:xfrm>
        </p:grpSpPr>
        <p:sp>
          <p:nvSpPr>
            <p:cNvPr id="52" name="Flecha: hacia abajo 51">
              <a:extLst>
                <a:ext uri="{FF2B5EF4-FFF2-40B4-BE49-F238E27FC236}">
                  <a16:creationId xmlns:a16="http://schemas.microsoft.com/office/drawing/2014/main" id="{5EEDF756-AA4E-41F7-9440-A96853FC31C4}"/>
                </a:ext>
              </a:extLst>
            </p:cNvPr>
            <p:cNvSpPr/>
            <p:nvPr/>
          </p:nvSpPr>
          <p:spPr>
            <a:xfrm>
              <a:off x="7535126" y="642769"/>
              <a:ext cx="540000" cy="17600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53" name="Google Shape;233;ge66ddcac99_0_3">
              <a:extLst>
                <a:ext uri="{FF2B5EF4-FFF2-40B4-BE49-F238E27FC236}">
                  <a16:creationId xmlns:a16="http://schemas.microsoft.com/office/drawing/2014/main" id="{69C844EB-B725-4294-9659-BEB397C7F38C}"/>
                </a:ext>
              </a:extLst>
            </p:cNvPr>
            <p:cNvSpPr txBox="1"/>
            <p:nvPr/>
          </p:nvSpPr>
          <p:spPr>
            <a:xfrm rot="16200000">
              <a:off x="6925091" y="1397721"/>
              <a:ext cx="1760071" cy="332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400" b="1" dirty="0">
                  <a:solidFill>
                    <a:schemeClr val="dk1"/>
                  </a:solidFill>
                </a:rPr>
                <a:t>LAND COVER ECOSYSTEMS</a:t>
              </a:r>
              <a:endParaRPr sz="1400" dirty="0"/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E28897B-F04D-4129-8BA4-54606F4DD845}"/>
              </a:ext>
            </a:extLst>
          </p:cNvPr>
          <p:cNvSpPr txBox="1"/>
          <p:nvPr/>
        </p:nvSpPr>
        <p:spPr>
          <a:xfrm>
            <a:off x="878674" y="5640643"/>
            <a:ext cx="4050302" cy="9042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</a:t>
            </a:r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ecosystems</a:t>
            </a:r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r>
              <a:rPr lang="es-P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1984 - 2020</a:t>
            </a:r>
          </a:p>
        </p:txBody>
      </p:sp>
      <p:sp>
        <p:nvSpPr>
          <p:cNvPr id="48" name="Google Shape;233;ge66ddcac99_0_3">
            <a:extLst>
              <a:ext uri="{FF2B5EF4-FFF2-40B4-BE49-F238E27FC236}">
                <a16:creationId xmlns:a16="http://schemas.microsoft.com/office/drawing/2014/main" id="{47BCE582-BEDB-4BF8-AB2B-C213222C5256}"/>
              </a:ext>
            </a:extLst>
          </p:cNvPr>
          <p:cNvSpPr txBox="1"/>
          <p:nvPr/>
        </p:nvSpPr>
        <p:spPr>
          <a:xfrm>
            <a:off x="2008442" y="4639546"/>
            <a:ext cx="179076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dk1"/>
                </a:solidFill>
              </a:rPr>
              <a:t>GIS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dk1"/>
                </a:solidFill>
              </a:rPr>
              <a:t>&amp;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dk1"/>
                </a:solidFill>
              </a:rPr>
              <a:t>VALIDATION</a:t>
            </a:r>
          </a:p>
        </p:txBody>
      </p:sp>
      <p:pic>
        <p:nvPicPr>
          <p:cNvPr id="49" name="Picture 2" descr="Google Earth Engine -">
            <a:extLst>
              <a:ext uri="{FF2B5EF4-FFF2-40B4-BE49-F238E27FC236}">
                <a16:creationId xmlns:a16="http://schemas.microsoft.com/office/drawing/2014/main" id="{E92E8A0D-80A4-4A2E-9EBE-66C98F21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2" y="3669173"/>
            <a:ext cx="1047415" cy="10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1F5AF4EB-25FB-45D4-9735-15761C05ABF8}"/>
              </a:ext>
            </a:extLst>
          </p:cNvPr>
          <p:cNvSpPr txBox="1"/>
          <p:nvPr/>
        </p:nvSpPr>
        <p:spPr>
          <a:xfrm>
            <a:off x="3378254" y="691835"/>
            <a:ext cx="1903322" cy="7292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BF7DC4-0D1C-4B3C-9643-F752D6C9EB83}"/>
              </a:ext>
            </a:extLst>
          </p:cNvPr>
          <p:cNvSpPr txBox="1"/>
          <p:nvPr/>
        </p:nvSpPr>
        <p:spPr>
          <a:xfrm>
            <a:off x="478978" y="713429"/>
            <a:ext cx="1903322" cy="7292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COLLECTION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9CEBE1B-C3BD-4A82-A495-CA82AC59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5" y="0"/>
            <a:ext cx="5973075" cy="691835"/>
          </a:xfrm>
        </p:spPr>
        <p:txBody>
          <a:bodyPr>
            <a:normAutofit fontScale="90000"/>
          </a:bodyPr>
          <a:lstStyle/>
          <a:p>
            <a:r>
              <a:rPr lang="es-PE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COVER DATA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8C4FA502-6D3E-468F-A58C-6208569B981A}"/>
              </a:ext>
            </a:extLst>
          </p:cNvPr>
          <p:cNvSpPr txBox="1">
            <a:spLocks/>
          </p:cNvSpPr>
          <p:nvPr/>
        </p:nvSpPr>
        <p:spPr>
          <a:xfrm>
            <a:off x="6440454" y="21594"/>
            <a:ext cx="5973075" cy="69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DATA</a:t>
            </a:r>
          </a:p>
        </p:txBody>
      </p:sp>
      <p:sp>
        <p:nvSpPr>
          <p:cNvPr id="56" name="Marcador de contenido 2">
            <a:extLst>
              <a:ext uri="{FF2B5EF4-FFF2-40B4-BE49-F238E27FC236}">
                <a16:creationId xmlns:a16="http://schemas.microsoft.com/office/drawing/2014/main" id="{568EAA41-CDBB-4221-92B1-2E892693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402" y="952108"/>
            <a:ext cx="5406345" cy="5665508"/>
          </a:xfrm>
          <a:solidFill>
            <a:schemeClr val="bg2">
              <a:lumMod val="90000"/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3600" dirty="0">
                <a:solidFill>
                  <a:schemeClr val="dk1"/>
                </a:solidFill>
              </a:rPr>
              <a:t>WRF (Weather Research Forecast) model </a:t>
            </a:r>
            <a:r>
              <a:rPr lang="es-419" sz="3600" dirty="0" err="1">
                <a:solidFill>
                  <a:schemeClr val="dk1"/>
                </a:solidFill>
              </a:rPr>
              <a:t>downscaled</a:t>
            </a:r>
            <a:r>
              <a:rPr lang="es-419" sz="3600" dirty="0">
                <a:solidFill>
                  <a:schemeClr val="dk1"/>
                </a:solidFill>
              </a:rPr>
              <a:t>. 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419" sz="3600" dirty="0">
              <a:solidFill>
                <a:schemeClr val="dk1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3600" dirty="0">
                <a:solidFill>
                  <a:schemeClr val="dk1"/>
                </a:solidFill>
              </a:rPr>
              <a:t>Outputs </a:t>
            </a:r>
            <a:r>
              <a:rPr lang="es-419" sz="3600" dirty="0" err="1">
                <a:solidFill>
                  <a:schemeClr val="dk1"/>
                </a:solidFill>
              </a:rPr>
              <a:t>compared</a:t>
            </a:r>
            <a:r>
              <a:rPr lang="es-419" sz="3600" dirty="0">
                <a:solidFill>
                  <a:schemeClr val="dk1"/>
                </a:solidFill>
              </a:rPr>
              <a:t> and </a:t>
            </a:r>
            <a:r>
              <a:rPr lang="es-419" sz="3600" dirty="0" err="1">
                <a:solidFill>
                  <a:schemeClr val="dk1"/>
                </a:solidFill>
              </a:rPr>
              <a:t>bias-corrected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with</a:t>
            </a:r>
            <a:r>
              <a:rPr lang="es-419" sz="3600" dirty="0">
                <a:solidFill>
                  <a:schemeClr val="dk1"/>
                </a:solidFill>
              </a:rPr>
              <a:t> local </a:t>
            </a:r>
            <a:r>
              <a:rPr lang="es-419" sz="3600" dirty="0" err="1">
                <a:solidFill>
                  <a:schemeClr val="dk1"/>
                </a:solidFill>
              </a:rPr>
              <a:t>metherogolical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stations</a:t>
            </a:r>
            <a:r>
              <a:rPr lang="es-419" sz="3600" dirty="0">
                <a:solidFill>
                  <a:schemeClr val="dk1"/>
                </a:solidFill>
              </a:rPr>
              <a:t>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419" sz="3600" dirty="0">
              <a:solidFill>
                <a:schemeClr val="dk1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3600" dirty="0">
                <a:solidFill>
                  <a:schemeClr val="dk1"/>
                </a:solidFill>
              </a:rPr>
              <a:t>200 </a:t>
            </a:r>
            <a:r>
              <a:rPr lang="es-419" sz="3600" dirty="0" err="1">
                <a:solidFill>
                  <a:schemeClr val="dk1"/>
                </a:solidFill>
              </a:rPr>
              <a:t>meters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resolutions</a:t>
            </a:r>
            <a:r>
              <a:rPr lang="es-419" sz="3600" dirty="0">
                <a:solidFill>
                  <a:schemeClr val="dk1"/>
                </a:solidFill>
              </a:rPr>
              <a:t> and a </a:t>
            </a:r>
            <a:r>
              <a:rPr lang="es-419" sz="3600" dirty="0" err="1">
                <a:solidFill>
                  <a:schemeClr val="dk1"/>
                </a:solidFill>
              </a:rPr>
              <a:t>daily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register</a:t>
            </a:r>
            <a:r>
              <a:rPr lang="es-419" sz="3600" dirty="0">
                <a:solidFill>
                  <a:schemeClr val="dk1"/>
                </a:solidFill>
              </a:rPr>
              <a:t>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419" sz="3600" dirty="0">
              <a:solidFill>
                <a:schemeClr val="dk1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3600" dirty="0" err="1">
                <a:solidFill>
                  <a:schemeClr val="dk1"/>
                </a:solidFill>
              </a:rPr>
              <a:t>Maximum</a:t>
            </a:r>
            <a:r>
              <a:rPr lang="es-419" sz="3600" dirty="0">
                <a:solidFill>
                  <a:schemeClr val="dk1"/>
                </a:solidFill>
              </a:rPr>
              <a:t>, </a:t>
            </a:r>
            <a:r>
              <a:rPr lang="es-419" sz="3600" dirty="0" err="1">
                <a:solidFill>
                  <a:schemeClr val="dk1"/>
                </a:solidFill>
              </a:rPr>
              <a:t>medium</a:t>
            </a:r>
            <a:r>
              <a:rPr lang="es-419" sz="3600" dirty="0">
                <a:solidFill>
                  <a:schemeClr val="dk1"/>
                </a:solidFill>
              </a:rPr>
              <a:t>, </a:t>
            </a:r>
            <a:r>
              <a:rPr lang="es-419" sz="3600" dirty="0" err="1">
                <a:solidFill>
                  <a:schemeClr val="dk1"/>
                </a:solidFill>
              </a:rPr>
              <a:t>minimum</a:t>
            </a:r>
            <a:r>
              <a:rPr lang="es-419" sz="3600" dirty="0">
                <a:solidFill>
                  <a:schemeClr val="dk1"/>
                </a:solidFill>
              </a:rPr>
              <a:t> </a:t>
            </a:r>
            <a:r>
              <a:rPr lang="es-419" sz="3600" dirty="0" err="1">
                <a:solidFill>
                  <a:schemeClr val="dk1"/>
                </a:solidFill>
              </a:rPr>
              <a:t>Temperature</a:t>
            </a:r>
            <a:r>
              <a:rPr lang="es-419" sz="3600" dirty="0">
                <a:solidFill>
                  <a:schemeClr val="dk1"/>
                </a:solidFill>
              </a:rPr>
              <a:t>, and </a:t>
            </a:r>
            <a:r>
              <a:rPr lang="es-419" sz="3600" dirty="0" err="1">
                <a:solidFill>
                  <a:schemeClr val="dk1"/>
                </a:solidFill>
              </a:rPr>
              <a:t>Precipitation</a:t>
            </a:r>
            <a:r>
              <a:rPr lang="es-419" sz="3600" dirty="0">
                <a:solidFill>
                  <a:schemeClr val="dk1"/>
                </a:solidFill>
              </a:rPr>
              <a:t>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419" sz="3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6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3;gb8358f0f20_0_1240">
            <a:extLst>
              <a:ext uri="{FF2B5EF4-FFF2-40B4-BE49-F238E27FC236}">
                <a16:creationId xmlns:a16="http://schemas.microsoft.com/office/drawing/2014/main" id="{7C5BAE75-03B4-4A12-A7C8-2605A12925DF}"/>
              </a:ext>
            </a:extLst>
          </p:cNvPr>
          <p:cNvSpPr txBox="1"/>
          <p:nvPr/>
        </p:nvSpPr>
        <p:spPr>
          <a:xfrm>
            <a:off x="1825261" y="2718271"/>
            <a:ext cx="8541478" cy="1421457"/>
          </a:xfrm>
          <a:prstGeom prst="rect">
            <a:avLst/>
          </a:prstGeom>
          <a:solidFill>
            <a:schemeClr val="accent1">
              <a:lumMod val="60000"/>
              <a:lumOff val="40000"/>
              <a:alpha val="98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4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SzPts val="4300"/>
            </a:pPr>
            <a:r>
              <a:rPr lang="en-US" sz="8000" b="1" i="0" u="none" strike="noStrike" cap="none" dirty="0">
                <a:solidFill>
                  <a:srgbClr val="F3F3F3"/>
                </a:solidFill>
                <a:ea typeface="Arial"/>
                <a:cs typeface="Arial"/>
                <a:sym typeface="Arial"/>
              </a:rPr>
              <a:t>RESULTS</a:t>
            </a:r>
            <a:endParaRPr sz="2800" b="1" i="0" u="none" strike="noStrike" cap="none" dirty="0">
              <a:solidFill>
                <a:srgbClr val="F3F3F3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26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89CEBE1B-C3BD-4A82-A495-CA82AC59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5" y="0"/>
            <a:ext cx="10515600" cy="877455"/>
          </a:xfrm>
        </p:spPr>
        <p:txBody>
          <a:bodyPr>
            <a:normAutofit/>
          </a:bodyPr>
          <a:lstStyle/>
          <a:p>
            <a:r>
              <a:rPr lang="es-PE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 CHANGES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D7AB56-46A7-4C56-83F1-369566D9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9492"/>
            <a:ext cx="6761810" cy="36760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B655E5-D13F-4E72-A95A-1F4037132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99" y="2624900"/>
            <a:ext cx="5283201" cy="15228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B0C032-C7DA-4ED5-851D-3221CAC80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1" y="5494645"/>
            <a:ext cx="2752436" cy="7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89CEBE1B-C3BD-4A82-A495-CA82AC59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5" y="0"/>
            <a:ext cx="10515600" cy="877455"/>
          </a:xfrm>
        </p:spPr>
        <p:txBody>
          <a:bodyPr>
            <a:normAutofit/>
          </a:bodyPr>
          <a:lstStyle/>
          <a:p>
            <a:r>
              <a:rPr lang="es-PE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CHANGES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10AEDC4-3EBC-4689-95AC-DE011817E213}"/>
              </a:ext>
            </a:extLst>
          </p:cNvPr>
          <p:cNvGrpSpPr/>
          <p:nvPr/>
        </p:nvGrpSpPr>
        <p:grpSpPr>
          <a:xfrm rot="5400000">
            <a:off x="-1525379" y="3265368"/>
            <a:ext cx="4882927" cy="855909"/>
            <a:chOff x="695206" y="1214002"/>
            <a:chExt cx="6423107" cy="623456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4501227D-D57D-415B-BC6A-BE4B92888BB6}"/>
                </a:ext>
              </a:extLst>
            </p:cNvPr>
            <p:cNvCxnSpPr>
              <a:cxnSpLocks/>
            </p:cNvCxnSpPr>
            <p:nvPr/>
          </p:nvCxnSpPr>
          <p:spPr>
            <a:xfrm>
              <a:off x="874622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3CC92217-91D1-4CB0-826E-B248D5470509}"/>
                </a:ext>
              </a:extLst>
            </p:cNvPr>
            <p:cNvCxnSpPr>
              <a:cxnSpLocks/>
            </p:cNvCxnSpPr>
            <p:nvPr/>
          </p:nvCxnSpPr>
          <p:spPr>
            <a:xfrm>
              <a:off x="1405406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A3A17406-7C50-4822-ADC9-B3B01FC08298}"/>
                </a:ext>
              </a:extLst>
            </p:cNvPr>
            <p:cNvCxnSpPr>
              <a:cxnSpLocks/>
            </p:cNvCxnSpPr>
            <p:nvPr/>
          </p:nvCxnSpPr>
          <p:spPr>
            <a:xfrm>
              <a:off x="1936189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FAA2821D-74E3-4072-9939-2C7F54617562}"/>
                </a:ext>
              </a:extLst>
            </p:cNvPr>
            <p:cNvCxnSpPr>
              <a:cxnSpLocks/>
            </p:cNvCxnSpPr>
            <p:nvPr/>
          </p:nvCxnSpPr>
          <p:spPr>
            <a:xfrm>
              <a:off x="2477653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323583F9-2FB3-44E7-B36B-1C26786664FB}"/>
                </a:ext>
              </a:extLst>
            </p:cNvPr>
            <p:cNvCxnSpPr>
              <a:cxnSpLocks/>
            </p:cNvCxnSpPr>
            <p:nvPr/>
          </p:nvCxnSpPr>
          <p:spPr>
            <a:xfrm>
              <a:off x="3008437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BA85CEC3-0BA0-4121-8E45-8A5A7F7FDDC4}"/>
                </a:ext>
              </a:extLst>
            </p:cNvPr>
            <p:cNvCxnSpPr>
              <a:cxnSpLocks/>
            </p:cNvCxnSpPr>
            <p:nvPr/>
          </p:nvCxnSpPr>
          <p:spPr>
            <a:xfrm>
              <a:off x="3539221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455BB002-CBD7-4410-9080-1104CBACF1E6}"/>
                </a:ext>
              </a:extLst>
            </p:cNvPr>
            <p:cNvCxnSpPr>
              <a:cxnSpLocks/>
            </p:cNvCxnSpPr>
            <p:nvPr/>
          </p:nvCxnSpPr>
          <p:spPr>
            <a:xfrm>
              <a:off x="4072464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211E9424-5002-4C95-A029-6BB0DF478FD9}"/>
                </a:ext>
              </a:extLst>
            </p:cNvPr>
            <p:cNvCxnSpPr>
              <a:cxnSpLocks/>
            </p:cNvCxnSpPr>
            <p:nvPr/>
          </p:nvCxnSpPr>
          <p:spPr>
            <a:xfrm>
              <a:off x="4603247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C9A8A398-B4AB-4B74-AF15-16EE92C47414}"/>
                </a:ext>
              </a:extLst>
            </p:cNvPr>
            <p:cNvCxnSpPr>
              <a:cxnSpLocks/>
            </p:cNvCxnSpPr>
            <p:nvPr/>
          </p:nvCxnSpPr>
          <p:spPr>
            <a:xfrm>
              <a:off x="5134031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8491C9AF-FFCA-4A70-95BF-7F7AA924202F}"/>
                </a:ext>
              </a:extLst>
            </p:cNvPr>
            <p:cNvCxnSpPr>
              <a:cxnSpLocks/>
            </p:cNvCxnSpPr>
            <p:nvPr/>
          </p:nvCxnSpPr>
          <p:spPr>
            <a:xfrm>
              <a:off x="5664815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6C1FD4EC-5D1F-4E7A-8054-EC8A6B2A0D1D}"/>
                </a:ext>
              </a:extLst>
            </p:cNvPr>
            <p:cNvCxnSpPr>
              <a:cxnSpLocks/>
            </p:cNvCxnSpPr>
            <p:nvPr/>
          </p:nvCxnSpPr>
          <p:spPr>
            <a:xfrm>
              <a:off x="6195598" y="1275219"/>
              <a:ext cx="530784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oogle Shape;233;ge66ddcac99_0_3">
              <a:extLst>
                <a:ext uri="{FF2B5EF4-FFF2-40B4-BE49-F238E27FC236}">
                  <a16:creationId xmlns:a16="http://schemas.microsoft.com/office/drawing/2014/main" id="{485BED74-F72B-4053-89BC-62834A2CDFE0}"/>
                </a:ext>
              </a:extLst>
            </p:cNvPr>
            <p:cNvSpPr txBox="1"/>
            <p:nvPr/>
          </p:nvSpPr>
          <p:spPr>
            <a:xfrm rot="16200000">
              <a:off x="667922" y="1241288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JAN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36" name="Google Shape;233;ge66ddcac99_0_3">
              <a:extLst>
                <a:ext uri="{FF2B5EF4-FFF2-40B4-BE49-F238E27FC236}">
                  <a16:creationId xmlns:a16="http://schemas.microsoft.com/office/drawing/2014/main" id="{73FE04C4-9A27-456D-A037-07C02338EEF0}"/>
                </a:ext>
              </a:extLst>
            </p:cNvPr>
            <p:cNvSpPr txBox="1"/>
            <p:nvPr/>
          </p:nvSpPr>
          <p:spPr>
            <a:xfrm rot="16200000">
              <a:off x="1195825" y="1241287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FEB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37" name="Google Shape;233;ge66ddcac99_0_3">
              <a:extLst>
                <a:ext uri="{FF2B5EF4-FFF2-40B4-BE49-F238E27FC236}">
                  <a16:creationId xmlns:a16="http://schemas.microsoft.com/office/drawing/2014/main" id="{26A7CF12-0BB8-411D-B2A4-BE3CBB7ADFC4}"/>
                </a:ext>
              </a:extLst>
            </p:cNvPr>
            <p:cNvSpPr txBox="1"/>
            <p:nvPr/>
          </p:nvSpPr>
          <p:spPr>
            <a:xfrm rot="16200000">
              <a:off x="1726608" y="1241288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MAR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38" name="Google Shape;233;ge66ddcac99_0_3">
              <a:extLst>
                <a:ext uri="{FF2B5EF4-FFF2-40B4-BE49-F238E27FC236}">
                  <a16:creationId xmlns:a16="http://schemas.microsoft.com/office/drawing/2014/main" id="{C82452CE-4E38-43B8-AE51-2382F9A8506D}"/>
                </a:ext>
              </a:extLst>
            </p:cNvPr>
            <p:cNvSpPr txBox="1"/>
            <p:nvPr/>
          </p:nvSpPr>
          <p:spPr>
            <a:xfrm rot="16200000">
              <a:off x="2257394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APR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39" name="Google Shape;233;ge66ddcac99_0_3">
              <a:extLst>
                <a:ext uri="{FF2B5EF4-FFF2-40B4-BE49-F238E27FC236}">
                  <a16:creationId xmlns:a16="http://schemas.microsoft.com/office/drawing/2014/main" id="{D204459C-EC83-4E8C-A104-6EA120234E2B}"/>
                </a:ext>
              </a:extLst>
            </p:cNvPr>
            <p:cNvSpPr txBox="1"/>
            <p:nvPr/>
          </p:nvSpPr>
          <p:spPr>
            <a:xfrm rot="16200000">
              <a:off x="2800741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MAY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0" name="Google Shape;233;ge66ddcac99_0_3">
              <a:extLst>
                <a:ext uri="{FF2B5EF4-FFF2-40B4-BE49-F238E27FC236}">
                  <a16:creationId xmlns:a16="http://schemas.microsoft.com/office/drawing/2014/main" id="{D65A035D-0B6D-4D7A-BD00-BD247F4C06A8}"/>
                </a:ext>
              </a:extLst>
            </p:cNvPr>
            <p:cNvSpPr txBox="1"/>
            <p:nvPr/>
          </p:nvSpPr>
          <p:spPr>
            <a:xfrm rot="16200000">
              <a:off x="3333752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JUN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1" name="Google Shape;233;ge66ddcac99_0_3">
              <a:extLst>
                <a:ext uri="{FF2B5EF4-FFF2-40B4-BE49-F238E27FC236}">
                  <a16:creationId xmlns:a16="http://schemas.microsoft.com/office/drawing/2014/main" id="{BFFFBF85-A992-4FB6-BAE0-36BD1F4E8B7E}"/>
                </a:ext>
              </a:extLst>
            </p:cNvPr>
            <p:cNvSpPr txBox="1"/>
            <p:nvPr/>
          </p:nvSpPr>
          <p:spPr>
            <a:xfrm rot="16200000">
              <a:off x="3865766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JUL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2" name="Google Shape;233;ge66ddcac99_0_3">
              <a:extLst>
                <a:ext uri="{FF2B5EF4-FFF2-40B4-BE49-F238E27FC236}">
                  <a16:creationId xmlns:a16="http://schemas.microsoft.com/office/drawing/2014/main" id="{8FEC5204-FD00-467E-875C-D1409081C990}"/>
                </a:ext>
              </a:extLst>
            </p:cNvPr>
            <p:cNvSpPr txBox="1"/>
            <p:nvPr/>
          </p:nvSpPr>
          <p:spPr>
            <a:xfrm rot="16200000">
              <a:off x="4396547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AUG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3" name="Google Shape;233;ge66ddcac99_0_3">
              <a:extLst>
                <a:ext uri="{FF2B5EF4-FFF2-40B4-BE49-F238E27FC236}">
                  <a16:creationId xmlns:a16="http://schemas.microsoft.com/office/drawing/2014/main" id="{944F9DAD-B327-401C-9715-7276E375AC47}"/>
                </a:ext>
              </a:extLst>
            </p:cNvPr>
            <p:cNvSpPr txBox="1"/>
            <p:nvPr/>
          </p:nvSpPr>
          <p:spPr>
            <a:xfrm rot="16200000">
              <a:off x="4927329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SEP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4" name="Google Shape;233;ge66ddcac99_0_3">
              <a:extLst>
                <a:ext uri="{FF2B5EF4-FFF2-40B4-BE49-F238E27FC236}">
                  <a16:creationId xmlns:a16="http://schemas.microsoft.com/office/drawing/2014/main" id="{6595572A-7150-44E0-A60B-AFBDDA6D800A}"/>
                </a:ext>
              </a:extLst>
            </p:cNvPr>
            <p:cNvSpPr txBox="1"/>
            <p:nvPr/>
          </p:nvSpPr>
          <p:spPr>
            <a:xfrm rot="16200000">
              <a:off x="5458111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OCT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5" name="Google Shape;233;ge66ddcac99_0_3">
              <a:extLst>
                <a:ext uri="{FF2B5EF4-FFF2-40B4-BE49-F238E27FC236}">
                  <a16:creationId xmlns:a16="http://schemas.microsoft.com/office/drawing/2014/main" id="{2213D016-C022-4681-A273-5FEA22DEB068}"/>
                </a:ext>
              </a:extLst>
            </p:cNvPr>
            <p:cNvSpPr txBox="1"/>
            <p:nvPr/>
          </p:nvSpPr>
          <p:spPr>
            <a:xfrm rot="16200000">
              <a:off x="5988893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NOV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  <p:sp>
          <p:nvSpPr>
            <p:cNvPr id="46" name="Google Shape;233;ge66ddcac99_0_3">
              <a:extLst>
                <a:ext uri="{FF2B5EF4-FFF2-40B4-BE49-F238E27FC236}">
                  <a16:creationId xmlns:a16="http://schemas.microsoft.com/office/drawing/2014/main" id="{A3EA50CF-073A-48B1-A826-4D7054002FD6}"/>
                </a:ext>
              </a:extLst>
            </p:cNvPr>
            <p:cNvSpPr txBox="1"/>
            <p:nvPr/>
          </p:nvSpPr>
          <p:spPr>
            <a:xfrm rot="16200000">
              <a:off x="6522143" y="1241286"/>
              <a:ext cx="623454" cy="568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 dirty="0">
                  <a:solidFill>
                    <a:schemeClr val="dk1"/>
                  </a:solidFill>
                </a:rPr>
                <a:t>DEC</a:t>
              </a:r>
              <a:r>
                <a:rPr lang="es-419" sz="1600" dirty="0">
                  <a:solidFill>
                    <a:schemeClr val="dk1"/>
                  </a:solidFill>
                </a:rPr>
                <a:t> </a:t>
              </a:r>
              <a:endParaRPr sz="1600" dirty="0"/>
            </a:p>
          </p:txBody>
        </p:sp>
      </p:grp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627B029-70DD-47A4-8030-347279215947}"/>
              </a:ext>
            </a:extLst>
          </p:cNvPr>
          <p:cNvSpPr/>
          <p:nvPr/>
        </p:nvSpPr>
        <p:spPr>
          <a:xfrm rot="16200000">
            <a:off x="-1500362" y="3064241"/>
            <a:ext cx="4934057" cy="1207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9F443EB2-BD92-40CA-84BE-F437F9088435}"/>
              </a:ext>
            </a:extLst>
          </p:cNvPr>
          <p:cNvSpPr/>
          <p:nvPr/>
        </p:nvSpPr>
        <p:spPr>
          <a:xfrm>
            <a:off x="488135" y="2452784"/>
            <a:ext cx="980500" cy="20135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sp>
        <p:nvSpPr>
          <p:cNvPr id="49" name="Google Shape;233;ge66ddcac99_0_3">
            <a:extLst>
              <a:ext uri="{FF2B5EF4-FFF2-40B4-BE49-F238E27FC236}">
                <a16:creationId xmlns:a16="http://schemas.microsoft.com/office/drawing/2014/main" id="{42DDA099-E235-4BDB-BCCC-8952B5D8EC86}"/>
              </a:ext>
            </a:extLst>
          </p:cNvPr>
          <p:cNvSpPr txBox="1"/>
          <p:nvPr/>
        </p:nvSpPr>
        <p:spPr>
          <a:xfrm rot="16200000">
            <a:off x="2474317" y="2235337"/>
            <a:ext cx="13487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ANNUAL</a:t>
            </a:r>
            <a:r>
              <a:rPr lang="es-419" sz="1050" dirty="0">
                <a:solidFill>
                  <a:schemeClr val="dk1"/>
                </a:solidFill>
              </a:rPr>
              <a:t> </a:t>
            </a:r>
            <a:endParaRPr sz="1050" dirty="0"/>
          </a:p>
        </p:txBody>
      </p:sp>
      <p:sp>
        <p:nvSpPr>
          <p:cNvPr id="50" name="Google Shape;233;ge66ddcac99_0_3">
            <a:extLst>
              <a:ext uri="{FF2B5EF4-FFF2-40B4-BE49-F238E27FC236}">
                <a16:creationId xmlns:a16="http://schemas.microsoft.com/office/drawing/2014/main" id="{308F05C5-D4F6-41BB-860D-D73CE143E117}"/>
              </a:ext>
            </a:extLst>
          </p:cNvPr>
          <p:cNvSpPr txBox="1"/>
          <p:nvPr/>
        </p:nvSpPr>
        <p:spPr>
          <a:xfrm rot="16200000">
            <a:off x="1989114" y="5032572"/>
            <a:ext cx="210805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SEASONAL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(APRIL – AUGUST)</a:t>
            </a:r>
            <a:r>
              <a:rPr lang="es-419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2B3381E6-7CBC-42B7-9A25-3BB339D5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780" y="866125"/>
            <a:ext cx="3114599" cy="291222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A294C411-6EE3-480F-9128-1762C3D9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781" y="866125"/>
            <a:ext cx="3162353" cy="2912224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75083230-3680-4FFF-A5CB-B10D71CB4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430" y="3945776"/>
            <a:ext cx="3149682" cy="291222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CE2FB6CF-9301-4C3C-9752-E85513528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180" y="3945776"/>
            <a:ext cx="3148954" cy="29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9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83085F8-E149-48C7-AFF2-B12EEC3E64A1}"/>
              </a:ext>
            </a:extLst>
          </p:cNvPr>
          <p:cNvSpPr txBox="1">
            <a:spLocks/>
          </p:cNvSpPr>
          <p:nvPr/>
        </p:nvSpPr>
        <p:spPr>
          <a:xfrm>
            <a:off x="122924" y="1"/>
            <a:ext cx="11570311" cy="794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en-US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ANALYSIS – CLIMATE AND ECOSYSTEMS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707981-6E81-430F-AD92-4EA4484F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90" y="794326"/>
            <a:ext cx="9636776" cy="60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BDEFB-5E77-411E-BFF5-791A37DB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58" y="0"/>
            <a:ext cx="10135062" cy="1325563"/>
          </a:xfrm>
        </p:spPr>
        <p:txBody>
          <a:bodyPr>
            <a:normAutofit/>
          </a:bodyPr>
          <a:lstStyle/>
          <a:p>
            <a:r>
              <a:rPr lang="es-419" sz="54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s-PE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78B5F8-D02B-49CD-8E54-5682D159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58" y="1060132"/>
            <a:ext cx="10831484" cy="4737735"/>
          </a:xfrm>
          <a:solidFill>
            <a:schemeClr val="bg2">
              <a:lumMod val="90000"/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PE" sz="3600" dirty="0">
                <a:solidFill>
                  <a:schemeClr val="dk1"/>
                </a:solidFill>
              </a:rPr>
              <a:t>The </a:t>
            </a:r>
            <a:r>
              <a:rPr lang="en-US" sz="3600" dirty="0"/>
              <a:t>land cover changes on the ecosystems of Sibinacocha using Random Forest through Google Earth Engine has a Kappa Coefficient 0.97.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PE" sz="3600" dirty="0" err="1">
                <a:solidFill>
                  <a:schemeClr val="dk1"/>
                </a:solidFill>
              </a:rPr>
              <a:t>Glaciers</a:t>
            </a:r>
            <a:r>
              <a:rPr lang="es-PE" sz="3600" dirty="0">
                <a:solidFill>
                  <a:schemeClr val="dk1"/>
                </a:solidFill>
              </a:rPr>
              <a:t> and </a:t>
            </a:r>
            <a:r>
              <a:rPr lang="es-PE" sz="3600" dirty="0" err="1">
                <a:solidFill>
                  <a:schemeClr val="dk1"/>
                </a:solidFill>
              </a:rPr>
              <a:t>wetlands</a:t>
            </a:r>
            <a:r>
              <a:rPr lang="es-PE" sz="3600" dirty="0">
                <a:solidFill>
                  <a:schemeClr val="dk1"/>
                </a:solidFill>
              </a:rPr>
              <a:t> are the </a:t>
            </a:r>
            <a:r>
              <a:rPr lang="es-PE" sz="3600" dirty="0" err="1">
                <a:solidFill>
                  <a:schemeClr val="dk1"/>
                </a:solidFill>
              </a:rPr>
              <a:t>most</a:t>
            </a:r>
            <a:r>
              <a:rPr lang="es-PE" sz="3600" dirty="0">
                <a:solidFill>
                  <a:schemeClr val="dk1"/>
                </a:solidFill>
              </a:rPr>
              <a:t> </a:t>
            </a:r>
            <a:r>
              <a:rPr lang="es-PE" sz="3600" dirty="0" err="1">
                <a:solidFill>
                  <a:schemeClr val="dk1"/>
                </a:solidFill>
              </a:rPr>
              <a:t>affected</a:t>
            </a:r>
            <a:r>
              <a:rPr lang="es-PE" sz="3600" dirty="0">
                <a:solidFill>
                  <a:schemeClr val="dk1"/>
                </a:solidFill>
              </a:rPr>
              <a:t> </a:t>
            </a:r>
            <a:r>
              <a:rPr lang="es-PE" sz="3600" dirty="0" err="1">
                <a:solidFill>
                  <a:schemeClr val="dk1"/>
                </a:solidFill>
              </a:rPr>
              <a:t>ecosystems</a:t>
            </a:r>
            <a:r>
              <a:rPr lang="es-PE" sz="3600" dirty="0">
                <a:solidFill>
                  <a:schemeClr val="dk1"/>
                </a:solidFill>
              </a:rPr>
              <a:t> (-35% and -17%), and 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PE" sz="3600" dirty="0" err="1">
                <a:solidFill>
                  <a:schemeClr val="dk1"/>
                </a:solidFill>
              </a:rPr>
              <a:t>Increase</a:t>
            </a:r>
            <a:r>
              <a:rPr lang="es-PE" sz="3600" dirty="0">
                <a:solidFill>
                  <a:schemeClr val="dk1"/>
                </a:solidFill>
              </a:rPr>
              <a:t> in </a:t>
            </a:r>
            <a:r>
              <a:rPr lang="es-PE" sz="3600" dirty="0" err="1">
                <a:solidFill>
                  <a:schemeClr val="dk1"/>
                </a:solidFill>
              </a:rPr>
              <a:t>Annual</a:t>
            </a:r>
            <a:r>
              <a:rPr lang="es-PE" sz="3600" dirty="0">
                <a:solidFill>
                  <a:schemeClr val="dk1"/>
                </a:solidFill>
              </a:rPr>
              <a:t> Tmax (+0.8°C), and </a:t>
            </a:r>
            <a:r>
              <a:rPr lang="es-PE" sz="3600" dirty="0" err="1">
                <a:solidFill>
                  <a:schemeClr val="dk1"/>
                </a:solidFill>
              </a:rPr>
              <a:t>decrease</a:t>
            </a:r>
            <a:r>
              <a:rPr lang="es-PE" sz="3600" dirty="0">
                <a:solidFill>
                  <a:schemeClr val="dk1"/>
                </a:solidFill>
              </a:rPr>
              <a:t> in </a:t>
            </a:r>
            <a:r>
              <a:rPr lang="es-PE" sz="3600" dirty="0" err="1">
                <a:solidFill>
                  <a:schemeClr val="dk1"/>
                </a:solidFill>
              </a:rPr>
              <a:t>Seasonal</a:t>
            </a:r>
            <a:r>
              <a:rPr lang="es-PE" sz="3600" dirty="0">
                <a:solidFill>
                  <a:schemeClr val="dk1"/>
                </a:solidFill>
              </a:rPr>
              <a:t> </a:t>
            </a:r>
            <a:r>
              <a:rPr lang="es-PE" sz="3600" dirty="0" err="1">
                <a:solidFill>
                  <a:schemeClr val="dk1"/>
                </a:solidFill>
              </a:rPr>
              <a:t>Precipitation</a:t>
            </a:r>
            <a:r>
              <a:rPr lang="es-PE" sz="3600" dirty="0">
                <a:solidFill>
                  <a:schemeClr val="dk1"/>
                </a:solidFill>
              </a:rPr>
              <a:t> (-40mm).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 dirty="0"/>
              <a:t>Using regression and correlation analysis, explains that ecosystems are responding to a external factors such as warming climate and accelerated glacier retreat.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2892114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435</Words>
  <Application>Microsoft Office PowerPoint</Application>
  <PresentationFormat>Panorámica</PresentationFormat>
  <Paragraphs>96</Paragraphs>
  <Slides>10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Tema de Office</vt:lpstr>
      <vt:lpstr>Presentación de PowerPoint</vt:lpstr>
      <vt:lpstr>AIMS</vt:lpstr>
      <vt:lpstr>STUDY SITE</vt:lpstr>
      <vt:lpstr>LAND COVER DATA</vt:lpstr>
      <vt:lpstr>Presentación de PowerPoint</vt:lpstr>
      <vt:lpstr>ECOSYSTEM CHANGES</vt:lpstr>
      <vt:lpstr>CLIMATE CHANGES</vt:lpstr>
      <vt:lpstr>Presentación de PowerPoint</vt:lpstr>
      <vt:lpstr>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Joshua Castro</dc:creator>
  <cp:lastModifiedBy>Joshua Castro</cp:lastModifiedBy>
  <cp:revision>28</cp:revision>
  <dcterms:created xsi:type="dcterms:W3CDTF">2022-05-22T22:23:34Z</dcterms:created>
  <dcterms:modified xsi:type="dcterms:W3CDTF">2022-05-23T00:20:56Z</dcterms:modified>
</cp:coreProperties>
</file>