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56" r:id="rId5"/>
    <p:sldId id="257" r:id="rId6"/>
    <p:sldId id="262" r:id="rId7"/>
    <p:sldId id="260" r:id="rId8"/>
    <p:sldId id="259" r:id="rId9"/>
    <p:sldId id="261" r:id="rId10"/>
    <p:sldId id="267" r:id="rId11"/>
    <p:sldId id="268" r:id="rId12"/>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68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249" autoAdjust="0"/>
  </p:normalViewPr>
  <p:slideViewPr>
    <p:cSldViewPr snapToGrid="0">
      <p:cViewPr varScale="1">
        <p:scale>
          <a:sx n="82" d="100"/>
          <a:sy n="82" d="100"/>
        </p:scale>
        <p:origin x="5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DD866-D394-453B-8C6F-005952F8DFE6}" type="datetimeFigureOut">
              <a:rPr lang="es-CO" smtClean="0"/>
              <a:t>24/05/2022</a:t>
            </a:fld>
            <a:endParaRPr lang="es-C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D87FE0-117A-42FD-90CC-8B3A11A90FAD}" type="slidenum">
              <a:rPr lang="es-CO" smtClean="0"/>
              <a:t>‹#›</a:t>
            </a:fld>
            <a:endParaRPr lang="es-CO"/>
          </a:p>
        </p:txBody>
      </p:sp>
    </p:spTree>
    <p:extLst>
      <p:ext uri="{BB962C8B-B14F-4D97-AF65-F5344CB8AC3E}">
        <p14:creationId xmlns:p14="http://schemas.microsoft.com/office/powerpoint/2010/main" val="546446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a:t>Landslide processes are very diverse, and may be  shallow or deep, slow, or fast, with translational or rotational movements and sometimes can evolve in a compound nature, with a single event behaving in different ways along time or space. Under certain internal and external conditions, slow-moving landslides can increase their speed, becoming flows with a large mobility range and destructive energy. </a:t>
            </a:r>
            <a:r>
              <a:rPr lang="en-US" sz="1200" b="0" i="0">
                <a:solidFill>
                  <a:srgbClr val="000000"/>
                </a:solidFill>
                <a:effectLst/>
                <a:latin typeface="Calibri" panose="020F0502020204030204" pitchFamily="34" charset="0"/>
              </a:rPr>
              <a:t> </a:t>
            </a:r>
            <a:endParaRPr lang="en-US" sz="1200">
              <a:solidFill>
                <a:srgbClr val="000000"/>
              </a:solidFill>
              <a:latin typeface="Segoe UI" panose="020B0502040204020203" pitchFamily="34" charset="0"/>
            </a:endParaRPr>
          </a:p>
          <a:p>
            <a:pPr algn="just"/>
            <a:r>
              <a:rPr lang="en-US" sz="1200">
                <a:solidFill>
                  <a:srgbClr val="000000"/>
                </a:solidFill>
                <a:latin typeface="Calibri" panose="020F0502020204030204" pitchFamily="34" charset="0"/>
              </a:rPr>
              <a:t>M</a:t>
            </a:r>
            <a:r>
              <a:rPr lang="en-US" sz="1200" b="0" i="0">
                <a:solidFill>
                  <a:srgbClr val="000000"/>
                </a:solidFill>
                <a:effectLst/>
                <a:latin typeface="Calibri" panose="020F0502020204030204" pitchFamily="34" charset="0"/>
              </a:rPr>
              <a:t>ethods for creating regional-scale landslide hazard maps don’t represent the diversity of this type of process, nor the different stages of land sliding sub-processes, like failure, movement, and deposition area. Achieving reliable hazard maps concerning concrete gravitational mass movements that account for their </a:t>
            </a:r>
            <a:r>
              <a:rPr lang="en-US" sz="1200" b="0" i="0" err="1">
                <a:solidFill>
                  <a:srgbClr val="000000"/>
                </a:solidFill>
                <a:effectLst/>
                <a:latin typeface="Calibri" panose="020F0502020204030204" pitchFamily="34" charset="0"/>
              </a:rPr>
              <a:t>behaviour</a:t>
            </a:r>
            <a:r>
              <a:rPr lang="en-US" sz="1200" b="0" i="0">
                <a:solidFill>
                  <a:srgbClr val="000000"/>
                </a:solidFill>
                <a:effectLst/>
                <a:latin typeface="Calibri" panose="020F0502020204030204" pitchFamily="34" charset="0"/>
              </a:rPr>
              <a:t> during mobilization still faces significant challenges.  </a:t>
            </a:r>
            <a:endParaRPr lang="en-US" sz="1200" b="0" i="0">
              <a:solidFill>
                <a:srgbClr val="000000"/>
              </a:solidFill>
              <a:effectLst/>
              <a:latin typeface="Segoe UI" panose="020B0502040204020203" pitchFamily="34" charset="0"/>
            </a:endParaRPr>
          </a:p>
          <a:p>
            <a:pPr algn="just"/>
            <a:r>
              <a:rPr lang="en-US" sz="1200"/>
              <a:t>These models are then able to consider/predict the landslide release, runout extent and also its depositional area based on the terrain geotechnical properties. </a:t>
            </a:r>
          </a:p>
          <a:p>
            <a:pPr algn="just"/>
            <a:r>
              <a:rPr lang="en-US" sz="1200"/>
              <a:t>The central aim of this research project is to evaluate the mobility and risk of mass movements at three selected locations in Lower Austria. For this purpose, physically-based models are used to visualize the extent of events based on different scenarios and quantify their expected damages. The final goal is the creation of hazard maps on a scale of 1: 2,000–1: 5000, including information on potential frequencies and magnitudes for different ranges, the assessment of the potential impact on society and the evaluation of the corresponding uncertainties as well as recommendations for handling and the possible uses of the hazard maps.</a:t>
            </a:r>
          </a:p>
          <a:p>
            <a:endParaRPr lang="es-CO"/>
          </a:p>
        </p:txBody>
      </p:sp>
      <p:sp>
        <p:nvSpPr>
          <p:cNvPr id="4" name="Slide Number Placeholder 3"/>
          <p:cNvSpPr>
            <a:spLocks noGrp="1"/>
          </p:cNvSpPr>
          <p:nvPr>
            <p:ph type="sldNum" sz="quarter" idx="5"/>
          </p:nvPr>
        </p:nvSpPr>
        <p:spPr/>
        <p:txBody>
          <a:bodyPr/>
          <a:lstStyle/>
          <a:p>
            <a:fld id="{C0D87FE0-117A-42FD-90CC-8B3A11A90FAD}" type="slidenum">
              <a:rPr lang="es-CO" smtClean="0"/>
              <a:t>2</a:t>
            </a:fld>
            <a:endParaRPr lang="es-CO"/>
          </a:p>
        </p:txBody>
      </p:sp>
    </p:spTree>
    <p:extLst>
      <p:ext uri="{BB962C8B-B14F-4D97-AF65-F5344CB8AC3E}">
        <p14:creationId xmlns:p14="http://schemas.microsoft.com/office/powerpoint/2010/main" val="2285080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Calibri" panose="020F0502020204030204" pitchFamily="34" charset="0"/>
              </a:rPr>
              <a:t>The selected landslides are located in the lower Austria state (</a:t>
            </a:r>
            <a:r>
              <a:rPr lang="en-US" sz="1800" b="0" i="1" err="1">
                <a:solidFill>
                  <a:srgbClr val="000000"/>
                </a:solidFill>
                <a:effectLst/>
                <a:latin typeface="Calibri" panose="020F0502020204030204" pitchFamily="34" charset="0"/>
              </a:rPr>
              <a:t>Niederösterreich</a:t>
            </a:r>
            <a:r>
              <a:rPr lang="en-US" sz="1800" b="0" i="1">
                <a:solidFill>
                  <a:srgbClr val="000000"/>
                </a:solidFill>
                <a:effectLst/>
                <a:latin typeface="Calibri" panose="020F0502020204030204" pitchFamily="34" charset="0"/>
              </a:rPr>
              <a:t>),</a:t>
            </a:r>
            <a:r>
              <a:rPr lang="en-US" sz="1800" b="0" i="0">
                <a:solidFill>
                  <a:srgbClr val="000000"/>
                </a:solidFill>
                <a:effectLst/>
                <a:latin typeface="Calibri" panose="020F0502020204030204" pitchFamily="34" charset="0"/>
              </a:rPr>
              <a:t> in the region corresponding to the lower Austrian Alpine Foreland, between the northern foothills of the Alps in the South and the Danube River in the North. This region is characterized by gentle to hilly terrains created by soft, non-consolidated sediments. The natural conditions of the area, like the gentle slopes, good and fertile soils, and sufficient water availability, make it very suitable for agriculture, cattle raising, urbanization and road construction. </a:t>
            </a:r>
          </a:p>
          <a:p>
            <a:endParaRPr lang="en-US" sz="1800" b="0" i="0">
              <a:solidFill>
                <a:srgbClr val="000000"/>
              </a:solidFill>
              <a:effectLst/>
              <a:latin typeface="Calibri" panose="020F0502020204030204" pitchFamily="34" charset="0"/>
            </a:endParaRPr>
          </a:p>
          <a:p>
            <a:r>
              <a:rPr lang="en-US" sz="1800" b="0" i="0">
                <a:solidFill>
                  <a:srgbClr val="000000"/>
                </a:solidFill>
                <a:effectLst/>
                <a:latin typeface="Calibri" panose="020F0502020204030204" pitchFamily="34" charset="0"/>
              </a:rPr>
              <a:t>The alpine foothills correspond to the molasse zone, a geological unit constituted by a sequence of over 4 Km of Late Eocene to Middle Miocene detrital sediments, product of the erosion of the arising Alps in the South. To the South, the molasse zone is in faulted contact with the </a:t>
            </a:r>
            <a:r>
              <a:rPr lang="en-US" sz="1800" b="0" i="0" err="1">
                <a:solidFill>
                  <a:srgbClr val="000000"/>
                </a:solidFill>
                <a:effectLst/>
                <a:latin typeface="Calibri" panose="020F0502020204030204" pitchFamily="34" charset="0"/>
              </a:rPr>
              <a:t>Flysh</a:t>
            </a:r>
            <a:r>
              <a:rPr lang="en-US" sz="1800" b="0" i="0">
                <a:solidFill>
                  <a:srgbClr val="000000"/>
                </a:solidFill>
                <a:effectLst/>
                <a:latin typeface="Calibri" panose="020F0502020204030204" pitchFamily="34" charset="0"/>
              </a:rPr>
              <a:t> zone, an east-west trending belt with sediments from the Cretaceous and Paleogene, mostly marls and sandstones (</a:t>
            </a:r>
            <a:r>
              <a:rPr lang="en-US" sz="1800" b="0" i="0" err="1">
                <a:solidFill>
                  <a:srgbClr val="000000"/>
                </a:solidFill>
                <a:effectLst/>
                <a:latin typeface="Calibri" panose="020F0502020204030204" pitchFamily="34" charset="0"/>
              </a:rPr>
              <a:t>Janoschek</a:t>
            </a:r>
            <a:r>
              <a:rPr lang="en-US" sz="1800" b="0" i="0">
                <a:solidFill>
                  <a:srgbClr val="000000"/>
                </a:solidFill>
                <a:effectLst/>
                <a:latin typeface="Calibri" panose="020F0502020204030204" pitchFamily="34" charset="0"/>
              </a:rPr>
              <a:t> &amp; Matura, 1980).  </a:t>
            </a:r>
            <a:endParaRPr lang="es-CO"/>
          </a:p>
        </p:txBody>
      </p:sp>
      <p:sp>
        <p:nvSpPr>
          <p:cNvPr id="4" name="Slide Number Placeholder 3"/>
          <p:cNvSpPr>
            <a:spLocks noGrp="1"/>
          </p:cNvSpPr>
          <p:nvPr>
            <p:ph type="sldNum" sz="quarter" idx="5"/>
          </p:nvPr>
        </p:nvSpPr>
        <p:spPr/>
        <p:txBody>
          <a:bodyPr/>
          <a:lstStyle/>
          <a:p>
            <a:fld id="{C0D87FE0-117A-42FD-90CC-8B3A11A90FAD}" type="slidenum">
              <a:rPr lang="es-CO" smtClean="0"/>
              <a:t>3</a:t>
            </a:fld>
            <a:endParaRPr lang="es-CO"/>
          </a:p>
        </p:txBody>
      </p:sp>
    </p:spTree>
    <p:extLst>
      <p:ext uri="{BB962C8B-B14F-4D97-AF65-F5344CB8AC3E}">
        <p14:creationId xmlns:p14="http://schemas.microsoft.com/office/powerpoint/2010/main" val="12888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US" sz="1800" b="0" i="0" err="1">
                <a:solidFill>
                  <a:srgbClr val="000000"/>
                </a:solidFill>
                <a:effectLst/>
                <a:latin typeface="Calibri" panose="020F0502020204030204" pitchFamily="34" charset="0"/>
              </a:rPr>
              <a:t>r</a:t>
            </a:r>
            <a:r>
              <a:rPr lang="en-US" sz="1800" b="0" i="0" err="1">
                <a:solidFill>
                  <a:srgbClr val="000000"/>
                </a:solidFill>
                <a:effectLst/>
                <a:latin typeface="Arial" panose="020B0604020202020204" pitchFamily="34" charset="0"/>
                <a:cs typeface="Arial" panose="020B0604020202020204" pitchFamily="34" charset="0"/>
              </a:rPr>
              <a:t>.avaflow</a:t>
            </a:r>
            <a:r>
              <a:rPr lang="en-US" sz="1800">
                <a:solidFill>
                  <a:srgbClr val="000000"/>
                </a:solidFill>
                <a:latin typeface="Arial" panose="020B0604020202020204" pitchFamily="34" charset="0"/>
                <a:cs typeface="Arial" panose="020B0604020202020204" pitchFamily="34" charset="0"/>
              </a:rPr>
              <a:t>: </a:t>
            </a:r>
          </a:p>
          <a:p>
            <a:pPr lvl="1" algn="just" fontAlgn="base"/>
            <a:r>
              <a:rPr lang="en-US" sz="1800">
                <a:solidFill>
                  <a:srgbClr val="000000"/>
                </a:solidFill>
                <a:latin typeface="Arial" panose="020B0604020202020204" pitchFamily="34" charset="0"/>
                <a:cs typeface="Arial" panose="020B0604020202020204" pitchFamily="34" charset="0"/>
              </a:rPr>
              <a:t>Open-source, GIS- and physically-based model and computational framework for routing flowing or moving masses from a defined release area to a deposition area. </a:t>
            </a:r>
          </a:p>
          <a:p>
            <a:pPr lvl="1" algn="just" fontAlgn="base"/>
            <a:r>
              <a:rPr lang="en-US" sz="1800">
                <a:solidFill>
                  <a:srgbClr val="000000"/>
                </a:solidFill>
                <a:latin typeface="Arial" panose="020B0604020202020204" pitchFamily="34" charset="0"/>
                <a:cs typeface="Arial" panose="020B0604020202020204" pitchFamily="34" charset="0"/>
              </a:rPr>
              <a:t>One- and two-phase mass flow models for the solid and fluid components separately but simultaneously. </a:t>
            </a:r>
          </a:p>
          <a:p>
            <a:pPr lvl="1" algn="just" fontAlgn="base"/>
            <a:r>
              <a:rPr lang="en-US" sz="1800">
                <a:solidFill>
                  <a:srgbClr val="000000"/>
                </a:solidFill>
                <a:latin typeface="Arial" panose="020B0604020202020204" pitchFamily="34" charset="0"/>
                <a:cs typeface="Arial" panose="020B0604020202020204" pitchFamily="34" charset="0"/>
              </a:rPr>
              <a:t>Considers the relationships between the solid and liquid phases in processes like entrainment, stopping and deposition. </a:t>
            </a:r>
          </a:p>
          <a:p>
            <a:pPr lvl="1" algn="just" fontAlgn="base"/>
            <a:r>
              <a:rPr lang="en-US" sz="1800">
                <a:solidFill>
                  <a:srgbClr val="000000"/>
                </a:solidFill>
                <a:latin typeface="Arial" panose="020B0604020202020204" pitchFamily="34" charset="0"/>
                <a:cs typeface="Arial" panose="020B0604020202020204" pitchFamily="34" charset="0"/>
              </a:rPr>
              <a:t>Inputs: DTM of basal surface, spatial distribution of the release masses, depth and flow parameters (number of phases to be considered, their density, friction and viscosity)</a:t>
            </a:r>
          </a:p>
          <a:p>
            <a:pPr lvl="1" algn="just" fontAlgn="base"/>
            <a:r>
              <a:rPr lang="en-US" sz="1800">
                <a:solidFill>
                  <a:srgbClr val="000000"/>
                </a:solidFill>
                <a:latin typeface="Arial" panose="020B0604020202020204" pitchFamily="34" charset="0"/>
                <a:cs typeface="Arial" panose="020B0604020202020204" pitchFamily="34" charset="0"/>
              </a:rPr>
              <a:t>Outputs: Flow height, flow velocity, pressure and kinetic energy, and changes in the basal topography (</a:t>
            </a:r>
            <a:r>
              <a:rPr lang="en-US" sz="1800" err="1">
                <a:solidFill>
                  <a:srgbClr val="000000"/>
                </a:solidFill>
                <a:latin typeface="Arial" panose="020B0604020202020204" pitchFamily="34" charset="0"/>
                <a:cs typeface="Arial" panose="020B0604020202020204" pitchFamily="34" charset="0"/>
              </a:rPr>
              <a:t>Mergili</a:t>
            </a:r>
            <a:r>
              <a:rPr lang="en-US" sz="1800">
                <a:solidFill>
                  <a:srgbClr val="000000"/>
                </a:solidFill>
                <a:latin typeface="Arial" panose="020B0604020202020204" pitchFamily="34" charset="0"/>
                <a:cs typeface="Arial" panose="020B0604020202020204" pitchFamily="34" charset="0"/>
              </a:rPr>
              <a:t>, Fischer, </a:t>
            </a:r>
            <a:r>
              <a:rPr lang="en-US" sz="1800" err="1">
                <a:solidFill>
                  <a:srgbClr val="000000"/>
                </a:solidFill>
                <a:latin typeface="Arial" panose="020B0604020202020204" pitchFamily="34" charset="0"/>
                <a:cs typeface="Arial" panose="020B0604020202020204" pitchFamily="34" charset="0"/>
              </a:rPr>
              <a:t>Krenn</a:t>
            </a:r>
            <a:r>
              <a:rPr lang="en-US" sz="1800">
                <a:solidFill>
                  <a:srgbClr val="000000"/>
                </a:solidFill>
                <a:latin typeface="Arial" panose="020B0604020202020204" pitchFamily="34" charset="0"/>
                <a:cs typeface="Arial" panose="020B0604020202020204" pitchFamily="34" charset="0"/>
              </a:rPr>
              <a:t>, &amp; </a:t>
            </a:r>
            <a:r>
              <a:rPr lang="en-US" sz="1800" err="1">
                <a:solidFill>
                  <a:srgbClr val="000000"/>
                </a:solidFill>
                <a:latin typeface="Arial" panose="020B0604020202020204" pitchFamily="34" charset="0"/>
                <a:cs typeface="Arial" panose="020B0604020202020204" pitchFamily="34" charset="0"/>
              </a:rPr>
              <a:t>Pudasaini</a:t>
            </a:r>
            <a:r>
              <a:rPr lang="en-US" sz="1800">
                <a:solidFill>
                  <a:srgbClr val="000000"/>
                </a:solidFill>
                <a:latin typeface="Arial" panose="020B0604020202020204" pitchFamily="34" charset="0"/>
                <a:cs typeface="Arial" panose="020B0604020202020204" pitchFamily="34" charset="0"/>
              </a:rPr>
              <a:t>, 2017).   </a:t>
            </a:r>
          </a:p>
          <a:p>
            <a:pPr algn="just" rtl="0" fontAlgn="base"/>
            <a:r>
              <a:rPr lang="en-US" sz="1800">
                <a:solidFill>
                  <a:srgbClr val="000000"/>
                </a:solidFill>
                <a:latin typeface="Arial" panose="020B0604020202020204" pitchFamily="34" charset="0"/>
                <a:cs typeface="Arial" panose="020B0604020202020204" pitchFamily="34" charset="0"/>
              </a:rPr>
              <a:t>Study areas: fine-grained (</a:t>
            </a:r>
            <a:r>
              <a:rPr lang="en-US" sz="1800" err="1">
                <a:solidFill>
                  <a:srgbClr val="000000"/>
                </a:solidFill>
                <a:latin typeface="Arial" panose="020B0604020202020204" pitchFamily="34" charset="0"/>
                <a:cs typeface="Arial" panose="020B0604020202020204" pitchFamily="34" charset="0"/>
              </a:rPr>
              <a:t>viscoplastic</a:t>
            </a:r>
            <a:r>
              <a:rPr lang="en-US" sz="1800">
                <a:solidFill>
                  <a:srgbClr val="000000"/>
                </a:solidFill>
                <a:latin typeface="Arial" panose="020B0604020202020204" pitchFamily="34" charset="0"/>
                <a:cs typeface="Arial" panose="020B0604020202020204" pitchFamily="34" charset="0"/>
              </a:rPr>
              <a:t>, frictional and viscous </a:t>
            </a:r>
            <a:r>
              <a:rPr lang="en-US" sz="1800" err="1">
                <a:solidFill>
                  <a:srgbClr val="000000"/>
                </a:solidFill>
                <a:latin typeface="Arial" panose="020B0604020202020204" pitchFamily="34" charset="0"/>
                <a:cs typeface="Arial" panose="020B0604020202020204" pitchFamily="34" charset="0"/>
              </a:rPr>
              <a:t>behaviour</a:t>
            </a:r>
            <a:r>
              <a:rPr lang="en-US" sz="1800">
                <a:solidFill>
                  <a:srgbClr val="000000"/>
                </a:solidFill>
                <a:latin typeface="Arial" panose="020B0604020202020204" pitchFamily="34" charset="0"/>
                <a:cs typeface="Arial" panose="020B0604020202020204" pitchFamily="34" charset="0"/>
              </a:rPr>
              <a:t>). For each sub-scenario, two parameters were modified to either simulate a flow or sliding process: </a:t>
            </a:r>
          </a:p>
          <a:p>
            <a:pPr lvl="1" algn="just" fontAlgn="base"/>
            <a:r>
              <a:rPr lang="en-US" sz="1800">
                <a:solidFill>
                  <a:srgbClr val="000000"/>
                </a:solidFill>
                <a:latin typeface="Arial" panose="020B0604020202020204" pitchFamily="34" charset="0"/>
                <a:cs typeface="Arial" panose="020B0604020202020204" pitchFamily="34" charset="0"/>
              </a:rPr>
              <a:t>Kinematic Viscosity:.  </a:t>
            </a:r>
          </a:p>
          <a:p>
            <a:pPr lvl="1" algn="just" fontAlgn="base"/>
            <a:r>
              <a:rPr lang="en-US" sz="1800">
                <a:solidFill>
                  <a:srgbClr val="000000"/>
                </a:solidFill>
                <a:latin typeface="Arial" panose="020B0604020202020204" pitchFamily="34" charset="0"/>
                <a:cs typeface="Arial" panose="020B0604020202020204" pitchFamily="34" charset="0"/>
              </a:rPr>
              <a:t>Modelling time</a:t>
            </a:r>
            <a:endParaRPr lang="es-CO" sz="1800">
              <a:solidFill>
                <a:srgbClr val="000000"/>
              </a:solidFill>
              <a:latin typeface="Arial" panose="020B0604020202020204" pitchFamily="34" charset="0"/>
              <a:cs typeface="Arial" panose="020B0604020202020204" pitchFamily="34" charset="0"/>
            </a:endParaRPr>
          </a:p>
          <a:p>
            <a:endParaRPr lang="es-CO"/>
          </a:p>
        </p:txBody>
      </p:sp>
      <p:sp>
        <p:nvSpPr>
          <p:cNvPr id="4" name="Slide Number Placeholder 3"/>
          <p:cNvSpPr>
            <a:spLocks noGrp="1"/>
          </p:cNvSpPr>
          <p:nvPr>
            <p:ph type="sldNum" sz="quarter" idx="5"/>
          </p:nvPr>
        </p:nvSpPr>
        <p:spPr/>
        <p:txBody>
          <a:bodyPr/>
          <a:lstStyle/>
          <a:p>
            <a:fld id="{C0D87FE0-117A-42FD-90CC-8B3A11A90FAD}" type="slidenum">
              <a:rPr lang="es-CO" smtClean="0"/>
              <a:t>4</a:t>
            </a:fld>
            <a:endParaRPr lang="es-CO"/>
          </a:p>
        </p:txBody>
      </p:sp>
    </p:spTree>
    <p:extLst>
      <p:ext uri="{BB962C8B-B14F-4D97-AF65-F5344CB8AC3E}">
        <p14:creationId xmlns:p14="http://schemas.microsoft.com/office/powerpoint/2010/main" val="3283108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a:p>
        </p:txBody>
      </p:sp>
      <p:sp>
        <p:nvSpPr>
          <p:cNvPr id="4" name="Slide Number Placeholder 3"/>
          <p:cNvSpPr>
            <a:spLocks noGrp="1"/>
          </p:cNvSpPr>
          <p:nvPr>
            <p:ph type="sldNum" sz="quarter" idx="5"/>
          </p:nvPr>
        </p:nvSpPr>
        <p:spPr/>
        <p:txBody>
          <a:bodyPr/>
          <a:lstStyle/>
          <a:p>
            <a:fld id="{C0D87FE0-117A-42FD-90CC-8B3A11A90FAD}" type="slidenum">
              <a:rPr lang="es-CO" smtClean="0"/>
              <a:t>7</a:t>
            </a:fld>
            <a:endParaRPr lang="es-CO"/>
          </a:p>
        </p:txBody>
      </p:sp>
    </p:spTree>
    <p:extLst>
      <p:ext uri="{BB962C8B-B14F-4D97-AF65-F5344CB8AC3E}">
        <p14:creationId xmlns:p14="http://schemas.microsoft.com/office/powerpoint/2010/main" val="1462459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5FA79-68BF-4875-907D-61CC99DE9A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CO"/>
          </a:p>
        </p:txBody>
      </p:sp>
      <p:sp>
        <p:nvSpPr>
          <p:cNvPr id="3" name="Subtitle 2">
            <a:extLst>
              <a:ext uri="{FF2B5EF4-FFF2-40B4-BE49-F238E27FC236}">
                <a16:creationId xmlns:a16="http://schemas.microsoft.com/office/drawing/2014/main" id="{EF4A3108-989F-4D05-96EA-6BE34C7FB1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CO"/>
          </a:p>
        </p:txBody>
      </p:sp>
      <p:sp>
        <p:nvSpPr>
          <p:cNvPr id="4" name="Date Placeholder 3">
            <a:extLst>
              <a:ext uri="{FF2B5EF4-FFF2-40B4-BE49-F238E27FC236}">
                <a16:creationId xmlns:a16="http://schemas.microsoft.com/office/drawing/2014/main" id="{083709DA-B579-4F0D-BF89-D09ED2C9BB3C}"/>
              </a:ext>
            </a:extLst>
          </p:cNvPr>
          <p:cNvSpPr>
            <a:spLocks noGrp="1"/>
          </p:cNvSpPr>
          <p:nvPr>
            <p:ph type="dt" sz="half" idx="10"/>
          </p:nvPr>
        </p:nvSpPr>
        <p:spPr/>
        <p:txBody>
          <a:bodyPr/>
          <a:lstStyle/>
          <a:p>
            <a:fld id="{01D5F4EF-698F-4551-97E5-73F47A2004AC}" type="datetimeFigureOut">
              <a:rPr lang="es-CO" smtClean="0"/>
              <a:t>24/05/2022</a:t>
            </a:fld>
            <a:endParaRPr lang="es-CO"/>
          </a:p>
        </p:txBody>
      </p:sp>
      <p:sp>
        <p:nvSpPr>
          <p:cNvPr id="5" name="Footer Placeholder 4">
            <a:extLst>
              <a:ext uri="{FF2B5EF4-FFF2-40B4-BE49-F238E27FC236}">
                <a16:creationId xmlns:a16="http://schemas.microsoft.com/office/drawing/2014/main" id="{23B75B82-4304-44A9-8847-3B080703A4A1}"/>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4703097A-D6C2-4A29-992F-0E2BFDCC5759}"/>
              </a:ext>
            </a:extLst>
          </p:cNvPr>
          <p:cNvSpPr>
            <a:spLocks noGrp="1"/>
          </p:cNvSpPr>
          <p:nvPr>
            <p:ph type="sldNum" sz="quarter" idx="12"/>
          </p:nvPr>
        </p:nvSpPr>
        <p:spPr/>
        <p:txBody>
          <a:bodyPr/>
          <a:lstStyle/>
          <a:p>
            <a:fld id="{7C391B0B-C73A-488E-8D10-707DDE85038D}" type="slidenum">
              <a:rPr lang="es-CO" smtClean="0"/>
              <a:t>‹#›</a:t>
            </a:fld>
            <a:endParaRPr lang="es-CO"/>
          </a:p>
        </p:txBody>
      </p:sp>
    </p:spTree>
    <p:extLst>
      <p:ext uri="{BB962C8B-B14F-4D97-AF65-F5344CB8AC3E}">
        <p14:creationId xmlns:p14="http://schemas.microsoft.com/office/powerpoint/2010/main" val="2324639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A5C92-9194-4537-9E23-A447D88E1884}"/>
              </a:ext>
            </a:extLst>
          </p:cNvPr>
          <p:cNvSpPr>
            <a:spLocks noGrp="1"/>
          </p:cNvSpPr>
          <p:nvPr>
            <p:ph type="title"/>
          </p:nvPr>
        </p:nvSpPr>
        <p:spPr/>
        <p:txBody>
          <a:bodyPr/>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194542CA-2A0A-40E7-89E3-A95013E11C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38C76A44-70C6-46D4-B391-C19F583C5A1C}"/>
              </a:ext>
            </a:extLst>
          </p:cNvPr>
          <p:cNvSpPr>
            <a:spLocks noGrp="1"/>
          </p:cNvSpPr>
          <p:nvPr>
            <p:ph type="dt" sz="half" idx="10"/>
          </p:nvPr>
        </p:nvSpPr>
        <p:spPr/>
        <p:txBody>
          <a:bodyPr/>
          <a:lstStyle/>
          <a:p>
            <a:fld id="{01D5F4EF-698F-4551-97E5-73F47A2004AC}" type="datetimeFigureOut">
              <a:rPr lang="es-CO" smtClean="0"/>
              <a:t>24/05/2022</a:t>
            </a:fld>
            <a:endParaRPr lang="es-CO"/>
          </a:p>
        </p:txBody>
      </p:sp>
      <p:sp>
        <p:nvSpPr>
          <p:cNvPr id="5" name="Footer Placeholder 4">
            <a:extLst>
              <a:ext uri="{FF2B5EF4-FFF2-40B4-BE49-F238E27FC236}">
                <a16:creationId xmlns:a16="http://schemas.microsoft.com/office/drawing/2014/main" id="{665583C9-24AD-4335-A5B5-A25206BA6C2E}"/>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F493BE55-E782-4F26-BA4C-1E6F175CDB9F}"/>
              </a:ext>
            </a:extLst>
          </p:cNvPr>
          <p:cNvSpPr>
            <a:spLocks noGrp="1"/>
          </p:cNvSpPr>
          <p:nvPr>
            <p:ph type="sldNum" sz="quarter" idx="12"/>
          </p:nvPr>
        </p:nvSpPr>
        <p:spPr/>
        <p:txBody>
          <a:bodyPr/>
          <a:lstStyle/>
          <a:p>
            <a:fld id="{7C391B0B-C73A-488E-8D10-707DDE85038D}" type="slidenum">
              <a:rPr lang="es-CO" smtClean="0"/>
              <a:t>‹#›</a:t>
            </a:fld>
            <a:endParaRPr lang="es-CO"/>
          </a:p>
        </p:txBody>
      </p:sp>
    </p:spTree>
    <p:extLst>
      <p:ext uri="{BB962C8B-B14F-4D97-AF65-F5344CB8AC3E}">
        <p14:creationId xmlns:p14="http://schemas.microsoft.com/office/powerpoint/2010/main" val="1823906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86B40F-0271-443F-BDDE-E778699A52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55A07F0B-1092-424F-9317-0137CABA52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E3EFA846-FE57-4AA1-AD17-063D5A2D6DAE}"/>
              </a:ext>
            </a:extLst>
          </p:cNvPr>
          <p:cNvSpPr>
            <a:spLocks noGrp="1"/>
          </p:cNvSpPr>
          <p:nvPr>
            <p:ph type="dt" sz="half" idx="10"/>
          </p:nvPr>
        </p:nvSpPr>
        <p:spPr/>
        <p:txBody>
          <a:bodyPr/>
          <a:lstStyle/>
          <a:p>
            <a:fld id="{01D5F4EF-698F-4551-97E5-73F47A2004AC}" type="datetimeFigureOut">
              <a:rPr lang="es-CO" smtClean="0"/>
              <a:t>24/05/2022</a:t>
            </a:fld>
            <a:endParaRPr lang="es-CO"/>
          </a:p>
        </p:txBody>
      </p:sp>
      <p:sp>
        <p:nvSpPr>
          <p:cNvPr id="5" name="Footer Placeholder 4">
            <a:extLst>
              <a:ext uri="{FF2B5EF4-FFF2-40B4-BE49-F238E27FC236}">
                <a16:creationId xmlns:a16="http://schemas.microsoft.com/office/drawing/2014/main" id="{07BC461D-9D8A-42A2-9BC2-8363DBE14F67}"/>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0848CC0A-DB5E-406A-B71B-8339D9962FB6}"/>
              </a:ext>
            </a:extLst>
          </p:cNvPr>
          <p:cNvSpPr>
            <a:spLocks noGrp="1"/>
          </p:cNvSpPr>
          <p:nvPr>
            <p:ph type="sldNum" sz="quarter" idx="12"/>
          </p:nvPr>
        </p:nvSpPr>
        <p:spPr/>
        <p:txBody>
          <a:bodyPr/>
          <a:lstStyle/>
          <a:p>
            <a:fld id="{7C391B0B-C73A-488E-8D10-707DDE85038D}" type="slidenum">
              <a:rPr lang="es-CO" smtClean="0"/>
              <a:t>‹#›</a:t>
            </a:fld>
            <a:endParaRPr lang="es-CO"/>
          </a:p>
        </p:txBody>
      </p:sp>
    </p:spTree>
    <p:extLst>
      <p:ext uri="{BB962C8B-B14F-4D97-AF65-F5344CB8AC3E}">
        <p14:creationId xmlns:p14="http://schemas.microsoft.com/office/powerpoint/2010/main" val="2640925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95A19-88B6-463C-BEEA-035EFD54B899}"/>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797B08E4-DE36-46AA-860A-05CA14C17E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DF7BD7BB-3341-4BCC-AE87-E5D9F4C7C952}"/>
              </a:ext>
            </a:extLst>
          </p:cNvPr>
          <p:cNvSpPr>
            <a:spLocks noGrp="1"/>
          </p:cNvSpPr>
          <p:nvPr>
            <p:ph type="dt" sz="half" idx="10"/>
          </p:nvPr>
        </p:nvSpPr>
        <p:spPr/>
        <p:txBody>
          <a:bodyPr/>
          <a:lstStyle/>
          <a:p>
            <a:fld id="{01D5F4EF-698F-4551-97E5-73F47A2004AC}" type="datetimeFigureOut">
              <a:rPr lang="es-CO" smtClean="0"/>
              <a:t>24/05/2022</a:t>
            </a:fld>
            <a:endParaRPr lang="es-CO"/>
          </a:p>
        </p:txBody>
      </p:sp>
      <p:sp>
        <p:nvSpPr>
          <p:cNvPr id="5" name="Footer Placeholder 4">
            <a:extLst>
              <a:ext uri="{FF2B5EF4-FFF2-40B4-BE49-F238E27FC236}">
                <a16:creationId xmlns:a16="http://schemas.microsoft.com/office/drawing/2014/main" id="{E5125440-DDEE-4365-A2CB-00B593DBD899}"/>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B497C0AF-8624-4F8C-92DC-A2AE818AB69B}"/>
              </a:ext>
            </a:extLst>
          </p:cNvPr>
          <p:cNvSpPr>
            <a:spLocks noGrp="1"/>
          </p:cNvSpPr>
          <p:nvPr>
            <p:ph type="sldNum" sz="quarter" idx="12"/>
          </p:nvPr>
        </p:nvSpPr>
        <p:spPr/>
        <p:txBody>
          <a:bodyPr/>
          <a:lstStyle/>
          <a:p>
            <a:fld id="{7C391B0B-C73A-488E-8D10-707DDE85038D}" type="slidenum">
              <a:rPr lang="es-CO" smtClean="0"/>
              <a:t>‹#›</a:t>
            </a:fld>
            <a:endParaRPr lang="es-CO"/>
          </a:p>
        </p:txBody>
      </p:sp>
    </p:spTree>
    <p:extLst>
      <p:ext uri="{BB962C8B-B14F-4D97-AF65-F5344CB8AC3E}">
        <p14:creationId xmlns:p14="http://schemas.microsoft.com/office/powerpoint/2010/main" val="1337594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4CF1F-951D-4C28-A41C-9F79D65BF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CO"/>
          </a:p>
        </p:txBody>
      </p:sp>
      <p:sp>
        <p:nvSpPr>
          <p:cNvPr id="3" name="Text Placeholder 2">
            <a:extLst>
              <a:ext uri="{FF2B5EF4-FFF2-40B4-BE49-F238E27FC236}">
                <a16:creationId xmlns:a16="http://schemas.microsoft.com/office/drawing/2014/main" id="{956687A5-2E08-40C1-AA46-D3ECB4C71E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806EA7-7CBC-41D4-9053-7E7C71E46097}"/>
              </a:ext>
            </a:extLst>
          </p:cNvPr>
          <p:cNvSpPr>
            <a:spLocks noGrp="1"/>
          </p:cNvSpPr>
          <p:nvPr>
            <p:ph type="dt" sz="half" idx="10"/>
          </p:nvPr>
        </p:nvSpPr>
        <p:spPr/>
        <p:txBody>
          <a:bodyPr/>
          <a:lstStyle/>
          <a:p>
            <a:fld id="{01D5F4EF-698F-4551-97E5-73F47A2004AC}" type="datetimeFigureOut">
              <a:rPr lang="es-CO" smtClean="0"/>
              <a:t>24/05/2022</a:t>
            </a:fld>
            <a:endParaRPr lang="es-CO"/>
          </a:p>
        </p:txBody>
      </p:sp>
      <p:sp>
        <p:nvSpPr>
          <p:cNvPr id="5" name="Footer Placeholder 4">
            <a:extLst>
              <a:ext uri="{FF2B5EF4-FFF2-40B4-BE49-F238E27FC236}">
                <a16:creationId xmlns:a16="http://schemas.microsoft.com/office/drawing/2014/main" id="{48BC35D4-5D32-448D-87F1-4D138E3F302D}"/>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4D2D1CAE-F040-46F1-8E95-C1538563CAE2}"/>
              </a:ext>
            </a:extLst>
          </p:cNvPr>
          <p:cNvSpPr>
            <a:spLocks noGrp="1"/>
          </p:cNvSpPr>
          <p:nvPr>
            <p:ph type="sldNum" sz="quarter" idx="12"/>
          </p:nvPr>
        </p:nvSpPr>
        <p:spPr/>
        <p:txBody>
          <a:bodyPr/>
          <a:lstStyle/>
          <a:p>
            <a:fld id="{7C391B0B-C73A-488E-8D10-707DDE85038D}" type="slidenum">
              <a:rPr lang="es-CO" smtClean="0"/>
              <a:t>‹#›</a:t>
            </a:fld>
            <a:endParaRPr lang="es-CO"/>
          </a:p>
        </p:txBody>
      </p:sp>
    </p:spTree>
    <p:extLst>
      <p:ext uri="{BB962C8B-B14F-4D97-AF65-F5344CB8AC3E}">
        <p14:creationId xmlns:p14="http://schemas.microsoft.com/office/powerpoint/2010/main" val="647269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D57A5-FD2D-4197-A5EB-48A632665121}"/>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7B8E212B-7873-469F-83F3-0104F01998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Content Placeholder 3">
            <a:extLst>
              <a:ext uri="{FF2B5EF4-FFF2-40B4-BE49-F238E27FC236}">
                <a16:creationId xmlns:a16="http://schemas.microsoft.com/office/drawing/2014/main" id="{C742E5CF-36F4-45A6-9847-E6EAEDDF93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Date Placeholder 4">
            <a:extLst>
              <a:ext uri="{FF2B5EF4-FFF2-40B4-BE49-F238E27FC236}">
                <a16:creationId xmlns:a16="http://schemas.microsoft.com/office/drawing/2014/main" id="{C9D75A11-B496-4E0E-9E17-75846526EBFB}"/>
              </a:ext>
            </a:extLst>
          </p:cNvPr>
          <p:cNvSpPr>
            <a:spLocks noGrp="1"/>
          </p:cNvSpPr>
          <p:nvPr>
            <p:ph type="dt" sz="half" idx="10"/>
          </p:nvPr>
        </p:nvSpPr>
        <p:spPr/>
        <p:txBody>
          <a:bodyPr/>
          <a:lstStyle/>
          <a:p>
            <a:fld id="{01D5F4EF-698F-4551-97E5-73F47A2004AC}" type="datetimeFigureOut">
              <a:rPr lang="es-CO" smtClean="0"/>
              <a:t>24/05/2022</a:t>
            </a:fld>
            <a:endParaRPr lang="es-CO"/>
          </a:p>
        </p:txBody>
      </p:sp>
      <p:sp>
        <p:nvSpPr>
          <p:cNvPr id="6" name="Footer Placeholder 5">
            <a:extLst>
              <a:ext uri="{FF2B5EF4-FFF2-40B4-BE49-F238E27FC236}">
                <a16:creationId xmlns:a16="http://schemas.microsoft.com/office/drawing/2014/main" id="{8A593C3E-CC99-4562-BDAE-358F6625E10C}"/>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64AAB3E8-85CE-4410-B735-FD8830184B5D}"/>
              </a:ext>
            </a:extLst>
          </p:cNvPr>
          <p:cNvSpPr>
            <a:spLocks noGrp="1"/>
          </p:cNvSpPr>
          <p:nvPr>
            <p:ph type="sldNum" sz="quarter" idx="12"/>
          </p:nvPr>
        </p:nvSpPr>
        <p:spPr/>
        <p:txBody>
          <a:bodyPr/>
          <a:lstStyle/>
          <a:p>
            <a:fld id="{7C391B0B-C73A-488E-8D10-707DDE85038D}" type="slidenum">
              <a:rPr lang="es-CO" smtClean="0"/>
              <a:t>‹#›</a:t>
            </a:fld>
            <a:endParaRPr lang="es-CO"/>
          </a:p>
        </p:txBody>
      </p:sp>
    </p:spTree>
    <p:extLst>
      <p:ext uri="{BB962C8B-B14F-4D97-AF65-F5344CB8AC3E}">
        <p14:creationId xmlns:p14="http://schemas.microsoft.com/office/powerpoint/2010/main" val="2679139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79AAC-1C6D-4B15-B4DF-BE1BEC32D9EF}"/>
              </a:ext>
            </a:extLst>
          </p:cNvPr>
          <p:cNvSpPr>
            <a:spLocks noGrp="1"/>
          </p:cNvSpPr>
          <p:nvPr>
            <p:ph type="title"/>
          </p:nvPr>
        </p:nvSpPr>
        <p:spPr>
          <a:xfrm>
            <a:off x="839788" y="365125"/>
            <a:ext cx="10515600" cy="1325563"/>
          </a:xfrm>
        </p:spPr>
        <p:txBody>
          <a:bodyPr/>
          <a:lstStyle/>
          <a:p>
            <a:r>
              <a:rPr lang="en-US"/>
              <a:t>Click to edit Master title style</a:t>
            </a:r>
            <a:endParaRPr lang="es-CO"/>
          </a:p>
        </p:txBody>
      </p:sp>
      <p:sp>
        <p:nvSpPr>
          <p:cNvPr id="3" name="Text Placeholder 2">
            <a:extLst>
              <a:ext uri="{FF2B5EF4-FFF2-40B4-BE49-F238E27FC236}">
                <a16:creationId xmlns:a16="http://schemas.microsoft.com/office/drawing/2014/main" id="{DDCD030F-EB90-44D3-866D-A4063F1A01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7F48C6-5C84-4375-993C-5F13A157AD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Text Placeholder 4">
            <a:extLst>
              <a:ext uri="{FF2B5EF4-FFF2-40B4-BE49-F238E27FC236}">
                <a16:creationId xmlns:a16="http://schemas.microsoft.com/office/drawing/2014/main" id="{22E27650-9EAB-422C-B30B-ACFBF205CD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5FF3EC-244D-43A6-82E6-32BC972B52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7" name="Date Placeholder 6">
            <a:extLst>
              <a:ext uri="{FF2B5EF4-FFF2-40B4-BE49-F238E27FC236}">
                <a16:creationId xmlns:a16="http://schemas.microsoft.com/office/drawing/2014/main" id="{FCBD47EC-1097-47AD-B6F1-FE2176C0A51A}"/>
              </a:ext>
            </a:extLst>
          </p:cNvPr>
          <p:cNvSpPr>
            <a:spLocks noGrp="1"/>
          </p:cNvSpPr>
          <p:nvPr>
            <p:ph type="dt" sz="half" idx="10"/>
          </p:nvPr>
        </p:nvSpPr>
        <p:spPr/>
        <p:txBody>
          <a:bodyPr/>
          <a:lstStyle/>
          <a:p>
            <a:fld id="{01D5F4EF-698F-4551-97E5-73F47A2004AC}" type="datetimeFigureOut">
              <a:rPr lang="es-CO" smtClean="0"/>
              <a:t>24/05/2022</a:t>
            </a:fld>
            <a:endParaRPr lang="es-CO"/>
          </a:p>
        </p:txBody>
      </p:sp>
      <p:sp>
        <p:nvSpPr>
          <p:cNvPr id="8" name="Footer Placeholder 7">
            <a:extLst>
              <a:ext uri="{FF2B5EF4-FFF2-40B4-BE49-F238E27FC236}">
                <a16:creationId xmlns:a16="http://schemas.microsoft.com/office/drawing/2014/main" id="{6B4109D4-0C1B-4530-9D6C-7045A6B5FD04}"/>
              </a:ext>
            </a:extLst>
          </p:cNvPr>
          <p:cNvSpPr>
            <a:spLocks noGrp="1"/>
          </p:cNvSpPr>
          <p:nvPr>
            <p:ph type="ftr" sz="quarter" idx="11"/>
          </p:nvPr>
        </p:nvSpPr>
        <p:spPr/>
        <p:txBody>
          <a:bodyPr/>
          <a:lstStyle/>
          <a:p>
            <a:endParaRPr lang="es-CO"/>
          </a:p>
        </p:txBody>
      </p:sp>
      <p:sp>
        <p:nvSpPr>
          <p:cNvPr id="9" name="Slide Number Placeholder 8">
            <a:extLst>
              <a:ext uri="{FF2B5EF4-FFF2-40B4-BE49-F238E27FC236}">
                <a16:creationId xmlns:a16="http://schemas.microsoft.com/office/drawing/2014/main" id="{16F8D424-778E-43B0-BBA5-345C623C557D}"/>
              </a:ext>
            </a:extLst>
          </p:cNvPr>
          <p:cNvSpPr>
            <a:spLocks noGrp="1"/>
          </p:cNvSpPr>
          <p:nvPr>
            <p:ph type="sldNum" sz="quarter" idx="12"/>
          </p:nvPr>
        </p:nvSpPr>
        <p:spPr/>
        <p:txBody>
          <a:bodyPr/>
          <a:lstStyle/>
          <a:p>
            <a:fld id="{7C391B0B-C73A-488E-8D10-707DDE85038D}" type="slidenum">
              <a:rPr lang="es-CO" smtClean="0"/>
              <a:t>‹#›</a:t>
            </a:fld>
            <a:endParaRPr lang="es-CO"/>
          </a:p>
        </p:txBody>
      </p:sp>
    </p:spTree>
    <p:extLst>
      <p:ext uri="{BB962C8B-B14F-4D97-AF65-F5344CB8AC3E}">
        <p14:creationId xmlns:p14="http://schemas.microsoft.com/office/powerpoint/2010/main" val="1207958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A48D9-C5F7-488B-8546-15A15D79104F}"/>
              </a:ext>
            </a:extLst>
          </p:cNvPr>
          <p:cNvSpPr>
            <a:spLocks noGrp="1"/>
          </p:cNvSpPr>
          <p:nvPr>
            <p:ph type="title"/>
          </p:nvPr>
        </p:nvSpPr>
        <p:spPr/>
        <p:txBody>
          <a:bodyPr/>
          <a:lstStyle/>
          <a:p>
            <a:r>
              <a:rPr lang="en-US"/>
              <a:t>Click to edit Master title style</a:t>
            </a:r>
            <a:endParaRPr lang="es-CO"/>
          </a:p>
        </p:txBody>
      </p:sp>
      <p:sp>
        <p:nvSpPr>
          <p:cNvPr id="3" name="Date Placeholder 2">
            <a:extLst>
              <a:ext uri="{FF2B5EF4-FFF2-40B4-BE49-F238E27FC236}">
                <a16:creationId xmlns:a16="http://schemas.microsoft.com/office/drawing/2014/main" id="{09E1355B-EA1F-44D5-A7B3-BE0A78345C29}"/>
              </a:ext>
            </a:extLst>
          </p:cNvPr>
          <p:cNvSpPr>
            <a:spLocks noGrp="1"/>
          </p:cNvSpPr>
          <p:nvPr>
            <p:ph type="dt" sz="half" idx="10"/>
          </p:nvPr>
        </p:nvSpPr>
        <p:spPr/>
        <p:txBody>
          <a:bodyPr/>
          <a:lstStyle/>
          <a:p>
            <a:fld id="{01D5F4EF-698F-4551-97E5-73F47A2004AC}" type="datetimeFigureOut">
              <a:rPr lang="es-CO" smtClean="0"/>
              <a:t>24/05/2022</a:t>
            </a:fld>
            <a:endParaRPr lang="es-CO"/>
          </a:p>
        </p:txBody>
      </p:sp>
      <p:sp>
        <p:nvSpPr>
          <p:cNvPr id="4" name="Footer Placeholder 3">
            <a:extLst>
              <a:ext uri="{FF2B5EF4-FFF2-40B4-BE49-F238E27FC236}">
                <a16:creationId xmlns:a16="http://schemas.microsoft.com/office/drawing/2014/main" id="{16F91B49-CF24-4F0B-8FFA-C65F84ECDD94}"/>
              </a:ext>
            </a:extLst>
          </p:cNvPr>
          <p:cNvSpPr>
            <a:spLocks noGrp="1"/>
          </p:cNvSpPr>
          <p:nvPr>
            <p:ph type="ftr" sz="quarter" idx="11"/>
          </p:nvPr>
        </p:nvSpPr>
        <p:spPr/>
        <p:txBody>
          <a:bodyPr/>
          <a:lstStyle/>
          <a:p>
            <a:endParaRPr lang="es-CO"/>
          </a:p>
        </p:txBody>
      </p:sp>
      <p:sp>
        <p:nvSpPr>
          <p:cNvPr id="5" name="Slide Number Placeholder 4">
            <a:extLst>
              <a:ext uri="{FF2B5EF4-FFF2-40B4-BE49-F238E27FC236}">
                <a16:creationId xmlns:a16="http://schemas.microsoft.com/office/drawing/2014/main" id="{ECF6F5D6-C418-4876-A71E-AFAB04679FC5}"/>
              </a:ext>
            </a:extLst>
          </p:cNvPr>
          <p:cNvSpPr>
            <a:spLocks noGrp="1"/>
          </p:cNvSpPr>
          <p:nvPr>
            <p:ph type="sldNum" sz="quarter" idx="12"/>
          </p:nvPr>
        </p:nvSpPr>
        <p:spPr/>
        <p:txBody>
          <a:bodyPr/>
          <a:lstStyle/>
          <a:p>
            <a:fld id="{7C391B0B-C73A-488E-8D10-707DDE85038D}" type="slidenum">
              <a:rPr lang="es-CO" smtClean="0"/>
              <a:t>‹#›</a:t>
            </a:fld>
            <a:endParaRPr lang="es-CO"/>
          </a:p>
        </p:txBody>
      </p:sp>
    </p:spTree>
    <p:extLst>
      <p:ext uri="{BB962C8B-B14F-4D97-AF65-F5344CB8AC3E}">
        <p14:creationId xmlns:p14="http://schemas.microsoft.com/office/powerpoint/2010/main" val="638853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67E21C-327C-4BAD-8084-24D8D8708163}"/>
              </a:ext>
            </a:extLst>
          </p:cNvPr>
          <p:cNvSpPr>
            <a:spLocks noGrp="1"/>
          </p:cNvSpPr>
          <p:nvPr>
            <p:ph type="dt" sz="half" idx="10"/>
          </p:nvPr>
        </p:nvSpPr>
        <p:spPr/>
        <p:txBody>
          <a:bodyPr/>
          <a:lstStyle/>
          <a:p>
            <a:fld id="{01D5F4EF-698F-4551-97E5-73F47A2004AC}" type="datetimeFigureOut">
              <a:rPr lang="es-CO" smtClean="0"/>
              <a:t>24/05/2022</a:t>
            </a:fld>
            <a:endParaRPr lang="es-CO"/>
          </a:p>
        </p:txBody>
      </p:sp>
      <p:sp>
        <p:nvSpPr>
          <p:cNvPr id="3" name="Footer Placeholder 2">
            <a:extLst>
              <a:ext uri="{FF2B5EF4-FFF2-40B4-BE49-F238E27FC236}">
                <a16:creationId xmlns:a16="http://schemas.microsoft.com/office/drawing/2014/main" id="{F743DCEF-E973-4464-AFB0-26F0CD25CAAB}"/>
              </a:ext>
            </a:extLst>
          </p:cNvPr>
          <p:cNvSpPr>
            <a:spLocks noGrp="1"/>
          </p:cNvSpPr>
          <p:nvPr>
            <p:ph type="ftr" sz="quarter" idx="11"/>
          </p:nvPr>
        </p:nvSpPr>
        <p:spPr/>
        <p:txBody>
          <a:bodyPr/>
          <a:lstStyle/>
          <a:p>
            <a:endParaRPr lang="es-CO"/>
          </a:p>
        </p:txBody>
      </p:sp>
      <p:sp>
        <p:nvSpPr>
          <p:cNvPr id="4" name="Slide Number Placeholder 3">
            <a:extLst>
              <a:ext uri="{FF2B5EF4-FFF2-40B4-BE49-F238E27FC236}">
                <a16:creationId xmlns:a16="http://schemas.microsoft.com/office/drawing/2014/main" id="{A7F01D82-35EA-4E04-BB83-4DF428F3494E}"/>
              </a:ext>
            </a:extLst>
          </p:cNvPr>
          <p:cNvSpPr>
            <a:spLocks noGrp="1"/>
          </p:cNvSpPr>
          <p:nvPr>
            <p:ph type="sldNum" sz="quarter" idx="12"/>
          </p:nvPr>
        </p:nvSpPr>
        <p:spPr/>
        <p:txBody>
          <a:bodyPr/>
          <a:lstStyle/>
          <a:p>
            <a:fld id="{7C391B0B-C73A-488E-8D10-707DDE85038D}" type="slidenum">
              <a:rPr lang="es-CO" smtClean="0"/>
              <a:t>‹#›</a:t>
            </a:fld>
            <a:endParaRPr lang="es-CO"/>
          </a:p>
        </p:txBody>
      </p:sp>
    </p:spTree>
    <p:extLst>
      <p:ext uri="{BB962C8B-B14F-4D97-AF65-F5344CB8AC3E}">
        <p14:creationId xmlns:p14="http://schemas.microsoft.com/office/powerpoint/2010/main" val="377585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3344A-B26D-4CA7-9127-48ACE22FD3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Content Placeholder 2">
            <a:extLst>
              <a:ext uri="{FF2B5EF4-FFF2-40B4-BE49-F238E27FC236}">
                <a16:creationId xmlns:a16="http://schemas.microsoft.com/office/drawing/2014/main" id="{8FC1F7D9-B002-4191-B585-153211D6A7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Text Placeholder 3">
            <a:extLst>
              <a:ext uri="{FF2B5EF4-FFF2-40B4-BE49-F238E27FC236}">
                <a16:creationId xmlns:a16="http://schemas.microsoft.com/office/drawing/2014/main" id="{BC1B312E-6128-43C8-8A27-9D7A928826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A99043-010D-4C5D-A813-065F1DB4B30E}"/>
              </a:ext>
            </a:extLst>
          </p:cNvPr>
          <p:cNvSpPr>
            <a:spLocks noGrp="1"/>
          </p:cNvSpPr>
          <p:nvPr>
            <p:ph type="dt" sz="half" idx="10"/>
          </p:nvPr>
        </p:nvSpPr>
        <p:spPr/>
        <p:txBody>
          <a:bodyPr/>
          <a:lstStyle/>
          <a:p>
            <a:fld id="{01D5F4EF-698F-4551-97E5-73F47A2004AC}" type="datetimeFigureOut">
              <a:rPr lang="es-CO" smtClean="0"/>
              <a:t>24/05/2022</a:t>
            </a:fld>
            <a:endParaRPr lang="es-CO"/>
          </a:p>
        </p:txBody>
      </p:sp>
      <p:sp>
        <p:nvSpPr>
          <p:cNvPr id="6" name="Footer Placeholder 5">
            <a:extLst>
              <a:ext uri="{FF2B5EF4-FFF2-40B4-BE49-F238E27FC236}">
                <a16:creationId xmlns:a16="http://schemas.microsoft.com/office/drawing/2014/main" id="{258116F4-4DD3-41A5-9214-76EDE24E9731}"/>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9F02A5A8-5279-4013-9DFE-22D05A80EA9C}"/>
              </a:ext>
            </a:extLst>
          </p:cNvPr>
          <p:cNvSpPr>
            <a:spLocks noGrp="1"/>
          </p:cNvSpPr>
          <p:nvPr>
            <p:ph type="sldNum" sz="quarter" idx="12"/>
          </p:nvPr>
        </p:nvSpPr>
        <p:spPr/>
        <p:txBody>
          <a:bodyPr/>
          <a:lstStyle/>
          <a:p>
            <a:fld id="{7C391B0B-C73A-488E-8D10-707DDE85038D}" type="slidenum">
              <a:rPr lang="es-CO" smtClean="0"/>
              <a:t>‹#›</a:t>
            </a:fld>
            <a:endParaRPr lang="es-CO"/>
          </a:p>
        </p:txBody>
      </p:sp>
    </p:spTree>
    <p:extLst>
      <p:ext uri="{BB962C8B-B14F-4D97-AF65-F5344CB8AC3E}">
        <p14:creationId xmlns:p14="http://schemas.microsoft.com/office/powerpoint/2010/main" val="2980117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0E237-914E-4BA1-8137-861C1990D8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Picture Placeholder 2">
            <a:extLst>
              <a:ext uri="{FF2B5EF4-FFF2-40B4-BE49-F238E27FC236}">
                <a16:creationId xmlns:a16="http://schemas.microsoft.com/office/drawing/2014/main" id="{1E331B12-7D95-4648-BA9C-24E9FE8FCD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Text Placeholder 3">
            <a:extLst>
              <a:ext uri="{FF2B5EF4-FFF2-40B4-BE49-F238E27FC236}">
                <a16:creationId xmlns:a16="http://schemas.microsoft.com/office/drawing/2014/main" id="{F244B2F0-2EE3-4AD4-83D7-4614376A7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412ACE-2131-46E6-BFA0-B873CD876481}"/>
              </a:ext>
            </a:extLst>
          </p:cNvPr>
          <p:cNvSpPr>
            <a:spLocks noGrp="1"/>
          </p:cNvSpPr>
          <p:nvPr>
            <p:ph type="dt" sz="half" idx="10"/>
          </p:nvPr>
        </p:nvSpPr>
        <p:spPr/>
        <p:txBody>
          <a:bodyPr/>
          <a:lstStyle/>
          <a:p>
            <a:fld id="{01D5F4EF-698F-4551-97E5-73F47A2004AC}" type="datetimeFigureOut">
              <a:rPr lang="es-CO" smtClean="0"/>
              <a:t>24/05/2022</a:t>
            </a:fld>
            <a:endParaRPr lang="es-CO"/>
          </a:p>
        </p:txBody>
      </p:sp>
      <p:sp>
        <p:nvSpPr>
          <p:cNvPr id="6" name="Footer Placeholder 5">
            <a:extLst>
              <a:ext uri="{FF2B5EF4-FFF2-40B4-BE49-F238E27FC236}">
                <a16:creationId xmlns:a16="http://schemas.microsoft.com/office/drawing/2014/main" id="{BA501C81-A9FE-4FD2-9229-8F82982ABC55}"/>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E1F03F0E-CFBE-4992-804F-F549FBFF4893}"/>
              </a:ext>
            </a:extLst>
          </p:cNvPr>
          <p:cNvSpPr>
            <a:spLocks noGrp="1"/>
          </p:cNvSpPr>
          <p:nvPr>
            <p:ph type="sldNum" sz="quarter" idx="12"/>
          </p:nvPr>
        </p:nvSpPr>
        <p:spPr/>
        <p:txBody>
          <a:bodyPr/>
          <a:lstStyle/>
          <a:p>
            <a:fld id="{7C391B0B-C73A-488E-8D10-707DDE85038D}" type="slidenum">
              <a:rPr lang="es-CO" smtClean="0"/>
              <a:t>‹#›</a:t>
            </a:fld>
            <a:endParaRPr lang="es-CO"/>
          </a:p>
        </p:txBody>
      </p:sp>
    </p:spTree>
    <p:extLst>
      <p:ext uri="{BB962C8B-B14F-4D97-AF65-F5344CB8AC3E}">
        <p14:creationId xmlns:p14="http://schemas.microsoft.com/office/powerpoint/2010/main" val="2942089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600902-BEDC-4E0A-8CC5-593BEFFAB2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CO"/>
          </a:p>
        </p:txBody>
      </p:sp>
      <p:sp>
        <p:nvSpPr>
          <p:cNvPr id="3" name="Text Placeholder 2">
            <a:extLst>
              <a:ext uri="{FF2B5EF4-FFF2-40B4-BE49-F238E27FC236}">
                <a16:creationId xmlns:a16="http://schemas.microsoft.com/office/drawing/2014/main" id="{5CB094BB-4D64-4113-99A2-93CBD5E23B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E8D68065-B150-40BE-8692-3BBBB19550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D5F4EF-698F-4551-97E5-73F47A2004AC}" type="datetimeFigureOut">
              <a:rPr lang="es-CO" smtClean="0"/>
              <a:t>24/05/2022</a:t>
            </a:fld>
            <a:endParaRPr lang="es-CO"/>
          </a:p>
        </p:txBody>
      </p:sp>
      <p:sp>
        <p:nvSpPr>
          <p:cNvPr id="5" name="Footer Placeholder 4">
            <a:extLst>
              <a:ext uri="{FF2B5EF4-FFF2-40B4-BE49-F238E27FC236}">
                <a16:creationId xmlns:a16="http://schemas.microsoft.com/office/drawing/2014/main" id="{0CC3FA03-0F0C-42CE-8E45-2CD6724083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Slide Number Placeholder 5">
            <a:extLst>
              <a:ext uri="{FF2B5EF4-FFF2-40B4-BE49-F238E27FC236}">
                <a16:creationId xmlns:a16="http://schemas.microsoft.com/office/drawing/2014/main" id="{E6F834BC-834E-4C34-AFAD-73B8DFE238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391B0B-C73A-488E-8D10-707DDE85038D}" type="slidenum">
              <a:rPr lang="es-CO" smtClean="0"/>
              <a:t>‹#›</a:t>
            </a:fld>
            <a:endParaRPr lang="es-CO"/>
          </a:p>
        </p:txBody>
      </p:sp>
    </p:spTree>
    <p:extLst>
      <p:ext uri="{BB962C8B-B14F-4D97-AF65-F5344CB8AC3E}">
        <p14:creationId xmlns:p14="http://schemas.microsoft.com/office/powerpoint/2010/main" val="29328298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jpe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4.gif"/><Relationship Id="rId7" Type="http://schemas.openxmlformats.org/officeDocument/2006/relationships/image" Target="../media/image1.png"/><Relationship Id="rId2" Type="http://schemas.openxmlformats.org/officeDocument/2006/relationships/image" Target="../media/image13.gif"/><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gif"/><Relationship Id="rId10" Type="http://schemas.openxmlformats.org/officeDocument/2006/relationships/image" Target="../media/image4.png"/><Relationship Id="rId4" Type="http://schemas.openxmlformats.org/officeDocument/2006/relationships/image" Target="../media/image15.gif"/><Relationship Id="rId9" Type="http://schemas.openxmlformats.org/officeDocument/2006/relationships/image" Target="../media/image18.gi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3.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maria.arango.carmona@uni-potsdam.de"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743F-EE56-4EC7-9DBE-971D683F632A}"/>
              </a:ext>
            </a:extLst>
          </p:cNvPr>
          <p:cNvSpPr>
            <a:spLocks noGrp="1"/>
          </p:cNvSpPr>
          <p:nvPr>
            <p:ph type="ctrTitle"/>
          </p:nvPr>
        </p:nvSpPr>
        <p:spPr>
          <a:xfrm>
            <a:off x="1418897" y="1755330"/>
            <a:ext cx="9144000" cy="1427480"/>
          </a:xfrm>
        </p:spPr>
        <p:txBody>
          <a:bodyPr/>
          <a:lstStyle/>
          <a:p>
            <a:br>
              <a:rPr lang="es-CO" sz="1800" i="0" u="none" strike="noStrike" baseline="0">
                <a:solidFill>
                  <a:srgbClr val="000000"/>
                </a:solidFill>
                <a:latin typeface="Calibri" panose="020F0502020204030204" pitchFamily="34" charset="0"/>
              </a:rPr>
            </a:br>
            <a:r>
              <a:rPr lang="en-US" sz="1800" i="0" u="none" strike="noStrike" baseline="0">
                <a:solidFill>
                  <a:srgbClr val="000000"/>
                </a:solidFill>
                <a:latin typeface="Calibri" panose="020F0502020204030204" pitchFamily="34" charset="0"/>
              </a:rPr>
              <a:t> </a:t>
            </a:r>
            <a:r>
              <a:rPr lang="en-US" sz="3600" i="0" u="none" strike="noStrike" baseline="0">
                <a:solidFill>
                  <a:srgbClr val="1068A9"/>
                </a:solidFill>
                <a:latin typeface="Calibri" panose="020F0502020204030204" pitchFamily="34" charset="0"/>
              </a:rPr>
              <a:t>MOBILITY AND HAZARD ANALYSIS OF SELECTED LANDSLIDES IN LOWER AUSTRIA </a:t>
            </a:r>
            <a:endParaRPr lang="es-CO">
              <a:solidFill>
                <a:srgbClr val="1068A9"/>
              </a:solidFill>
            </a:endParaRPr>
          </a:p>
        </p:txBody>
      </p:sp>
      <p:sp>
        <p:nvSpPr>
          <p:cNvPr id="3" name="Subtitle 2">
            <a:extLst>
              <a:ext uri="{FF2B5EF4-FFF2-40B4-BE49-F238E27FC236}">
                <a16:creationId xmlns:a16="http://schemas.microsoft.com/office/drawing/2014/main" id="{DBB79C1E-9FAF-40FB-A3DD-E63399D43D17}"/>
              </a:ext>
            </a:extLst>
          </p:cNvPr>
          <p:cNvSpPr>
            <a:spLocks noGrp="1"/>
          </p:cNvSpPr>
          <p:nvPr>
            <p:ph type="subTitle" idx="1"/>
          </p:nvPr>
        </p:nvSpPr>
        <p:spPr>
          <a:xfrm>
            <a:off x="1322832" y="3675190"/>
            <a:ext cx="9144000" cy="1655762"/>
          </a:xfrm>
        </p:spPr>
        <p:txBody>
          <a:bodyPr>
            <a:normAutofit fontScale="92500" lnSpcReduction="20000"/>
          </a:bodyPr>
          <a:lstStyle/>
          <a:p>
            <a:pPr algn="l"/>
            <a:endParaRPr lang="es-CO" sz="1800" b="0" i="0" u="none" strike="noStrike" baseline="0">
              <a:solidFill>
                <a:srgbClr val="000000"/>
              </a:solidFill>
              <a:latin typeface="Calibri" panose="020F0502020204030204" pitchFamily="34" charset="0"/>
            </a:endParaRPr>
          </a:p>
          <a:p>
            <a:r>
              <a:rPr lang="pt-BR" sz="1800" b="0" i="0" u="none" strike="noStrike" baseline="0">
                <a:solidFill>
                  <a:srgbClr val="000000"/>
                </a:solidFill>
                <a:latin typeface="Calibri" panose="020F0502020204030204" pitchFamily="34" charset="0"/>
              </a:rPr>
              <a:t> </a:t>
            </a:r>
            <a:r>
              <a:rPr lang="pt-BR" sz="2000" b="1" i="0" u="none" strike="noStrike" baseline="0">
                <a:solidFill>
                  <a:srgbClr val="000000"/>
                </a:solidFill>
                <a:latin typeface="Calibri" panose="020F0502020204030204" pitchFamily="34" charset="0"/>
              </a:rPr>
              <a:t>Maria Isabel Arango</a:t>
            </a:r>
            <a:r>
              <a:rPr lang="pt-BR" sz="2000" b="1" strike="noStrike" baseline="30000">
                <a:solidFill>
                  <a:srgbClr val="000000"/>
                </a:solidFill>
                <a:latin typeface="Calibri" panose="020F0502020204030204" pitchFamily="34" charset="0"/>
              </a:rPr>
              <a:t>3,1</a:t>
            </a:r>
            <a:r>
              <a:rPr lang="pt-BR" sz="2000" b="1" i="0" u="none" strike="noStrike" baseline="0">
                <a:solidFill>
                  <a:srgbClr val="000000"/>
                </a:solidFill>
                <a:latin typeface="Calibri" panose="020F0502020204030204" pitchFamily="34" charset="0"/>
              </a:rPr>
              <a:t>, Pedro Lima</a:t>
            </a:r>
            <a:r>
              <a:rPr lang="pt-BR" sz="2000" b="1" baseline="30000">
                <a:solidFill>
                  <a:srgbClr val="000000"/>
                </a:solidFill>
                <a:latin typeface="Calibri" panose="020F0502020204030204" pitchFamily="34" charset="0"/>
              </a:rPr>
              <a:t>1</a:t>
            </a:r>
            <a:r>
              <a:rPr lang="pt-BR" sz="2000" b="1" i="0" u="none" strike="noStrike" baseline="0">
                <a:solidFill>
                  <a:srgbClr val="000000"/>
                </a:solidFill>
                <a:latin typeface="Calibri" panose="020F0502020204030204" pitchFamily="34" charset="0"/>
              </a:rPr>
              <a:t> , Martin Mergilli</a:t>
            </a:r>
            <a:r>
              <a:rPr lang="pt-BR" sz="2000" b="1" baseline="30000">
                <a:solidFill>
                  <a:srgbClr val="000000"/>
                </a:solidFill>
                <a:latin typeface="Calibri" panose="020F0502020204030204" pitchFamily="34" charset="0"/>
              </a:rPr>
              <a:t>2</a:t>
            </a:r>
            <a:r>
              <a:rPr lang="pt-BR" sz="2000" b="1" i="0" u="none" strike="noStrike" baseline="0">
                <a:solidFill>
                  <a:srgbClr val="000000"/>
                </a:solidFill>
                <a:latin typeface="Calibri" panose="020F0502020204030204" pitchFamily="34" charset="0"/>
              </a:rPr>
              <a:t>, Thomas Glade</a:t>
            </a:r>
            <a:r>
              <a:rPr lang="pt-BR" sz="2000" b="1" baseline="30000">
                <a:solidFill>
                  <a:srgbClr val="000000"/>
                </a:solidFill>
                <a:latin typeface="Calibri" panose="020F0502020204030204" pitchFamily="34" charset="0"/>
              </a:rPr>
              <a:t>1</a:t>
            </a:r>
            <a:r>
              <a:rPr lang="pt-BR" sz="2000" b="1" i="0" u="none" strike="noStrike" baseline="0">
                <a:solidFill>
                  <a:srgbClr val="000000"/>
                </a:solidFill>
                <a:latin typeface="Calibri" panose="020F0502020204030204" pitchFamily="34" charset="0"/>
              </a:rPr>
              <a:t> </a:t>
            </a:r>
            <a:endParaRPr lang="pt-BR" sz="1800" b="1" i="0" u="none" strike="noStrike" baseline="0">
              <a:solidFill>
                <a:srgbClr val="000000"/>
              </a:solidFill>
              <a:latin typeface="Calibri" panose="020F0502020204030204" pitchFamily="34" charset="0"/>
            </a:endParaRPr>
          </a:p>
          <a:p>
            <a:r>
              <a:rPr lang="en-US" sz="1200" baseline="30000">
                <a:solidFill>
                  <a:srgbClr val="000000"/>
                </a:solidFill>
                <a:latin typeface="Calibri" panose="020F0502020204030204" pitchFamily="34" charset="0"/>
              </a:rPr>
              <a:t>1</a:t>
            </a:r>
            <a:r>
              <a:rPr lang="en-US" sz="1800" baseline="30000">
                <a:solidFill>
                  <a:srgbClr val="000000"/>
                </a:solidFill>
                <a:latin typeface="Calibri" panose="020F0502020204030204" pitchFamily="34" charset="0"/>
              </a:rPr>
              <a:t> </a:t>
            </a:r>
            <a:r>
              <a:rPr lang="en-US" sz="1200" b="0" i="0" u="none" strike="noStrike" baseline="0">
                <a:solidFill>
                  <a:srgbClr val="000000"/>
                </a:solidFill>
                <a:latin typeface="Calibri" panose="020F0502020204030204" pitchFamily="34" charset="0"/>
              </a:rPr>
              <a:t>Department of Geography and Regional Research, University of Vienna, Austria </a:t>
            </a:r>
          </a:p>
          <a:p>
            <a:r>
              <a:rPr lang="en-US" sz="1200" baseline="30000">
                <a:solidFill>
                  <a:srgbClr val="000000"/>
                </a:solidFill>
                <a:latin typeface="Calibri" panose="020F0502020204030204" pitchFamily="34" charset="0"/>
              </a:rPr>
              <a:t>2</a:t>
            </a:r>
            <a:r>
              <a:rPr lang="en-US" sz="1200" b="0" i="0" u="none" strike="noStrike" baseline="0">
                <a:solidFill>
                  <a:srgbClr val="000000"/>
                </a:solidFill>
                <a:latin typeface="Calibri" panose="020F0502020204030204" pitchFamily="34" charset="0"/>
              </a:rPr>
              <a:t> Institute of Geography and Regional Science, University of Graz, Graz, Austria </a:t>
            </a:r>
          </a:p>
          <a:p>
            <a:r>
              <a:rPr lang="en-US" sz="1200" b="0" i="0" u="none" strike="noStrike" baseline="30000">
                <a:solidFill>
                  <a:srgbClr val="000000"/>
                </a:solidFill>
                <a:latin typeface="Calibri" panose="020F0502020204030204" pitchFamily="34" charset="0"/>
              </a:rPr>
              <a:t>3</a:t>
            </a:r>
            <a:r>
              <a:rPr lang="en-US" sz="1200" b="0" i="0" u="none" strike="noStrike" baseline="0">
                <a:solidFill>
                  <a:srgbClr val="000000"/>
                </a:solidFill>
                <a:latin typeface="Calibri" panose="020F0502020204030204" pitchFamily="34" charset="0"/>
              </a:rPr>
              <a:t> Institute of Environmental Sciences and Geography University of Potsdam, Potsdam, Germany</a:t>
            </a:r>
          </a:p>
          <a:p>
            <a:r>
              <a:rPr lang="en-US" sz="1200" b="0" i="0" u="none" strike="noStrike" baseline="0">
                <a:solidFill>
                  <a:srgbClr val="000000"/>
                </a:solidFill>
                <a:latin typeface="Calibri" panose="020F0502020204030204" pitchFamily="34" charset="0"/>
              </a:rPr>
              <a:t>Corresponding author’s email: thomas.glade@univie.ac.at </a:t>
            </a:r>
            <a:endParaRPr lang="es-CO" sz="1600"/>
          </a:p>
        </p:txBody>
      </p:sp>
      <p:pic>
        <p:nvPicPr>
          <p:cNvPr id="4" name="Grafik 25">
            <a:extLst>
              <a:ext uri="{FF2B5EF4-FFF2-40B4-BE49-F238E27FC236}">
                <a16:creationId xmlns:a16="http://schemas.microsoft.com/office/drawing/2014/main" id="{35866DE1-E68E-435A-98E5-7A2C8DA5F378}"/>
              </a:ext>
            </a:extLst>
          </p:cNvPr>
          <p:cNvPicPr>
            <a:picLocks noChangeAspect="1"/>
          </p:cNvPicPr>
          <p:nvPr/>
        </p:nvPicPr>
        <p:blipFill>
          <a:blip r:embed="rId2" cstate="screen">
            <a:extLst>
              <a:ext uri="{28A0092B-C50C-407E-A947-70E740481C1C}">
                <a14:useLocalDpi xmlns:a14="http://schemas.microsoft.com/office/drawing/2010/main"/>
              </a:ext>
            </a:extLst>
          </a:blip>
          <a:srcRect l="5226" t="23393" r="3842" b="22838"/>
          <a:stretch>
            <a:fillRect/>
          </a:stretch>
        </p:blipFill>
        <p:spPr bwMode="auto">
          <a:xfrm>
            <a:off x="8133713" y="129094"/>
            <a:ext cx="2347574" cy="69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0873CD20-DC0A-441F-9129-0F3E4509E3BA}"/>
              </a:ext>
            </a:extLst>
          </p:cNvPr>
          <p:cNvGrpSpPr>
            <a:grpSpLocks noChangeAspect="1"/>
          </p:cNvGrpSpPr>
          <p:nvPr/>
        </p:nvGrpSpPr>
        <p:grpSpPr>
          <a:xfrm>
            <a:off x="10466832" y="129094"/>
            <a:ext cx="1548203" cy="706137"/>
            <a:chOff x="38323761" y="3700706"/>
            <a:chExt cx="3481490" cy="1587909"/>
          </a:xfrm>
        </p:grpSpPr>
        <p:sp>
          <p:nvSpPr>
            <p:cNvPr id="6" name="Rectangle 5">
              <a:extLst>
                <a:ext uri="{FF2B5EF4-FFF2-40B4-BE49-F238E27FC236}">
                  <a16:creationId xmlns:a16="http://schemas.microsoft.com/office/drawing/2014/main" id="{022169BD-4D8B-414A-B9C0-B491211FE446}"/>
                </a:ext>
              </a:extLst>
            </p:cNvPr>
            <p:cNvSpPr/>
            <p:nvPr/>
          </p:nvSpPr>
          <p:spPr>
            <a:xfrm>
              <a:off x="38323761" y="3700706"/>
              <a:ext cx="3481490" cy="1587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Bild 1">
              <a:extLst>
                <a:ext uri="{FF2B5EF4-FFF2-40B4-BE49-F238E27FC236}">
                  <a16:creationId xmlns:a16="http://schemas.microsoft.com/office/drawing/2014/main" id="{DB06CF26-F2E2-4153-BF86-05ED4E9C381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539785" y="3786579"/>
              <a:ext cx="3115798" cy="1429290"/>
            </a:xfrm>
            <a:prstGeom prst="rect">
              <a:avLst/>
            </a:prstGeom>
            <a:noFill/>
          </p:spPr>
        </p:pic>
      </p:grpSp>
      <p:pic>
        <p:nvPicPr>
          <p:cNvPr id="2050" name="Picture 2" descr="EGU 2022 - European Geosciences Union General Assembly | Copernicus">
            <a:extLst>
              <a:ext uri="{FF2B5EF4-FFF2-40B4-BE49-F238E27FC236}">
                <a16:creationId xmlns:a16="http://schemas.microsoft.com/office/drawing/2014/main" id="{2C1BC3B8-3141-4402-91DD-2EEAF6F8CD8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567746" y="6104361"/>
            <a:ext cx="2624254" cy="7536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Niederosterreich Logo Vector (.AI) Free Download">
            <a:extLst>
              <a:ext uri="{FF2B5EF4-FFF2-40B4-BE49-F238E27FC236}">
                <a16:creationId xmlns:a16="http://schemas.microsoft.com/office/drawing/2014/main" id="{8BF41951-79E9-42D0-A2E3-6B8D3D08D24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71541" y="93198"/>
            <a:ext cx="668812" cy="788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885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6DF44-2980-42F0-A23A-C258008F0575}"/>
              </a:ext>
            </a:extLst>
          </p:cNvPr>
          <p:cNvSpPr>
            <a:spLocks noGrp="1"/>
          </p:cNvSpPr>
          <p:nvPr>
            <p:ph type="title"/>
          </p:nvPr>
        </p:nvSpPr>
        <p:spPr/>
        <p:txBody>
          <a:bodyPr/>
          <a:lstStyle/>
          <a:p>
            <a:r>
              <a:rPr lang="es-CO" sz="3600">
                <a:solidFill>
                  <a:srgbClr val="1068A9"/>
                </a:solidFill>
                <a:latin typeface="Calibri" panose="020F0502020204030204" pitchFamily="34" charset="0"/>
              </a:rPr>
              <a:t>INTRODUCTION AND OBJECTIVES</a:t>
            </a:r>
          </a:p>
        </p:txBody>
      </p:sp>
      <p:sp>
        <p:nvSpPr>
          <p:cNvPr id="3" name="Content Placeholder 2">
            <a:extLst>
              <a:ext uri="{FF2B5EF4-FFF2-40B4-BE49-F238E27FC236}">
                <a16:creationId xmlns:a16="http://schemas.microsoft.com/office/drawing/2014/main" id="{42E1A296-0D62-42C4-95F4-5B4F44B1357C}"/>
              </a:ext>
            </a:extLst>
          </p:cNvPr>
          <p:cNvSpPr>
            <a:spLocks noGrp="1"/>
          </p:cNvSpPr>
          <p:nvPr>
            <p:ph idx="1"/>
          </p:nvPr>
        </p:nvSpPr>
        <p:spPr>
          <a:xfrm>
            <a:off x="384987" y="1716149"/>
            <a:ext cx="4770109" cy="4923190"/>
          </a:xfrm>
        </p:spPr>
        <p:txBody>
          <a:bodyPr>
            <a:normAutofit/>
          </a:bodyPr>
          <a:lstStyle/>
          <a:p>
            <a:pPr marL="0" indent="0" algn="just">
              <a:buNone/>
            </a:pPr>
            <a:r>
              <a:rPr lang="en-US" sz="3200">
                <a:latin typeface="Arial" panose="020B0604020202020204" pitchFamily="34" charset="0"/>
                <a:cs typeface="Arial" panose="020B0604020202020204" pitchFamily="34" charset="0"/>
              </a:rPr>
              <a:t>Evaluate potential mobility of mass movements at three selected locations in Lower Austria. </a:t>
            </a:r>
          </a:p>
          <a:p>
            <a:pPr lvl="1" algn="just"/>
            <a:r>
              <a:rPr lang="en-US" sz="3200">
                <a:latin typeface="Arial" panose="020B0604020202020204" pitchFamily="34" charset="0"/>
                <a:cs typeface="Arial" panose="020B0604020202020204" pitchFamily="34" charset="0"/>
              </a:rPr>
              <a:t>Physically-based model</a:t>
            </a:r>
          </a:p>
          <a:p>
            <a:pPr lvl="1" algn="just"/>
            <a:r>
              <a:rPr lang="en-US" sz="3200">
                <a:latin typeface="Arial" panose="020B0604020202020204" pitchFamily="34" charset="0"/>
                <a:cs typeface="Arial" panose="020B0604020202020204" pitchFamily="34" charset="0"/>
              </a:rPr>
              <a:t>Scenario-based</a:t>
            </a:r>
          </a:p>
        </p:txBody>
      </p:sp>
      <p:pic>
        <p:nvPicPr>
          <p:cNvPr id="4" name="Grafik 25">
            <a:extLst>
              <a:ext uri="{FF2B5EF4-FFF2-40B4-BE49-F238E27FC236}">
                <a16:creationId xmlns:a16="http://schemas.microsoft.com/office/drawing/2014/main" id="{62050E75-C655-46EE-8996-B6E06AEB7854}"/>
              </a:ext>
            </a:extLst>
          </p:cNvPr>
          <p:cNvPicPr>
            <a:picLocks noChangeAspect="1"/>
          </p:cNvPicPr>
          <p:nvPr/>
        </p:nvPicPr>
        <p:blipFill>
          <a:blip r:embed="rId3" cstate="screen">
            <a:extLst>
              <a:ext uri="{28A0092B-C50C-407E-A947-70E740481C1C}">
                <a14:useLocalDpi xmlns:a14="http://schemas.microsoft.com/office/drawing/2010/main"/>
              </a:ext>
            </a:extLst>
          </a:blip>
          <a:srcRect l="5226" t="23393" r="3842" b="22838"/>
          <a:stretch>
            <a:fillRect/>
          </a:stretch>
        </p:blipFill>
        <p:spPr bwMode="auto">
          <a:xfrm>
            <a:off x="8133713" y="129094"/>
            <a:ext cx="2347574" cy="69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F476273A-17F0-4883-A9A3-0DBB0EA1B884}"/>
              </a:ext>
            </a:extLst>
          </p:cNvPr>
          <p:cNvGrpSpPr>
            <a:grpSpLocks noChangeAspect="1"/>
          </p:cNvGrpSpPr>
          <p:nvPr/>
        </p:nvGrpSpPr>
        <p:grpSpPr>
          <a:xfrm>
            <a:off x="10466832" y="129094"/>
            <a:ext cx="1548203" cy="706137"/>
            <a:chOff x="38323761" y="3700706"/>
            <a:chExt cx="3481490" cy="1587909"/>
          </a:xfrm>
        </p:grpSpPr>
        <p:sp>
          <p:nvSpPr>
            <p:cNvPr id="6" name="Rectangle 5">
              <a:extLst>
                <a:ext uri="{FF2B5EF4-FFF2-40B4-BE49-F238E27FC236}">
                  <a16:creationId xmlns:a16="http://schemas.microsoft.com/office/drawing/2014/main" id="{BC42545C-6DEF-427C-AB83-BAC785EC9DEA}"/>
                </a:ext>
              </a:extLst>
            </p:cNvPr>
            <p:cNvSpPr/>
            <p:nvPr/>
          </p:nvSpPr>
          <p:spPr>
            <a:xfrm>
              <a:off x="38323761" y="3700706"/>
              <a:ext cx="3481490" cy="1587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Bild 1">
              <a:extLst>
                <a:ext uri="{FF2B5EF4-FFF2-40B4-BE49-F238E27FC236}">
                  <a16:creationId xmlns:a16="http://schemas.microsoft.com/office/drawing/2014/main" id="{D990070A-08EF-4E4B-8F76-44408BDE770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539785" y="3786579"/>
              <a:ext cx="3115798" cy="1429290"/>
            </a:xfrm>
            <a:prstGeom prst="rect">
              <a:avLst/>
            </a:prstGeom>
            <a:noFill/>
          </p:spPr>
        </p:pic>
      </p:grpSp>
      <p:pic>
        <p:nvPicPr>
          <p:cNvPr id="8" name="Picture 2" descr="EGU 2022 - European Geosciences Union General Assembly | Copernicus">
            <a:extLst>
              <a:ext uri="{FF2B5EF4-FFF2-40B4-BE49-F238E27FC236}">
                <a16:creationId xmlns:a16="http://schemas.microsoft.com/office/drawing/2014/main" id="{76A0B1A3-07BD-47DE-BEA7-22BB5706714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567746" y="6104361"/>
            <a:ext cx="2624254" cy="7536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grass, mountain, outdoor, sky&#10;&#10;Description automatically generated">
            <a:extLst>
              <a:ext uri="{FF2B5EF4-FFF2-40B4-BE49-F238E27FC236}">
                <a16:creationId xmlns:a16="http://schemas.microsoft.com/office/drawing/2014/main" id="{D5AD66E4-FFF6-4648-A91F-8BA8F918475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48746" y="1335660"/>
            <a:ext cx="6358267" cy="4768701"/>
          </a:xfrm>
          <a:prstGeom prst="rect">
            <a:avLst/>
          </a:prstGeom>
          <a:ln>
            <a:solidFill>
              <a:schemeClr val="tx1"/>
            </a:solidFill>
          </a:ln>
        </p:spPr>
      </p:pic>
      <p:pic>
        <p:nvPicPr>
          <p:cNvPr id="12" name="Picture 2" descr="Niederosterreich Logo Vector (.AI) Free Download">
            <a:extLst>
              <a:ext uri="{FF2B5EF4-FFF2-40B4-BE49-F238E27FC236}">
                <a16:creationId xmlns:a16="http://schemas.microsoft.com/office/drawing/2014/main" id="{1D3F0B59-7653-4303-B974-24A1A413B99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271541" y="93198"/>
            <a:ext cx="668812" cy="788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913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1">
            <a:extLst>
              <a:ext uri="{FF2B5EF4-FFF2-40B4-BE49-F238E27FC236}">
                <a16:creationId xmlns:a16="http://schemas.microsoft.com/office/drawing/2014/main" id="{6DBBC8BE-9F53-47E8-A3C3-46F31E9F37F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0" y="1074760"/>
            <a:ext cx="7358415" cy="4889311"/>
          </a:xfrm>
          <a:prstGeom prst="rect">
            <a:avLst/>
          </a:prstGeom>
        </p:spPr>
      </p:pic>
      <p:sp>
        <p:nvSpPr>
          <p:cNvPr id="2" name="Title 1">
            <a:extLst>
              <a:ext uri="{FF2B5EF4-FFF2-40B4-BE49-F238E27FC236}">
                <a16:creationId xmlns:a16="http://schemas.microsoft.com/office/drawing/2014/main" id="{355015B7-A775-4BC0-A7A5-26AF75BDFEBC}"/>
              </a:ext>
            </a:extLst>
          </p:cNvPr>
          <p:cNvSpPr>
            <a:spLocks noGrp="1"/>
          </p:cNvSpPr>
          <p:nvPr>
            <p:ph type="title"/>
          </p:nvPr>
        </p:nvSpPr>
        <p:spPr>
          <a:xfrm>
            <a:off x="196164" y="-316489"/>
            <a:ext cx="11143488" cy="1805782"/>
          </a:xfrm>
        </p:spPr>
        <p:txBody>
          <a:bodyPr/>
          <a:lstStyle/>
          <a:p>
            <a:r>
              <a:rPr lang="es-CO" sz="3600">
                <a:solidFill>
                  <a:srgbClr val="1068A9"/>
                </a:solidFill>
                <a:latin typeface="Calibri" panose="020F0502020204030204" pitchFamily="34" charset="0"/>
              </a:rPr>
              <a:t>STUDY AREAS</a:t>
            </a:r>
          </a:p>
        </p:txBody>
      </p:sp>
      <p:pic>
        <p:nvPicPr>
          <p:cNvPr id="24" name="Marcador de contenido 4" descr="Imagen que contiene Diagrama&#10;&#10;Descripción generada automáticamente">
            <a:extLst>
              <a:ext uri="{FF2B5EF4-FFF2-40B4-BE49-F238E27FC236}">
                <a16:creationId xmlns:a16="http://schemas.microsoft.com/office/drawing/2014/main" id="{FF3533FE-2AFF-437C-8B49-1378C70BC6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25600" y="902014"/>
            <a:ext cx="3614052" cy="5182939"/>
          </a:xfrm>
          <a:prstGeom prst="rect">
            <a:avLst/>
          </a:prstGeom>
        </p:spPr>
      </p:pic>
      <p:pic>
        <p:nvPicPr>
          <p:cNvPr id="1026" name="Picture 2">
            <a:extLst>
              <a:ext uri="{FF2B5EF4-FFF2-40B4-BE49-F238E27FC236}">
                <a16:creationId xmlns:a16="http://schemas.microsoft.com/office/drawing/2014/main" id="{3CC6E249-106F-4215-AD1F-010962D309E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31576" y="586402"/>
            <a:ext cx="3802100" cy="5128413"/>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25">
            <a:extLst>
              <a:ext uri="{FF2B5EF4-FFF2-40B4-BE49-F238E27FC236}">
                <a16:creationId xmlns:a16="http://schemas.microsoft.com/office/drawing/2014/main" id="{9D4E3A28-1148-48FD-8319-ED3F593893A2}"/>
              </a:ext>
            </a:extLst>
          </p:cNvPr>
          <p:cNvPicPr>
            <a:picLocks noChangeAspect="1"/>
          </p:cNvPicPr>
          <p:nvPr/>
        </p:nvPicPr>
        <p:blipFill>
          <a:blip r:embed="rId6" cstate="print">
            <a:extLst>
              <a:ext uri="{28A0092B-C50C-407E-A947-70E740481C1C}">
                <a14:useLocalDpi xmlns:a14="http://schemas.microsoft.com/office/drawing/2010/main"/>
              </a:ext>
            </a:extLst>
          </a:blip>
          <a:srcRect l="5226" t="23393" r="3842" b="22838"/>
          <a:stretch>
            <a:fillRect/>
          </a:stretch>
        </p:blipFill>
        <p:spPr bwMode="auto">
          <a:xfrm>
            <a:off x="8114514" y="79041"/>
            <a:ext cx="2347574" cy="69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87DF6291-0619-4891-BB98-08A35393C2A3}"/>
              </a:ext>
            </a:extLst>
          </p:cNvPr>
          <p:cNvGrpSpPr>
            <a:grpSpLocks noChangeAspect="1"/>
          </p:cNvGrpSpPr>
          <p:nvPr/>
        </p:nvGrpSpPr>
        <p:grpSpPr>
          <a:xfrm>
            <a:off x="10447633" y="79041"/>
            <a:ext cx="1548203" cy="706137"/>
            <a:chOff x="38323761" y="3700706"/>
            <a:chExt cx="3481490" cy="1587909"/>
          </a:xfrm>
        </p:grpSpPr>
        <p:sp>
          <p:nvSpPr>
            <p:cNvPr id="8" name="Rectangle 7">
              <a:extLst>
                <a:ext uri="{FF2B5EF4-FFF2-40B4-BE49-F238E27FC236}">
                  <a16:creationId xmlns:a16="http://schemas.microsoft.com/office/drawing/2014/main" id="{284C6BA4-17F0-4A3D-972E-41D27EE9CAB2}"/>
                </a:ext>
              </a:extLst>
            </p:cNvPr>
            <p:cNvSpPr/>
            <p:nvPr/>
          </p:nvSpPr>
          <p:spPr>
            <a:xfrm>
              <a:off x="38323761" y="3700706"/>
              <a:ext cx="3481490" cy="1587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Bild 1">
              <a:extLst>
                <a:ext uri="{FF2B5EF4-FFF2-40B4-BE49-F238E27FC236}">
                  <a16:creationId xmlns:a16="http://schemas.microsoft.com/office/drawing/2014/main" id="{46B79317-93BC-4A5E-ACA5-DF9444045EE1}"/>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38539785" y="3786579"/>
              <a:ext cx="3115798" cy="1429290"/>
            </a:xfrm>
            <a:prstGeom prst="rect">
              <a:avLst/>
            </a:prstGeom>
            <a:noFill/>
          </p:spPr>
        </p:pic>
      </p:grpSp>
      <p:pic>
        <p:nvPicPr>
          <p:cNvPr id="10" name="Picture 2" descr="Niederosterreich Logo Vector (.AI) Free Download">
            <a:extLst>
              <a:ext uri="{FF2B5EF4-FFF2-40B4-BE49-F238E27FC236}">
                <a16:creationId xmlns:a16="http://schemas.microsoft.com/office/drawing/2014/main" id="{A25B22D2-675B-4DA3-B4BB-E2430B23579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252342" y="43145"/>
            <a:ext cx="668812" cy="788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98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34C8DB-0393-4BCD-A21A-4339A0613CF9}"/>
              </a:ext>
            </a:extLst>
          </p:cNvPr>
          <p:cNvSpPr>
            <a:spLocks noGrp="1"/>
          </p:cNvSpPr>
          <p:nvPr>
            <p:ph idx="1"/>
          </p:nvPr>
        </p:nvSpPr>
        <p:spPr>
          <a:xfrm>
            <a:off x="766916" y="2466086"/>
            <a:ext cx="11026766" cy="3710876"/>
          </a:xfrm>
        </p:spPr>
        <p:txBody>
          <a:bodyPr>
            <a:normAutofit/>
          </a:bodyPr>
          <a:lstStyle/>
          <a:p>
            <a:pPr algn="just" rtl="0" fontAlgn="base"/>
            <a:r>
              <a:rPr lang="en-US" sz="2000" b="1" i="0" err="1">
                <a:solidFill>
                  <a:srgbClr val="000000"/>
                </a:solidFill>
                <a:effectLst/>
                <a:latin typeface="Calibri" panose="020F0502020204030204" pitchFamily="34" charset="0"/>
              </a:rPr>
              <a:t>r</a:t>
            </a:r>
            <a:r>
              <a:rPr lang="en-US" sz="2000" b="1" i="0" err="1">
                <a:solidFill>
                  <a:srgbClr val="000000"/>
                </a:solidFill>
                <a:effectLst/>
                <a:latin typeface="Arial" panose="020B0604020202020204" pitchFamily="34" charset="0"/>
                <a:cs typeface="Arial" panose="020B0604020202020204" pitchFamily="34" charset="0"/>
              </a:rPr>
              <a:t>.avaflow</a:t>
            </a:r>
            <a:r>
              <a:rPr lang="en-US" sz="2000" b="1">
                <a:solidFill>
                  <a:srgbClr val="000000"/>
                </a:solidFill>
                <a:latin typeface="Arial" panose="020B0604020202020204" pitchFamily="34" charset="0"/>
                <a:cs typeface="Arial" panose="020B0604020202020204" pitchFamily="34" charset="0"/>
              </a:rPr>
              <a:t>: </a:t>
            </a:r>
          </a:p>
          <a:p>
            <a:pPr lvl="1" algn="just" fontAlgn="base"/>
            <a:r>
              <a:rPr lang="en-US">
                <a:solidFill>
                  <a:srgbClr val="000000"/>
                </a:solidFill>
                <a:latin typeface="Calibri" panose="020F0502020204030204" pitchFamily="34" charset="0"/>
                <a:cs typeface="Calibri" panose="020F0502020204030204" pitchFamily="34" charset="0"/>
              </a:rPr>
              <a:t>Open-source, GIS- and physically-based model and computational framework for routing flowing or moving masses from a defined release area to a deposition area. </a:t>
            </a:r>
          </a:p>
          <a:p>
            <a:pPr lvl="1" algn="just" fontAlgn="base"/>
            <a:r>
              <a:rPr lang="en-US">
                <a:solidFill>
                  <a:srgbClr val="000000"/>
                </a:solidFill>
                <a:latin typeface="Calibri" panose="020F0502020204030204" pitchFamily="34" charset="0"/>
                <a:cs typeface="Calibri" panose="020F0502020204030204" pitchFamily="34" charset="0"/>
              </a:rPr>
              <a:t>One- and two-phase mass flow models for the solid and fluid components separately but simultaneously (</a:t>
            </a:r>
            <a:r>
              <a:rPr lang="en-US" err="1">
                <a:solidFill>
                  <a:srgbClr val="000000"/>
                </a:solidFill>
                <a:latin typeface="Calibri" panose="020F0502020204030204" pitchFamily="34" charset="0"/>
                <a:cs typeface="Calibri" panose="020F0502020204030204" pitchFamily="34" charset="0"/>
              </a:rPr>
              <a:t>Mergili</a:t>
            </a:r>
            <a:r>
              <a:rPr lang="en-US">
                <a:solidFill>
                  <a:srgbClr val="000000"/>
                </a:solidFill>
                <a:latin typeface="Calibri" panose="020F0502020204030204" pitchFamily="34" charset="0"/>
                <a:cs typeface="Calibri" panose="020F0502020204030204" pitchFamily="34" charset="0"/>
              </a:rPr>
              <a:t>, Fischer, </a:t>
            </a:r>
            <a:r>
              <a:rPr lang="en-US" err="1">
                <a:solidFill>
                  <a:srgbClr val="000000"/>
                </a:solidFill>
                <a:latin typeface="Calibri" panose="020F0502020204030204" pitchFamily="34" charset="0"/>
                <a:cs typeface="Calibri" panose="020F0502020204030204" pitchFamily="34" charset="0"/>
              </a:rPr>
              <a:t>Krenn</a:t>
            </a:r>
            <a:r>
              <a:rPr lang="en-US">
                <a:solidFill>
                  <a:srgbClr val="000000"/>
                </a:solidFill>
                <a:latin typeface="Calibri" panose="020F0502020204030204" pitchFamily="34" charset="0"/>
                <a:cs typeface="Calibri" panose="020F0502020204030204" pitchFamily="34" charset="0"/>
              </a:rPr>
              <a:t>, &amp; </a:t>
            </a:r>
            <a:r>
              <a:rPr lang="en-US" err="1">
                <a:solidFill>
                  <a:srgbClr val="000000"/>
                </a:solidFill>
                <a:latin typeface="Calibri" panose="020F0502020204030204" pitchFamily="34" charset="0"/>
                <a:cs typeface="Calibri" panose="020F0502020204030204" pitchFamily="34" charset="0"/>
              </a:rPr>
              <a:t>Pudasaini</a:t>
            </a:r>
            <a:r>
              <a:rPr lang="en-US">
                <a:solidFill>
                  <a:srgbClr val="000000"/>
                </a:solidFill>
                <a:latin typeface="Calibri" panose="020F0502020204030204" pitchFamily="34" charset="0"/>
                <a:cs typeface="Calibri" panose="020F0502020204030204" pitchFamily="34" charset="0"/>
              </a:rPr>
              <a:t>, 2017).   </a:t>
            </a:r>
          </a:p>
          <a:p>
            <a:pPr algn="just" rtl="0" fontAlgn="base"/>
            <a:r>
              <a:rPr lang="en-US" sz="2400">
                <a:solidFill>
                  <a:srgbClr val="000000"/>
                </a:solidFill>
                <a:latin typeface="Calibri" panose="020F0502020204030204" pitchFamily="34" charset="0"/>
                <a:cs typeface="Calibri" panose="020F0502020204030204" pitchFamily="34" charset="0"/>
              </a:rPr>
              <a:t>Study areas: fine-grained (</a:t>
            </a:r>
            <a:r>
              <a:rPr lang="en-US" sz="2400" err="1">
                <a:solidFill>
                  <a:srgbClr val="000000"/>
                </a:solidFill>
                <a:latin typeface="Calibri" panose="020F0502020204030204" pitchFamily="34" charset="0"/>
                <a:cs typeface="Calibri" panose="020F0502020204030204" pitchFamily="34" charset="0"/>
              </a:rPr>
              <a:t>viscoplastic</a:t>
            </a:r>
            <a:r>
              <a:rPr lang="en-US" sz="2400">
                <a:solidFill>
                  <a:srgbClr val="000000"/>
                </a:solidFill>
                <a:latin typeface="Calibri" panose="020F0502020204030204" pitchFamily="34" charset="0"/>
                <a:cs typeface="Calibri" panose="020F0502020204030204" pitchFamily="34" charset="0"/>
              </a:rPr>
              <a:t>, frictional and viscous </a:t>
            </a:r>
            <a:r>
              <a:rPr lang="en-US" sz="2400" err="1">
                <a:solidFill>
                  <a:srgbClr val="000000"/>
                </a:solidFill>
                <a:latin typeface="Calibri" panose="020F0502020204030204" pitchFamily="34" charset="0"/>
                <a:cs typeface="Calibri" panose="020F0502020204030204" pitchFamily="34" charset="0"/>
              </a:rPr>
              <a:t>behaviour</a:t>
            </a:r>
            <a:r>
              <a:rPr lang="en-US" sz="2400">
                <a:solidFill>
                  <a:srgbClr val="000000"/>
                </a:solidFill>
                <a:latin typeface="Calibri" panose="020F0502020204030204" pitchFamily="34" charset="0"/>
                <a:cs typeface="Calibri" panose="020F0502020204030204" pitchFamily="34" charset="0"/>
              </a:rPr>
              <a:t>). For each sub-scenario, two parameters were modified to either simulate a flow or sliding process: </a:t>
            </a:r>
          </a:p>
          <a:p>
            <a:pPr lvl="1" algn="just" fontAlgn="base"/>
            <a:r>
              <a:rPr lang="en-US">
                <a:solidFill>
                  <a:srgbClr val="000000"/>
                </a:solidFill>
                <a:latin typeface="Calibri" panose="020F0502020204030204" pitchFamily="34" charset="0"/>
                <a:cs typeface="Calibri" panose="020F0502020204030204" pitchFamily="34" charset="0"/>
              </a:rPr>
              <a:t>Kinematic Viscosity</a:t>
            </a:r>
          </a:p>
          <a:p>
            <a:pPr lvl="1" algn="just" fontAlgn="base"/>
            <a:r>
              <a:rPr lang="en-US">
                <a:solidFill>
                  <a:srgbClr val="000000"/>
                </a:solidFill>
                <a:latin typeface="Calibri" panose="020F0502020204030204" pitchFamily="34" charset="0"/>
                <a:cs typeface="Calibri" panose="020F0502020204030204" pitchFamily="34" charset="0"/>
              </a:rPr>
              <a:t>Modelling time</a:t>
            </a:r>
            <a:endParaRPr lang="es-CO" sz="2000">
              <a:solidFill>
                <a:srgbClr val="000000"/>
              </a:solidFill>
              <a:latin typeface="Calibri" panose="020F0502020204030204" pitchFamily="34" charset="0"/>
              <a:cs typeface="Calibri" panose="020F0502020204030204" pitchFamily="34" charset="0"/>
            </a:endParaRPr>
          </a:p>
        </p:txBody>
      </p:sp>
      <p:pic>
        <p:nvPicPr>
          <p:cNvPr id="4" name="Grafik 25">
            <a:extLst>
              <a:ext uri="{FF2B5EF4-FFF2-40B4-BE49-F238E27FC236}">
                <a16:creationId xmlns:a16="http://schemas.microsoft.com/office/drawing/2014/main" id="{FA395C35-8B5A-40BF-8BA4-0D89A4B66D24}"/>
              </a:ext>
            </a:extLst>
          </p:cNvPr>
          <p:cNvPicPr>
            <a:picLocks noChangeAspect="1"/>
          </p:cNvPicPr>
          <p:nvPr/>
        </p:nvPicPr>
        <p:blipFill>
          <a:blip r:embed="rId3" cstate="screen">
            <a:extLst>
              <a:ext uri="{28A0092B-C50C-407E-A947-70E740481C1C}">
                <a14:useLocalDpi xmlns:a14="http://schemas.microsoft.com/office/drawing/2010/main"/>
              </a:ext>
            </a:extLst>
          </a:blip>
          <a:srcRect l="5226" t="23393" r="3842" b="22838"/>
          <a:stretch>
            <a:fillRect/>
          </a:stretch>
        </p:blipFill>
        <p:spPr bwMode="auto">
          <a:xfrm>
            <a:off x="8133713" y="129094"/>
            <a:ext cx="2347574" cy="69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AE56319A-FF7D-44C8-A64F-7DA93FBCCB21}"/>
              </a:ext>
            </a:extLst>
          </p:cNvPr>
          <p:cNvGrpSpPr>
            <a:grpSpLocks noChangeAspect="1"/>
          </p:cNvGrpSpPr>
          <p:nvPr/>
        </p:nvGrpSpPr>
        <p:grpSpPr>
          <a:xfrm>
            <a:off x="10466832" y="129094"/>
            <a:ext cx="1548203" cy="706137"/>
            <a:chOff x="38323761" y="3700706"/>
            <a:chExt cx="3481490" cy="1587909"/>
          </a:xfrm>
        </p:grpSpPr>
        <p:sp>
          <p:nvSpPr>
            <p:cNvPr id="6" name="Rectangle 5">
              <a:extLst>
                <a:ext uri="{FF2B5EF4-FFF2-40B4-BE49-F238E27FC236}">
                  <a16:creationId xmlns:a16="http://schemas.microsoft.com/office/drawing/2014/main" id="{9D1AFDAD-B03D-445A-B6E8-41A1D6CCD2EF}"/>
                </a:ext>
              </a:extLst>
            </p:cNvPr>
            <p:cNvSpPr/>
            <p:nvPr/>
          </p:nvSpPr>
          <p:spPr>
            <a:xfrm>
              <a:off x="38323761" y="3700706"/>
              <a:ext cx="3481490" cy="1587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Bild 1">
              <a:extLst>
                <a:ext uri="{FF2B5EF4-FFF2-40B4-BE49-F238E27FC236}">
                  <a16:creationId xmlns:a16="http://schemas.microsoft.com/office/drawing/2014/main" id="{45E29E75-19B7-43E5-B80B-CBBE0747018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539785" y="3786579"/>
              <a:ext cx="3115798" cy="1429290"/>
            </a:xfrm>
            <a:prstGeom prst="rect">
              <a:avLst/>
            </a:prstGeom>
            <a:noFill/>
          </p:spPr>
        </p:pic>
      </p:grpSp>
      <p:pic>
        <p:nvPicPr>
          <p:cNvPr id="8" name="Picture 2" descr="EGU 2022 - European Geosciences Union General Assembly | Copernicus">
            <a:extLst>
              <a:ext uri="{FF2B5EF4-FFF2-40B4-BE49-F238E27FC236}">
                <a16:creationId xmlns:a16="http://schemas.microsoft.com/office/drawing/2014/main" id="{0D186462-8025-45C7-8006-A0194819BB1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567746" y="6104361"/>
            <a:ext cx="2624254" cy="75363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29AB16F7-52E1-442F-9155-6C9DA6AF9D76}"/>
              </a:ext>
            </a:extLst>
          </p:cNvPr>
          <p:cNvSpPr txBox="1">
            <a:spLocks/>
          </p:cNvSpPr>
          <p:nvPr/>
        </p:nvSpPr>
        <p:spPr>
          <a:xfrm>
            <a:off x="838200" y="319030"/>
            <a:ext cx="28967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3600">
                <a:solidFill>
                  <a:srgbClr val="1068A9"/>
                </a:solidFill>
                <a:latin typeface="Calibri" panose="020F0502020204030204" pitchFamily="34" charset="0"/>
              </a:rPr>
              <a:t>MODELLING</a:t>
            </a:r>
          </a:p>
        </p:txBody>
      </p:sp>
      <p:pic>
        <p:nvPicPr>
          <p:cNvPr id="13" name="Picture 12">
            <a:extLst>
              <a:ext uri="{FF2B5EF4-FFF2-40B4-BE49-F238E27FC236}">
                <a16:creationId xmlns:a16="http://schemas.microsoft.com/office/drawing/2014/main" id="{EB8D2A95-54DB-464B-9359-825F8AD3E7C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10606" y="1223563"/>
            <a:ext cx="8457083" cy="842060"/>
          </a:xfrm>
          <a:prstGeom prst="rect">
            <a:avLst/>
          </a:prstGeom>
        </p:spPr>
      </p:pic>
      <p:pic>
        <p:nvPicPr>
          <p:cNvPr id="10" name="Picture 2" descr="Niederosterreich Logo Vector (.AI) Free Download">
            <a:extLst>
              <a:ext uri="{FF2B5EF4-FFF2-40B4-BE49-F238E27FC236}">
                <a16:creationId xmlns:a16="http://schemas.microsoft.com/office/drawing/2014/main" id="{0063E136-563D-4A67-8CA6-BC98A96B58B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271541" y="93198"/>
            <a:ext cx="668812" cy="788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488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13B58-52D8-481E-A1D7-738138BAB709}"/>
              </a:ext>
            </a:extLst>
          </p:cNvPr>
          <p:cNvSpPr>
            <a:spLocks noGrp="1"/>
          </p:cNvSpPr>
          <p:nvPr>
            <p:ph type="title"/>
          </p:nvPr>
        </p:nvSpPr>
        <p:spPr>
          <a:xfrm>
            <a:off x="110408" y="-64428"/>
            <a:ext cx="10515600" cy="1325563"/>
          </a:xfrm>
        </p:spPr>
        <p:txBody>
          <a:bodyPr/>
          <a:lstStyle/>
          <a:p>
            <a:r>
              <a:rPr lang="es-CO" sz="3600">
                <a:solidFill>
                  <a:srgbClr val="1068A9"/>
                </a:solidFill>
                <a:latin typeface="Calibri" panose="020F0502020204030204" pitchFamily="34" charset="0"/>
              </a:rPr>
              <a:t>MODELLING SCENARIOS</a:t>
            </a:r>
          </a:p>
        </p:txBody>
      </p:sp>
      <p:pic>
        <p:nvPicPr>
          <p:cNvPr id="4" name="Grafik 25">
            <a:extLst>
              <a:ext uri="{FF2B5EF4-FFF2-40B4-BE49-F238E27FC236}">
                <a16:creationId xmlns:a16="http://schemas.microsoft.com/office/drawing/2014/main" id="{2B0A57EB-4AB9-4EAF-980B-56E94E377300}"/>
              </a:ext>
            </a:extLst>
          </p:cNvPr>
          <p:cNvPicPr>
            <a:picLocks noChangeAspect="1"/>
          </p:cNvPicPr>
          <p:nvPr/>
        </p:nvPicPr>
        <p:blipFill>
          <a:blip r:embed="rId2" cstate="screen">
            <a:extLst>
              <a:ext uri="{28A0092B-C50C-407E-A947-70E740481C1C}">
                <a14:useLocalDpi xmlns:a14="http://schemas.microsoft.com/office/drawing/2010/main"/>
              </a:ext>
            </a:extLst>
          </a:blip>
          <a:srcRect l="5226" t="23393" r="3842" b="22838"/>
          <a:stretch>
            <a:fillRect/>
          </a:stretch>
        </p:blipFill>
        <p:spPr bwMode="auto">
          <a:xfrm>
            <a:off x="8133713" y="129094"/>
            <a:ext cx="2347574" cy="69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78D26422-6AF1-4BE0-AE97-9F260196F852}"/>
              </a:ext>
            </a:extLst>
          </p:cNvPr>
          <p:cNvGrpSpPr>
            <a:grpSpLocks noChangeAspect="1"/>
          </p:cNvGrpSpPr>
          <p:nvPr/>
        </p:nvGrpSpPr>
        <p:grpSpPr>
          <a:xfrm>
            <a:off x="10466832" y="129094"/>
            <a:ext cx="1548203" cy="706137"/>
            <a:chOff x="38323761" y="3700706"/>
            <a:chExt cx="3481490" cy="1587909"/>
          </a:xfrm>
        </p:grpSpPr>
        <p:sp>
          <p:nvSpPr>
            <p:cNvPr id="6" name="Rectangle 5">
              <a:extLst>
                <a:ext uri="{FF2B5EF4-FFF2-40B4-BE49-F238E27FC236}">
                  <a16:creationId xmlns:a16="http://schemas.microsoft.com/office/drawing/2014/main" id="{D0C2B1A6-DEAC-4C0B-8DA5-B00740F01536}"/>
                </a:ext>
              </a:extLst>
            </p:cNvPr>
            <p:cNvSpPr/>
            <p:nvPr/>
          </p:nvSpPr>
          <p:spPr>
            <a:xfrm>
              <a:off x="38323761" y="3700706"/>
              <a:ext cx="3481490" cy="1587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Bild 1">
              <a:extLst>
                <a:ext uri="{FF2B5EF4-FFF2-40B4-BE49-F238E27FC236}">
                  <a16:creationId xmlns:a16="http://schemas.microsoft.com/office/drawing/2014/main" id="{570514C5-83F4-44B0-9445-7433E90709D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539785" y="3786579"/>
              <a:ext cx="3115798" cy="1429290"/>
            </a:xfrm>
            <a:prstGeom prst="rect">
              <a:avLst/>
            </a:prstGeom>
            <a:noFill/>
          </p:spPr>
        </p:pic>
      </p:grpSp>
      <p:pic>
        <p:nvPicPr>
          <p:cNvPr id="6148" name="Picture 4">
            <a:extLst>
              <a:ext uri="{FF2B5EF4-FFF2-40B4-BE49-F238E27FC236}">
                <a16:creationId xmlns:a16="http://schemas.microsoft.com/office/drawing/2014/main" id="{9CD1C873-0CDF-42D6-BB08-0F1F45FCB2C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0408" y="3668393"/>
            <a:ext cx="7507944" cy="26528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6F0F516-FC67-4394-B6F4-9020251A777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618352" y="3668394"/>
            <a:ext cx="4127379" cy="26528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5DD63A3B-6652-442D-A5CE-91791287EF0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174097" y="1015499"/>
            <a:ext cx="7507944" cy="26528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Niederosterreich Logo Vector (.AI) Free Download">
            <a:extLst>
              <a:ext uri="{FF2B5EF4-FFF2-40B4-BE49-F238E27FC236}">
                <a16:creationId xmlns:a16="http://schemas.microsoft.com/office/drawing/2014/main" id="{49081524-42B0-4ADB-8D54-A4733EC371A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271541" y="93198"/>
            <a:ext cx="668812" cy="788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440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3">
            <a:extLst>
              <a:ext uri="{FF2B5EF4-FFF2-40B4-BE49-F238E27FC236}">
                <a16:creationId xmlns:a16="http://schemas.microsoft.com/office/drawing/2014/main" id="{F1CB95E6-B74D-4B2B-A7A9-E66624CB7A0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958" y="3789208"/>
            <a:ext cx="4394751" cy="3035124"/>
          </a:xfrm>
          <a:prstGeom prst="rect">
            <a:avLst/>
          </a:prstGeom>
        </p:spPr>
      </p:pic>
      <p:pic>
        <p:nvPicPr>
          <p:cNvPr id="21" name="Imagen 4">
            <a:extLst>
              <a:ext uri="{FF2B5EF4-FFF2-40B4-BE49-F238E27FC236}">
                <a16:creationId xmlns:a16="http://schemas.microsoft.com/office/drawing/2014/main" id="{23E60015-76FE-4977-BA1A-9E2136E48F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19119" y="3853782"/>
            <a:ext cx="4373398" cy="3020377"/>
          </a:xfrm>
          <a:prstGeom prst="rect">
            <a:avLst/>
          </a:prstGeom>
        </p:spPr>
      </p:pic>
      <p:pic>
        <p:nvPicPr>
          <p:cNvPr id="11" name="Imagen 3">
            <a:extLst>
              <a:ext uri="{FF2B5EF4-FFF2-40B4-BE49-F238E27FC236}">
                <a16:creationId xmlns:a16="http://schemas.microsoft.com/office/drawing/2014/main" id="{32DDE8A6-C2FA-435A-8FB1-F5D9CE70830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5323" y="825445"/>
            <a:ext cx="4365523" cy="3014939"/>
          </a:xfrm>
          <a:prstGeom prst="rect">
            <a:avLst/>
          </a:prstGeom>
        </p:spPr>
      </p:pic>
      <p:pic>
        <p:nvPicPr>
          <p:cNvPr id="19" name="Imagen 3">
            <a:extLst>
              <a:ext uri="{FF2B5EF4-FFF2-40B4-BE49-F238E27FC236}">
                <a16:creationId xmlns:a16="http://schemas.microsoft.com/office/drawing/2014/main" id="{D3E5A363-4D9C-43B5-BD9B-5C636AD331E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08442" y="825461"/>
            <a:ext cx="4394752" cy="3035125"/>
          </a:xfrm>
          <a:prstGeom prst="rect">
            <a:avLst/>
          </a:prstGeom>
        </p:spPr>
      </p:pic>
      <p:pic>
        <p:nvPicPr>
          <p:cNvPr id="20" name="Imagen 5">
            <a:extLst>
              <a:ext uri="{FF2B5EF4-FFF2-40B4-BE49-F238E27FC236}">
                <a16:creationId xmlns:a16="http://schemas.microsoft.com/office/drawing/2014/main" id="{2C7FF278-7E36-412F-819C-E9D0F05E9A0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803965" y="843934"/>
            <a:ext cx="4198332" cy="2903985"/>
          </a:xfrm>
          <a:prstGeom prst="rect">
            <a:avLst/>
          </a:prstGeom>
        </p:spPr>
      </p:pic>
      <p:sp>
        <p:nvSpPr>
          <p:cNvPr id="2" name="Title 1">
            <a:extLst>
              <a:ext uri="{FF2B5EF4-FFF2-40B4-BE49-F238E27FC236}">
                <a16:creationId xmlns:a16="http://schemas.microsoft.com/office/drawing/2014/main" id="{51CEB713-9A93-408C-B38D-8734E44276D3}"/>
              </a:ext>
            </a:extLst>
          </p:cNvPr>
          <p:cNvSpPr>
            <a:spLocks noGrp="1"/>
          </p:cNvSpPr>
          <p:nvPr>
            <p:ph type="title"/>
          </p:nvPr>
        </p:nvSpPr>
        <p:spPr>
          <a:xfrm>
            <a:off x="105323" y="-61454"/>
            <a:ext cx="2844977" cy="985399"/>
          </a:xfrm>
        </p:spPr>
        <p:txBody>
          <a:bodyPr/>
          <a:lstStyle/>
          <a:p>
            <a:r>
              <a:rPr lang="es-CO" sz="3600" dirty="0">
                <a:solidFill>
                  <a:srgbClr val="1068A9"/>
                </a:solidFill>
                <a:latin typeface="Calibri" panose="020F0502020204030204" pitchFamily="34" charset="0"/>
              </a:rPr>
              <a:t>RESULTS</a:t>
            </a:r>
          </a:p>
        </p:txBody>
      </p:sp>
      <p:pic>
        <p:nvPicPr>
          <p:cNvPr id="4" name="Grafik 25">
            <a:extLst>
              <a:ext uri="{FF2B5EF4-FFF2-40B4-BE49-F238E27FC236}">
                <a16:creationId xmlns:a16="http://schemas.microsoft.com/office/drawing/2014/main" id="{CDB05EEC-090A-418A-9919-2A3E9437AC1F}"/>
              </a:ext>
            </a:extLst>
          </p:cNvPr>
          <p:cNvPicPr>
            <a:picLocks noChangeAspect="1"/>
          </p:cNvPicPr>
          <p:nvPr/>
        </p:nvPicPr>
        <p:blipFill>
          <a:blip r:embed="rId7" cstate="print">
            <a:extLst>
              <a:ext uri="{28A0092B-C50C-407E-A947-70E740481C1C}">
                <a14:useLocalDpi xmlns:a14="http://schemas.microsoft.com/office/drawing/2010/main"/>
              </a:ext>
            </a:extLst>
          </a:blip>
          <a:srcRect l="5226" t="23393" r="3842" b="22838"/>
          <a:stretch>
            <a:fillRect/>
          </a:stretch>
        </p:blipFill>
        <p:spPr bwMode="auto">
          <a:xfrm>
            <a:off x="8133713" y="129094"/>
            <a:ext cx="2347574" cy="69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32E2C69E-E156-4756-AFF1-572B87DA4FAB}"/>
              </a:ext>
            </a:extLst>
          </p:cNvPr>
          <p:cNvGrpSpPr>
            <a:grpSpLocks noChangeAspect="1"/>
          </p:cNvGrpSpPr>
          <p:nvPr/>
        </p:nvGrpSpPr>
        <p:grpSpPr>
          <a:xfrm>
            <a:off x="10466832" y="129094"/>
            <a:ext cx="1548203" cy="706137"/>
            <a:chOff x="38323761" y="3700706"/>
            <a:chExt cx="3481490" cy="1587909"/>
          </a:xfrm>
        </p:grpSpPr>
        <p:sp>
          <p:nvSpPr>
            <p:cNvPr id="6" name="Rectangle 5">
              <a:extLst>
                <a:ext uri="{FF2B5EF4-FFF2-40B4-BE49-F238E27FC236}">
                  <a16:creationId xmlns:a16="http://schemas.microsoft.com/office/drawing/2014/main" id="{F35F149C-DD7E-49D4-891E-151B0E4FC81C}"/>
                </a:ext>
              </a:extLst>
            </p:cNvPr>
            <p:cNvSpPr/>
            <p:nvPr/>
          </p:nvSpPr>
          <p:spPr>
            <a:xfrm>
              <a:off x="38323761" y="3700706"/>
              <a:ext cx="3481490" cy="1587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Bild 1">
              <a:extLst>
                <a:ext uri="{FF2B5EF4-FFF2-40B4-BE49-F238E27FC236}">
                  <a16:creationId xmlns:a16="http://schemas.microsoft.com/office/drawing/2014/main" id="{3AE85C45-A702-4735-88A7-2420B988E51A}"/>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38539785" y="3786579"/>
              <a:ext cx="3115798" cy="1429290"/>
            </a:xfrm>
            <a:prstGeom prst="rect">
              <a:avLst/>
            </a:prstGeom>
            <a:noFill/>
          </p:spPr>
        </p:pic>
      </p:grpSp>
      <p:sp>
        <p:nvSpPr>
          <p:cNvPr id="15" name="Title 1">
            <a:extLst>
              <a:ext uri="{FF2B5EF4-FFF2-40B4-BE49-F238E27FC236}">
                <a16:creationId xmlns:a16="http://schemas.microsoft.com/office/drawing/2014/main" id="{8D95ED94-F0CC-4799-BF6D-451B9A1E584D}"/>
              </a:ext>
            </a:extLst>
          </p:cNvPr>
          <p:cNvSpPr txBox="1">
            <a:spLocks/>
          </p:cNvSpPr>
          <p:nvPr/>
        </p:nvSpPr>
        <p:spPr>
          <a:xfrm>
            <a:off x="10774075" y="1457530"/>
            <a:ext cx="16548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2800" dirty="0">
                <a:latin typeface="Calibri" panose="020F0502020204030204" pitchFamily="34" charset="0"/>
              </a:rPr>
              <a:t>Flow</a:t>
            </a:r>
          </a:p>
        </p:txBody>
      </p:sp>
      <p:pic>
        <p:nvPicPr>
          <p:cNvPr id="22" name="Imagen 6">
            <a:extLst>
              <a:ext uri="{FF2B5EF4-FFF2-40B4-BE49-F238E27FC236}">
                <a16:creationId xmlns:a16="http://schemas.microsoft.com/office/drawing/2014/main" id="{7C611ED5-15ED-47FE-BCDA-0EE4E62376F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803962" y="3831212"/>
            <a:ext cx="4300716" cy="2974803"/>
          </a:xfrm>
          <a:prstGeom prst="rect">
            <a:avLst/>
          </a:prstGeom>
        </p:spPr>
      </p:pic>
      <p:sp>
        <p:nvSpPr>
          <p:cNvPr id="23" name="Title 1">
            <a:extLst>
              <a:ext uri="{FF2B5EF4-FFF2-40B4-BE49-F238E27FC236}">
                <a16:creationId xmlns:a16="http://schemas.microsoft.com/office/drawing/2014/main" id="{080BFB38-9AE2-472E-819E-33C2144EB9DA}"/>
              </a:ext>
            </a:extLst>
          </p:cNvPr>
          <p:cNvSpPr txBox="1">
            <a:spLocks/>
          </p:cNvSpPr>
          <p:nvPr/>
        </p:nvSpPr>
        <p:spPr>
          <a:xfrm>
            <a:off x="10777165" y="4465642"/>
            <a:ext cx="16548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2800" dirty="0" err="1">
                <a:latin typeface="Calibri" panose="020F0502020204030204" pitchFamily="34" charset="0"/>
              </a:rPr>
              <a:t>Slide</a:t>
            </a:r>
            <a:endParaRPr lang="es-CO" sz="2800" dirty="0">
              <a:latin typeface="Calibri" panose="020F0502020204030204" pitchFamily="34" charset="0"/>
            </a:endParaRPr>
          </a:p>
        </p:txBody>
      </p:sp>
      <p:pic>
        <p:nvPicPr>
          <p:cNvPr id="16" name="Picture 2" descr="Niederosterreich Logo Vector (.AI) Free Download">
            <a:extLst>
              <a:ext uri="{FF2B5EF4-FFF2-40B4-BE49-F238E27FC236}">
                <a16:creationId xmlns:a16="http://schemas.microsoft.com/office/drawing/2014/main" id="{B0C7AC9B-3981-495D-A286-8503D397B408}"/>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271541" y="93198"/>
            <a:ext cx="668812" cy="788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123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25">
            <a:extLst>
              <a:ext uri="{FF2B5EF4-FFF2-40B4-BE49-F238E27FC236}">
                <a16:creationId xmlns:a16="http://schemas.microsoft.com/office/drawing/2014/main" id="{FA395C35-8B5A-40BF-8BA4-0D89A4B66D24}"/>
              </a:ext>
            </a:extLst>
          </p:cNvPr>
          <p:cNvPicPr>
            <a:picLocks noChangeAspect="1"/>
          </p:cNvPicPr>
          <p:nvPr/>
        </p:nvPicPr>
        <p:blipFill>
          <a:blip r:embed="rId3" cstate="screen">
            <a:extLst>
              <a:ext uri="{28A0092B-C50C-407E-A947-70E740481C1C}">
                <a14:useLocalDpi xmlns:a14="http://schemas.microsoft.com/office/drawing/2010/main"/>
              </a:ext>
            </a:extLst>
          </a:blip>
          <a:srcRect l="5226" t="23393" r="3842" b="22838"/>
          <a:stretch>
            <a:fillRect/>
          </a:stretch>
        </p:blipFill>
        <p:spPr bwMode="auto">
          <a:xfrm>
            <a:off x="8133713" y="129094"/>
            <a:ext cx="2347574" cy="69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AE56319A-FF7D-44C8-A64F-7DA93FBCCB21}"/>
              </a:ext>
            </a:extLst>
          </p:cNvPr>
          <p:cNvGrpSpPr>
            <a:grpSpLocks noChangeAspect="1"/>
          </p:cNvGrpSpPr>
          <p:nvPr/>
        </p:nvGrpSpPr>
        <p:grpSpPr>
          <a:xfrm>
            <a:off x="10466832" y="129094"/>
            <a:ext cx="1548203" cy="706137"/>
            <a:chOff x="38323761" y="3700706"/>
            <a:chExt cx="3481490" cy="1587909"/>
          </a:xfrm>
        </p:grpSpPr>
        <p:sp>
          <p:nvSpPr>
            <p:cNvPr id="6" name="Rectangle 5">
              <a:extLst>
                <a:ext uri="{FF2B5EF4-FFF2-40B4-BE49-F238E27FC236}">
                  <a16:creationId xmlns:a16="http://schemas.microsoft.com/office/drawing/2014/main" id="{9D1AFDAD-B03D-445A-B6E8-41A1D6CCD2EF}"/>
                </a:ext>
              </a:extLst>
            </p:cNvPr>
            <p:cNvSpPr/>
            <p:nvPr/>
          </p:nvSpPr>
          <p:spPr>
            <a:xfrm>
              <a:off x="38323761" y="3700706"/>
              <a:ext cx="3481490" cy="1587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Bild 1">
              <a:extLst>
                <a:ext uri="{FF2B5EF4-FFF2-40B4-BE49-F238E27FC236}">
                  <a16:creationId xmlns:a16="http://schemas.microsoft.com/office/drawing/2014/main" id="{45E29E75-19B7-43E5-B80B-CBBE0747018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539785" y="3786579"/>
              <a:ext cx="3115798" cy="1429290"/>
            </a:xfrm>
            <a:prstGeom prst="rect">
              <a:avLst/>
            </a:prstGeom>
            <a:noFill/>
          </p:spPr>
        </p:pic>
      </p:grpSp>
      <p:pic>
        <p:nvPicPr>
          <p:cNvPr id="8" name="Picture 2" descr="EGU 2022 - European Geosciences Union General Assembly | Copernicus">
            <a:extLst>
              <a:ext uri="{FF2B5EF4-FFF2-40B4-BE49-F238E27FC236}">
                <a16:creationId xmlns:a16="http://schemas.microsoft.com/office/drawing/2014/main" id="{0D186462-8025-45C7-8006-A0194819BB1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567746" y="6104361"/>
            <a:ext cx="2624254" cy="75363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29AB16F7-52E1-442F-9155-6C9DA6AF9D76}"/>
              </a:ext>
            </a:extLst>
          </p:cNvPr>
          <p:cNvSpPr txBox="1">
            <a:spLocks/>
          </p:cNvSpPr>
          <p:nvPr/>
        </p:nvSpPr>
        <p:spPr>
          <a:xfrm>
            <a:off x="838200" y="319030"/>
            <a:ext cx="28967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3600">
                <a:solidFill>
                  <a:srgbClr val="1068A9"/>
                </a:solidFill>
                <a:latin typeface="Calibri" panose="020F0502020204030204" pitchFamily="34" charset="0"/>
              </a:rPr>
              <a:t>KEY POINTS</a:t>
            </a:r>
          </a:p>
        </p:txBody>
      </p:sp>
      <p:sp>
        <p:nvSpPr>
          <p:cNvPr id="10" name="Content Placeholder 9">
            <a:extLst>
              <a:ext uri="{FF2B5EF4-FFF2-40B4-BE49-F238E27FC236}">
                <a16:creationId xmlns:a16="http://schemas.microsoft.com/office/drawing/2014/main" id="{27D7ECEC-669B-4C96-81EC-40BA4ED5AD1A}"/>
              </a:ext>
            </a:extLst>
          </p:cNvPr>
          <p:cNvSpPr>
            <a:spLocks noGrp="1"/>
          </p:cNvSpPr>
          <p:nvPr>
            <p:ph idx="1"/>
          </p:nvPr>
        </p:nvSpPr>
        <p:spPr>
          <a:xfrm>
            <a:off x="506895" y="1467816"/>
            <a:ext cx="5483087" cy="4351338"/>
          </a:xfrm>
        </p:spPr>
        <p:txBody>
          <a:bodyPr>
            <a:normAutofit lnSpcReduction="10000"/>
          </a:bodyPr>
          <a:lstStyle/>
          <a:p>
            <a:r>
              <a:rPr lang="es-CO" sz="3600" err="1"/>
              <a:t>Reliable</a:t>
            </a:r>
            <a:r>
              <a:rPr lang="es-CO" sz="3600"/>
              <a:t> Hazard </a:t>
            </a:r>
            <a:r>
              <a:rPr lang="es-CO" sz="3600" err="1"/>
              <a:t>maps</a:t>
            </a:r>
            <a:r>
              <a:rPr lang="es-CO" sz="3600"/>
              <a:t>: </a:t>
            </a:r>
            <a:r>
              <a:rPr lang="es-CO" sz="3600" err="1"/>
              <a:t>different</a:t>
            </a:r>
            <a:r>
              <a:rPr lang="es-CO" sz="3600"/>
              <a:t> </a:t>
            </a:r>
            <a:r>
              <a:rPr lang="es-CO" sz="3600" err="1"/>
              <a:t>stages</a:t>
            </a:r>
            <a:r>
              <a:rPr lang="es-CO" sz="3600"/>
              <a:t> and </a:t>
            </a:r>
            <a:r>
              <a:rPr lang="es-CO" sz="3600" err="1"/>
              <a:t>types</a:t>
            </a:r>
            <a:r>
              <a:rPr lang="es-CO" sz="3600"/>
              <a:t> </a:t>
            </a:r>
            <a:r>
              <a:rPr lang="es-CO" sz="3600" err="1"/>
              <a:t>of</a:t>
            </a:r>
            <a:r>
              <a:rPr lang="es-CO" sz="3600"/>
              <a:t> </a:t>
            </a:r>
            <a:r>
              <a:rPr lang="es-CO" sz="3600" err="1"/>
              <a:t>landslides</a:t>
            </a:r>
            <a:endParaRPr lang="es-CO" sz="3600"/>
          </a:p>
          <a:p>
            <a:r>
              <a:rPr lang="es-CO" sz="3600" err="1"/>
              <a:t>Models</a:t>
            </a:r>
            <a:r>
              <a:rPr lang="es-CO" sz="3600"/>
              <a:t> </a:t>
            </a:r>
            <a:r>
              <a:rPr lang="es-CO" sz="3600" err="1"/>
              <a:t>like</a:t>
            </a:r>
            <a:r>
              <a:rPr lang="es-CO" sz="3600"/>
              <a:t> </a:t>
            </a:r>
            <a:r>
              <a:rPr lang="es-CO" sz="3600" err="1"/>
              <a:t>r.avaflow</a:t>
            </a:r>
            <a:r>
              <a:rPr lang="es-CO" sz="3600"/>
              <a:t> are </a:t>
            </a:r>
            <a:r>
              <a:rPr lang="es-CO" sz="3600" err="1"/>
              <a:t>very</a:t>
            </a:r>
            <a:r>
              <a:rPr lang="es-CO" sz="3600"/>
              <a:t> </a:t>
            </a:r>
            <a:r>
              <a:rPr lang="es-CO" sz="3600" err="1"/>
              <a:t>useful</a:t>
            </a:r>
            <a:r>
              <a:rPr lang="es-CO" sz="3600"/>
              <a:t> </a:t>
            </a:r>
            <a:r>
              <a:rPr lang="es-CO" sz="3600" err="1"/>
              <a:t>to</a:t>
            </a:r>
            <a:r>
              <a:rPr lang="es-CO" sz="3600"/>
              <a:t> </a:t>
            </a:r>
            <a:r>
              <a:rPr lang="es-CO" sz="3600" err="1"/>
              <a:t>simulate</a:t>
            </a:r>
            <a:r>
              <a:rPr lang="es-CO" sz="3600"/>
              <a:t> </a:t>
            </a:r>
            <a:r>
              <a:rPr lang="es-CO" sz="3600" err="1"/>
              <a:t>landslide</a:t>
            </a:r>
            <a:r>
              <a:rPr lang="es-CO" sz="3600"/>
              <a:t> </a:t>
            </a:r>
            <a:r>
              <a:rPr lang="es-CO" sz="3600" err="1"/>
              <a:t>runout</a:t>
            </a:r>
            <a:endParaRPr lang="es-CO" sz="3600"/>
          </a:p>
          <a:p>
            <a:r>
              <a:rPr lang="es-CO" sz="3600" err="1"/>
              <a:t>Scenario-based</a:t>
            </a:r>
            <a:r>
              <a:rPr lang="es-CO" sz="3600"/>
              <a:t> </a:t>
            </a:r>
            <a:r>
              <a:rPr lang="es-CO" sz="3600" err="1"/>
              <a:t>modelling</a:t>
            </a:r>
            <a:r>
              <a:rPr lang="es-CO" sz="3600"/>
              <a:t> </a:t>
            </a:r>
            <a:r>
              <a:rPr lang="es-CO" sz="3600" err="1"/>
              <a:t>accounts</a:t>
            </a:r>
            <a:r>
              <a:rPr lang="es-CO" sz="3600"/>
              <a:t> </a:t>
            </a:r>
            <a:r>
              <a:rPr lang="es-CO" sz="3600" err="1"/>
              <a:t>for</a:t>
            </a:r>
            <a:r>
              <a:rPr lang="es-CO" sz="3600"/>
              <a:t> </a:t>
            </a:r>
            <a:r>
              <a:rPr lang="es-CO" sz="3600" err="1"/>
              <a:t>uncertainties</a:t>
            </a:r>
            <a:r>
              <a:rPr lang="es-CO" sz="3600"/>
              <a:t> </a:t>
            </a:r>
            <a:r>
              <a:rPr lang="es-CO" sz="3600" err="1"/>
              <a:t>for</a:t>
            </a:r>
            <a:r>
              <a:rPr lang="es-CO" sz="3600"/>
              <a:t> </a:t>
            </a:r>
            <a:r>
              <a:rPr lang="es-CO" sz="3600" err="1"/>
              <a:t>better</a:t>
            </a:r>
            <a:r>
              <a:rPr lang="es-CO" sz="3600"/>
              <a:t> </a:t>
            </a:r>
            <a:r>
              <a:rPr lang="es-CO" sz="3600" err="1"/>
              <a:t>decision</a:t>
            </a:r>
            <a:r>
              <a:rPr lang="es-CO" sz="3600"/>
              <a:t> </a:t>
            </a:r>
            <a:r>
              <a:rPr lang="es-CO" sz="3600" err="1"/>
              <a:t>making</a:t>
            </a:r>
            <a:endParaRPr lang="es-CO" sz="3600"/>
          </a:p>
        </p:txBody>
      </p:sp>
      <p:pic>
        <p:nvPicPr>
          <p:cNvPr id="15" name="Picture 14" descr="Text&#10;&#10;Description automatically generated with medium confidence">
            <a:extLst>
              <a:ext uri="{FF2B5EF4-FFF2-40B4-BE49-F238E27FC236}">
                <a16:creationId xmlns:a16="http://schemas.microsoft.com/office/drawing/2014/main" id="{4FD0DB79-9BF9-443C-9875-5B3C668655C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02020" y="1644593"/>
            <a:ext cx="5948694" cy="3563511"/>
          </a:xfrm>
          <a:prstGeom prst="rect">
            <a:avLst/>
          </a:prstGeom>
        </p:spPr>
      </p:pic>
      <p:pic>
        <p:nvPicPr>
          <p:cNvPr id="11" name="Picture 2" descr="Niederosterreich Logo Vector (.AI) Free Download">
            <a:extLst>
              <a:ext uri="{FF2B5EF4-FFF2-40B4-BE49-F238E27FC236}">
                <a16:creationId xmlns:a16="http://schemas.microsoft.com/office/drawing/2014/main" id="{62EE8718-3456-4410-B323-42205E82216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271541" y="93198"/>
            <a:ext cx="668812" cy="788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389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743F-EE56-4EC7-9DBE-971D683F632A}"/>
              </a:ext>
            </a:extLst>
          </p:cNvPr>
          <p:cNvSpPr>
            <a:spLocks noGrp="1"/>
          </p:cNvSpPr>
          <p:nvPr>
            <p:ph type="ctrTitle"/>
          </p:nvPr>
        </p:nvSpPr>
        <p:spPr>
          <a:xfrm>
            <a:off x="974728" y="1530114"/>
            <a:ext cx="9144000" cy="1427480"/>
          </a:xfrm>
        </p:spPr>
        <p:txBody>
          <a:bodyPr/>
          <a:lstStyle/>
          <a:p>
            <a:br>
              <a:rPr lang="es-CO" sz="1800" i="0" u="none" strike="noStrike" baseline="0">
                <a:solidFill>
                  <a:srgbClr val="000000"/>
                </a:solidFill>
                <a:latin typeface="Calibri" panose="020F0502020204030204" pitchFamily="34" charset="0"/>
              </a:rPr>
            </a:br>
            <a:r>
              <a:rPr lang="en-US" sz="1800" i="0" u="none" strike="noStrike" baseline="0">
                <a:solidFill>
                  <a:srgbClr val="000000"/>
                </a:solidFill>
                <a:latin typeface="Calibri" panose="020F0502020204030204" pitchFamily="34" charset="0"/>
              </a:rPr>
              <a:t> </a:t>
            </a:r>
            <a:r>
              <a:rPr lang="en-US" sz="3600" i="0" u="none" strike="noStrike" baseline="0">
                <a:solidFill>
                  <a:srgbClr val="1068A9"/>
                </a:solidFill>
                <a:latin typeface="Calibri" panose="020F0502020204030204" pitchFamily="34" charset="0"/>
              </a:rPr>
              <a:t>THANK YOU</a:t>
            </a:r>
            <a:endParaRPr lang="es-CO">
              <a:solidFill>
                <a:srgbClr val="1068A9"/>
              </a:solidFill>
            </a:endParaRPr>
          </a:p>
        </p:txBody>
      </p:sp>
      <p:sp>
        <p:nvSpPr>
          <p:cNvPr id="3" name="Subtitle 2">
            <a:extLst>
              <a:ext uri="{FF2B5EF4-FFF2-40B4-BE49-F238E27FC236}">
                <a16:creationId xmlns:a16="http://schemas.microsoft.com/office/drawing/2014/main" id="{DBB79C1E-9FAF-40FB-A3DD-E63399D43D17}"/>
              </a:ext>
            </a:extLst>
          </p:cNvPr>
          <p:cNvSpPr>
            <a:spLocks noGrp="1"/>
          </p:cNvSpPr>
          <p:nvPr>
            <p:ph type="subTitle" idx="1"/>
          </p:nvPr>
        </p:nvSpPr>
        <p:spPr>
          <a:xfrm>
            <a:off x="974728" y="3429000"/>
            <a:ext cx="9144000" cy="1655762"/>
          </a:xfrm>
        </p:spPr>
        <p:txBody>
          <a:bodyPr>
            <a:normAutofit/>
          </a:bodyPr>
          <a:lstStyle/>
          <a:p>
            <a:pPr algn="l"/>
            <a:endParaRPr lang="es-CO" sz="1800" b="0" i="0" u="none" strike="noStrike" baseline="0">
              <a:solidFill>
                <a:srgbClr val="000000"/>
              </a:solidFill>
              <a:latin typeface="Calibri" panose="020F0502020204030204" pitchFamily="34" charset="0"/>
            </a:endParaRPr>
          </a:p>
          <a:p>
            <a:r>
              <a:rPr lang="pt-BR" sz="1800">
                <a:solidFill>
                  <a:srgbClr val="000000"/>
                </a:solidFill>
                <a:latin typeface="Calibri" panose="020F0502020204030204" pitchFamily="34" charset="0"/>
              </a:rPr>
              <a:t>Contact: </a:t>
            </a:r>
            <a:r>
              <a:rPr lang="pt-BR" sz="1800">
                <a:solidFill>
                  <a:srgbClr val="000000"/>
                </a:solidFill>
                <a:latin typeface="Calibri" panose="020F0502020204030204" pitchFamily="34" charset="0"/>
                <a:hlinkClick r:id="rId2"/>
              </a:rPr>
              <a:t>maria.arango.carmona@uni-potsdam.de</a:t>
            </a:r>
            <a:endParaRPr lang="pt-BR" sz="1800">
              <a:solidFill>
                <a:srgbClr val="000000"/>
              </a:solidFill>
              <a:latin typeface="Calibri" panose="020F0502020204030204" pitchFamily="34" charset="0"/>
            </a:endParaRPr>
          </a:p>
          <a:p>
            <a:r>
              <a:rPr lang="pt-BR" sz="1800" b="0" i="0" u="none" strike="noStrike" baseline="0">
                <a:solidFill>
                  <a:srgbClr val="000000"/>
                </a:solidFill>
                <a:latin typeface="Calibri" panose="020F0502020204030204" pitchFamily="34" charset="0"/>
              </a:rPr>
              <a:t> </a:t>
            </a:r>
            <a:endParaRPr lang="es-CO" sz="1600"/>
          </a:p>
        </p:txBody>
      </p:sp>
      <p:pic>
        <p:nvPicPr>
          <p:cNvPr id="4" name="Grafik 25">
            <a:extLst>
              <a:ext uri="{FF2B5EF4-FFF2-40B4-BE49-F238E27FC236}">
                <a16:creationId xmlns:a16="http://schemas.microsoft.com/office/drawing/2014/main" id="{35866DE1-E68E-435A-98E5-7A2C8DA5F378}"/>
              </a:ext>
            </a:extLst>
          </p:cNvPr>
          <p:cNvPicPr>
            <a:picLocks noChangeAspect="1"/>
          </p:cNvPicPr>
          <p:nvPr/>
        </p:nvPicPr>
        <p:blipFill>
          <a:blip r:embed="rId3" cstate="screen">
            <a:extLst>
              <a:ext uri="{28A0092B-C50C-407E-A947-70E740481C1C}">
                <a14:useLocalDpi xmlns:a14="http://schemas.microsoft.com/office/drawing/2010/main"/>
              </a:ext>
            </a:extLst>
          </a:blip>
          <a:srcRect l="5226" t="23393" r="3842" b="22838"/>
          <a:stretch>
            <a:fillRect/>
          </a:stretch>
        </p:blipFill>
        <p:spPr bwMode="auto">
          <a:xfrm>
            <a:off x="8133713" y="129094"/>
            <a:ext cx="2347574" cy="69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0873CD20-DC0A-441F-9129-0F3E4509E3BA}"/>
              </a:ext>
            </a:extLst>
          </p:cNvPr>
          <p:cNvGrpSpPr>
            <a:grpSpLocks noChangeAspect="1"/>
          </p:cNvGrpSpPr>
          <p:nvPr/>
        </p:nvGrpSpPr>
        <p:grpSpPr>
          <a:xfrm>
            <a:off x="10466832" y="129094"/>
            <a:ext cx="1548203" cy="706137"/>
            <a:chOff x="38323761" y="3700706"/>
            <a:chExt cx="3481490" cy="1587909"/>
          </a:xfrm>
        </p:grpSpPr>
        <p:sp>
          <p:nvSpPr>
            <p:cNvPr id="6" name="Rectangle 5">
              <a:extLst>
                <a:ext uri="{FF2B5EF4-FFF2-40B4-BE49-F238E27FC236}">
                  <a16:creationId xmlns:a16="http://schemas.microsoft.com/office/drawing/2014/main" id="{022169BD-4D8B-414A-B9C0-B491211FE446}"/>
                </a:ext>
              </a:extLst>
            </p:cNvPr>
            <p:cNvSpPr/>
            <p:nvPr/>
          </p:nvSpPr>
          <p:spPr>
            <a:xfrm>
              <a:off x="38323761" y="3700706"/>
              <a:ext cx="3481490" cy="1587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Bild 1">
              <a:extLst>
                <a:ext uri="{FF2B5EF4-FFF2-40B4-BE49-F238E27FC236}">
                  <a16:creationId xmlns:a16="http://schemas.microsoft.com/office/drawing/2014/main" id="{DB06CF26-F2E2-4153-BF86-05ED4E9C381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539785" y="3786579"/>
              <a:ext cx="3115798" cy="1429290"/>
            </a:xfrm>
            <a:prstGeom prst="rect">
              <a:avLst/>
            </a:prstGeom>
            <a:noFill/>
          </p:spPr>
        </p:pic>
      </p:grpSp>
      <p:pic>
        <p:nvPicPr>
          <p:cNvPr id="2050" name="Picture 2" descr="EGU 2022 - European Geosciences Union General Assembly | Copernicus">
            <a:extLst>
              <a:ext uri="{FF2B5EF4-FFF2-40B4-BE49-F238E27FC236}">
                <a16:creationId xmlns:a16="http://schemas.microsoft.com/office/drawing/2014/main" id="{2C1BC3B8-3141-4402-91DD-2EEAF6F8CD8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567746" y="6104361"/>
            <a:ext cx="2624254" cy="7536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iederosterreich Logo Vector (.AI) Free Download">
            <a:extLst>
              <a:ext uri="{FF2B5EF4-FFF2-40B4-BE49-F238E27FC236}">
                <a16:creationId xmlns:a16="http://schemas.microsoft.com/office/drawing/2014/main" id="{336E201F-D40D-4947-A9BB-EAE3710C8A5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271541" y="93198"/>
            <a:ext cx="668812" cy="788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3239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70AE8554B833714DAD1A4925E1C5F30F" ma:contentTypeVersion="4" ma:contentTypeDescription="Crear nuevo documento." ma:contentTypeScope="" ma:versionID="7d3b01e533712bfa156ea310ce48a8ae">
  <xsd:schema xmlns:xsd="http://www.w3.org/2001/XMLSchema" xmlns:xs="http://www.w3.org/2001/XMLSchema" xmlns:p="http://schemas.microsoft.com/office/2006/metadata/properties" xmlns:ns3="fe2b9740-77a0-4f49-a7b0-6775b13fc648" targetNamespace="http://schemas.microsoft.com/office/2006/metadata/properties" ma:root="true" ma:fieldsID="63d978c667b7780184cf6ebadbd15a71" ns3:_="">
    <xsd:import namespace="fe2b9740-77a0-4f49-a7b0-6775b13fc64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2b9740-77a0-4f49-a7b0-6775b13fc6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26F01C3-1346-4A83-BEB5-6BEE791874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2b9740-77a0-4f49-a7b0-6775b13fc6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2C94F9-C5CE-466C-9661-31D0B26DAE54}">
  <ds:schemaRefs>
    <ds:schemaRef ds:uri="http://schemas.microsoft.com/sharepoint/v3/contenttype/forms"/>
  </ds:schemaRefs>
</ds:datastoreItem>
</file>

<file path=customXml/itemProps3.xml><?xml version="1.0" encoding="utf-8"?>
<ds:datastoreItem xmlns:ds="http://schemas.openxmlformats.org/officeDocument/2006/customXml" ds:itemID="{174608F4-A937-4A51-99F1-449E81A9E4D6}">
  <ds:schemaRefs>
    <ds:schemaRef ds:uri="http://schemas.microsoft.com/office/infopath/2007/PartnerControls"/>
    <ds:schemaRef ds:uri="http://schemas.microsoft.com/office/2006/documentManagement/types"/>
    <ds:schemaRef ds:uri="http://purl.org/dc/elements/1.1/"/>
    <ds:schemaRef ds:uri="http://purl.org/dc/terms/"/>
    <ds:schemaRef ds:uri="http://schemas.openxmlformats.org/package/2006/metadata/core-properties"/>
    <ds:schemaRef ds:uri="http://www.w3.org/XML/1998/namespace"/>
    <ds:schemaRef ds:uri="http://purl.org/dc/dcmitype/"/>
    <ds:schemaRef ds:uri="fe2b9740-77a0-4f49-a7b0-6775b13fc648"/>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848</Words>
  <Application>Microsoft Office PowerPoint</Application>
  <PresentationFormat>Widescreen</PresentationFormat>
  <Paragraphs>51</Paragraphs>
  <Slides>8</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Segoe UI</vt:lpstr>
      <vt:lpstr>Office Theme</vt:lpstr>
      <vt:lpstr>  MOBILITY AND HAZARD ANALYSIS OF SELECTED LANDSLIDES IN LOWER AUSTRIA </vt:lpstr>
      <vt:lpstr>INTRODUCTION AND OBJECTIVES</vt:lpstr>
      <vt:lpstr>STUDY AREAS</vt:lpstr>
      <vt:lpstr>PowerPoint Presentation</vt:lpstr>
      <vt:lpstr>MODELLING SCENARIOS</vt:lpstr>
      <vt:lpstr>RESULTS</vt:lpstr>
      <vt:lpstr>PowerPoint Presentation</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MOBILITY AND HAZARD ANALYSIS OF SELECTED LANDSLIDES IN LOWER AUSTRIA</dc:title>
  <dc:creator>Maria Isabel Arango</dc:creator>
  <cp:lastModifiedBy>Moreno Zapata, Mateo (UT-ITC)</cp:lastModifiedBy>
  <cp:revision>12</cp:revision>
  <dcterms:created xsi:type="dcterms:W3CDTF">2022-05-18T05:20:50Z</dcterms:created>
  <dcterms:modified xsi:type="dcterms:W3CDTF">2022-05-24T11:17:48Z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0x01010070AE8554B833714DAD1A4925E1C5F30F</vt:lpwstr>
  </property>
</Properties>
</file>