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5"/>
  </p:notesMasterIdLst>
  <p:sldIdLst>
    <p:sldId id="256" r:id="rId2"/>
    <p:sldId id="257" r:id="rId3"/>
    <p:sldId id="326" r:id="rId4"/>
    <p:sldId id="327" r:id="rId5"/>
    <p:sldId id="333" r:id="rId6"/>
    <p:sldId id="334" r:id="rId7"/>
    <p:sldId id="328" r:id="rId8"/>
    <p:sldId id="335" r:id="rId9"/>
    <p:sldId id="329" r:id="rId10"/>
    <p:sldId id="330" r:id="rId11"/>
    <p:sldId id="336" r:id="rId12"/>
    <p:sldId id="331" r:id="rId13"/>
    <p:sldId id="332" r:id="rId1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0" autoAdjust="0"/>
    <p:restoredTop sz="87529" autoAdjust="0"/>
  </p:normalViewPr>
  <p:slideViewPr>
    <p:cSldViewPr snapToGrid="0">
      <p:cViewPr varScale="1">
        <p:scale>
          <a:sx n="100" d="100"/>
          <a:sy n="100" d="100"/>
        </p:scale>
        <p:origin x="195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52F17C-2608-4579-A302-09BAFFA2DAEB}" type="datetimeFigureOut">
              <a:rPr lang="en-US" smtClean="0"/>
              <a:t>5/23/2022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952D4E-05C8-4159-B2B4-9E9D5B1208A7}" type="slidenum">
              <a:rPr lang="en-US" smtClean="0"/>
              <a:t>‹#›</a:t>
            </a:fld>
            <a:endParaRPr lang="en-US"/>
          </a:p>
        </p:txBody>
      </p:sp>
    </p:spTree>
    <p:extLst>
      <p:ext uri="{BB962C8B-B14F-4D97-AF65-F5344CB8AC3E}">
        <p14:creationId xmlns:p14="http://schemas.microsoft.com/office/powerpoint/2010/main" val="34405900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everyone. My name is Lei Ma.</a:t>
            </a:r>
          </a:p>
        </p:txBody>
      </p:sp>
      <p:sp>
        <p:nvSpPr>
          <p:cNvPr id="4" name="Slide Number Placeholder 3"/>
          <p:cNvSpPr>
            <a:spLocks noGrp="1"/>
          </p:cNvSpPr>
          <p:nvPr>
            <p:ph type="sldNum" sz="quarter" idx="5"/>
          </p:nvPr>
        </p:nvSpPr>
        <p:spPr/>
        <p:txBody>
          <a:bodyPr/>
          <a:lstStyle/>
          <a:p>
            <a:fld id="{A1952D4E-05C8-4159-B2B4-9E9D5B1208A7}" type="slidenum">
              <a:rPr lang="en-US" smtClean="0"/>
              <a:t>1</a:t>
            </a:fld>
            <a:endParaRPr lang="en-US"/>
          </a:p>
        </p:txBody>
      </p:sp>
    </p:spTree>
    <p:extLst>
      <p:ext uri="{BB962C8B-B14F-4D97-AF65-F5344CB8AC3E}">
        <p14:creationId xmlns:p14="http://schemas.microsoft.com/office/powerpoint/2010/main" val="42695641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examples given GFI values to indicate the complexity of building groups in London.</a:t>
            </a:r>
          </a:p>
        </p:txBody>
      </p:sp>
      <p:sp>
        <p:nvSpPr>
          <p:cNvPr id="4" name="Slide Number Placeholder 3"/>
          <p:cNvSpPr>
            <a:spLocks noGrp="1"/>
          </p:cNvSpPr>
          <p:nvPr>
            <p:ph type="sldNum" sz="quarter" idx="5"/>
          </p:nvPr>
        </p:nvSpPr>
        <p:spPr/>
        <p:txBody>
          <a:bodyPr/>
          <a:lstStyle/>
          <a:p>
            <a:pPr>
              <a:defRPr/>
            </a:pPr>
            <a:fld id="{866A89A7-8D58-44BE-BB0D-EE32BAFFAE92}" type="slidenum">
              <a:rPr lang="sv-SE" smtClean="0"/>
              <a:pPr>
                <a:defRPr/>
              </a:pPr>
              <a:t>10</a:t>
            </a:fld>
            <a:endParaRPr lang="sv-SE"/>
          </a:p>
        </p:txBody>
      </p:sp>
    </p:spTree>
    <p:extLst>
      <p:ext uri="{BB962C8B-B14F-4D97-AF65-F5344CB8AC3E}">
        <p14:creationId xmlns:p14="http://schemas.microsoft.com/office/powerpoint/2010/main" val="22670272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66A89A7-8D58-44BE-BB0D-EE32BAFFAE92}" type="slidenum">
              <a:rPr lang="sv-SE" smtClean="0"/>
              <a:pPr>
                <a:defRPr/>
              </a:pPr>
              <a:t>11</a:t>
            </a:fld>
            <a:endParaRPr lang="sv-SE"/>
          </a:p>
        </p:txBody>
      </p:sp>
    </p:spTree>
    <p:extLst>
      <p:ext uri="{BB962C8B-B14F-4D97-AF65-F5344CB8AC3E}">
        <p14:creationId xmlns:p14="http://schemas.microsoft.com/office/powerpoint/2010/main" val="33815720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66A89A7-8D58-44BE-BB0D-EE32BAFFAE92}" type="slidenum">
              <a:rPr lang="sv-SE" smtClean="0"/>
              <a:pPr>
                <a:defRPr/>
              </a:pPr>
              <a:t>12</a:t>
            </a:fld>
            <a:endParaRPr lang="sv-SE"/>
          </a:p>
        </p:txBody>
      </p:sp>
    </p:spTree>
    <p:extLst>
      <p:ext uri="{BB962C8B-B14F-4D97-AF65-F5344CB8AC3E}">
        <p14:creationId xmlns:p14="http://schemas.microsoft.com/office/powerpoint/2010/main" val="36546441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66A89A7-8D58-44BE-BB0D-EE32BAFFAE92}" type="slidenum">
              <a:rPr lang="sv-SE" smtClean="0"/>
              <a:pPr>
                <a:defRPr/>
              </a:pPr>
              <a:t>13</a:t>
            </a:fld>
            <a:endParaRPr lang="sv-SE"/>
          </a:p>
        </p:txBody>
      </p:sp>
    </p:spTree>
    <p:extLst>
      <p:ext uri="{BB962C8B-B14F-4D97-AF65-F5344CB8AC3E}">
        <p14:creationId xmlns:p14="http://schemas.microsoft.com/office/powerpoint/2010/main" val="25998986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952D4E-05C8-4159-B2B4-9E9D5B1208A7}" type="slidenum">
              <a:rPr lang="en-US" smtClean="0"/>
              <a:t>2</a:t>
            </a:fld>
            <a:endParaRPr lang="en-US"/>
          </a:p>
        </p:txBody>
      </p:sp>
    </p:spTree>
    <p:extLst>
      <p:ext uri="{BB962C8B-B14F-4D97-AF65-F5344CB8AC3E}">
        <p14:creationId xmlns:p14="http://schemas.microsoft.com/office/powerpoint/2010/main" val="19031415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does the complexity matter? As we know, the phenomena such as buildings, streets or any other artificial targets on the ground are the evidence of our human activities. Especially in the context of urban scenario, </a:t>
            </a:r>
          </a:p>
          <a:p>
            <a:r>
              <a:rPr lang="en-US" dirty="0"/>
              <a:t>It is also closely related to the livability and walkability towards the people living in this area, as well as the images of cities in our mind.</a:t>
            </a:r>
          </a:p>
        </p:txBody>
      </p:sp>
      <p:sp>
        <p:nvSpPr>
          <p:cNvPr id="4" name="Slide Number Placeholder 3"/>
          <p:cNvSpPr>
            <a:spLocks noGrp="1"/>
          </p:cNvSpPr>
          <p:nvPr>
            <p:ph type="sldNum" sz="quarter" idx="5"/>
          </p:nvPr>
        </p:nvSpPr>
        <p:spPr/>
        <p:txBody>
          <a:bodyPr/>
          <a:lstStyle/>
          <a:p>
            <a:pPr>
              <a:defRPr/>
            </a:pPr>
            <a:fld id="{866A89A7-8D58-44BE-BB0D-EE32BAFFAE92}" type="slidenum">
              <a:rPr lang="sv-SE" smtClean="0"/>
              <a:pPr>
                <a:defRPr/>
              </a:pPr>
              <a:t>3</a:t>
            </a:fld>
            <a:endParaRPr lang="sv-SE"/>
          </a:p>
        </p:txBody>
      </p:sp>
    </p:spTree>
    <p:extLst>
      <p:ext uri="{BB962C8B-B14F-4D97-AF65-F5344CB8AC3E}">
        <p14:creationId xmlns:p14="http://schemas.microsoft.com/office/powerpoint/2010/main" val="31657252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Basically, there are three features of a complex target, including that there are many details in many scales, the patterns in small scales are similar to those in big scales, and the property of heterogeneity which means there are many small details and few large ones. Those features can be well described by a conceptual model called fractals. … Fractals are infinitely complex patterns that are self-similar across different scales… Here are two typical fractal patterns: the first one is fractal coastlines in natural phenomena and the second one is a pure conceptual fractal pattern called </a:t>
            </a:r>
            <a:r>
              <a:rPr lang="en-US" dirty="0" err="1"/>
              <a:t>Sierpinski</a:t>
            </a:r>
            <a:r>
              <a:rPr lang="en-US" dirty="0"/>
              <a:t> carpet. To date, there are basically three indicators to describe the complexity of fractals including the fractal dimension, </a:t>
            </a:r>
            <a:r>
              <a:rPr lang="en-US" dirty="0" err="1"/>
              <a:t>Ht</a:t>
            </a:r>
            <a:r>
              <a:rPr lang="en-US" dirty="0"/>
              <a:t> index and CRG index. I’m not going to deeper their details, but they all have similar problems.</a:t>
            </a:r>
          </a:p>
        </p:txBody>
      </p:sp>
      <p:sp>
        <p:nvSpPr>
          <p:cNvPr id="4" name="Slide Number Placeholder 3"/>
          <p:cNvSpPr>
            <a:spLocks noGrp="1"/>
          </p:cNvSpPr>
          <p:nvPr>
            <p:ph type="sldNum" sz="quarter" idx="5"/>
          </p:nvPr>
        </p:nvSpPr>
        <p:spPr/>
        <p:txBody>
          <a:bodyPr/>
          <a:lstStyle/>
          <a:p>
            <a:pPr>
              <a:defRPr/>
            </a:pPr>
            <a:fld id="{866A89A7-8D58-44BE-BB0D-EE32BAFFAE92}" type="slidenum">
              <a:rPr lang="sv-SE" smtClean="0"/>
              <a:pPr>
                <a:defRPr/>
              </a:pPr>
              <a:t>4</a:t>
            </a:fld>
            <a:endParaRPr lang="sv-SE"/>
          </a:p>
        </p:txBody>
      </p:sp>
    </p:spTree>
    <p:extLst>
      <p:ext uri="{BB962C8B-B14F-4D97-AF65-F5344CB8AC3E}">
        <p14:creationId xmlns:p14="http://schemas.microsoft.com/office/powerpoint/2010/main" val="38695320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They are all describing the statistical rather than spatial distribution of the complex targets, and they are all univariate which means they cannot handle high-dimensional and non-linear spatial complexities. </a:t>
            </a:r>
          </a:p>
        </p:txBody>
      </p:sp>
      <p:sp>
        <p:nvSpPr>
          <p:cNvPr id="4" name="Slide Number Placeholder 3"/>
          <p:cNvSpPr>
            <a:spLocks noGrp="1"/>
          </p:cNvSpPr>
          <p:nvPr>
            <p:ph type="sldNum" sz="quarter" idx="5"/>
          </p:nvPr>
        </p:nvSpPr>
        <p:spPr/>
        <p:txBody>
          <a:bodyPr/>
          <a:lstStyle/>
          <a:p>
            <a:pPr>
              <a:defRPr/>
            </a:pPr>
            <a:fld id="{866A89A7-8D58-44BE-BB0D-EE32BAFFAE92}" type="slidenum">
              <a:rPr lang="sv-SE" smtClean="0"/>
              <a:pPr>
                <a:defRPr/>
              </a:pPr>
              <a:t>5</a:t>
            </a:fld>
            <a:endParaRPr lang="sv-SE"/>
          </a:p>
        </p:txBody>
      </p:sp>
    </p:spTree>
    <p:extLst>
      <p:ext uri="{BB962C8B-B14F-4D97-AF65-F5344CB8AC3E}">
        <p14:creationId xmlns:p14="http://schemas.microsoft.com/office/powerpoint/2010/main" val="18729108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implement the full-size DGCNN model which was proposed in 2018. It has two advantages: the first one is that it apply convolutional operations to learn patterns in both small and big scales, and second one is that it good at differentiating heterogeneity distributions thanks to the Sort Pooling layer they proposed.</a:t>
            </a:r>
          </a:p>
        </p:txBody>
      </p:sp>
      <p:sp>
        <p:nvSpPr>
          <p:cNvPr id="4" name="Slide Number Placeholder 3"/>
          <p:cNvSpPr>
            <a:spLocks noGrp="1"/>
          </p:cNvSpPr>
          <p:nvPr>
            <p:ph type="sldNum" sz="quarter" idx="5"/>
          </p:nvPr>
        </p:nvSpPr>
        <p:spPr/>
        <p:txBody>
          <a:bodyPr/>
          <a:lstStyle/>
          <a:p>
            <a:pPr>
              <a:defRPr/>
            </a:pPr>
            <a:fld id="{866A89A7-8D58-44BE-BB0D-EE32BAFFAE92}" type="slidenum">
              <a:rPr lang="sv-SE" smtClean="0"/>
              <a:pPr>
                <a:defRPr/>
              </a:pPr>
              <a:t>6</a:t>
            </a:fld>
            <a:endParaRPr lang="sv-SE"/>
          </a:p>
        </p:txBody>
      </p:sp>
    </p:spTree>
    <p:extLst>
      <p:ext uri="{BB962C8B-B14F-4D97-AF65-F5344CB8AC3E}">
        <p14:creationId xmlns:p14="http://schemas.microsoft.com/office/powerpoint/2010/main" val="211268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66A89A7-8D58-44BE-BB0D-EE32BAFFAE92}" type="slidenum">
              <a:rPr lang="sv-SE" smtClean="0"/>
              <a:pPr>
                <a:defRPr/>
              </a:pPr>
              <a:t>7</a:t>
            </a:fld>
            <a:endParaRPr lang="sv-SE"/>
          </a:p>
        </p:txBody>
      </p:sp>
    </p:spTree>
    <p:extLst>
      <p:ext uri="{BB962C8B-B14F-4D97-AF65-F5344CB8AC3E}">
        <p14:creationId xmlns:p14="http://schemas.microsoft.com/office/powerpoint/2010/main" val="15697465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66A89A7-8D58-44BE-BB0D-EE32BAFFAE92}" type="slidenum">
              <a:rPr lang="sv-SE" smtClean="0"/>
              <a:pPr>
                <a:defRPr/>
              </a:pPr>
              <a:t>8</a:t>
            </a:fld>
            <a:endParaRPr lang="sv-SE"/>
          </a:p>
        </p:txBody>
      </p:sp>
    </p:spTree>
    <p:extLst>
      <p:ext uri="{BB962C8B-B14F-4D97-AF65-F5344CB8AC3E}">
        <p14:creationId xmlns:p14="http://schemas.microsoft.com/office/powerpoint/2010/main" val="36676116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3 show how the building groups are represented as graphs by the triangulated irregular networks.</a:t>
            </a:r>
          </a:p>
        </p:txBody>
      </p:sp>
      <p:sp>
        <p:nvSpPr>
          <p:cNvPr id="4" name="Slide Number Placeholder 3"/>
          <p:cNvSpPr>
            <a:spLocks noGrp="1"/>
          </p:cNvSpPr>
          <p:nvPr>
            <p:ph type="sldNum" sz="quarter" idx="5"/>
          </p:nvPr>
        </p:nvSpPr>
        <p:spPr/>
        <p:txBody>
          <a:bodyPr/>
          <a:lstStyle/>
          <a:p>
            <a:pPr>
              <a:defRPr/>
            </a:pPr>
            <a:fld id="{866A89A7-8D58-44BE-BB0D-EE32BAFFAE92}" type="slidenum">
              <a:rPr lang="sv-SE" smtClean="0"/>
              <a:pPr>
                <a:defRPr/>
              </a:pPr>
              <a:t>9</a:t>
            </a:fld>
            <a:endParaRPr lang="sv-SE"/>
          </a:p>
        </p:txBody>
      </p:sp>
    </p:spTree>
    <p:extLst>
      <p:ext uri="{BB962C8B-B14F-4D97-AF65-F5344CB8AC3E}">
        <p14:creationId xmlns:p14="http://schemas.microsoft.com/office/powerpoint/2010/main" val="31950018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620F7CF-278E-432D-89CD-60AB003EB30E}" type="datetimeFigureOut">
              <a:rPr lang="en-US" smtClean="0"/>
              <a:t>5/23/2022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DFC02B-86A0-4DA0-9D43-F74CD2CE1A3C}" type="slidenum">
              <a:rPr lang="en-US" smtClean="0"/>
              <a:t>‹#›</a:t>
            </a:fld>
            <a:endParaRPr lang="en-US"/>
          </a:p>
        </p:txBody>
      </p:sp>
    </p:spTree>
    <p:extLst>
      <p:ext uri="{BB962C8B-B14F-4D97-AF65-F5344CB8AC3E}">
        <p14:creationId xmlns:p14="http://schemas.microsoft.com/office/powerpoint/2010/main" val="8413145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20F7CF-278E-432D-89CD-60AB003EB30E}" type="datetimeFigureOut">
              <a:rPr lang="en-US" smtClean="0"/>
              <a:t>5/23/2022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DFC02B-86A0-4DA0-9D43-F74CD2CE1A3C}" type="slidenum">
              <a:rPr lang="en-US" smtClean="0"/>
              <a:t>‹#›</a:t>
            </a:fld>
            <a:endParaRPr lang="en-US"/>
          </a:p>
        </p:txBody>
      </p:sp>
    </p:spTree>
    <p:extLst>
      <p:ext uri="{BB962C8B-B14F-4D97-AF65-F5344CB8AC3E}">
        <p14:creationId xmlns:p14="http://schemas.microsoft.com/office/powerpoint/2010/main" val="8995291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20F7CF-278E-432D-89CD-60AB003EB30E}" type="datetimeFigureOut">
              <a:rPr lang="en-US" smtClean="0"/>
              <a:t>5/23/2022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DFC02B-86A0-4DA0-9D43-F74CD2CE1A3C}" type="slidenum">
              <a:rPr lang="en-US" smtClean="0"/>
              <a:t>‹#›</a:t>
            </a:fld>
            <a:endParaRPr lang="en-US"/>
          </a:p>
        </p:txBody>
      </p:sp>
    </p:spTree>
    <p:extLst>
      <p:ext uri="{BB962C8B-B14F-4D97-AF65-F5344CB8AC3E}">
        <p14:creationId xmlns:p14="http://schemas.microsoft.com/office/powerpoint/2010/main" val="21487577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20F7CF-278E-432D-89CD-60AB003EB30E}" type="datetimeFigureOut">
              <a:rPr lang="en-US" smtClean="0"/>
              <a:t>5/23/2022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DFC02B-86A0-4DA0-9D43-F74CD2CE1A3C}" type="slidenum">
              <a:rPr lang="en-US" smtClean="0"/>
              <a:t>‹#›</a:t>
            </a:fld>
            <a:endParaRPr lang="en-US"/>
          </a:p>
        </p:txBody>
      </p:sp>
    </p:spTree>
    <p:extLst>
      <p:ext uri="{BB962C8B-B14F-4D97-AF65-F5344CB8AC3E}">
        <p14:creationId xmlns:p14="http://schemas.microsoft.com/office/powerpoint/2010/main" val="27714725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620F7CF-278E-432D-89CD-60AB003EB30E}" type="datetimeFigureOut">
              <a:rPr lang="en-US" smtClean="0"/>
              <a:t>5/23/2022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DFC02B-86A0-4DA0-9D43-F74CD2CE1A3C}" type="slidenum">
              <a:rPr lang="en-US" smtClean="0"/>
              <a:t>‹#›</a:t>
            </a:fld>
            <a:endParaRPr lang="en-US"/>
          </a:p>
        </p:txBody>
      </p:sp>
    </p:spTree>
    <p:extLst>
      <p:ext uri="{BB962C8B-B14F-4D97-AF65-F5344CB8AC3E}">
        <p14:creationId xmlns:p14="http://schemas.microsoft.com/office/powerpoint/2010/main" val="2812831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620F7CF-278E-432D-89CD-60AB003EB30E}" type="datetimeFigureOut">
              <a:rPr lang="en-US" smtClean="0"/>
              <a:t>5/23/2022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DFC02B-86A0-4DA0-9D43-F74CD2CE1A3C}" type="slidenum">
              <a:rPr lang="en-US" smtClean="0"/>
              <a:t>‹#›</a:t>
            </a:fld>
            <a:endParaRPr lang="en-US"/>
          </a:p>
        </p:txBody>
      </p:sp>
    </p:spTree>
    <p:extLst>
      <p:ext uri="{BB962C8B-B14F-4D97-AF65-F5344CB8AC3E}">
        <p14:creationId xmlns:p14="http://schemas.microsoft.com/office/powerpoint/2010/main" val="1071013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620F7CF-278E-432D-89CD-60AB003EB30E}" type="datetimeFigureOut">
              <a:rPr lang="en-US" smtClean="0"/>
              <a:t>5/23/2022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4DFC02B-86A0-4DA0-9D43-F74CD2CE1A3C}" type="slidenum">
              <a:rPr lang="en-US" smtClean="0"/>
              <a:t>‹#›</a:t>
            </a:fld>
            <a:endParaRPr lang="en-US"/>
          </a:p>
        </p:txBody>
      </p:sp>
    </p:spTree>
    <p:extLst>
      <p:ext uri="{BB962C8B-B14F-4D97-AF65-F5344CB8AC3E}">
        <p14:creationId xmlns:p14="http://schemas.microsoft.com/office/powerpoint/2010/main" val="36797292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620F7CF-278E-432D-89CD-60AB003EB30E}" type="datetimeFigureOut">
              <a:rPr lang="en-US" smtClean="0"/>
              <a:t>5/23/2022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4DFC02B-86A0-4DA0-9D43-F74CD2CE1A3C}" type="slidenum">
              <a:rPr lang="en-US" smtClean="0"/>
              <a:t>‹#›</a:t>
            </a:fld>
            <a:endParaRPr lang="en-US"/>
          </a:p>
        </p:txBody>
      </p:sp>
    </p:spTree>
    <p:extLst>
      <p:ext uri="{BB962C8B-B14F-4D97-AF65-F5344CB8AC3E}">
        <p14:creationId xmlns:p14="http://schemas.microsoft.com/office/powerpoint/2010/main" val="36811133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20F7CF-278E-432D-89CD-60AB003EB30E}" type="datetimeFigureOut">
              <a:rPr lang="en-US" smtClean="0"/>
              <a:t>5/23/2022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4DFC02B-86A0-4DA0-9D43-F74CD2CE1A3C}" type="slidenum">
              <a:rPr lang="en-US" smtClean="0"/>
              <a:t>‹#›</a:t>
            </a:fld>
            <a:endParaRPr lang="en-US"/>
          </a:p>
        </p:txBody>
      </p:sp>
    </p:spTree>
    <p:extLst>
      <p:ext uri="{BB962C8B-B14F-4D97-AF65-F5344CB8AC3E}">
        <p14:creationId xmlns:p14="http://schemas.microsoft.com/office/powerpoint/2010/main" val="2270862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620F7CF-278E-432D-89CD-60AB003EB30E}" type="datetimeFigureOut">
              <a:rPr lang="en-US" smtClean="0"/>
              <a:t>5/23/2022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DFC02B-86A0-4DA0-9D43-F74CD2CE1A3C}" type="slidenum">
              <a:rPr lang="en-US" smtClean="0"/>
              <a:t>‹#›</a:t>
            </a:fld>
            <a:endParaRPr lang="en-US"/>
          </a:p>
        </p:txBody>
      </p:sp>
    </p:spTree>
    <p:extLst>
      <p:ext uri="{BB962C8B-B14F-4D97-AF65-F5344CB8AC3E}">
        <p14:creationId xmlns:p14="http://schemas.microsoft.com/office/powerpoint/2010/main" val="2217278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620F7CF-278E-432D-89CD-60AB003EB30E}" type="datetimeFigureOut">
              <a:rPr lang="en-US" smtClean="0"/>
              <a:t>5/23/2022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DFC02B-86A0-4DA0-9D43-F74CD2CE1A3C}" type="slidenum">
              <a:rPr lang="en-US" smtClean="0"/>
              <a:t>‹#›</a:t>
            </a:fld>
            <a:endParaRPr lang="en-US"/>
          </a:p>
        </p:txBody>
      </p:sp>
    </p:spTree>
    <p:extLst>
      <p:ext uri="{BB962C8B-B14F-4D97-AF65-F5344CB8AC3E}">
        <p14:creationId xmlns:p14="http://schemas.microsoft.com/office/powerpoint/2010/main" val="21459850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20F7CF-278E-432D-89CD-60AB003EB30E}" type="datetimeFigureOut">
              <a:rPr lang="en-US" smtClean="0"/>
              <a:t>5/23/2022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DFC02B-86A0-4DA0-9D43-F74CD2CE1A3C}" type="slidenum">
              <a:rPr lang="en-US" smtClean="0"/>
              <a:t>‹#›</a:t>
            </a:fld>
            <a:endParaRPr lang="en-US"/>
          </a:p>
        </p:txBody>
      </p:sp>
    </p:spTree>
    <p:extLst>
      <p:ext uri="{BB962C8B-B14F-4D97-AF65-F5344CB8AC3E}">
        <p14:creationId xmlns:p14="http://schemas.microsoft.com/office/powerpoint/2010/main" val="12874205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2.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7.gif"/><Relationship Id="rId4" Type="http://schemas.openxmlformats.org/officeDocument/2006/relationships/image" Target="../media/image6.gif"/></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7.gif"/><Relationship Id="rId4" Type="http://schemas.openxmlformats.org/officeDocument/2006/relationships/image" Target="../media/image6.gif"/></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3.gif"/><Relationship Id="rId5" Type="http://schemas.openxmlformats.org/officeDocument/2006/relationships/image" Target="../media/image12.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5681B-5D6C-4F67-89F6-F57B6BC01D8F}"/>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2AA04402-6824-41A7-947F-3CDA7635BF65}"/>
              </a:ext>
            </a:extLst>
          </p:cNvPr>
          <p:cNvSpPr>
            <a:spLocks noGrp="1"/>
          </p:cNvSpPr>
          <p:nvPr>
            <p:ph type="subTitle" idx="1"/>
          </p:nvPr>
        </p:nvSpPr>
        <p:spPr/>
        <p:txBody>
          <a:bodyPr/>
          <a:lstStyle/>
          <a:p>
            <a:endParaRPr lang="en-US"/>
          </a:p>
        </p:txBody>
      </p:sp>
      <p:pic>
        <p:nvPicPr>
          <p:cNvPr id="4" name="Picture 10" descr="OH startbild_eng">
            <a:extLst>
              <a:ext uri="{FF2B5EF4-FFF2-40B4-BE49-F238E27FC236}">
                <a16:creationId xmlns:a16="http://schemas.microsoft.com/office/drawing/2014/main" id="{E110A563-58D6-47EB-B4CC-3619225B6EC7}"/>
              </a:ext>
            </a:extLst>
          </p:cNvPr>
          <p:cNvPicPr>
            <a:picLocks noChangeAspect="1" noChangeArrowheads="1"/>
          </p:cNvPicPr>
          <p:nvPr/>
        </p:nvPicPr>
        <p:blipFill>
          <a:blip r:embed="rId3" cstate="print"/>
          <a:srcRect/>
          <a:stretch>
            <a:fillRect/>
          </a:stretch>
        </p:blipFill>
        <p:spPr bwMode="auto">
          <a:xfrm>
            <a:off x="0" y="-3020"/>
            <a:ext cx="9145588" cy="6905626"/>
          </a:xfrm>
          <a:prstGeom prst="rect">
            <a:avLst/>
          </a:prstGeom>
          <a:noFill/>
          <a:ln w="9525">
            <a:noFill/>
            <a:miter lim="800000"/>
            <a:headEnd/>
            <a:tailEnd/>
          </a:ln>
        </p:spPr>
      </p:pic>
      <p:sp>
        <p:nvSpPr>
          <p:cNvPr id="5" name="Text Box 12">
            <a:extLst>
              <a:ext uri="{FF2B5EF4-FFF2-40B4-BE49-F238E27FC236}">
                <a16:creationId xmlns:a16="http://schemas.microsoft.com/office/drawing/2014/main" id="{5EEB871B-88F3-4835-BA32-9A001D1C2D4B}"/>
              </a:ext>
            </a:extLst>
          </p:cNvPr>
          <p:cNvSpPr txBox="1">
            <a:spLocks noChangeArrowheads="1"/>
          </p:cNvSpPr>
          <p:nvPr/>
        </p:nvSpPr>
        <p:spPr bwMode="auto">
          <a:xfrm>
            <a:off x="2286000" y="3120116"/>
            <a:ext cx="6858000" cy="1865126"/>
          </a:xfrm>
          <a:prstGeom prst="rect">
            <a:avLst/>
          </a:prstGeom>
          <a:noFill/>
          <a:ln w="9525" algn="ctr">
            <a:noFill/>
            <a:miter lim="800000"/>
            <a:headEnd/>
            <a:tailEnd/>
          </a:ln>
        </p:spPr>
        <p:txBody>
          <a:bodyPr wrap="square">
            <a:spAutoFit/>
          </a:bodyPr>
          <a:lstStyle/>
          <a:p>
            <a:pPr>
              <a:lnSpc>
                <a:spcPct val="90000"/>
              </a:lnSpc>
              <a:spcBef>
                <a:spcPct val="20000"/>
              </a:spcBef>
            </a:pPr>
            <a:r>
              <a:rPr lang="en-US" sz="3200" dirty="0">
                <a:solidFill>
                  <a:schemeClr val="bg1"/>
                </a:solidFill>
                <a:latin typeface="Times New Roman" panose="02020603050405020304" pitchFamily="18" charset="0"/>
                <a:cs typeface="Times New Roman" panose="02020603050405020304" pitchFamily="18" charset="0"/>
              </a:rPr>
              <a:t>A Graph-based Fractality Index to Characterize Complexity of Urban Form Using Deep Graph Convolutional Neural Networks </a:t>
            </a:r>
            <a:endParaRPr lang="sv-SE" sz="3200" dirty="0">
              <a:solidFill>
                <a:schemeClr val="bg1"/>
              </a:solidFill>
              <a:latin typeface="Times New Roman" panose="02020603050405020304" pitchFamily="18" charset="0"/>
              <a:cs typeface="Times New Roman" panose="02020603050405020304" pitchFamily="18" charset="0"/>
            </a:endParaRPr>
          </a:p>
        </p:txBody>
      </p:sp>
      <p:sp>
        <p:nvSpPr>
          <p:cNvPr id="6" name="Text Box 12">
            <a:extLst>
              <a:ext uri="{FF2B5EF4-FFF2-40B4-BE49-F238E27FC236}">
                <a16:creationId xmlns:a16="http://schemas.microsoft.com/office/drawing/2014/main" id="{95220979-1A8E-4B7F-966D-C3E9DCC35707}"/>
              </a:ext>
            </a:extLst>
          </p:cNvPr>
          <p:cNvSpPr txBox="1">
            <a:spLocks noChangeArrowheads="1"/>
          </p:cNvSpPr>
          <p:nvPr/>
        </p:nvSpPr>
        <p:spPr bwMode="auto">
          <a:xfrm>
            <a:off x="2286000" y="5077317"/>
            <a:ext cx="2568217" cy="646331"/>
          </a:xfrm>
          <a:prstGeom prst="rect">
            <a:avLst/>
          </a:prstGeom>
          <a:noFill/>
          <a:ln w="9525" algn="ctr">
            <a:noFill/>
            <a:miter lim="800000"/>
            <a:headEnd/>
            <a:tailEnd/>
          </a:ln>
        </p:spPr>
        <p:txBody>
          <a:bodyPr wrap="square">
            <a:spAutoFit/>
          </a:bodyPr>
          <a:lstStyle/>
          <a:p>
            <a:pPr>
              <a:lnSpc>
                <a:spcPct val="90000"/>
              </a:lnSpc>
              <a:spcBef>
                <a:spcPct val="20000"/>
              </a:spcBef>
            </a:pPr>
            <a:r>
              <a:rPr lang="en-US" altLang="zh-CN" dirty="0">
                <a:solidFill>
                  <a:schemeClr val="bg1"/>
                </a:solidFill>
                <a:latin typeface="Times New Roman" panose="02020603050405020304" pitchFamily="18" charset="0"/>
                <a:cs typeface="Times New Roman" panose="02020603050405020304" pitchFamily="18" charset="0"/>
              </a:rPr>
              <a:t>Lei Ma</a:t>
            </a:r>
          </a:p>
          <a:p>
            <a:pPr>
              <a:lnSpc>
                <a:spcPct val="90000"/>
              </a:lnSpc>
              <a:spcBef>
                <a:spcPct val="20000"/>
              </a:spcBef>
            </a:pPr>
            <a:r>
              <a:rPr lang="en-US" dirty="0">
                <a:solidFill>
                  <a:schemeClr val="bg1"/>
                </a:solidFill>
                <a:latin typeface="Times New Roman" panose="02020603050405020304" pitchFamily="18" charset="0"/>
                <a:cs typeface="Times New Roman" panose="02020603050405020304" pitchFamily="18" charset="0"/>
              </a:rPr>
              <a:t>5/24/2022</a:t>
            </a:r>
            <a:endParaRPr lang="sv-SE" dirty="0">
              <a:solidFill>
                <a:schemeClr val="bg1"/>
              </a:solidFill>
              <a:latin typeface="Times New Roman" panose="02020603050405020304" pitchFamily="18" charset="0"/>
              <a:cs typeface="Times New Roman" panose="02020603050405020304" pitchFamily="18" charset="0"/>
            </a:endParaRPr>
          </a:p>
        </p:txBody>
      </p:sp>
      <p:pic>
        <p:nvPicPr>
          <p:cNvPr id="10" name="Picture 9" descr="A picture containing graphical user interface&#10;&#10;Description automatically generated">
            <a:extLst>
              <a:ext uri="{FF2B5EF4-FFF2-40B4-BE49-F238E27FC236}">
                <a16:creationId xmlns:a16="http://schemas.microsoft.com/office/drawing/2014/main" id="{E5B68BA2-86BD-468B-9CB8-7D5C3A7D5973}"/>
              </a:ext>
            </a:extLst>
          </p:cNvPr>
          <p:cNvPicPr>
            <a:picLocks noChangeAspect="1"/>
          </p:cNvPicPr>
          <p:nvPr/>
        </p:nvPicPr>
        <p:blipFill>
          <a:blip r:embed="rId4"/>
          <a:stretch>
            <a:fillRect/>
          </a:stretch>
        </p:blipFill>
        <p:spPr>
          <a:xfrm>
            <a:off x="3362813" y="6136706"/>
            <a:ext cx="2548751" cy="744209"/>
          </a:xfrm>
          <a:prstGeom prst="rect">
            <a:avLst/>
          </a:prstGeom>
        </p:spPr>
      </p:pic>
    </p:spTree>
    <p:extLst>
      <p:ext uri="{BB962C8B-B14F-4D97-AF65-F5344CB8AC3E}">
        <p14:creationId xmlns:p14="http://schemas.microsoft.com/office/powerpoint/2010/main" val="38723058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234F7196-DEC3-4E0B-B89A-46AE1DEB5B28}"/>
              </a:ext>
            </a:extLst>
          </p:cNvPr>
          <p:cNvPicPr>
            <a:picLocks noChangeAspect="1"/>
          </p:cNvPicPr>
          <p:nvPr/>
        </p:nvPicPr>
        <p:blipFill>
          <a:blip r:embed="rId3"/>
          <a:stretch>
            <a:fillRect/>
          </a:stretch>
        </p:blipFill>
        <p:spPr>
          <a:xfrm>
            <a:off x="181405" y="599916"/>
            <a:ext cx="2565962" cy="2042924"/>
          </a:xfrm>
          <a:prstGeom prst="rect">
            <a:avLst/>
          </a:prstGeom>
        </p:spPr>
      </p:pic>
      <p:pic>
        <p:nvPicPr>
          <p:cNvPr id="3076" name="Picture 9" descr="OH dekorband eng"/>
          <p:cNvPicPr>
            <a:picLocks noChangeAspect="1" noChangeArrowheads="1"/>
          </p:cNvPicPr>
          <p:nvPr/>
        </p:nvPicPr>
        <p:blipFill>
          <a:blip r:embed="rId4" cstate="print"/>
          <a:srcRect/>
          <a:stretch>
            <a:fillRect/>
          </a:stretch>
        </p:blipFill>
        <p:spPr bwMode="auto">
          <a:xfrm>
            <a:off x="0" y="6203950"/>
            <a:ext cx="9158288" cy="654050"/>
          </a:xfrm>
          <a:prstGeom prst="rect">
            <a:avLst/>
          </a:prstGeom>
          <a:noFill/>
          <a:ln w="9525">
            <a:noFill/>
            <a:miter lim="800000"/>
            <a:headEnd/>
            <a:tailEnd/>
          </a:ln>
        </p:spPr>
      </p:pic>
      <p:sp>
        <p:nvSpPr>
          <p:cNvPr id="8" name="Rectangle 7">
            <a:extLst>
              <a:ext uri="{FF2B5EF4-FFF2-40B4-BE49-F238E27FC236}">
                <a16:creationId xmlns:a16="http://schemas.microsoft.com/office/drawing/2014/main" id="{36840B53-6CB4-41EC-A5C3-F1401D220C5C}"/>
              </a:ext>
            </a:extLst>
          </p:cNvPr>
          <p:cNvSpPr/>
          <p:nvPr/>
        </p:nvSpPr>
        <p:spPr>
          <a:xfrm>
            <a:off x="0" y="53526"/>
            <a:ext cx="9025804" cy="590931"/>
          </a:xfrm>
          <a:prstGeom prst="rect">
            <a:avLst/>
          </a:prstGeom>
        </p:spPr>
        <p:txBody>
          <a:bodyPr wrap="none">
            <a:spAutoFit/>
          </a:bodyPr>
          <a:lstStyle/>
          <a:p>
            <a:pPr>
              <a:lnSpc>
                <a:spcPct val="90000"/>
              </a:lnSpc>
              <a:spcBef>
                <a:spcPct val="20000"/>
              </a:spcBef>
            </a:pPr>
            <a:r>
              <a:rPr lang="en-US" sz="3600" b="1" dirty="0">
                <a:solidFill>
                  <a:srgbClr val="006AB2"/>
                </a:solidFill>
                <a:latin typeface="Times New Roman" panose="02020603050405020304" pitchFamily="18" charset="0"/>
                <a:ea typeface="Microsoft YaHei Light" panose="020B0503020204020204" pitchFamily="34" charset="-122"/>
                <a:cs typeface="Times New Roman" panose="02020603050405020304" pitchFamily="18" charset="0"/>
              </a:rPr>
              <a:t>Results: </a:t>
            </a:r>
            <a:r>
              <a:rPr lang="en-US" sz="3200" b="1" dirty="0">
                <a:solidFill>
                  <a:srgbClr val="006AB2"/>
                </a:solidFill>
                <a:latin typeface="Times New Roman" panose="02020603050405020304" pitchFamily="18" charset="0"/>
                <a:ea typeface="Microsoft YaHei Light" panose="020B0503020204020204" pitchFamily="34" charset="-122"/>
                <a:cs typeface="Times New Roman" panose="02020603050405020304" pitchFamily="18" charset="0"/>
              </a:rPr>
              <a:t>complexity of building groups in London</a:t>
            </a:r>
            <a:endParaRPr lang="en-US" sz="3600" b="1" dirty="0">
              <a:solidFill>
                <a:srgbClr val="006AB2"/>
              </a:solidFill>
              <a:latin typeface="Times New Roman" panose="02020603050405020304" pitchFamily="18" charset="0"/>
              <a:ea typeface="Microsoft YaHei Light" panose="020B0503020204020204" pitchFamily="34" charset="-122"/>
              <a:cs typeface="Times New Roman" panose="02020603050405020304" pitchFamily="18" charset="0"/>
            </a:endParaRPr>
          </a:p>
        </p:txBody>
      </p:sp>
      <p:pic>
        <p:nvPicPr>
          <p:cNvPr id="7" name="Picture 6" descr="A picture containing graphical user interface&#10;&#10;Description automatically generated">
            <a:extLst>
              <a:ext uri="{FF2B5EF4-FFF2-40B4-BE49-F238E27FC236}">
                <a16:creationId xmlns:a16="http://schemas.microsoft.com/office/drawing/2014/main" id="{7B19078A-55D8-4A7C-B5E8-C9EF374C558C}"/>
              </a:ext>
            </a:extLst>
          </p:cNvPr>
          <p:cNvPicPr>
            <a:picLocks noChangeAspect="1"/>
          </p:cNvPicPr>
          <p:nvPr/>
        </p:nvPicPr>
        <p:blipFill>
          <a:blip r:embed="rId5"/>
          <a:stretch>
            <a:fillRect/>
          </a:stretch>
        </p:blipFill>
        <p:spPr>
          <a:xfrm>
            <a:off x="3362813" y="6136706"/>
            <a:ext cx="2548751" cy="744209"/>
          </a:xfrm>
          <a:prstGeom prst="rect">
            <a:avLst/>
          </a:prstGeom>
        </p:spPr>
      </p:pic>
      <p:pic>
        <p:nvPicPr>
          <p:cNvPr id="4" name="Picture 3" descr="Map&#10;&#10;Description automatically generated">
            <a:extLst>
              <a:ext uri="{FF2B5EF4-FFF2-40B4-BE49-F238E27FC236}">
                <a16:creationId xmlns:a16="http://schemas.microsoft.com/office/drawing/2014/main" id="{70B8BFE1-7DF2-4CB3-A5DC-6EBF4729D019}"/>
              </a:ext>
            </a:extLst>
          </p:cNvPr>
          <p:cNvPicPr>
            <a:picLocks noChangeAspect="1"/>
          </p:cNvPicPr>
          <p:nvPr/>
        </p:nvPicPr>
        <p:blipFill>
          <a:blip r:embed="rId6"/>
          <a:stretch>
            <a:fillRect/>
          </a:stretch>
        </p:blipFill>
        <p:spPr>
          <a:xfrm>
            <a:off x="2420861" y="1658591"/>
            <a:ext cx="6715125" cy="4524375"/>
          </a:xfrm>
          <a:prstGeom prst="rect">
            <a:avLst/>
          </a:prstGeom>
        </p:spPr>
      </p:pic>
      <p:pic>
        <p:nvPicPr>
          <p:cNvPr id="9" name="Picture 8" descr="A picture containing chart&#10;&#10;Description automatically generated">
            <a:extLst>
              <a:ext uri="{FF2B5EF4-FFF2-40B4-BE49-F238E27FC236}">
                <a16:creationId xmlns:a16="http://schemas.microsoft.com/office/drawing/2014/main" id="{217DFE53-54F2-4FDA-9AD1-E91BD599DC9C}"/>
              </a:ext>
            </a:extLst>
          </p:cNvPr>
          <p:cNvPicPr>
            <a:picLocks noChangeAspect="1"/>
          </p:cNvPicPr>
          <p:nvPr/>
        </p:nvPicPr>
        <p:blipFill>
          <a:blip r:embed="rId7"/>
          <a:stretch>
            <a:fillRect/>
          </a:stretch>
        </p:blipFill>
        <p:spPr>
          <a:xfrm>
            <a:off x="810478" y="2866616"/>
            <a:ext cx="1123950" cy="1704975"/>
          </a:xfrm>
          <a:prstGeom prst="rect">
            <a:avLst/>
          </a:prstGeom>
        </p:spPr>
      </p:pic>
    </p:spTree>
    <p:extLst>
      <p:ext uri="{BB962C8B-B14F-4D97-AF65-F5344CB8AC3E}">
        <p14:creationId xmlns:p14="http://schemas.microsoft.com/office/powerpoint/2010/main" val="34166488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9" descr="OH dekorband eng"/>
          <p:cNvPicPr>
            <a:picLocks noChangeAspect="1" noChangeArrowheads="1"/>
          </p:cNvPicPr>
          <p:nvPr/>
        </p:nvPicPr>
        <p:blipFill>
          <a:blip r:embed="rId3" cstate="print"/>
          <a:srcRect/>
          <a:stretch>
            <a:fillRect/>
          </a:stretch>
        </p:blipFill>
        <p:spPr bwMode="auto">
          <a:xfrm>
            <a:off x="0" y="6203950"/>
            <a:ext cx="9158288" cy="654050"/>
          </a:xfrm>
          <a:prstGeom prst="rect">
            <a:avLst/>
          </a:prstGeom>
          <a:noFill/>
          <a:ln w="9525">
            <a:noFill/>
            <a:miter lim="800000"/>
            <a:headEnd/>
            <a:tailEnd/>
          </a:ln>
        </p:spPr>
      </p:pic>
      <p:sp>
        <p:nvSpPr>
          <p:cNvPr id="8" name="Rectangle 7">
            <a:extLst>
              <a:ext uri="{FF2B5EF4-FFF2-40B4-BE49-F238E27FC236}">
                <a16:creationId xmlns:a16="http://schemas.microsoft.com/office/drawing/2014/main" id="{36840B53-6CB4-41EC-A5C3-F1401D220C5C}"/>
              </a:ext>
            </a:extLst>
          </p:cNvPr>
          <p:cNvSpPr/>
          <p:nvPr/>
        </p:nvSpPr>
        <p:spPr>
          <a:xfrm>
            <a:off x="0" y="53526"/>
            <a:ext cx="1620957" cy="590931"/>
          </a:xfrm>
          <a:prstGeom prst="rect">
            <a:avLst/>
          </a:prstGeom>
        </p:spPr>
        <p:txBody>
          <a:bodyPr wrap="none">
            <a:spAutoFit/>
          </a:bodyPr>
          <a:lstStyle/>
          <a:p>
            <a:pPr>
              <a:lnSpc>
                <a:spcPct val="90000"/>
              </a:lnSpc>
              <a:spcBef>
                <a:spcPct val="20000"/>
              </a:spcBef>
            </a:pPr>
            <a:r>
              <a:rPr lang="en-US" sz="3600" b="1" dirty="0">
                <a:solidFill>
                  <a:srgbClr val="006AB2"/>
                </a:solidFill>
                <a:latin typeface="Times New Roman" panose="02020603050405020304" pitchFamily="18" charset="0"/>
                <a:ea typeface="Microsoft YaHei Light" panose="020B0503020204020204" pitchFamily="34" charset="-122"/>
                <a:cs typeface="Times New Roman" panose="02020603050405020304" pitchFamily="18" charset="0"/>
              </a:rPr>
              <a:t>Results</a:t>
            </a:r>
          </a:p>
        </p:txBody>
      </p:sp>
      <p:sp>
        <p:nvSpPr>
          <p:cNvPr id="10" name="TextBox 9">
            <a:extLst>
              <a:ext uri="{FF2B5EF4-FFF2-40B4-BE49-F238E27FC236}">
                <a16:creationId xmlns:a16="http://schemas.microsoft.com/office/drawing/2014/main" id="{710D2950-6672-400B-BE3D-4DC69809EDDA}"/>
              </a:ext>
            </a:extLst>
          </p:cNvPr>
          <p:cNvSpPr txBox="1"/>
          <p:nvPr/>
        </p:nvSpPr>
        <p:spPr>
          <a:xfrm>
            <a:off x="5891548" y="3240893"/>
            <a:ext cx="2013293" cy="830997"/>
          </a:xfrm>
          <a:prstGeom prst="rect">
            <a:avLst/>
          </a:prstGeom>
          <a:noFill/>
        </p:spPr>
        <p:txBody>
          <a:bodyPr wrap="square">
            <a:spAutoFit/>
          </a:bodyPr>
          <a:lstStyle/>
          <a:p>
            <a:r>
              <a:rPr lang="en-US" sz="1200" dirty="0"/>
              <a:t> Ex. Building footprints in neighborhood labeled by GFI: from the simple uniforms</a:t>
            </a:r>
          </a:p>
          <a:p>
            <a:r>
              <a:rPr lang="en-US" sz="1200" dirty="0"/>
              <a:t>to complex fractals.</a:t>
            </a:r>
          </a:p>
        </p:txBody>
      </p:sp>
      <p:pic>
        <p:nvPicPr>
          <p:cNvPr id="3" name="Picture 2" descr="Diagram&#10;&#10;Description automatically generated">
            <a:extLst>
              <a:ext uri="{FF2B5EF4-FFF2-40B4-BE49-F238E27FC236}">
                <a16:creationId xmlns:a16="http://schemas.microsoft.com/office/drawing/2014/main" id="{EEE2272C-8722-4467-8FE2-1CE303B838FE}"/>
              </a:ext>
            </a:extLst>
          </p:cNvPr>
          <p:cNvPicPr>
            <a:picLocks noChangeAspect="1"/>
          </p:cNvPicPr>
          <p:nvPr/>
        </p:nvPicPr>
        <p:blipFill>
          <a:blip r:embed="rId4"/>
          <a:stretch>
            <a:fillRect/>
          </a:stretch>
        </p:blipFill>
        <p:spPr>
          <a:xfrm>
            <a:off x="0" y="1165790"/>
            <a:ext cx="5677525" cy="5715125"/>
          </a:xfrm>
          <a:prstGeom prst="rect">
            <a:avLst/>
          </a:prstGeom>
        </p:spPr>
      </p:pic>
      <p:sp>
        <p:nvSpPr>
          <p:cNvPr id="9" name="Rectangle 8">
            <a:extLst>
              <a:ext uri="{FF2B5EF4-FFF2-40B4-BE49-F238E27FC236}">
                <a16:creationId xmlns:a16="http://schemas.microsoft.com/office/drawing/2014/main" id="{7D809A5D-59F9-4120-8A32-FD1E4B45CBC2}"/>
              </a:ext>
            </a:extLst>
          </p:cNvPr>
          <p:cNvSpPr/>
          <p:nvPr/>
        </p:nvSpPr>
        <p:spPr>
          <a:xfrm>
            <a:off x="0" y="53526"/>
            <a:ext cx="9025804" cy="590931"/>
          </a:xfrm>
          <a:prstGeom prst="rect">
            <a:avLst/>
          </a:prstGeom>
        </p:spPr>
        <p:txBody>
          <a:bodyPr wrap="none">
            <a:spAutoFit/>
          </a:bodyPr>
          <a:lstStyle/>
          <a:p>
            <a:pPr>
              <a:lnSpc>
                <a:spcPct val="90000"/>
              </a:lnSpc>
              <a:spcBef>
                <a:spcPct val="20000"/>
              </a:spcBef>
            </a:pPr>
            <a:r>
              <a:rPr lang="en-US" sz="3600" b="1" dirty="0">
                <a:solidFill>
                  <a:srgbClr val="006AB2"/>
                </a:solidFill>
                <a:latin typeface="Times New Roman" panose="02020603050405020304" pitchFamily="18" charset="0"/>
                <a:ea typeface="Microsoft YaHei Light" panose="020B0503020204020204" pitchFamily="34" charset="-122"/>
                <a:cs typeface="Times New Roman" panose="02020603050405020304" pitchFamily="18" charset="0"/>
              </a:rPr>
              <a:t>Results: </a:t>
            </a:r>
            <a:r>
              <a:rPr lang="en-US" sz="3200" b="1" dirty="0">
                <a:solidFill>
                  <a:srgbClr val="006AB2"/>
                </a:solidFill>
                <a:latin typeface="Times New Roman" panose="02020603050405020304" pitchFamily="18" charset="0"/>
                <a:ea typeface="Microsoft YaHei Light" panose="020B0503020204020204" pitchFamily="34" charset="-122"/>
                <a:cs typeface="Times New Roman" panose="02020603050405020304" pitchFamily="18" charset="0"/>
              </a:rPr>
              <a:t>complexity of building groups in London</a:t>
            </a:r>
            <a:endParaRPr lang="en-US" sz="3600" b="1" dirty="0">
              <a:solidFill>
                <a:srgbClr val="006AB2"/>
              </a:solidFill>
              <a:latin typeface="Times New Roman" panose="02020603050405020304" pitchFamily="18" charset="0"/>
              <a:ea typeface="Microsoft YaHei Light" panose="020B0503020204020204" pitchFamily="34" charset="-122"/>
              <a:cs typeface="Times New Roman" panose="02020603050405020304" pitchFamily="18" charset="0"/>
            </a:endParaRPr>
          </a:p>
        </p:txBody>
      </p:sp>
      <p:pic>
        <p:nvPicPr>
          <p:cNvPr id="4" name="Picture 3" descr="Table&#10;&#10;Description automatically generated">
            <a:extLst>
              <a:ext uri="{FF2B5EF4-FFF2-40B4-BE49-F238E27FC236}">
                <a16:creationId xmlns:a16="http://schemas.microsoft.com/office/drawing/2014/main" id="{AD5B23FF-C326-4C13-B5A9-D1168650939E}"/>
              </a:ext>
            </a:extLst>
          </p:cNvPr>
          <p:cNvPicPr>
            <a:picLocks noChangeAspect="1"/>
          </p:cNvPicPr>
          <p:nvPr/>
        </p:nvPicPr>
        <p:blipFill>
          <a:blip r:embed="rId5"/>
          <a:stretch>
            <a:fillRect/>
          </a:stretch>
        </p:blipFill>
        <p:spPr>
          <a:xfrm>
            <a:off x="5742485" y="86942"/>
            <a:ext cx="3401515" cy="2921764"/>
          </a:xfrm>
          <a:prstGeom prst="rect">
            <a:avLst/>
          </a:prstGeom>
        </p:spPr>
      </p:pic>
    </p:spTree>
    <p:extLst>
      <p:ext uri="{BB962C8B-B14F-4D97-AF65-F5344CB8AC3E}">
        <p14:creationId xmlns:p14="http://schemas.microsoft.com/office/powerpoint/2010/main" val="22363330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9" descr="OH dekorband eng"/>
          <p:cNvPicPr>
            <a:picLocks noChangeAspect="1" noChangeArrowheads="1"/>
          </p:cNvPicPr>
          <p:nvPr/>
        </p:nvPicPr>
        <p:blipFill>
          <a:blip r:embed="rId3" cstate="print"/>
          <a:srcRect/>
          <a:stretch>
            <a:fillRect/>
          </a:stretch>
        </p:blipFill>
        <p:spPr bwMode="auto">
          <a:xfrm>
            <a:off x="0" y="6203950"/>
            <a:ext cx="9158288" cy="654050"/>
          </a:xfrm>
          <a:prstGeom prst="rect">
            <a:avLst/>
          </a:prstGeom>
          <a:noFill/>
          <a:ln w="9525">
            <a:noFill/>
            <a:miter lim="800000"/>
            <a:headEnd/>
            <a:tailEnd/>
          </a:ln>
        </p:spPr>
      </p:pic>
      <p:sp>
        <p:nvSpPr>
          <p:cNvPr id="8" name="Rectangle 7">
            <a:extLst>
              <a:ext uri="{FF2B5EF4-FFF2-40B4-BE49-F238E27FC236}">
                <a16:creationId xmlns:a16="http://schemas.microsoft.com/office/drawing/2014/main" id="{36840B53-6CB4-41EC-A5C3-F1401D220C5C}"/>
              </a:ext>
            </a:extLst>
          </p:cNvPr>
          <p:cNvSpPr/>
          <p:nvPr/>
        </p:nvSpPr>
        <p:spPr>
          <a:xfrm>
            <a:off x="0" y="53526"/>
            <a:ext cx="4233147" cy="590931"/>
          </a:xfrm>
          <a:prstGeom prst="rect">
            <a:avLst/>
          </a:prstGeom>
        </p:spPr>
        <p:txBody>
          <a:bodyPr wrap="none">
            <a:spAutoFit/>
          </a:bodyPr>
          <a:lstStyle/>
          <a:p>
            <a:pPr>
              <a:lnSpc>
                <a:spcPct val="90000"/>
              </a:lnSpc>
              <a:spcBef>
                <a:spcPct val="20000"/>
              </a:spcBef>
            </a:pPr>
            <a:r>
              <a:rPr lang="en-US" sz="3600" b="1" dirty="0">
                <a:solidFill>
                  <a:srgbClr val="006AB2"/>
                </a:solidFill>
                <a:latin typeface="Times New Roman" panose="02020603050405020304" pitchFamily="18" charset="0"/>
                <a:ea typeface="Microsoft YaHei Light" panose="020B0503020204020204" pitchFamily="34" charset="-122"/>
                <a:cs typeface="Times New Roman" panose="02020603050405020304" pitchFamily="18" charset="0"/>
              </a:rPr>
              <a:t>Take-away messages</a:t>
            </a:r>
          </a:p>
        </p:txBody>
      </p:sp>
      <p:sp>
        <p:nvSpPr>
          <p:cNvPr id="6" name="Rectangle 5">
            <a:extLst>
              <a:ext uri="{FF2B5EF4-FFF2-40B4-BE49-F238E27FC236}">
                <a16:creationId xmlns:a16="http://schemas.microsoft.com/office/drawing/2014/main" id="{9220527E-A811-4691-B469-5743E16018EF}"/>
              </a:ext>
            </a:extLst>
          </p:cNvPr>
          <p:cNvSpPr/>
          <p:nvPr/>
        </p:nvSpPr>
        <p:spPr>
          <a:xfrm>
            <a:off x="866100" y="2094253"/>
            <a:ext cx="7798398" cy="2308324"/>
          </a:xfrm>
          <a:prstGeom prst="rect">
            <a:avLst/>
          </a:prstGeom>
        </p:spPr>
        <p:txBody>
          <a:bodyPr wrap="square">
            <a:spAutoFit/>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 first attempt to take the advantages of deep learning models and fractal theories to solve the problem of complexity measurement;</a:t>
            </a: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This model can be extended to measure the complexity of high-dimensional targets with or without geospatial features like area and distance;</a:t>
            </a: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It is worthy to bridge theoretical and mathematical generated patterns with data-driven science under the current fourth </a:t>
            </a:r>
            <a:r>
              <a:rPr lang="en-US" dirty="0" err="1">
                <a:latin typeface="Times New Roman" panose="02020603050405020304" pitchFamily="18" charset="0"/>
                <a:cs typeface="Times New Roman" panose="02020603050405020304" pitchFamily="18" charset="0"/>
              </a:rPr>
              <a:t>GIScience</a:t>
            </a:r>
            <a:r>
              <a:rPr lang="en-US" dirty="0">
                <a:latin typeface="Times New Roman" panose="02020603050405020304" pitchFamily="18" charset="0"/>
                <a:cs typeface="Times New Roman" panose="02020603050405020304" pitchFamily="18" charset="0"/>
              </a:rPr>
              <a:t> paradigm.</a:t>
            </a:r>
          </a:p>
        </p:txBody>
      </p:sp>
      <p:pic>
        <p:nvPicPr>
          <p:cNvPr id="7" name="Picture 6" descr="A picture containing graphical user interface&#10;&#10;Description automatically generated">
            <a:extLst>
              <a:ext uri="{FF2B5EF4-FFF2-40B4-BE49-F238E27FC236}">
                <a16:creationId xmlns:a16="http://schemas.microsoft.com/office/drawing/2014/main" id="{C9B9C114-E513-4E2D-8C8D-5B72297DD160}"/>
              </a:ext>
            </a:extLst>
          </p:cNvPr>
          <p:cNvPicPr>
            <a:picLocks noChangeAspect="1"/>
          </p:cNvPicPr>
          <p:nvPr/>
        </p:nvPicPr>
        <p:blipFill>
          <a:blip r:embed="rId4"/>
          <a:stretch>
            <a:fillRect/>
          </a:stretch>
        </p:blipFill>
        <p:spPr>
          <a:xfrm>
            <a:off x="3362813" y="6136706"/>
            <a:ext cx="2548751" cy="744209"/>
          </a:xfrm>
          <a:prstGeom prst="rect">
            <a:avLst/>
          </a:prstGeom>
        </p:spPr>
      </p:pic>
    </p:spTree>
    <p:extLst>
      <p:ext uri="{BB962C8B-B14F-4D97-AF65-F5344CB8AC3E}">
        <p14:creationId xmlns:p14="http://schemas.microsoft.com/office/powerpoint/2010/main" val="15260549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9" descr="OH dekorband eng"/>
          <p:cNvPicPr>
            <a:picLocks noChangeAspect="1" noChangeArrowheads="1"/>
          </p:cNvPicPr>
          <p:nvPr/>
        </p:nvPicPr>
        <p:blipFill>
          <a:blip r:embed="rId3" cstate="print"/>
          <a:srcRect/>
          <a:stretch>
            <a:fillRect/>
          </a:stretch>
        </p:blipFill>
        <p:spPr bwMode="auto">
          <a:xfrm>
            <a:off x="0" y="6203950"/>
            <a:ext cx="9158288" cy="654050"/>
          </a:xfrm>
          <a:prstGeom prst="rect">
            <a:avLst/>
          </a:prstGeom>
          <a:noFill/>
          <a:ln w="9525">
            <a:noFill/>
            <a:miter lim="800000"/>
            <a:headEnd/>
            <a:tailEnd/>
          </a:ln>
        </p:spPr>
      </p:pic>
      <p:sp>
        <p:nvSpPr>
          <p:cNvPr id="2" name="Rectangle 1">
            <a:extLst>
              <a:ext uri="{FF2B5EF4-FFF2-40B4-BE49-F238E27FC236}">
                <a16:creationId xmlns:a16="http://schemas.microsoft.com/office/drawing/2014/main" id="{20D5ABD2-B98B-49C4-BE39-C2A4FB14E68C}"/>
              </a:ext>
            </a:extLst>
          </p:cNvPr>
          <p:cNvSpPr/>
          <p:nvPr/>
        </p:nvSpPr>
        <p:spPr>
          <a:xfrm>
            <a:off x="2026586" y="2625529"/>
            <a:ext cx="5090827" cy="461665"/>
          </a:xfrm>
          <a:prstGeom prst="rect">
            <a:avLst/>
          </a:prstGeom>
        </p:spPr>
        <p:txBody>
          <a:bodyPr wrap="square">
            <a:spAutoFit/>
          </a:bodyPr>
          <a:lstStyle/>
          <a:p>
            <a:pPr algn="ctr"/>
            <a:r>
              <a:rPr lang="en-US" sz="2400" b="1" dirty="0">
                <a:latin typeface="Times New Roman" panose="02020603050405020304" pitchFamily="18" charset="0"/>
                <a:ea typeface="Microsoft YaHei Light" panose="020B0503020204020204" pitchFamily="34" charset="-122"/>
                <a:cs typeface="Times New Roman" panose="02020603050405020304" pitchFamily="18" charset="0"/>
              </a:rPr>
              <a:t>Thank you for your attentions!</a:t>
            </a:r>
            <a:endParaRPr lang="en-US" sz="2400" b="1" dirty="0"/>
          </a:p>
        </p:txBody>
      </p:sp>
      <p:pic>
        <p:nvPicPr>
          <p:cNvPr id="4" name="Picture 3" descr="Qr code&#10;&#10;Description automatically generated">
            <a:extLst>
              <a:ext uri="{FF2B5EF4-FFF2-40B4-BE49-F238E27FC236}">
                <a16:creationId xmlns:a16="http://schemas.microsoft.com/office/drawing/2014/main" id="{C12A51A1-8711-423A-B1E2-7512E7E00C2B}"/>
              </a:ext>
            </a:extLst>
          </p:cNvPr>
          <p:cNvPicPr>
            <a:picLocks noChangeAspect="1"/>
          </p:cNvPicPr>
          <p:nvPr/>
        </p:nvPicPr>
        <p:blipFill>
          <a:blip r:embed="rId4"/>
          <a:stretch>
            <a:fillRect/>
          </a:stretch>
        </p:blipFill>
        <p:spPr>
          <a:xfrm>
            <a:off x="3662361" y="3086884"/>
            <a:ext cx="1819275" cy="2171700"/>
          </a:xfrm>
          <a:prstGeom prst="rect">
            <a:avLst/>
          </a:prstGeom>
        </p:spPr>
      </p:pic>
      <p:pic>
        <p:nvPicPr>
          <p:cNvPr id="9" name="Picture 8" descr="A picture containing graphical user interface&#10;&#10;Description automatically generated">
            <a:extLst>
              <a:ext uri="{FF2B5EF4-FFF2-40B4-BE49-F238E27FC236}">
                <a16:creationId xmlns:a16="http://schemas.microsoft.com/office/drawing/2014/main" id="{CE0D8180-C1B2-43CD-85C0-A63276593181}"/>
              </a:ext>
            </a:extLst>
          </p:cNvPr>
          <p:cNvPicPr>
            <a:picLocks noChangeAspect="1"/>
          </p:cNvPicPr>
          <p:nvPr/>
        </p:nvPicPr>
        <p:blipFill>
          <a:blip r:embed="rId5"/>
          <a:stretch>
            <a:fillRect/>
          </a:stretch>
        </p:blipFill>
        <p:spPr>
          <a:xfrm>
            <a:off x="3362813" y="6136706"/>
            <a:ext cx="2548751" cy="744209"/>
          </a:xfrm>
          <a:prstGeom prst="rect">
            <a:avLst/>
          </a:prstGeom>
        </p:spPr>
      </p:pic>
      <p:sp>
        <p:nvSpPr>
          <p:cNvPr id="10" name="TextBox 9">
            <a:extLst>
              <a:ext uri="{FF2B5EF4-FFF2-40B4-BE49-F238E27FC236}">
                <a16:creationId xmlns:a16="http://schemas.microsoft.com/office/drawing/2014/main" id="{12CC3438-619F-4C73-949C-4ED1B480DDCA}"/>
              </a:ext>
            </a:extLst>
          </p:cNvPr>
          <p:cNvSpPr txBox="1"/>
          <p:nvPr/>
        </p:nvSpPr>
        <p:spPr>
          <a:xfrm>
            <a:off x="288236" y="5309064"/>
            <a:ext cx="8870052" cy="461665"/>
          </a:xfrm>
          <a:prstGeom prst="rect">
            <a:avLst/>
          </a:prstGeom>
          <a:noFill/>
        </p:spPr>
        <p:txBody>
          <a:bodyPr wrap="square">
            <a:spAutoFit/>
          </a:bodyPr>
          <a:lstStyle/>
          <a:p>
            <a:r>
              <a:rPr lang="en-US" sz="1200" dirty="0">
                <a:solidFill>
                  <a:schemeClr val="bg1">
                    <a:lumMod val="75000"/>
                  </a:schemeClr>
                </a:solidFill>
              </a:rPr>
              <a:t>Ma, Lei, Stefan Seipel, Sven A. Brandt, and Ding Ma. 2022. "A New Graph-Based Fractality Index to Characterize Complexity of Urban Form" ISPRS International Journal of Geo-Information 11, no. 5: 287. https://doi.org/10.3390/ijgi11050287</a:t>
            </a:r>
          </a:p>
        </p:txBody>
      </p:sp>
    </p:spTree>
    <p:extLst>
      <p:ext uri="{BB962C8B-B14F-4D97-AF65-F5344CB8AC3E}">
        <p14:creationId xmlns:p14="http://schemas.microsoft.com/office/powerpoint/2010/main" val="27041743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descr="OH dekorband eng">
            <a:extLst>
              <a:ext uri="{FF2B5EF4-FFF2-40B4-BE49-F238E27FC236}">
                <a16:creationId xmlns:a16="http://schemas.microsoft.com/office/drawing/2014/main" id="{DB584F4A-6A17-46C4-BF50-AD8D063AB26F}"/>
              </a:ext>
            </a:extLst>
          </p:cNvPr>
          <p:cNvPicPr>
            <a:picLocks noChangeAspect="1" noChangeArrowheads="1"/>
          </p:cNvPicPr>
          <p:nvPr/>
        </p:nvPicPr>
        <p:blipFill>
          <a:blip r:embed="rId3" cstate="print"/>
          <a:srcRect/>
          <a:stretch>
            <a:fillRect/>
          </a:stretch>
        </p:blipFill>
        <p:spPr bwMode="auto">
          <a:xfrm>
            <a:off x="0" y="6217013"/>
            <a:ext cx="9158288" cy="654050"/>
          </a:xfrm>
          <a:prstGeom prst="rect">
            <a:avLst/>
          </a:prstGeom>
          <a:noFill/>
          <a:ln w="9525">
            <a:noFill/>
            <a:miter lim="800000"/>
            <a:headEnd/>
            <a:tailEnd/>
          </a:ln>
        </p:spPr>
      </p:pic>
      <p:sp>
        <p:nvSpPr>
          <p:cNvPr id="5" name="Text Box 12">
            <a:extLst>
              <a:ext uri="{FF2B5EF4-FFF2-40B4-BE49-F238E27FC236}">
                <a16:creationId xmlns:a16="http://schemas.microsoft.com/office/drawing/2014/main" id="{1B0B5DA6-A737-4F99-AC6B-CC56B4EFD508}"/>
              </a:ext>
            </a:extLst>
          </p:cNvPr>
          <p:cNvSpPr txBox="1">
            <a:spLocks noChangeArrowheads="1"/>
          </p:cNvSpPr>
          <p:nvPr/>
        </p:nvSpPr>
        <p:spPr bwMode="auto">
          <a:xfrm>
            <a:off x="319950" y="2291183"/>
            <a:ext cx="8634479" cy="2862322"/>
          </a:xfrm>
          <a:prstGeom prst="rect">
            <a:avLst/>
          </a:prstGeom>
          <a:noFill/>
          <a:ln w="9525" algn="ctr">
            <a:noFill/>
            <a:miter lim="800000"/>
            <a:headEnd/>
            <a:tailEnd/>
          </a:ln>
        </p:spPr>
        <p:txBody>
          <a:bodyPr wrap="square">
            <a:spAutoFit/>
          </a:bodyPr>
          <a:lstStyle/>
          <a:p>
            <a:pPr marL="342900" indent="-342900">
              <a:lnSpc>
                <a:spcPct val="90000"/>
              </a:lnSpc>
              <a:spcBef>
                <a:spcPct val="20000"/>
              </a:spcBef>
              <a:buFont typeface="Wingdings" panose="05000000000000000000" pitchFamily="2" charset="2"/>
              <a:buChar char="Ø"/>
            </a:pPr>
            <a:r>
              <a:rPr lang="en-US" sz="2400" dirty="0">
                <a:latin typeface="Times New Roman" panose="02020603050405020304" pitchFamily="18" charset="0"/>
                <a:ea typeface="Microsoft YaHei Light" panose="020B0503020204020204" pitchFamily="34" charset="-122"/>
                <a:cs typeface="Times New Roman" panose="02020603050405020304" pitchFamily="18" charset="0"/>
              </a:rPr>
              <a:t>Complexity of urban forms</a:t>
            </a:r>
          </a:p>
          <a:p>
            <a:pPr marL="342900" indent="-342900">
              <a:lnSpc>
                <a:spcPct val="90000"/>
              </a:lnSpc>
              <a:spcBef>
                <a:spcPct val="20000"/>
              </a:spcBef>
              <a:buFont typeface="Wingdings" panose="05000000000000000000" pitchFamily="2" charset="2"/>
              <a:buChar char="Ø"/>
            </a:pPr>
            <a:r>
              <a:rPr lang="en-US" sz="2400" dirty="0">
                <a:latin typeface="Times New Roman" panose="02020603050405020304" pitchFamily="18" charset="0"/>
                <a:ea typeface="Microsoft YaHei Light" panose="020B0503020204020204" pitchFamily="34" charset="-122"/>
                <a:cs typeface="Times New Roman" panose="02020603050405020304" pitchFamily="18" charset="0"/>
              </a:rPr>
              <a:t>Fractals</a:t>
            </a:r>
          </a:p>
          <a:p>
            <a:pPr marL="342900" indent="-342900">
              <a:lnSpc>
                <a:spcPct val="90000"/>
              </a:lnSpc>
              <a:spcBef>
                <a:spcPct val="20000"/>
              </a:spcBef>
              <a:buFont typeface="Wingdings" panose="05000000000000000000" pitchFamily="2" charset="2"/>
              <a:buChar char="Ø"/>
            </a:pPr>
            <a:r>
              <a:rPr lang="en-US" sz="2400" dirty="0">
                <a:latin typeface="Times New Roman" panose="02020603050405020304" pitchFamily="18" charset="0"/>
                <a:ea typeface="Microsoft YaHei Light" panose="020B0503020204020204" pitchFamily="34" charset="-122"/>
                <a:cs typeface="Times New Roman" panose="02020603050405020304" pitchFamily="18" charset="0"/>
              </a:rPr>
              <a:t>Deep Graph Convolutional Neural Networks (DGCNN)</a:t>
            </a:r>
          </a:p>
          <a:p>
            <a:pPr marL="342900" indent="-342900">
              <a:lnSpc>
                <a:spcPct val="90000"/>
              </a:lnSpc>
              <a:spcBef>
                <a:spcPct val="20000"/>
              </a:spcBef>
              <a:buFont typeface="Wingdings" panose="05000000000000000000" pitchFamily="2" charset="2"/>
              <a:buChar char="Ø"/>
            </a:pPr>
            <a:r>
              <a:rPr lang="en-US" sz="2400" dirty="0">
                <a:latin typeface="Times New Roman" panose="02020603050405020304" pitchFamily="18" charset="0"/>
                <a:ea typeface="Microsoft YaHei Light" panose="020B0503020204020204" pitchFamily="34" charset="-122"/>
                <a:cs typeface="Times New Roman" panose="02020603050405020304" pitchFamily="18" charset="0"/>
              </a:rPr>
              <a:t>Graph-based Fractality Index (GFI): </a:t>
            </a:r>
          </a:p>
          <a:p>
            <a:pPr>
              <a:lnSpc>
                <a:spcPct val="90000"/>
              </a:lnSpc>
              <a:spcBef>
                <a:spcPct val="20000"/>
              </a:spcBef>
            </a:pPr>
            <a:r>
              <a:rPr lang="en-US" sz="2400" dirty="0">
                <a:latin typeface="Times New Roman" panose="02020603050405020304" pitchFamily="18" charset="0"/>
                <a:ea typeface="Microsoft YaHei Light" panose="020B0503020204020204" pitchFamily="34" charset="-122"/>
                <a:cs typeface="Times New Roman" panose="02020603050405020304" pitchFamily="18" charset="0"/>
              </a:rPr>
              <a:t>		A Hybrid of Fractals and DGCNN</a:t>
            </a:r>
          </a:p>
          <a:p>
            <a:pPr marL="342900" indent="-342900">
              <a:lnSpc>
                <a:spcPct val="90000"/>
              </a:lnSpc>
              <a:spcBef>
                <a:spcPct val="20000"/>
              </a:spcBef>
              <a:buFont typeface="Wingdings" panose="05000000000000000000" pitchFamily="2" charset="2"/>
              <a:buChar char="Ø"/>
            </a:pPr>
            <a:r>
              <a:rPr lang="en-US" sz="2400" dirty="0">
                <a:latin typeface="Times New Roman" panose="02020603050405020304" pitchFamily="18" charset="0"/>
                <a:ea typeface="Microsoft YaHei Light" panose="020B0503020204020204" pitchFamily="34" charset="-122"/>
                <a:cs typeface="Times New Roman" panose="02020603050405020304" pitchFamily="18" charset="0"/>
              </a:rPr>
              <a:t>Results: complexity of building groups in London</a:t>
            </a:r>
          </a:p>
          <a:p>
            <a:pPr marL="342900" indent="-342900">
              <a:lnSpc>
                <a:spcPct val="90000"/>
              </a:lnSpc>
              <a:spcBef>
                <a:spcPct val="20000"/>
              </a:spcBef>
              <a:buFont typeface="Wingdings" panose="05000000000000000000" pitchFamily="2" charset="2"/>
              <a:buChar char="Ø"/>
            </a:pPr>
            <a:r>
              <a:rPr lang="en-US" sz="2400" dirty="0">
                <a:latin typeface="Times New Roman" panose="02020603050405020304" pitchFamily="18" charset="0"/>
                <a:ea typeface="Microsoft YaHei Light" panose="020B0503020204020204" pitchFamily="34" charset="-122"/>
                <a:cs typeface="Times New Roman" panose="02020603050405020304" pitchFamily="18" charset="0"/>
              </a:rPr>
              <a:t>Take-away messages</a:t>
            </a:r>
          </a:p>
        </p:txBody>
      </p:sp>
      <p:sp>
        <p:nvSpPr>
          <p:cNvPr id="6" name="Rectangle 5">
            <a:extLst>
              <a:ext uri="{FF2B5EF4-FFF2-40B4-BE49-F238E27FC236}">
                <a16:creationId xmlns:a16="http://schemas.microsoft.com/office/drawing/2014/main" id="{064F5BC6-3936-4F5A-B340-DEDCE157D780}"/>
              </a:ext>
            </a:extLst>
          </p:cNvPr>
          <p:cNvSpPr/>
          <p:nvPr/>
        </p:nvSpPr>
        <p:spPr>
          <a:xfrm>
            <a:off x="3735873" y="744209"/>
            <a:ext cx="1672253" cy="590931"/>
          </a:xfrm>
          <a:prstGeom prst="rect">
            <a:avLst/>
          </a:prstGeom>
        </p:spPr>
        <p:txBody>
          <a:bodyPr wrap="none">
            <a:spAutoFit/>
          </a:bodyPr>
          <a:lstStyle/>
          <a:p>
            <a:pPr>
              <a:lnSpc>
                <a:spcPct val="90000"/>
              </a:lnSpc>
              <a:spcBef>
                <a:spcPct val="20000"/>
              </a:spcBef>
            </a:pPr>
            <a:r>
              <a:rPr lang="en-US" sz="3600" b="1" dirty="0">
                <a:solidFill>
                  <a:srgbClr val="006AB2"/>
                </a:solidFill>
                <a:latin typeface="Times New Roman" panose="02020603050405020304" pitchFamily="18" charset="0"/>
                <a:ea typeface="Microsoft YaHei Light" panose="020B0503020204020204" pitchFamily="34" charset="-122"/>
                <a:cs typeface="Times New Roman" panose="02020603050405020304" pitchFamily="18" charset="0"/>
              </a:rPr>
              <a:t>Outline</a:t>
            </a:r>
          </a:p>
        </p:txBody>
      </p:sp>
      <p:pic>
        <p:nvPicPr>
          <p:cNvPr id="10" name="Picture 9" descr="A picture containing graphical user interface&#10;&#10;Description automatically generated">
            <a:extLst>
              <a:ext uri="{FF2B5EF4-FFF2-40B4-BE49-F238E27FC236}">
                <a16:creationId xmlns:a16="http://schemas.microsoft.com/office/drawing/2014/main" id="{9A601920-8D6D-444E-BCD1-BE7DD5A47401}"/>
              </a:ext>
            </a:extLst>
          </p:cNvPr>
          <p:cNvPicPr>
            <a:picLocks noChangeAspect="1"/>
          </p:cNvPicPr>
          <p:nvPr/>
        </p:nvPicPr>
        <p:blipFill>
          <a:blip r:embed="rId4"/>
          <a:stretch>
            <a:fillRect/>
          </a:stretch>
        </p:blipFill>
        <p:spPr>
          <a:xfrm>
            <a:off x="3362813" y="6136706"/>
            <a:ext cx="2548751" cy="744209"/>
          </a:xfrm>
          <a:prstGeom prst="rect">
            <a:avLst/>
          </a:prstGeom>
        </p:spPr>
      </p:pic>
    </p:spTree>
    <p:extLst>
      <p:ext uri="{BB962C8B-B14F-4D97-AF65-F5344CB8AC3E}">
        <p14:creationId xmlns:p14="http://schemas.microsoft.com/office/powerpoint/2010/main" val="418316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9" descr="OH dekorband eng"/>
          <p:cNvPicPr>
            <a:picLocks noChangeAspect="1" noChangeArrowheads="1"/>
          </p:cNvPicPr>
          <p:nvPr/>
        </p:nvPicPr>
        <p:blipFill>
          <a:blip r:embed="rId3" cstate="print"/>
          <a:srcRect/>
          <a:stretch>
            <a:fillRect/>
          </a:stretch>
        </p:blipFill>
        <p:spPr bwMode="auto">
          <a:xfrm>
            <a:off x="0" y="6203950"/>
            <a:ext cx="9158288" cy="654050"/>
          </a:xfrm>
          <a:prstGeom prst="rect">
            <a:avLst/>
          </a:prstGeom>
          <a:noFill/>
          <a:ln w="9525">
            <a:noFill/>
            <a:miter lim="800000"/>
            <a:headEnd/>
            <a:tailEnd/>
          </a:ln>
        </p:spPr>
      </p:pic>
      <p:sp>
        <p:nvSpPr>
          <p:cNvPr id="8" name="Rectangle 7">
            <a:extLst>
              <a:ext uri="{FF2B5EF4-FFF2-40B4-BE49-F238E27FC236}">
                <a16:creationId xmlns:a16="http://schemas.microsoft.com/office/drawing/2014/main" id="{36840B53-6CB4-41EC-A5C3-F1401D220C5C}"/>
              </a:ext>
            </a:extLst>
          </p:cNvPr>
          <p:cNvSpPr/>
          <p:nvPr/>
        </p:nvSpPr>
        <p:spPr>
          <a:xfrm>
            <a:off x="0" y="53526"/>
            <a:ext cx="5557932" cy="590931"/>
          </a:xfrm>
          <a:prstGeom prst="rect">
            <a:avLst/>
          </a:prstGeom>
        </p:spPr>
        <p:txBody>
          <a:bodyPr wrap="none">
            <a:spAutoFit/>
          </a:bodyPr>
          <a:lstStyle/>
          <a:p>
            <a:pPr>
              <a:lnSpc>
                <a:spcPct val="90000"/>
              </a:lnSpc>
              <a:spcBef>
                <a:spcPct val="20000"/>
              </a:spcBef>
            </a:pPr>
            <a:r>
              <a:rPr lang="en-US" sz="3600" b="1" dirty="0">
                <a:solidFill>
                  <a:srgbClr val="006AB2"/>
                </a:solidFill>
                <a:latin typeface="Times New Roman" panose="02020603050405020304" pitchFamily="18" charset="0"/>
                <a:ea typeface="Microsoft YaHei Light" panose="020B0503020204020204" pitchFamily="34" charset="-122"/>
                <a:cs typeface="Times New Roman" panose="02020603050405020304" pitchFamily="18" charset="0"/>
              </a:rPr>
              <a:t>Complexity of urban forms</a:t>
            </a:r>
          </a:p>
        </p:txBody>
      </p:sp>
      <p:pic>
        <p:nvPicPr>
          <p:cNvPr id="21" name="Picture 20" descr="A picture containing graphical user interface&#10;&#10;Description automatically generated">
            <a:extLst>
              <a:ext uri="{FF2B5EF4-FFF2-40B4-BE49-F238E27FC236}">
                <a16:creationId xmlns:a16="http://schemas.microsoft.com/office/drawing/2014/main" id="{DA360269-65B1-4F15-98B4-76A10AACFF22}"/>
              </a:ext>
            </a:extLst>
          </p:cNvPr>
          <p:cNvPicPr>
            <a:picLocks noChangeAspect="1"/>
          </p:cNvPicPr>
          <p:nvPr/>
        </p:nvPicPr>
        <p:blipFill>
          <a:blip r:embed="rId4"/>
          <a:stretch>
            <a:fillRect/>
          </a:stretch>
        </p:blipFill>
        <p:spPr>
          <a:xfrm>
            <a:off x="3362813" y="6136706"/>
            <a:ext cx="2548751" cy="744209"/>
          </a:xfrm>
          <a:prstGeom prst="rect">
            <a:avLst/>
          </a:prstGeom>
        </p:spPr>
      </p:pic>
      <p:sp>
        <p:nvSpPr>
          <p:cNvPr id="22" name="Rectangle 21">
            <a:extLst>
              <a:ext uri="{FF2B5EF4-FFF2-40B4-BE49-F238E27FC236}">
                <a16:creationId xmlns:a16="http://schemas.microsoft.com/office/drawing/2014/main" id="{87721BD3-3887-4BC0-A1F0-1F7E95A22C4F}"/>
              </a:ext>
            </a:extLst>
          </p:cNvPr>
          <p:cNvSpPr/>
          <p:nvPr/>
        </p:nvSpPr>
        <p:spPr>
          <a:xfrm>
            <a:off x="234834" y="809077"/>
            <a:ext cx="4428896" cy="3139321"/>
          </a:xfrm>
          <a:prstGeom prst="rect">
            <a:avLst/>
          </a:prstGeom>
        </p:spPr>
        <p:txBody>
          <a:bodyPr wrap="square">
            <a:spAutoFit/>
          </a:bodyPr>
          <a:lstStyle/>
          <a:p>
            <a:pPr marL="285750" indent="-285750">
              <a:buFont typeface="Arial" panose="020B0604020202020204" pitchFamily="34" charset="0"/>
              <a:buChar char="•"/>
            </a:pPr>
            <a:r>
              <a:rPr lang="en-US" dirty="0">
                <a:latin typeface="Times New Roman" panose="02020603050405020304" pitchFamily="18" charset="0"/>
                <a:ea typeface="Microsoft YaHei Light" panose="020B0503020204020204" pitchFamily="34" charset="-122"/>
                <a:cs typeface="Times New Roman" panose="02020603050405020304" pitchFamily="18" charset="0"/>
              </a:rPr>
              <a:t>Complexity of urban forms: to indicate how complex do the urban features, e.g., building groups, distribute in the space?</a:t>
            </a:r>
          </a:p>
          <a:p>
            <a:pPr marL="285750" indent="-285750">
              <a:buFont typeface="Arial" panose="020B0604020202020204" pitchFamily="34" charset="0"/>
              <a:buChar char="•"/>
            </a:pPr>
            <a:r>
              <a:rPr lang="en-US" dirty="0">
                <a:latin typeface="Times New Roman" panose="02020603050405020304" pitchFamily="18" charset="0"/>
                <a:ea typeface="Microsoft YaHei Light" panose="020B0503020204020204" pitchFamily="34" charset="-122"/>
                <a:cs typeface="Times New Roman" panose="02020603050405020304" pitchFamily="18" charset="0"/>
              </a:rPr>
              <a:t>Why the complexity matters? Evidence of human activities; Urban expansion; functional zones; social, economic, and environmental effects; livability and walkability; image of cities </a:t>
            </a:r>
          </a:p>
          <a:p>
            <a:pPr marL="285750" indent="-285750">
              <a:buFont typeface="Arial" panose="020B0604020202020204" pitchFamily="34" charset="0"/>
              <a:buChar char="•"/>
            </a:pPr>
            <a:r>
              <a:rPr lang="en-US" dirty="0">
                <a:latin typeface="Times New Roman" panose="02020603050405020304" pitchFamily="18" charset="0"/>
                <a:ea typeface="Microsoft YaHei Light" panose="020B0503020204020204" pitchFamily="34" charset="-122"/>
                <a:cs typeface="Times New Roman" panose="02020603050405020304" pitchFamily="18" charset="0"/>
              </a:rPr>
              <a:t>How to indicate the complexity of urban forms? </a:t>
            </a:r>
            <a:endParaRPr lang="en-US" dirty="0"/>
          </a:p>
          <a:p>
            <a:pPr marL="285750" indent="-285750">
              <a:buFont typeface="Arial" panose="020B0604020202020204" pitchFamily="34" charset="0"/>
              <a:buChar char="•"/>
            </a:pPr>
            <a:endParaRPr lang="en-US" dirty="0"/>
          </a:p>
        </p:txBody>
      </p:sp>
      <p:pic>
        <p:nvPicPr>
          <p:cNvPr id="4" name="Picture 3" descr="Qr code&#10;&#10;Description automatically generated">
            <a:extLst>
              <a:ext uri="{FF2B5EF4-FFF2-40B4-BE49-F238E27FC236}">
                <a16:creationId xmlns:a16="http://schemas.microsoft.com/office/drawing/2014/main" id="{800EC9A8-732A-44B9-8102-8B66739E7C33}"/>
              </a:ext>
            </a:extLst>
          </p:cNvPr>
          <p:cNvPicPr>
            <a:picLocks noChangeAspect="1"/>
          </p:cNvPicPr>
          <p:nvPr/>
        </p:nvPicPr>
        <p:blipFill>
          <a:blip r:embed="rId5"/>
          <a:stretch>
            <a:fillRect/>
          </a:stretch>
        </p:blipFill>
        <p:spPr>
          <a:xfrm>
            <a:off x="4637188" y="741189"/>
            <a:ext cx="4310162" cy="4511676"/>
          </a:xfrm>
          <a:prstGeom prst="rect">
            <a:avLst/>
          </a:prstGeom>
        </p:spPr>
      </p:pic>
      <p:sp>
        <p:nvSpPr>
          <p:cNvPr id="23" name="TextBox 22">
            <a:extLst>
              <a:ext uri="{FF2B5EF4-FFF2-40B4-BE49-F238E27FC236}">
                <a16:creationId xmlns:a16="http://schemas.microsoft.com/office/drawing/2014/main" id="{5CB9234C-F6B9-4D0A-B5C6-89DE85E8BAD1}"/>
              </a:ext>
            </a:extLst>
          </p:cNvPr>
          <p:cNvSpPr txBox="1"/>
          <p:nvPr/>
        </p:nvSpPr>
        <p:spPr>
          <a:xfrm>
            <a:off x="6463350" y="5218113"/>
            <a:ext cx="2582325" cy="600164"/>
          </a:xfrm>
          <a:prstGeom prst="rect">
            <a:avLst/>
          </a:prstGeom>
          <a:noFill/>
        </p:spPr>
        <p:txBody>
          <a:bodyPr wrap="square">
            <a:spAutoFit/>
          </a:bodyPr>
          <a:lstStyle/>
          <a:p>
            <a:r>
              <a:rPr lang="en-US" sz="1100" dirty="0">
                <a:solidFill>
                  <a:schemeClr val="bg1">
                    <a:lumMod val="65000"/>
                  </a:schemeClr>
                </a:solidFill>
              </a:rPr>
              <a:t>https://lsecities.net/archives/delivering-housing-for-all-conversations-from-2018-urban-age/</a:t>
            </a:r>
          </a:p>
        </p:txBody>
      </p:sp>
      <p:pic>
        <p:nvPicPr>
          <p:cNvPr id="26" name="Picture 25" descr="Map&#10;&#10;Description automatically generated">
            <a:extLst>
              <a:ext uri="{FF2B5EF4-FFF2-40B4-BE49-F238E27FC236}">
                <a16:creationId xmlns:a16="http://schemas.microsoft.com/office/drawing/2014/main" id="{8C3FF363-7219-4320-9C4E-92A530F7E43F}"/>
              </a:ext>
            </a:extLst>
          </p:cNvPr>
          <p:cNvPicPr>
            <a:picLocks noChangeAspect="1"/>
          </p:cNvPicPr>
          <p:nvPr/>
        </p:nvPicPr>
        <p:blipFill>
          <a:blip r:embed="rId6"/>
          <a:stretch>
            <a:fillRect/>
          </a:stretch>
        </p:blipFill>
        <p:spPr>
          <a:xfrm>
            <a:off x="77917" y="3706056"/>
            <a:ext cx="4428896" cy="2342867"/>
          </a:xfrm>
          <a:prstGeom prst="rect">
            <a:avLst/>
          </a:prstGeom>
        </p:spPr>
      </p:pic>
      <p:sp>
        <p:nvSpPr>
          <p:cNvPr id="30" name="TextBox 29">
            <a:extLst>
              <a:ext uri="{FF2B5EF4-FFF2-40B4-BE49-F238E27FC236}">
                <a16:creationId xmlns:a16="http://schemas.microsoft.com/office/drawing/2014/main" id="{51F1B83C-ACEC-45B2-A29A-1E1FA73F4344}"/>
              </a:ext>
            </a:extLst>
          </p:cNvPr>
          <p:cNvSpPr txBox="1"/>
          <p:nvPr/>
        </p:nvSpPr>
        <p:spPr>
          <a:xfrm>
            <a:off x="2932045" y="5962010"/>
            <a:ext cx="1891350" cy="261610"/>
          </a:xfrm>
          <a:prstGeom prst="rect">
            <a:avLst/>
          </a:prstGeom>
          <a:noFill/>
        </p:spPr>
        <p:txBody>
          <a:bodyPr wrap="square">
            <a:spAutoFit/>
          </a:bodyPr>
          <a:lstStyle/>
          <a:p>
            <a:r>
              <a:rPr lang="en-US" sz="1100" dirty="0">
                <a:solidFill>
                  <a:schemeClr val="bg1">
                    <a:lumMod val="65000"/>
                  </a:schemeClr>
                </a:solidFill>
              </a:rPr>
              <a:t>DOI:10.3390/rs10020281</a:t>
            </a:r>
          </a:p>
        </p:txBody>
      </p:sp>
    </p:spTree>
    <p:extLst>
      <p:ext uri="{BB962C8B-B14F-4D97-AF65-F5344CB8AC3E}">
        <p14:creationId xmlns:p14="http://schemas.microsoft.com/office/powerpoint/2010/main" val="7737542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9" descr="OH dekorband eng"/>
          <p:cNvPicPr>
            <a:picLocks noChangeAspect="1" noChangeArrowheads="1"/>
          </p:cNvPicPr>
          <p:nvPr/>
        </p:nvPicPr>
        <p:blipFill>
          <a:blip r:embed="rId3" cstate="print"/>
          <a:srcRect/>
          <a:stretch>
            <a:fillRect/>
          </a:stretch>
        </p:blipFill>
        <p:spPr bwMode="auto">
          <a:xfrm>
            <a:off x="0" y="6203950"/>
            <a:ext cx="9158288" cy="654050"/>
          </a:xfrm>
          <a:prstGeom prst="rect">
            <a:avLst/>
          </a:prstGeom>
          <a:noFill/>
          <a:ln w="9525">
            <a:noFill/>
            <a:miter lim="800000"/>
            <a:headEnd/>
            <a:tailEnd/>
          </a:ln>
        </p:spPr>
      </p:pic>
      <p:sp>
        <p:nvSpPr>
          <p:cNvPr id="8" name="Rectangle 7">
            <a:extLst>
              <a:ext uri="{FF2B5EF4-FFF2-40B4-BE49-F238E27FC236}">
                <a16:creationId xmlns:a16="http://schemas.microsoft.com/office/drawing/2014/main" id="{36840B53-6CB4-41EC-A5C3-F1401D220C5C}"/>
              </a:ext>
            </a:extLst>
          </p:cNvPr>
          <p:cNvSpPr/>
          <p:nvPr/>
        </p:nvSpPr>
        <p:spPr>
          <a:xfrm>
            <a:off x="0" y="53526"/>
            <a:ext cx="1800493" cy="590931"/>
          </a:xfrm>
          <a:prstGeom prst="rect">
            <a:avLst/>
          </a:prstGeom>
        </p:spPr>
        <p:txBody>
          <a:bodyPr wrap="none">
            <a:spAutoFit/>
          </a:bodyPr>
          <a:lstStyle/>
          <a:p>
            <a:pPr>
              <a:lnSpc>
                <a:spcPct val="90000"/>
              </a:lnSpc>
              <a:spcBef>
                <a:spcPct val="20000"/>
              </a:spcBef>
            </a:pPr>
            <a:r>
              <a:rPr lang="en-US" sz="3600" b="1" dirty="0">
                <a:solidFill>
                  <a:srgbClr val="006AB2"/>
                </a:solidFill>
                <a:latin typeface="Times New Roman" panose="02020603050405020304" pitchFamily="18" charset="0"/>
                <a:ea typeface="Microsoft YaHei Light" panose="020B0503020204020204" pitchFamily="34" charset="-122"/>
                <a:cs typeface="Times New Roman" panose="02020603050405020304" pitchFamily="18" charset="0"/>
              </a:rPr>
              <a:t>Fractals</a:t>
            </a:r>
          </a:p>
        </p:txBody>
      </p:sp>
      <p:pic>
        <p:nvPicPr>
          <p:cNvPr id="7" name="Picture 6">
            <a:extLst>
              <a:ext uri="{FF2B5EF4-FFF2-40B4-BE49-F238E27FC236}">
                <a16:creationId xmlns:a16="http://schemas.microsoft.com/office/drawing/2014/main" id="{6DD5441E-4953-4C73-96E5-F651563118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72938" y="776100"/>
            <a:ext cx="3143250" cy="2286000"/>
          </a:xfrm>
          <a:prstGeom prst="rect">
            <a:avLst/>
          </a:prstGeom>
        </p:spPr>
      </p:pic>
      <p:pic>
        <p:nvPicPr>
          <p:cNvPr id="10" name="Picture 9" descr="Qr code&#10;&#10;Description automatically generated">
            <a:extLst>
              <a:ext uri="{FF2B5EF4-FFF2-40B4-BE49-F238E27FC236}">
                <a16:creationId xmlns:a16="http://schemas.microsoft.com/office/drawing/2014/main" id="{06DA7B1B-87EE-4BFF-A1ED-EA0A281135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88683" y="3873409"/>
            <a:ext cx="2286000" cy="2286000"/>
          </a:xfrm>
          <a:prstGeom prst="rect">
            <a:avLst/>
          </a:prstGeom>
        </p:spPr>
      </p:pic>
      <p:pic>
        <p:nvPicPr>
          <p:cNvPr id="13" name="Picture 12" descr="A picture containing graphical user interface&#10;&#10;Description automatically generated">
            <a:extLst>
              <a:ext uri="{FF2B5EF4-FFF2-40B4-BE49-F238E27FC236}">
                <a16:creationId xmlns:a16="http://schemas.microsoft.com/office/drawing/2014/main" id="{EC46F2F2-64E3-4E4A-86D1-352FEC30DCEB}"/>
              </a:ext>
            </a:extLst>
          </p:cNvPr>
          <p:cNvPicPr>
            <a:picLocks noChangeAspect="1"/>
          </p:cNvPicPr>
          <p:nvPr/>
        </p:nvPicPr>
        <p:blipFill>
          <a:blip r:embed="rId6"/>
          <a:stretch>
            <a:fillRect/>
          </a:stretch>
        </p:blipFill>
        <p:spPr>
          <a:xfrm>
            <a:off x="3362813" y="6136706"/>
            <a:ext cx="2548751" cy="744209"/>
          </a:xfrm>
          <a:prstGeom prst="rect">
            <a:avLst/>
          </a:prstGeom>
        </p:spPr>
      </p:pic>
      <p:sp>
        <p:nvSpPr>
          <p:cNvPr id="14" name="Rectangle 13">
            <a:extLst>
              <a:ext uri="{FF2B5EF4-FFF2-40B4-BE49-F238E27FC236}">
                <a16:creationId xmlns:a16="http://schemas.microsoft.com/office/drawing/2014/main" id="{C6B52DBE-BC72-4CA5-8B5C-9C43DD4EBC5D}"/>
              </a:ext>
            </a:extLst>
          </p:cNvPr>
          <p:cNvSpPr/>
          <p:nvPr/>
        </p:nvSpPr>
        <p:spPr>
          <a:xfrm>
            <a:off x="7134878" y="6161643"/>
            <a:ext cx="1890261" cy="369332"/>
          </a:xfrm>
          <a:prstGeom prst="rect">
            <a:avLst/>
          </a:prstGeom>
        </p:spPr>
        <p:txBody>
          <a:bodyPr wrap="none">
            <a:spAutoFit/>
          </a:bodyPr>
          <a:lstStyle/>
          <a:p>
            <a:r>
              <a:rPr lang="en-US" dirty="0" err="1">
                <a:latin typeface="Arial" panose="020B0604020202020204" pitchFamily="34" charset="0"/>
              </a:rPr>
              <a:t>Sierpinski</a:t>
            </a:r>
            <a:r>
              <a:rPr lang="en-US" dirty="0">
                <a:latin typeface="Arial" panose="020B0604020202020204" pitchFamily="34" charset="0"/>
              </a:rPr>
              <a:t> carpet</a:t>
            </a:r>
            <a:endParaRPr lang="en-US" dirty="0"/>
          </a:p>
        </p:txBody>
      </p:sp>
      <p:sp>
        <p:nvSpPr>
          <p:cNvPr id="15" name="Rectangle 14">
            <a:extLst>
              <a:ext uri="{FF2B5EF4-FFF2-40B4-BE49-F238E27FC236}">
                <a16:creationId xmlns:a16="http://schemas.microsoft.com/office/drawing/2014/main" id="{5C527942-9EAB-447B-A725-E67A51EAF65E}"/>
              </a:ext>
            </a:extLst>
          </p:cNvPr>
          <p:cNvSpPr/>
          <p:nvPr/>
        </p:nvSpPr>
        <p:spPr>
          <a:xfrm>
            <a:off x="6713621" y="3062100"/>
            <a:ext cx="1261884" cy="369332"/>
          </a:xfrm>
          <a:prstGeom prst="rect">
            <a:avLst/>
          </a:prstGeom>
        </p:spPr>
        <p:txBody>
          <a:bodyPr wrap="none">
            <a:spAutoFit/>
          </a:bodyPr>
          <a:lstStyle/>
          <a:p>
            <a:r>
              <a:rPr lang="en-US" dirty="0">
                <a:latin typeface="Arial" panose="020B0604020202020204" pitchFamily="34" charset="0"/>
              </a:rPr>
              <a:t>Coastlines</a:t>
            </a:r>
            <a:endParaRPr lang="en-US" dirty="0"/>
          </a:p>
        </p:txBody>
      </p:sp>
      <p:sp>
        <p:nvSpPr>
          <p:cNvPr id="17" name="TextBox 16">
            <a:extLst>
              <a:ext uri="{FF2B5EF4-FFF2-40B4-BE49-F238E27FC236}">
                <a16:creationId xmlns:a16="http://schemas.microsoft.com/office/drawing/2014/main" id="{F5D0D1BD-44DE-49C6-B112-B26DF7BEF8E0}"/>
              </a:ext>
            </a:extLst>
          </p:cNvPr>
          <p:cNvSpPr txBox="1"/>
          <p:nvPr/>
        </p:nvSpPr>
        <p:spPr>
          <a:xfrm>
            <a:off x="6829626" y="3327274"/>
            <a:ext cx="2351926" cy="461665"/>
          </a:xfrm>
          <a:prstGeom prst="rect">
            <a:avLst/>
          </a:prstGeom>
          <a:noFill/>
        </p:spPr>
        <p:txBody>
          <a:bodyPr wrap="square">
            <a:spAutoFit/>
          </a:bodyPr>
          <a:lstStyle/>
          <a:p>
            <a:r>
              <a:rPr lang="en-US" sz="1200" dirty="0"/>
              <a:t>https://giphy.com/gifs/loop-endless-orVa44Oav5WoF1LVOE</a:t>
            </a:r>
          </a:p>
        </p:txBody>
      </p:sp>
      <p:sp>
        <p:nvSpPr>
          <p:cNvPr id="19" name="TextBox 18">
            <a:extLst>
              <a:ext uri="{FF2B5EF4-FFF2-40B4-BE49-F238E27FC236}">
                <a16:creationId xmlns:a16="http://schemas.microsoft.com/office/drawing/2014/main" id="{2E39B675-8EBD-4C9E-9D42-521B7F92E1F4}"/>
              </a:ext>
            </a:extLst>
          </p:cNvPr>
          <p:cNvSpPr txBox="1"/>
          <p:nvPr/>
        </p:nvSpPr>
        <p:spPr>
          <a:xfrm>
            <a:off x="115087" y="855476"/>
            <a:ext cx="5657851" cy="1200329"/>
          </a:xfrm>
          <a:prstGeom prst="rect">
            <a:avLst/>
          </a:prstGeom>
          <a:noFill/>
        </p:spPr>
        <p:txBody>
          <a:bodyPr wrap="square">
            <a:spAutoFit/>
          </a:bodyPr>
          <a:lstStyle/>
          <a:p>
            <a:pPr marL="285750" indent="-285750">
              <a:buFont typeface="Arial" panose="020B0604020202020204" pitchFamily="34" charset="0"/>
              <a:buChar char="•"/>
            </a:pPr>
            <a:r>
              <a:rPr lang="en-US" dirty="0">
                <a:latin typeface="Times New Roman" panose="02020603050405020304" pitchFamily="18" charset="0"/>
                <a:ea typeface="Microsoft YaHei Light" panose="020B0503020204020204" pitchFamily="34" charset="-122"/>
                <a:cs typeface="Times New Roman" panose="02020603050405020304" pitchFamily="18" charset="0"/>
              </a:rPr>
              <a:t>Features of a complex phenomenon: </a:t>
            </a:r>
          </a:p>
          <a:p>
            <a:r>
              <a:rPr lang="en-US" dirty="0">
                <a:latin typeface="Times New Roman" panose="02020603050405020304" pitchFamily="18" charset="0"/>
                <a:ea typeface="Microsoft YaHei Light" panose="020B0503020204020204" pitchFamily="34" charset="-122"/>
                <a:cs typeface="Times New Roman" panose="02020603050405020304" pitchFamily="18" charset="0"/>
              </a:rPr>
              <a:t>	many details in many scales;</a:t>
            </a:r>
          </a:p>
          <a:p>
            <a:r>
              <a:rPr lang="en-US" dirty="0">
                <a:latin typeface="Times New Roman" panose="02020603050405020304" pitchFamily="18" charset="0"/>
                <a:ea typeface="Microsoft YaHei Light" panose="020B0503020204020204" pitchFamily="34" charset="-122"/>
                <a:cs typeface="Times New Roman" panose="02020603050405020304" pitchFamily="18" charset="0"/>
              </a:rPr>
              <a:t>	self-similarity ~ scale free;</a:t>
            </a:r>
          </a:p>
          <a:p>
            <a:r>
              <a:rPr lang="en-US" dirty="0">
                <a:latin typeface="Times New Roman" panose="02020603050405020304" pitchFamily="18" charset="0"/>
                <a:ea typeface="Microsoft YaHei Light" panose="020B0503020204020204" pitchFamily="34" charset="-122"/>
                <a:cs typeface="Times New Roman" panose="02020603050405020304" pitchFamily="18" charset="0"/>
              </a:rPr>
              <a:t>	heterogeneity ~ many small details and few large ones</a:t>
            </a:r>
            <a:endParaRPr lang="en-US" dirty="0"/>
          </a:p>
        </p:txBody>
      </p:sp>
      <p:sp>
        <p:nvSpPr>
          <p:cNvPr id="20" name="TextBox 19">
            <a:extLst>
              <a:ext uri="{FF2B5EF4-FFF2-40B4-BE49-F238E27FC236}">
                <a16:creationId xmlns:a16="http://schemas.microsoft.com/office/drawing/2014/main" id="{8D57DF4F-C7B4-49B3-9D38-60607C5545E2}"/>
              </a:ext>
            </a:extLst>
          </p:cNvPr>
          <p:cNvSpPr txBox="1"/>
          <p:nvPr/>
        </p:nvSpPr>
        <p:spPr>
          <a:xfrm>
            <a:off x="115087" y="2098552"/>
            <a:ext cx="5141015" cy="2308324"/>
          </a:xfrm>
          <a:prstGeom prst="rect">
            <a:avLst/>
          </a:prstGeom>
          <a:noFill/>
        </p:spPr>
        <p:txBody>
          <a:bodyPr wrap="square">
            <a:spAutoFit/>
          </a:bodyPr>
          <a:lstStyle/>
          <a:p>
            <a:pPr marL="285750" indent="-285750">
              <a:buFont typeface="Arial" panose="020B0604020202020204" pitchFamily="34" charset="0"/>
              <a:buChar char="•"/>
            </a:pPr>
            <a:r>
              <a:rPr lang="en-US" dirty="0">
                <a:latin typeface="Times New Roman" panose="02020603050405020304" pitchFamily="18" charset="0"/>
                <a:ea typeface="Microsoft YaHei Light" panose="020B0503020204020204" pitchFamily="34" charset="-122"/>
                <a:cs typeface="Times New Roman" panose="02020603050405020304" pitchFamily="18" charset="0"/>
              </a:rPr>
              <a:t>Fractals </a:t>
            </a:r>
          </a:p>
          <a:p>
            <a:pPr lvl="1"/>
            <a:r>
              <a:rPr lang="en-US" i="1" dirty="0">
                <a:latin typeface="Times New Roman" panose="02020603050405020304" pitchFamily="18" charset="0"/>
                <a:ea typeface="Microsoft YaHei Light" panose="020B0503020204020204" pitchFamily="34" charset="-122"/>
                <a:cs typeface="Times New Roman" panose="02020603050405020304" pitchFamily="18" charset="0"/>
              </a:rPr>
              <a:t>are infinitely complex patterns that are self-similar across different scales;</a:t>
            </a:r>
          </a:p>
          <a:p>
            <a:pPr lvl="1"/>
            <a:r>
              <a:rPr lang="en-US" i="1" dirty="0">
                <a:latin typeface="Times New Roman" panose="02020603050405020304" pitchFamily="18" charset="0"/>
                <a:ea typeface="Microsoft YaHei Light" panose="020B0503020204020204" pitchFamily="34" charset="-122"/>
                <a:cs typeface="Times New Roman" panose="02020603050405020304" pitchFamily="18" charset="0"/>
              </a:rPr>
              <a:t>are created by repeating a simple process over and over in an ongoing feedback loop</a:t>
            </a:r>
            <a:r>
              <a:rPr lang="en-US" dirty="0">
                <a:latin typeface="Times New Roman" panose="02020603050405020304" pitchFamily="18" charset="0"/>
                <a:ea typeface="Microsoft YaHei Light" panose="020B0503020204020204" pitchFamily="34" charset="-122"/>
                <a:cs typeface="Times New Roman" panose="02020603050405020304" pitchFamily="18" charset="0"/>
              </a:rPr>
              <a:t>.</a:t>
            </a:r>
          </a:p>
          <a:p>
            <a:pPr marL="285750" indent="-285750">
              <a:buFont typeface="Arial" panose="020B0604020202020204" pitchFamily="34" charset="0"/>
              <a:buChar char="•"/>
            </a:pPr>
            <a:r>
              <a:rPr lang="en-US" dirty="0">
                <a:latin typeface="Times New Roman" panose="02020603050405020304" pitchFamily="18" charset="0"/>
                <a:ea typeface="Microsoft YaHei Light" panose="020B0503020204020204" pitchFamily="34" charset="-122"/>
                <a:cs typeface="Times New Roman" panose="02020603050405020304" pitchFamily="18" charset="0"/>
              </a:rPr>
              <a:t>Index: fractal dimension (FD)/ </a:t>
            </a:r>
            <a:r>
              <a:rPr lang="en-US" dirty="0" err="1">
                <a:latin typeface="Times New Roman" panose="02020603050405020304" pitchFamily="18" charset="0"/>
                <a:ea typeface="Microsoft YaHei Light" panose="020B0503020204020204" pitchFamily="34" charset="-122"/>
                <a:cs typeface="Times New Roman" panose="02020603050405020304" pitchFamily="18" charset="0"/>
              </a:rPr>
              <a:t>Ht</a:t>
            </a:r>
            <a:r>
              <a:rPr lang="en-US" dirty="0">
                <a:latin typeface="Times New Roman" panose="02020603050405020304" pitchFamily="18" charset="0"/>
                <a:ea typeface="Microsoft YaHei Light" panose="020B0503020204020204" pitchFamily="34" charset="-122"/>
                <a:cs typeface="Times New Roman" panose="02020603050405020304" pitchFamily="18" charset="0"/>
              </a:rPr>
              <a:t>/ CRG index</a:t>
            </a:r>
          </a:p>
          <a:p>
            <a:pPr lvl="1"/>
            <a:r>
              <a:rPr lang="en-US" dirty="0">
                <a:latin typeface="Times New Roman" panose="02020603050405020304" pitchFamily="18" charset="0"/>
                <a:cs typeface="Times New Roman" panose="02020603050405020304" pitchFamily="18" charset="0"/>
              </a:rPr>
              <a:t>FD of </a:t>
            </a:r>
            <a:r>
              <a:rPr lang="en-US" dirty="0" err="1">
                <a:latin typeface="Times New Roman" panose="02020603050405020304" pitchFamily="18" charset="0"/>
                <a:cs typeface="Times New Roman" panose="02020603050405020304" pitchFamily="18" charset="0"/>
              </a:rPr>
              <a:t>Sierpinski</a:t>
            </a:r>
            <a:r>
              <a:rPr lang="en-US" dirty="0">
                <a:latin typeface="Times New Roman" panose="02020603050405020304" pitchFamily="18" charset="0"/>
                <a:cs typeface="Times New Roman" panose="02020603050405020304" pitchFamily="18" charset="0"/>
              </a:rPr>
              <a:t> carpet: </a:t>
            </a:r>
          </a:p>
          <a:p>
            <a:pPr lvl="1"/>
            <a:r>
              <a:rPr lang="en-US" dirty="0">
                <a:latin typeface="Times New Roman" panose="02020603050405020304" pitchFamily="18" charset="0"/>
                <a:cs typeface="Times New Roman" panose="02020603050405020304" pitchFamily="18" charset="0"/>
              </a:rPr>
              <a:t>1.89</a:t>
            </a:r>
          </a:p>
        </p:txBody>
      </p:sp>
      <p:pic>
        <p:nvPicPr>
          <p:cNvPr id="21" name="Picture 20" descr="Chart, line chart&#10;&#10;Description automatically generated">
            <a:extLst>
              <a:ext uri="{FF2B5EF4-FFF2-40B4-BE49-F238E27FC236}">
                <a16:creationId xmlns:a16="http://schemas.microsoft.com/office/drawing/2014/main" id="{D5A510D7-004E-439A-9699-A79D36178DCE}"/>
              </a:ext>
            </a:extLst>
          </p:cNvPr>
          <p:cNvPicPr>
            <a:picLocks noChangeAspect="1"/>
          </p:cNvPicPr>
          <p:nvPr/>
        </p:nvPicPr>
        <p:blipFill>
          <a:blip r:embed="rId7"/>
          <a:stretch>
            <a:fillRect/>
          </a:stretch>
        </p:blipFill>
        <p:spPr>
          <a:xfrm>
            <a:off x="3067194" y="3906765"/>
            <a:ext cx="3684091" cy="2286001"/>
          </a:xfrm>
          <a:prstGeom prst="rect">
            <a:avLst/>
          </a:prstGeom>
        </p:spPr>
      </p:pic>
      <p:pic>
        <p:nvPicPr>
          <p:cNvPr id="23" name="Picture 22" descr="A picture containing text, crossword puzzle&#10;&#10;Description automatically generated">
            <a:extLst>
              <a:ext uri="{FF2B5EF4-FFF2-40B4-BE49-F238E27FC236}">
                <a16:creationId xmlns:a16="http://schemas.microsoft.com/office/drawing/2014/main" id="{25C4AA71-337D-49A2-B77D-8FD135B8F61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676" y="4344255"/>
            <a:ext cx="3231461" cy="1792451"/>
          </a:xfrm>
          <a:prstGeom prst="rect">
            <a:avLst/>
          </a:prstGeom>
        </p:spPr>
      </p:pic>
    </p:spTree>
    <p:extLst>
      <p:ext uri="{BB962C8B-B14F-4D97-AF65-F5344CB8AC3E}">
        <p14:creationId xmlns:p14="http://schemas.microsoft.com/office/powerpoint/2010/main" val="19161564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9" descr="OH dekorband eng"/>
          <p:cNvPicPr>
            <a:picLocks noChangeAspect="1" noChangeArrowheads="1"/>
          </p:cNvPicPr>
          <p:nvPr/>
        </p:nvPicPr>
        <p:blipFill>
          <a:blip r:embed="rId3" cstate="print"/>
          <a:srcRect/>
          <a:stretch>
            <a:fillRect/>
          </a:stretch>
        </p:blipFill>
        <p:spPr bwMode="auto">
          <a:xfrm>
            <a:off x="0" y="6203950"/>
            <a:ext cx="9158288" cy="654050"/>
          </a:xfrm>
          <a:prstGeom prst="rect">
            <a:avLst/>
          </a:prstGeom>
          <a:noFill/>
          <a:ln w="9525">
            <a:noFill/>
            <a:miter lim="800000"/>
            <a:headEnd/>
            <a:tailEnd/>
          </a:ln>
        </p:spPr>
      </p:pic>
      <p:sp>
        <p:nvSpPr>
          <p:cNvPr id="8" name="Rectangle 7">
            <a:extLst>
              <a:ext uri="{FF2B5EF4-FFF2-40B4-BE49-F238E27FC236}">
                <a16:creationId xmlns:a16="http://schemas.microsoft.com/office/drawing/2014/main" id="{36840B53-6CB4-41EC-A5C3-F1401D220C5C}"/>
              </a:ext>
            </a:extLst>
          </p:cNvPr>
          <p:cNvSpPr/>
          <p:nvPr/>
        </p:nvSpPr>
        <p:spPr>
          <a:xfrm>
            <a:off x="0" y="53526"/>
            <a:ext cx="1800493" cy="590931"/>
          </a:xfrm>
          <a:prstGeom prst="rect">
            <a:avLst/>
          </a:prstGeom>
        </p:spPr>
        <p:txBody>
          <a:bodyPr wrap="none">
            <a:spAutoFit/>
          </a:bodyPr>
          <a:lstStyle/>
          <a:p>
            <a:pPr>
              <a:lnSpc>
                <a:spcPct val="90000"/>
              </a:lnSpc>
              <a:spcBef>
                <a:spcPct val="20000"/>
              </a:spcBef>
            </a:pPr>
            <a:r>
              <a:rPr lang="en-US" sz="3600" b="1" dirty="0">
                <a:solidFill>
                  <a:srgbClr val="006AB2"/>
                </a:solidFill>
                <a:latin typeface="Times New Roman" panose="02020603050405020304" pitchFamily="18" charset="0"/>
                <a:ea typeface="Microsoft YaHei Light" panose="020B0503020204020204" pitchFamily="34" charset="-122"/>
                <a:cs typeface="Times New Roman" panose="02020603050405020304" pitchFamily="18" charset="0"/>
              </a:rPr>
              <a:t>Fractals</a:t>
            </a:r>
          </a:p>
        </p:txBody>
      </p:sp>
      <p:pic>
        <p:nvPicPr>
          <p:cNvPr id="7" name="Picture 6">
            <a:extLst>
              <a:ext uri="{FF2B5EF4-FFF2-40B4-BE49-F238E27FC236}">
                <a16:creationId xmlns:a16="http://schemas.microsoft.com/office/drawing/2014/main" id="{6DD5441E-4953-4C73-96E5-F651563118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72938" y="776100"/>
            <a:ext cx="3143250" cy="2286000"/>
          </a:xfrm>
          <a:prstGeom prst="rect">
            <a:avLst/>
          </a:prstGeom>
        </p:spPr>
      </p:pic>
      <p:pic>
        <p:nvPicPr>
          <p:cNvPr id="10" name="Picture 9" descr="Qr code&#10;&#10;Description automatically generated">
            <a:extLst>
              <a:ext uri="{FF2B5EF4-FFF2-40B4-BE49-F238E27FC236}">
                <a16:creationId xmlns:a16="http://schemas.microsoft.com/office/drawing/2014/main" id="{06DA7B1B-87EE-4BFF-A1ED-EA0A281135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88683" y="3873409"/>
            <a:ext cx="2286000" cy="2286000"/>
          </a:xfrm>
          <a:prstGeom prst="rect">
            <a:avLst/>
          </a:prstGeom>
        </p:spPr>
      </p:pic>
      <p:pic>
        <p:nvPicPr>
          <p:cNvPr id="13" name="Picture 12" descr="A picture containing graphical user interface&#10;&#10;Description automatically generated">
            <a:extLst>
              <a:ext uri="{FF2B5EF4-FFF2-40B4-BE49-F238E27FC236}">
                <a16:creationId xmlns:a16="http://schemas.microsoft.com/office/drawing/2014/main" id="{EC46F2F2-64E3-4E4A-86D1-352FEC30DCEB}"/>
              </a:ext>
            </a:extLst>
          </p:cNvPr>
          <p:cNvPicPr>
            <a:picLocks noChangeAspect="1"/>
          </p:cNvPicPr>
          <p:nvPr/>
        </p:nvPicPr>
        <p:blipFill>
          <a:blip r:embed="rId6"/>
          <a:stretch>
            <a:fillRect/>
          </a:stretch>
        </p:blipFill>
        <p:spPr>
          <a:xfrm>
            <a:off x="3362813" y="6136706"/>
            <a:ext cx="2548751" cy="744209"/>
          </a:xfrm>
          <a:prstGeom prst="rect">
            <a:avLst/>
          </a:prstGeom>
        </p:spPr>
      </p:pic>
      <p:sp>
        <p:nvSpPr>
          <p:cNvPr id="14" name="Rectangle 13">
            <a:extLst>
              <a:ext uri="{FF2B5EF4-FFF2-40B4-BE49-F238E27FC236}">
                <a16:creationId xmlns:a16="http://schemas.microsoft.com/office/drawing/2014/main" id="{C6B52DBE-BC72-4CA5-8B5C-9C43DD4EBC5D}"/>
              </a:ext>
            </a:extLst>
          </p:cNvPr>
          <p:cNvSpPr/>
          <p:nvPr/>
        </p:nvSpPr>
        <p:spPr>
          <a:xfrm>
            <a:off x="7134878" y="6161643"/>
            <a:ext cx="1890261" cy="369332"/>
          </a:xfrm>
          <a:prstGeom prst="rect">
            <a:avLst/>
          </a:prstGeom>
        </p:spPr>
        <p:txBody>
          <a:bodyPr wrap="none">
            <a:spAutoFit/>
          </a:bodyPr>
          <a:lstStyle/>
          <a:p>
            <a:r>
              <a:rPr lang="en-US" dirty="0" err="1">
                <a:latin typeface="Arial" panose="020B0604020202020204" pitchFamily="34" charset="0"/>
              </a:rPr>
              <a:t>Sierpinski</a:t>
            </a:r>
            <a:r>
              <a:rPr lang="en-US" dirty="0">
                <a:latin typeface="Arial" panose="020B0604020202020204" pitchFamily="34" charset="0"/>
              </a:rPr>
              <a:t> carpet</a:t>
            </a:r>
            <a:endParaRPr lang="en-US" dirty="0"/>
          </a:p>
        </p:txBody>
      </p:sp>
      <p:sp>
        <p:nvSpPr>
          <p:cNvPr id="15" name="Rectangle 14">
            <a:extLst>
              <a:ext uri="{FF2B5EF4-FFF2-40B4-BE49-F238E27FC236}">
                <a16:creationId xmlns:a16="http://schemas.microsoft.com/office/drawing/2014/main" id="{5C527942-9EAB-447B-A725-E67A51EAF65E}"/>
              </a:ext>
            </a:extLst>
          </p:cNvPr>
          <p:cNvSpPr/>
          <p:nvPr/>
        </p:nvSpPr>
        <p:spPr>
          <a:xfrm>
            <a:off x="6713621" y="3062100"/>
            <a:ext cx="1261884" cy="369332"/>
          </a:xfrm>
          <a:prstGeom prst="rect">
            <a:avLst/>
          </a:prstGeom>
        </p:spPr>
        <p:txBody>
          <a:bodyPr wrap="none">
            <a:spAutoFit/>
          </a:bodyPr>
          <a:lstStyle/>
          <a:p>
            <a:r>
              <a:rPr lang="en-US" dirty="0">
                <a:latin typeface="Arial" panose="020B0604020202020204" pitchFamily="34" charset="0"/>
              </a:rPr>
              <a:t>Coastlines</a:t>
            </a:r>
            <a:endParaRPr lang="en-US" dirty="0"/>
          </a:p>
        </p:txBody>
      </p:sp>
      <p:sp>
        <p:nvSpPr>
          <p:cNvPr id="17" name="TextBox 16">
            <a:extLst>
              <a:ext uri="{FF2B5EF4-FFF2-40B4-BE49-F238E27FC236}">
                <a16:creationId xmlns:a16="http://schemas.microsoft.com/office/drawing/2014/main" id="{F5D0D1BD-44DE-49C6-B112-B26DF7BEF8E0}"/>
              </a:ext>
            </a:extLst>
          </p:cNvPr>
          <p:cNvSpPr txBox="1"/>
          <p:nvPr/>
        </p:nvSpPr>
        <p:spPr>
          <a:xfrm>
            <a:off x="6829626" y="3327274"/>
            <a:ext cx="2351926" cy="461665"/>
          </a:xfrm>
          <a:prstGeom prst="rect">
            <a:avLst/>
          </a:prstGeom>
          <a:noFill/>
        </p:spPr>
        <p:txBody>
          <a:bodyPr wrap="square">
            <a:spAutoFit/>
          </a:bodyPr>
          <a:lstStyle/>
          <a:p>
            <a:r>
              <a:rPr lang="en-US" sz="1200" dirty="0"/>
              <a:t>https://giphy.com/gifs/loop-endless-orVa44Oav5WoF1LVOE</a:t>
            </a:r>
          </a:p>
        </p:txBody>
      </p:sp>
      <p:sp>
        <p:nvSpPr>
          <p:cNvPr id="19" name="TextBox 18">
            <a:extLst>
              <a:ext uri="{FF2B5EF4-FFF2-40B4-BE49-F238E27FC236}">
                <a16:creationId xmlns:a16="http://schemas.microsoft.com/office/drawing/2014/main" id="{2E39B675-8EBD-4C9E-9D42-521B7F92E1F4}"/>
              </a:ext>
            </a:extLst>
          </p:cNvPr>
          <p:cNvSpPr txBox="1"/>
          <p:nvPr/>
        </p:nvSpPr>
        <p:spPr>
          <a:xfrm>
            <a:off x="115087" y="855476"/>
            <a:ext cx="5657851" cy="2031325"/>
          </a:xfrm>
          <a:prstGeom prst="rect">
            <a:avLst/>
          </a:prstGeom>
          <a:noFill/>
        </p:spPr>
        <p:txBody>
          <a:bodyPr wrap="square">
            <a:spAutoFit/>
          </a:bodyPr>
          <a:lstStyle/>
          <a:p>
            <a:pPr marL="285750" indent="-285750">
              <a:buFont typeface="Arial" panose="020B0604020202020204" pitchFamily="34" charset="0"/>
              <a:buChar char="•"/>
            </a:pPr>
            <a:r>
              <a:rPr lang="en-US" dirty="0">
                <a:latin typeface="Times New Roman" panose="02020603050405020304" pitchFamily="18" charset="0"/>
                <a:ea typeface="Microsoft YaHei Light" panose="020B0503020204020204" pitchFamily="34" charset="-122"/>
                <a:cs typeface="Times New Roman" panose="02020603050405020304" pitchFamily="18" charset="0"/>
              </a:rPr>
              <a:t>Problems:</a:t>
            </a:r>
          </a:p>
          <a:p>
            <a:pPr marL="742950" lvl="1" indent="-285750">
              <a:buFont typeface="Arial" panose="020B0604020202020204" pitchFamily="34" charset="0"/>
              <a:buChar char="•"/>
            </a:pPr>
            <a:r>
              <a:rPr lang="en-US" dirty="0">
                <a:latin typeface="Times New Roman" panose="02020603050405020304" pitchFamily="18" charset="0"/>
                <a:ea typeface="Microsoft YaHei Light" panose="020B0503020204020204" pitchFamily="34" charset="-122"/>
                <a:cs typeface="Times New Roman" panose="02020603050405020304" pitchFamily="18" charset="0"/>
              </a:rPr>
              <a:t>Statistical not spatial distribution of complex targets;</a:t>
            </a:r>
          </a:p>
          <a:p>
            <a:pPr marL="742950" lvl="1" indent="-285750">
              <a:buFont typeface="Arial" panose="020B0604020202020204" pitchFamily="34" charset="0"/>
              <a:buChar char="•"/>
            </a:pPr>
            <a:r>
              <a:rPr lang="en-US" altLang="zh-CN" dirty="0">
                <a:latin typeface="Times New Roman" panose="02020603050405020304" pitchFamily="18" charset="0"/>
                <a:ea typeface="Microsoft YaHei Light" panose="020B0503020204020204" pitchFamily="34" charset="-122"/>
                <a:cs typeface="Times New Roman" panose="02020603050405020304" pitchFamily="18" charset="0"/>
              </a:rPr>
              <a:t>Univariate; High-dimensional &amp; non-linear spatial complexities</a:t>
            </a:r>
            <a:endParaRPr lang="en-US" dirty="0">
              <a:latin typeface="Times New Roman" panose="02020603050405020304" pitchFamily="18" charset="0"/>
              <a:ea typeface="Microsoft YaHei Light" panose="020B0503020204020204" pitchFamily="34" charset="-122"/>
              <a:cs typeface="Times New Roman" panose="02020603050405020304" pitchFamily="18" charset="0"/>
            </a:endParaRPr>
          </a:p>
          <a:p>
            <a:pPr lvl="2"/>
            <a:endParaRPr lang="en-US" dirty="0">
              <a:latin typeface="Times New Roman" panose="02020603050405020304" pitchFamily="18" charset="0"/>
              <a:ea typeface="Microsoft YaHei Light" panose="020B0503020204020204" pitchFamily="34" charset="-122"/>
              <a:cs typeface="Times New Roman" panose="02020603050405020304" pitchFamily="18" charset="0"/>
            </a:endParaRPr>
          </a:p>
          <a:p>
            <a:pPr lvl="2"/>
            <a:endParaRPr lang="en-US" dirty="0">
              <a:latin typeface="Times New Roman" panose="02020603050405020304" pitchFamily="18" charset="0"/>
              <a:ea typeface="Microsoft YaHei Light" panose="020B0503020204020204" pitchFamily="34" charset="-122"/>
              <a:cs typeface="Times New Roman" panose="02020603050405020304" pitchFamily="18" charset="0"/>
            </a:endParaRPr>
          </a:p>
        </p:txBody>
      </p:sp>
      <p:pic>
        <p:nvPicPr>
          <p:cNvPr id="21" name="Picture 20" descr="Chart, line chart&#10;&#10;Description automatically generated">
            <a:extLst>
              <a:ext uri="{FF2B5EF4-FFF2-40B4-BE49-F238E27FC236}">
                <a16:creationId xmlns:a16="http://schemas.microsoft.com/office/drawing/2014/main" id="{D5A510D7-004E-439A-9699-A79D36178DCE}"/>
              </a:ext>
            </a:extLst>
          </p:cNvPr>
          <p:cNvPicPr>
            <a:picLocks noChangeAspect="1"/>
          </p:cNvPicPr>
          <p:nvPr/>
        </p:nvPicPr>
        <p:blipFill>
          <a:blip r:embed="rId7"/>
          <a:stretch>
            <a:fillRect/>
          </a:stretch>
        </p:blipFill>
        <p:spPr>
          <a:xfrm>
            <a:off x="3067194" y="3906765"/>
            <a:ext cx="3684091" cy="2286001"/>
          </a:xfrm>
          <a:prstGeom prst="rect">
            <a:avLst/>
          </a:prstGeom>
        </p:spPr>
      </p:pic>
      <p:pic>
        <p:nvPicPr>
          <p:cNvPr id="23" name="Picture 22" descr="A picture containing text, crossword puzzle&#10;&#10;Description automatically generated">
            <a:extLst>
              <a:ext uri="{FF2B5EF4-FFF2-40B4-BE49-F238E27FC236}">
                <a16:creationId xmlns:a16="http://schemas.microsoft.com/office/drawing/2014/main" id="{25C4AA71-337D-49A2-B77D-8FD135B8F61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676" y="4344255"/>
            <a:ext cx="3231461" cy="1792451"/>
          </a:xfrm>
          <a:prstGeom prst="rect">
            <a:avLst/>
          </a:prstGeom>
        </p:spPr>
      </p:pic>
      <p:sp>
        <p:nvSpPr>
          <p:cNvPr id="16" name="TextBox 15">
            <a:extLst>
              <a:ext uri="{FF2B5EF4-FFF2-40B4-BE49-F238E27FC236}">
                <a16:creationId xmlns:a16="http://schemas.microsoft.com/office/drawing/2014/main" id="{7DE49E43-4575-49AB-ACBB-F2920C262AC3}"/>
              </a:ext>
            </a:extLst>
          </p:cNvPr>
          <p:cNvSpPr txBox="1"/>
          <p:nvPr/>
        </p:nvSpPr>
        <p:spPr>
          <a:xfrm>
            <a:off x="115086" y="2242627"/>
            <a:ext cx="5657851" cy="1754326"/>
          </a:xfrm>
          <a:prstGeom prst="rect">
            <a:avLst/>
          </a:prstGeom>
          <a:noFill/>
        </p:spPr>
        <p:txBody>
          <a:bodyPr wrap="square">
            <a:spAutoFit/>
          </a:bodyPr>
          <a:lstStyle/>
          <a:p>
            <a:pPr marL="285750" indent="-285750">
              <a:buFont typeface="Arial" panose="020B0604020202020204" pitchFamily="34" charset="0"/>
              <a:buChar char="•"/>
            </a:pPr>
            <a:r>
              <a:rPr lang="en-US" dirty="0">
                <a:latin typeface="Times New Roman" panose="02020603050405020304" pitchFamily="18" charset="0"/>
                <a:ea typeface="Microsoft YaHei Light" panose="020B0503020204020204" pitchFamily="34" charset="-122"/>
                <a:cs typeface="Times New Roman" panose="02020603050405020304" pitchFamily="18" charset="0"/>
              </a:rPr>
              <a:t>To solve those problems:</a:t>
            </a:r>
          </a:p>
          <a:p>
            <a:pPr marL="742950" lvl="1" indent="-285750">
              <a:buFont typeface="Arial" panose="020B0604020202020204" pitchFamily="34" charset="0"/>
              <a:buChar char="•"/>
            </a:pPr>
            <a:r>
              <a:rPr lang="en-US" dirty="0">
                <a:latin typeface="Times New Roman" panose="02020603050405020304" pitchFamily="18" charset="0"/>
                <a:ea typeface="Microsoft YaHei Light" panose="020B0503020204020204" pitchFamily="34" charset="-122"/>
                <a:cs typeface="Times New Roman" panose="02020603050405020304" pitchFamily="18" charset="0"/>
              </a:rPr>
              <a:t>Let the machine to learn the complex patterns and set a fractal pattern, </a:t>
            </a:r>
            <a:r>
              <a:rPr lang="en-US" dirty="0" err="1">
                <a:latin typeface="Times New Roman" panose="02020603050405020304" pitchFamily="18" charset="0"/>
                <a:ea typeface="Microsoft YaHei Light" panose="020B0503020204020204" pitchFamily="34" charset="-122"/>
                <a:cs typeface="Times New Roman" panose="02020603050405020304" pitchFamily="18" charset="0"/>
              </a:rPr>
              <a:t>Sierpinski</a:t>
            </a:r>
            <a:r>
              <a:rPr lang="en-US" dirty="0">
                <a:latin typeface="Times New Roman" panose="02020603050405020304" pitchFamily="18" charset="0"/>
                <a:ea typeface="Microsoft YaHei Light" panose="020B0503020204020204" pitchFamily="34" charset="-122"/>
                <a:cs typeface="Times New Roman" panose="02020603050405020304" pitchFamily="18" charset="0"/>
              </a:rPr>
              <a:t> carpet, as targets to compare with;</a:t>
            </a:r>
          </a:p>
          <a:p>
            <a:pPr marL="742950" lvl="1" indent="-285750">
              <a:buFont typeface="Arial" panose="020B0604020202020204" pitchFamily="34" charset="0"/>
              <a:buChar char="•"/>
            </a:pPr>
            <a:r>
              <a:rPr lang="en-US" dirty="0">
                <a:latin typeface="Times New Roman" panose="02020603050405020304" pitchFamily="18" charset="0"/>
                <a:ea typeface="Microsoft YaHei Light" panose="020B0503020204020204" pitchFamily="34" charset="-122"/>
                <a:cs typeface="Times New Roman" panose="02020603050405020304" pitchFamily="18" charset="0"/>
              </a:rPr>
              <a:t>Synthesize </a:t>
            </a:r>
            <a:r>
              <a:rPr lang="en-US" altLang="zh-CN" dirty="0">
                <a:latin typeface="Times New Roman" panose="02020603050405020304" pitchFamily="18" charset="0"/>
                <a:ea typeface="Microsoft YaHei Light" panose="020B0503020204020204" pitchFamily="34" charset="-122"/>
                <a:cs typeface="Times New Roman" panose="02020603050405020304" pitchFamily="18" charset="0"/>
              </a:rPr>
              <a:t>training </a:t>
            </a:r>
            <a:r>
              <a:rPr lang="en-US" dirty="0">
                <a:latin typeface="Times New Roman" panose="02020603050405020304" pitchFamily="18" charset="0"/>
                <a:ea typeface="Microsoft YaHei Light" panose="020B0503020204020204" pitchFamily="34" charset="-122"/>
                <a:cs typeface="Times New Roman" panose="02020603050405020304" pitchFamily="18" charset="0"/>
              </a:rPr>
              <a:t>dataset based on fractal patterns with randomness mechanisms</a:t>
            </a:r>
          </a:p>
        </p:txBody>
      </p:sp>
    </p:spTree>
    <p:extLst>
      <p:ext uri="{BB962C8B-B14F-4D97-AF65-F5344CB8AC3E}">
        <p14:creationId xmlns:p14="http://schemas.microsoft.com/office/powerpoint/2010/main" val="35415173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9" descr="OH dekorband eng"/>
          <p:cNvPicPr>
            <a:picLocks noChangeAspect="1" noChangeArrowheads="1"/>
          </p:cNvPicPr>
          <p:nvPr/>
        </p:nvPicPr>
        <p:blipFill>
          <a:blip r:embed="rId3" cstate="print"/>
          <a:srcRect/>
          <a:stretch>
            <a:fillRect/>
          </a:stretch>
        </p:blipFill>
        <p:spPr bwMode="auto">
          <a:xfrm>
            <a:off x="0" y="6203950"/>
            <a:ext cx="9158288" cy="654050"/>
          </a:xfrm>
          <a:prstGeom prst="rect">
            <a:avLst/>
          </a:prstGeom>
          <a:noFill/>
          <a:ln w="9525">
            <a:noFill/>
            <a:miter lim="800000"/>
            <a:headEnd/>
            <a:tailEnd/>
          </a:ln>
        </p:spPr>
      </p:pic>
      <p:sp>
        <p:nvSpPr>
          <p:cNvPr id="8" name="Rectangle 7">
            <a:extLst>
              <a:ext uri="{FF2B5EF4-FFF2-40B4-BE49-F238E27FC236}">
                <a16:creationId xmlns:a16="http://schemas.microsoft.com/office/drawing/2014/main" id="{36840B53-6CB4-41EC-A5C3-F1401D220C5C}"/>
              </a:ext>
            </a:extLst>
          </p:cNvPr>
          <p:cNvSpPr/>
          <p:nvPr/>
        </p:nvSpPr>
        <p:spPr>
          <a:xfrm>
            <a:off x="0" y="53526"/>
            <a:ext cx="8934275" cy="1089529"/>
          </a:xfrm>
          <a:prstGeom prst="rect">
            <a:avLst/>
          </a:prstGeom>
        </p:spPr>
        <p:txBody>
          <a:bodyPr wrap="square">
            <a:spAutoFit/>
          </a:bodyPr>
          <a:lstStyle/>
          <a:p>
            <a:pPr>
              <a:lnSpc>
                <a:spcPct val="90000"/>
              </a:lnSpc>
              <a:spcBef>
                <a:spcPct val="20000"/>
              </a:spcBef>
            </a:pPr>
            <a:r>
              <a:rPr lang="en-US" sz="3600" b="1" dirty="0">
                <a:solidFill>
                  <a:srgbClr val="006AB2"/>
                </a:solidFill>
                <a:latin typeface="Times New Roman" panose="02020603050405020304" pitchFamily="18" charset="0"/>
                <a:ea typeface="Microsoft YaHei Light" panose="020B0503020204020204" pitchFamily="34" charset="-122"/>
                <a:cs typeface="Times New Roman" panose="02020603050405020304" pitchFamily="18" charset="0"/>
              </a:rPr>
              <a:t>Deep Graph Convolutional Neural Networks (DGCNN)</a:t>
            </a:r>
          </a:p>
        </p:txBody>
      </p:sp>
      <p:pic>
        <p:nvPicPr>
          <p:cNvPr id="7" name="Picture 6" descr="A picture containing graphical user interface&#10;&#10;Description automatically generated">
            <a:extLst>
              <a:ext uri="{FF2B5EF4-FFF2-40B4-BE49-F238E27FC236}">
                <a16:creationId xmlns:a16="http://schemas.microsoft.com/office/drawing/2014/main" id="{C600859A-40D4-406A-B34B-428A07686FBF}"/>
              </a:ext>
            </a:extLst>
          </p:cNvPr>
          <p:cNvPicPr>
            <a:picLocks noChangeAspect="1"/>
          </p:cNvPicPr>
          <p:nvPr/>
        </p:nvPicPr>
        <p:blipFill>
          <a:blip r:embed="rId4"/>
          <a:stretch>
            <a:fillRect/>
          </a:stretch>
        </p:blipFill>
        <p:spPr>
          <a:xfrm>
            <a:off x="3362813" y="6136706"/>
            <a:ext cx="2548751" cy="744209"/>
          </a:xfrm>
          <a:prstGeom prst="rect">
            <a:avLst/>
          </a:prstGeom>
        </p:spPr>
      </p:pic>
      <p:pic>
        <p:nvPicPr>
          <p:cNvPr id="3" name="Picture 2" descr="Diagram&#10;&#10;Description automatically generated">
            <a:extLst>
              <a:ext uri="{FF2B5EF4-FFF2-40B4-BE49-F238E27FC236}">
                <a16:creationId xmlns:a16="http://schemas.microsoft.com/office/drawing/2014/main" id="{AE12CB1E-942D-4D58-87AF-02FE7F0BCA65}"/>
              </a:ext>
            </a:extLst>
          </p:cNvPr>
          <p:cNvPicPr>
            <a:picLocks noChangeAspect="1"/>
          </p:cNvPicPr>
          <p:nvPr/>
        </p:nvPicPr>
        <p:blipFill>
          <a:blip r:embed="rId5"/>
          <a:stretch>
            <a:fillRect/>
          </a:stretch>
        </p:blipFill>
        <p:spPr>
          <a:xfrm>
            <a:off x="2438639" y="1082465"/>
            <a:ext cx="6495636" cy="5054241"/>
          </a:xfrm>
          <a:prstGeom prst="rect">
            <a:avLst/>
          </a:prstGeom>
        </p:spPr>
      </p:pic>
      <p:sp>
        <p:nvSpPr>
          <p:cNvPr id="9" name="TextBox 8">
            <a:extLst>
              <a:ext uri="{FF2B5EF4-FFF2-40B4-BE49-F238E27FC236}">
                <a16:creationId xmlns:a16="http://schemas.microsoft.com/office/drawing/2014/main" id="{09683371-49E4-4E7A-96C1-21C3EF980BC4}"/>
              </a:ext>
            </a:extLst>
          </p:cNvPr>
          <p:cNvSpPr txBox="1"/>
          <p:nvPr/>
        </p:nvSpPr>
        <p:spPr>
          <a:xfrm>
            <a:off x="209726" y="1421351"/>
            <a:ext cx="2985538" cy="1754326"/>
          </a:xfrm>
          <a:prstGeom prst="rect">
            <a:avLst/>
          </a:prstGeom>
          <a:noFill/>
        </p:spPr>
        <p:txBody>
          <a:bodyPr wrap="square">
            <a:spAutoFit/>
          </a:bodyPr>
          <a:lstStyle/>
          <a:p>
            <a:r>
              <a:rPr lang="en-US" altLang="zh-CN" dirty="0">
                <a:latin typeface="Times New Roman" panose="02020603050405020304" pitchFamily="18" charset="0"/>
                <a:ea typeface="Microsoft YaHei Light" panose="020B0503020204020204" pitchFamily="34" charset="-122"/>
                <a:cs typeface="Times New Roman" panose="02020603050405020304" pitchFamily="18" charset="0"/>
              </a:rPr>
              <a:t>DGCNN</a:t>
            </a:r>
            <a:r>
              <a:rPr lang="zh-CN" altLang="en-US" dirty="0">
                <a:latin typeface="Times New Roman" panose="02020603050405020304" pitchFamily="18" charset="0"/>
                <a:ea typeface="Microsoft YaHei Light" panose="020B0503020204020204" pitchFamily="34" charset="-122"/>
                <a:cs typeface="Times New Roman" panose="02020603050405020304" pitchFamily="18" charset="0"/>
              </a:rPr>
              <a:t>‘</a:t>
            </a:r>
            <a:r>
              <a:rPr lang="en-US" altLang="zh-CN" dirty="0">
                <a:latin typeface="Times New Roman" panose="02020603050405020304" pitchFamily="18" charset="0"/>
                <a:ea typeface="Microsoft YaHei Light" panose="020B0503020204020204" pitchFamily="34" charset="-122"/>
                <a:cs typeface="Times New Roman" panose="02020603050405020304" pitchFamily="18" charset="0"/>
              </a:rPr>
              <a:t>s a</a:t>
            </a:r>
            <a:r>
              <a:rPr lang="en-US" dirty="0">
                <a:latin typeface="Times New Roman" panose="02020603050405020304" pitchFamily="18" charset="0"/>
                <a:ea typeface="Microsoft YaHei Light" panose="020B0503020204020204" pitchFamily="34" charset="-122"/>
                <a:cs typeface="Times New Roman" panose="02020603050405020304" pitchFamily="18" charset="0"/>
              </a:rPr>
              <a:t>dvantages:</a:t>
            </a:r>
          </a:p>
          <a:p>
            <a:pPr marL="285750" indent="-285750">
              <a:buFont typeface="Arial" panose="020B0604020202020204" pitchFamily="34" charset="0"/>
              <a:buChar char="•"/>
            </a:pPr>
            <a:r>
              <a:rPr lang="en-US" dirty="0">
                <a:latin typeface="Times New Roman" panose="02020603050405020304" pitchFamily="18" charset="0"/>
                <a:ea typeface="Microsoft YaHei Light" panose="020B0503020204020204" pitchFamily="34" charset="-122"/>
                <a:cs typeface="Times New Roman" panose="02020603050405020304" pitchFamily="18" charset="0"/>
              </a:rPr>
              <a:t>Convolutional operations to learn patterns in both small and big scales</a:t>
            </a:r>
            <a:endParaRPr lang="en-US" dirty="0"/>
          </a:p>
          <a:p>
            <a:pPr marL="285750" indent="-285750">
              <a:buFont typeface="Arial" panose="020B0604020202020204" pitchFamily="34" charset="0"/>
              <a:buChar char="•"/>
            </a:pPr>
            <a:r>
              <a:rPr lang="en-US" dirty="0">
                <a:latin typeface="Times New Roman" panose="02020603050405020304" pitchFamily="18" charset="0"/>
                <a:ea typeface="Microsoft YaHei Light" panose="020B0503020204020204" pitchFamily="34" charset="-122"/>
                <a:cs typeface="Times New Roman" panose="02020603050405020304" pitchFamily="18" charset="0"/>
              </a:rPr>
              <a:t>Good at differentiating  heterogeneity distribution</a:t>
            </a:r>
          </a:p>
        </p:txBody>
      </p:sp>
      <p:sp>
        <p:nvSpPr>
          <p:cNvPr id="10" name="TextBox 9">
            <a:extLst>
              <a:ext uri="{FF2B5EF4-FFF2-40B4-BE49-F238E27FC236}">
                <a16:creationId xmlns:a16="http://schemas.microsoft.com/office/drawing/2014/main" id="{79C6C105-E3CE-47A1-8C88-3DC3D57AF982}"/>
              </a:ext>
            </a:extLst>
          </p:cNvPr>
          <p:cNvSpPr txBox="1"/>
          <p:nvPr/>
        </p:nvSpPr>
        <p:spPr>
          <a:xfrm>
            <a:off x="105415" y="3429000"/>
            <a:ext cx="2678402" cy="1107996"/>
          </a:xfrm>
          <a:prstGeom prst="rect">
            <a:avLst/>
          </a:prstGeom>
          <a:noFill/>
        </p:spPr>
        <p:txBody>
          <a:bodyPr wrap="square">
            <a:spAutoFit/>
          </a:bodyPr>
          <a:lstStyle/>
          <a:p>
            <a:r>
              <a:rPr lang="en-US" sz="1100" dirty="0">
                <a:solidFill>
                  <a:schemeClr val="bg1">
                    <a:lumMod val="65000"/>
                  </a:schemeClr>
                </a:solidFill>
              </a:rPr>
              <a:t>Zhang, M.; Cui, Z.; Neumann, M.; Chen, Y. An end-to-end deep learning architecture for graph classification. In Proceedings of</a:t>
            </a:r>
          </a:p>
          <a:p>
            <a:r>
              <a:rPr lang="en-US" sz="1100" dirty="0">
                <a:solidFill>
                  <a:schemeClr val="bg1">
                    <a:lumMod val="65000"/>
                  </a:schemeClr>
                </a:solidFill>
              </a:rPr>
              <a:t>the Thirty-Second AAAI Conference on Artificial Intelligence, New Orleans, LA, USA, 2–7 February 2018; pp. 4438–4445.</a:t>
            </a:r>
          </a:p>
        </p:txBody>
      </p:sp>
    </p:spTree>
    <p:extLst>
      <p:ext uri="{BB962C8B-B14F-4D97-AF65-F5344CB8AC3E}">
        <p14:creationId xmlns:p14="http://schemas.microsoft.com/office/powerpoint/2010/main" val="11137765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9" descr="OH dekorband eng"/>
          <p:cNvPicPr>
            <a:picLocks noChangeAspect="1" noChangeArrowheads="1"/>
          </p:cNvPicPr>
          <p:nvPr/>
        </p:nvPicPr>
        <p:blipFill>
          <a:blip r:embed="rId3" cstate="print"/>
          <a:srcRect/>
          <a:stretch>
            <a:fillRect/>
          </a:stretch>
        </p:blipFill>
        <p:spPr bwMode="auto">
          <a:xfrm>
            <a:off x="0" y="6203950"/>
            <a:ext cx="9158288" cy="654050"/>
          </a:xfrm>
          <a:prstGeom prst="rect">
            <a:avLst/>
          </a:prstGeom>
          <a:noFill/>
          <a:ln w="9525">
            <a:noFill/>
            <a:miter lim="800000"/>
            <a:headEnd/>
            <a:tailEnd/>
          </a:ln>
        </p:spPr>
      </p:pic>
      <p:pic>
        <p:nvPicPr>
          <p:cNvPr id="7" name="Picture 6" descr="A picture containing graphical user interface&#10;&#10;Description automatically generated">
            <a:extLst>
              <a:ext uri="{FF2B5EF4-FFF2-40B4-BE49-F238E27FC236}">
                <a16:creationId xmlns:a16="http://schemas.microsoft.com/office/drawing/2014/main" id="{C600859A-40D4-406A-B34B-428A07686FBF}"/>
              </a:ext>
            </a:extLst>
          </p:cNvPr>
          <p:cNvPicPr>
            <a:picLocks noChangeAspect="1"/>
          </p:cNvPicPr>
          <p:nvPr/>
        </p:nvPicPr>
        <p:blipFill>
          <a:blip r:embed="rId4"/>
          <a:stretch>
            <a:fillRect/>
          </a:stretch>
        </p:blipFill>
        <p:spPr>
          <a:xfrm>
            <a:off x="3362813" y="6136706"/>
            <a:ext cx="2548751" cy="744209"/>
          </a:xfrm>
          <a:prstGeom prst="rect">
            <a:avLst/>
          </a:prstGeom>
        </p:spPr>
      </p:pic>
      <p:pic>
        <p:nvPicPr>
          <p:cNvPr id="4" name="Picture 3" descr="Chart, scatter chart&#10;&#10;Description automatically generated">
            <a:extLst>
              <a:ext uri="{FF2B5EF4-FFF2-40B4-BE49-F238E27FC236}">
                <a16:creationId xmlns:a16="http://schemas.microsoft.com/office/drawing/2014/main" id="{83981299-9A83-4FA2-8613-22AE165E2E0F}"/>
              </a:ext>
            </a:extLst>
          </p:cNvPr>
          <p:cNvPicPr>
            <a:picLocks noChangeAspect="1"/>
          </p:cNvPicPr>
          <p:nvPr/>
        </p:nvPicPr>
        <p:blipFill>
          <a:blip r:embed="rId5"/>
          <a:stretch>
            <a:fillRect/>
          </a:stretch>
        </p:blipFill>
        <p:spPr>
          <a:xfrm>
            <a:off x="1467059" y="1129649"/>
            <a:ext cx="5847718" cy="4829175"/>
          </a:xfrm>
          <a:prstGeom prst="rect">
            <a:avLst/>
          </a:prstGeom>
        </p:spPr>
      </p:pic>
      <p:sp>
        <p:nvSpPr>
          <p:cNvPr id="9" name="Rectangle 8">
            <a:extLst>
              <a:ext uri="{FF2B5EF4-FFF2-40B4-BE49-F238E27FC236}">
                <a16:creationId xmlns:a16="http://schemas.microsoft.com/office/drawing/2014/main" id="{1862CC0B-791F-42ED-82CA-BC03AF4C0254}"/>
              </a:ext>
            </a:extLst>
          </p:cNvPr>
          <p:cNvSpPr/>
          <p:nvPr/>
        </p:nvSpPr>
        <p:spPr>
          <a:xfrm>
            <a:off x="1090192" y="5830317"/>
            <a:ext cx="8053808" cy="369332"/>
          </a:xfrm>
          <a:prstGeom prst="rect">
            <a:avLst/>
          </a:prstGeom>
        </p:spPr>
        <p:txBody>
          <a:bodyPr wrap="none">
            <a:spAutoFit/>
          </a:bodyPr>
          <a:lstStyle/>
          <a:p>
            <a:r>
              <a:rPr lang="en-US" dirty="0">
                <a:latin typeface="Times New Roman" panose="02020603050405020304" pitchFamily="18" charset="0"/>
                <a:cs typeface="Times New Roman" panose="02020603050405020304" pitchFamily="18" charset="0"/>
              </a:rPr>
              <a:t>Synthetic dataset: </a:t>
            </a:r>
            <a:r>
              <a:rPr lang="en-US" dirty="0" err="1">
                <a:latin typeface="Times New Roman" panose="02020603050405020304" pitchFamily="18" charset="0"/>
                <a:cs typeface="Times New Roman" panose="02020603050405020304" pitchFamily="18" charset="0"/>
              </a:rPr>
              <a:t>Sierpinski</a:t>
            </a:r>
            <a:r>
              <a:rPr lang="en-US" dirty="0">
                <a:latin typeface="Times New Roman" panose="02020603050405020304" pitchFamily="18" charset="0"/>
                <a:cs typeface="Times New Roman" panose="02020603050405020304" pitchFamily="18" charset="0"/>
              </a:rPr>
              <a:t> carpet pattern + Randomness (statistically and spatially)</a:t>
            </a:r>
          </a:p>
        </p:txBody>
      </p:sp>
      <p:sp>
        <p:nvSpPr>
          <p:cNvPr id="12" name="Rectangle 11">
            <a:extLst>
              <a:ext uri="{FF2B5EF4-FFF2-40B4-BE49-F238E27FC236}">
                <a16:creationId xmlns:a16="http://schemas.microsoft.com/office/drawing/2014/main" id="{D356C7AC-D44B-4A2A-AEE3-5C2E09F32B71}"/>
              </a:ext>
            </a:extLst>
          </p:cNvPr>
          <p:cNvSpPr/>
          <p:nvPr/>
        </p:nvSpPr>
        <p:spPr>
          <a:xfrm>
            <a:off x="0" y="53526"/>
            <a:ext cx="8250977" cy="1200329"/>
          </a:xfrm>
          <a:prstGeom prst="rect">
            <a:avLst/>
          </a:prstGeom>
        </p:spPr>
        <p:txBody>
          <a:bodyPr wrap="none">
            <a:spAutoFit/>
          </a:bodyPr>
          <a:lstStyle/>
          <a:p>
            <a:pPr>
              <a:lnSpc>
                <a:spcPct val="90000"/>
              </a:lnSpc>
              <a:spcBef>
                <a:spcPct val="20000"/>
              </a:spcBef>
            </a:pPr>
            <a:r>
              <a:rPr lang="en-US" sz="3600" b="1" dirty="0">
                <a:solidFill>
                  <a:srgbClr val="006AB2"/>
                </a:solidFill>
                <a:latin typeface="Times New Roman" panose="02020603050405020304" pitchFamily="18" charset="0"/>
                <a:ea typeface="Microsoft YaHei Light" panose="020B0503020204020204" pitchFamily="34" charset="-122"/>
                <a:cs typeface="Times New Roman" panose="02020603050405020304" pitchFamily="18" charset="0"/>
              </a:rPr>
              <a:t>A Hybrid of Fractals and DGCNN: </a:t>
            </a:r>
          </a:p>
          <a:p>
            <a:pPr>
              <a:lnSpc>
                <a:spcPct val="90000"/>
              </a:lnSpc>
              <a:spcBef>
                <a:spcPct val="20000"/>
              </a:spcBef>
            </a:pPr>
            <a:r>
              <a:rPr lang="en-US" sz="3600" b="1" dirty="0">
                <a:solidFill>
                  <a:srgbClr val="006AB2"/>
                </a:solidFill>
                <a:latin typeface="Times New Roman" panose="02020603050405020304" pitchFamily="18" charset="0"/>
                <a:ea typeface="Microsoft YaHei Light" panose="020B0503020204020204" pitchFamily="34" charset="-122"/>
                <a:cs typeface="Times New Roman" panose="02020603050405020304" pitchFamily="18" charset="0"/>
              </a:rPr>
              <a:t>		Graph-based Fractality Index (GFI)</a:t>
            </a:r>
          </a:p>
        </p:txBody>
      </p:sp>
    </p:spTree>
    <p:extLst>
      <p:ext uri="{BB962C8B-B14F-4D97-AF65-F5344CB8AC3E}">
        <p14:creationId xmlns:p14="http://schemas.microsoft.com/office/powerpoint/2010/main" val="2724841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9" descr="OH dekorband eng"/>
          <p:cNvPicPr>
            <a:picLocks noChangeAspect="1" noChangeArrowheads="1"/>
          </p:cNvPicPr>
          <p:nvPr/>
        </p:nvPicPr>
        <p:blipFill>
          <a:blip r:embed="rId3" cstate="print"/>
          <a:srcRect/>
          <a:stretch>
            <a:fillRect/>
          </a:stretch>
        </p:blipFill>
        <p:spPr bwMode="auto">
          <a:xfrm>
            <a:off x="0" y="6203950"/>
            <a:ext cx="9158288" cy="654050"/>
          </a:xfrm>
          <a:prstGeom prst="rect">
            <a:avLst/>
          </a:prstGeom>
          <a:noFill/>
          <a:ln w="9525">
            <a:noFill/>
            <a:miter lim="800000"/>
            <a:headEnd/>
            <a:tailEnd/>
          </a:ln>
        </p:spPr>
      </p:pic>
      <p:pic>
        <p:nvPicPr>
          <p:cNvPr id="7" name="Picture 6" descr="A picture containing graphical user interface&#10;&#10;Description automatically generated">
            <a:extLst>
              <a:ext uri="{FF2B5EF4-FFF2-40B4-BE49-F238E27FC236}">
                <a16:creationId xmlns:a16="http://schemas.microsoft.com/office/drawing/2014/main" id="{C600859A-40D4-406A-B34B-428A07686FBF}"/>
              </a:ext>
            </a:extLst>
          </p:cNvPr>
          <p:cNvPicPr>
            <a:picLocks noChangeAspect="1"/>
          </p:cNvPicPr>
          <p:nvPr/>
        </p:nvPicPr>
        <p:blipFill>
          <a:blip r:embed="rId4"/>
          <a:stretch>
            <a:fillRect/>
          </a:stretch>
        </p:blipFill>
        <p:spPr>
          <a:xfrm>
            <a:off x="3362813" y="6136706"/>
            <a:ext cx="2548751" cy="744209"/>
          </a:xfrm>
          <a:prstGeom prst="rect">
            <a:avLst/>
          </a:prstGeom>
        </p:spPr>
      </p:pic>
      <p:sp>
        <p:nvSpPr>
          <p:cNvPr id="9" name="Rectangle 8">
            <a:extLst>
              <a:ext uri="{FF2B5EF4-FFF2-40B4-BE49-F238E27FC236}">
                <a16:creationId xmlns:a16="http://schemas.microsoft.com/office/drawing/2014/main" id="{1862CC0B-791F-42ED-82CA-BC03AF4C0254}"/>
              </a:ext>
            </a:extLst>
          </p:cNvPr>
          <p:cNvSpPr/>
          <p:nvPr/>
        </p:nvSpPr>
        <p:spPr>
          <a:xfrm>
            <a:off x="1899964" y="5582219"/>
            <a:ext cx="5474447" cy="646331"/>
          </a:xfrm>
          <a:prstGeom prst="rect">
            <a:avLst/>
          </a:prstGeom>
        </p:spPr>
        <p:txBody>
          <a:bodyPr wrap="none">
            <a:spAutoFit/>
          </a:bodyPr>
          <a:lstStyle/>
          <a:p>
            <a:r>
              <a:rPr lang="en-US" dirty="0">
                <a:latin typeface="Times New Roman" panose="02020603050405020304" pitchFamily="18" charset="0"/>
                <a:cs typeface="Times New Roman" panose="02020603050405020304" pitchFamily="18" charset="0"/>
              </a:rPr>
              <a:t>Training dataset: </a:t>
            </a:r>
            <a:r>
              <a:rPr lang="en-US" dirty="0" err="1">
                <a:latin typeface="Times New Roman" panose="02020603050405020304" pitchFamily="18" charset="0"/>
                <a:cs typeface="Times New Roman" panose="02020603050405020304" pitchFamily="18" charset="0"/>
              </a:rPr>
              <a:t>Sierpinski</a:t>
            </a:r>
            <a:r>
              <a:rPr lang="en-US" dirty="0">
                <a:latin typeface="Times New Roman" panose="02020603050405020304" pitchFamily="18" charset="0"/>
                <a:cs typeface="Times New Roman" panose="02020603050405020304" pitchFamily="18" charset="0"/>
              </a:rPr>
              <a:t> carpet pattern + Randomness</a:t>
            </a:r>
          </a:p>
          <a:p>
            <a:endParaRPr lang="en-US" dirty="0">
              <a:latin typeface="Times New Roman" panose="02020603050405020304" pitchFamily="18" charset="0"/>
              <a:cs typeface="Times New Roman" panose="02020603050405020304" pitchFamily="18" charset="0"/>
            </a:endParaRPr>
          </a:p>
        </p:txBody>
      </p:sp>
      <p:pic>
        <p:nvPicPr>
          <p:cNvPr id="10" name="Picture 9" descr="Qr code&#10;&#10;Description automatically generated">
            <a:extLst>
              <a:ext uri="{FF2B5EF4-FFF2-40B4-BE49-F238E27FC236}">
                <a16:creationId xmlns:a16="http://schemas.microsoft.com/office/drawing/2014/main" id="{54E11C5A-6675-48F1-8A92-789399A39E78}"/>
              </a:ext>
            </a:extLst>
          </p:cNvPr>
          <p:cNvPicPr>
            <a:picLocks noChangeAspect="1"/>
          </p:cNvPicPr>
          <p:nvPr/>
        </p:nvPicPr>
        <p:blipFill>
          <a:blip r:embed="rId5"/>
          <a:stretch>
            <a:fillRect/>
          </a:stretch>
        </p:blipFill>
        <p:spPr>
          <a:xfrm>
            <a:off x="1238250" y="1253855"/>
            <a:ext cx="6667500" cy="4314825"/>
          </a:xfrm>
          <a:prstGeom prst="rect">
            <a:avLst/>
          </a:prstGeom>
        </p:spPr>
      </p:pic>
      <p:sp>
        <p:nvSpPr>
          <p:cNvPr id="11" name="Rectangle 10">
            <a:extLst>
              <a:ext uri="{FF2B5EF4-FFF2-40B4-BE49-F238E27FC236}">
                <a16:creationId xmlns:a16="http://schemas.microsoft.com/office/drawing/2014/main" id="{27DF8EEB-2AF4-497B-9FBC-A4F8FBBEB498}"/>
              </a:ext>
            </a:extLst>
          </p:cNvPr>
          <p:cNvSpPr/>
          <p:nvPr/>
        </p:nvSpPr>
        <p:spPr>
          <a:xfrm>
            <a:off x="0" y="53526"/>
            <a:ext cx="8250977" cy="1200329"/>
          </a:xfrm>
          <a:prstGeom prst="rect">
            <a:avLst/>
          </a:prstGeom>
        </p:spPr>
        <p:txBody>
          <a:bodyPr wrap="none">
            <a:spAutoFit/>
          </a:bodyPr>
          <a:lstStyle/>
          <a:p>
            <a:pPr>
              <a:lnSpc>
                <a:spcPct val="90000"/>
              </a:lnSpc>
              <a:spcBef>
                <a:spcPct val="20000"/>
              </a:spcBef>
            </a:pPr>
            <a:r>
              <a:rPr lang="en-US" sz="3600" b="1" dirty="0">
                <a:solidFill>
                  <a:srgbClr val="006AB2"/>
                </a:solidFill>
                <a:latin typeface="Times New Roman" panose="02020603050405020304" pitchFamily="18" charset="0"/>
                <a:ea typeface="Microsoft YaHei Light" panose="020B0503020204020204" pitchFamily="34" charset="-122"/>
                <a:cs typeface="Times New Roman" panose="02020603050405020304" pitchFamily="18" charset="0"/>
              </a:rPr>
              <a:t>A Hybrid of Fractals and DGCNN: </a:t>
            </a:r>
          </a:p>
          <a:p>
            <a:pPr>
              <a:lnSpc>
                <a:spcPct val="90000"/>
              </a:lnSpc>
              <a:spcBef>
                <a:spcPct val="20000"/>
              </a:spcBef>
            </a:pPr>
            <a:r>
              <a:rPr lang="en-US" sz="3600" b="1" dirty="0">
                <a:solidFill>
                  <a:srgbClr val="006AB2"/>
                </a:solidFill>
                <a:latin typeface="Times New Roman" panose="02020603050405020304" pitchFamily="18" charset="0"/>
                <a:ea typeface="Microsoft YaHei Light" panose="020B0503020204020204" pitchFamily="34" charset="-122"/>
                <a:cs typeface="Times New Roman" panose="02020603050405020304" pitchFamily="18" charset="0"/>
              </a:rPr>
              <a:t>		Graph-based Fractality Index (GFI)</a:t>
            </a:r>
          </a:p>
        </p:txBody>
      </p:sp>
      <p:pic>
        <p:nvPicPr>
          <p:cNvPr id="3" name="Picture 2" descr="A picture containing icon&#10;&#10;Description automatically generated">
            <a:extLst>
              <a:ext uri="{FF2B5EF4-FFF2-40B4-BE49-F238E27FC236}">
                <a16:creationId xmlns:a16="http://schemas.microsoft.com/office/drawing/2014/main" id="{D98C1667-E0DA-4F76-AD82-619B44A25F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18656" y="3991299"/>
            <a:ext cx="1298569" cy="1298569"/>
          </a:xfrm>
          <a:prstGeom prst="rect">
            <a:avLst/>
          </a:prstGeom>
        </p:spPr>
      </p:pic>
    </p:spTree>
    <p:extLst>
      <p:ext uri="{BB962C8B-B14F-4D97-AF65-F5344CB8AC3E}">
        <p14:creationId xmlns:p14="http://schemas.microsoft.com/office/powerpoint/2010/main" val="2432419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9" descr="OH dekorband eng"/>
          <p:cNvPicPr>
            <a:picLocks noChangeAspect="1" noChangeArrowheads="1"/>
          </p:cNvPicPr>
          <p:nvPr/>
        </p:nvPicPr>
        <p:blipFill>
          <a:blip r:embed="rId3" cstate="print"/>
          <a:srcRect/>
          <a:stretch>
            <a:fillRect/>
          </a:stretch>
        </p:blipFill>
        <p:spPr bwMode="auto">
          <a:xfrm>
            <a:off x="0" y="6203950"/>
            <a:ext cx="9158288" cy="654050"/>
          </a:xfrm>
          <a:prstGeom prst="rect">
            <a:avLst/>
          </a:prstGeom>
          <a:noFill/>
          <a:ln w="9525">
            <a:noFill/>
            <a:miter lim="800000"/>
            <a:headEnd/>
            <a:tailEnd/>
          </a:ln>
        </p:spPr>
      </p:pic>
      <p:sp>
        <p:nvSpPr>
          <p:cNvPr id="8" name="Rectangle 7">
            <a:extLst>
              <a:ext uri="{FF2B5EF4-FFF2-40B4-BE49-F238E27FC236}">
                <a16:creationId xmlns:a16="http://schemas.microsoft.com/office/drawing/2014/main" id="{36840B53-6CB4-41EC-A5C3-F1401D220C5C}"/>
              </a:ext>
            </a:extLst>
          </p:cNvPr>
          <p:cNvSpPr/>
          <p:nvPr/>
        </p:nvSpPr>
        <p:spPr>
          <a:xfrm>
            <a:off x="0" y="53526"/>
            <a:ext cx="8250977" cy="1200329"/>
          </a:xfrm>
          <a:prstGeom prst="rect">
            <a:avLst/>
          </a:prstGeom>
        </p:spPr>
        <p:txBody>
          <a:bodyPr wrap="none">
            <a:spAutoFit/>
          </a:bodyPr>
          <a:lstStyle/>
          <a:p>
            <a:pPr>
              <a:lnSpc>
                <a:spcPct val="90000"/>
              </a:lnSpc>
              <a:spcBef>
                <a:spcPct val="20000"/>
              </a:spcBef>
            </a:pPr>
            <a:r>
              <a:rPr lang="en-US" sz="3600" b="1" dirty="0">
                <a:solidFill>
                  <a:srgbClr val="006AB2"/>
                </a:solidFill>
                <a:latin typeface="Times New Roman" panose="02020603050405020304" pitchFamily="18" charset="0"/>
                <a:ea typeface="Microsoft YaHei Light" panose="020B0503020204020204" pitchFamily="34" charset="-122"/>
                <a:cs typeface="Times New Roman" panose="02020603050405020304" pitchFamily="18" charset="0"/>
              </a:rPr>
              <a:t>A Hybrid of Fractals and DGCNN: </a:t>
            </a:r>
          </a:p>
          <a:p>
            <a:pPr>
              <a:lnSpc>
                <a:spcPct val="90000"/>
              </a:lnSpc>
              <a:spcBef>
                <a:spcPct val="20000"/>
              </a:spcBef>
            </a:pPr>
            <a:r>
              <a:rPr lang="en-US" sz="3600" b="1" dirty="0">
                <a:solidFill>
                  <a:srgbClr val="006AB2"/>
                </a:solidFill>
                <a:latin typeface="Times New Roman" panose="02020603050405020304" pitchFamily="18" charset="0"/>
                <a:ea typeface="Microsoft YaHei Light" panose="020B0503020204020204" pitchFamily="34" charset="-122"/>
                <a:cs typeface="Times New Roman" panose="02020603050405020304" pitchFamily="18" charset="0"/>
              </a:rPr>
              <a:t>		Graph-based Fractality Index (GFI)</a:t>
            </a:r>
          </a:p>
        </p:txBody>
      </p:sp>
      <p:pic>
        <p:nvPicPr>
          <p:cNvPr id="7" name="Picture 6" descr="A picture containing graphical user interface&#10;&#10;Description automatically generated">
            <a:extLst>
              <a:ext uri="{FF2B5EF4-FFF2-40B4-BE49-F238E27FC236}">
                <a16:creationId xmlns:a16="http://schemas.microsoft.com/office/drawing/2014/main" id="{51CDB6BC-3863-4860-951D-90BB1F30A927}"/>
              </a:ext>
            </a:extLst>
          </p:cNvPr>
          <p:cNvPicPr>
            <a:picLocks noChangeAspect="1"/>
          </p:cNvPicPr>
          <p:nvPr/>
        </p:nvPicPr>
        <p:blipFill>
          <a:blip r:embed="rId4"/>
          <a:stretch>
            <a:fillRect/>
          </a:stretch>
        </p:blipFill>
        <p:spPr>
          <a:xfrm>
            <a:off x="3362813" y="6136706"/>
            <a:ext cx="2548751" cy="744209"/>
          </a:xfrm>
          <a:prstGeom prst="rect">
            <a:avLst/>
          </a:prstGeom>
        </p:spPr>
      </p:pic>
      <p:pic>
        <p:nvPicPr>
          <p:cNvPr id="4" name="Picture 3" descr="Diagram&#10;&#10;Description automatically generated">
            <a:extLst>
              <a:ext uri="{FF2B5EF4-FFF2-40B4-BE49-F238E27FC236}">
                <a16:creationId xmlns:a16="http://schemas.microsoft.com/office/drawing/2014/main" id="{9AE7AF06-E815-4B21-980F-530E5A4BA2A0}"/>
              </a:ext>
            </a:extLst>
          </p:cNvPr>
          <p:cNvPicPr>
            <a:picLocks noChangeAspect="1"/>
          </p:cNvPicPr>
          <p:nvPr/>
        </p:nvPicPr>
        <p:blipFill>
          <a:blip r:embed="rId5"/>
          <a:stretch>
            <a:fillRect/>
          </a:stretch>
        </p:blipFill>
        <p:spPr>
          <a:xfrm>
            <a:off x="1674913" y="3349355"/>
            <a:ext cx="5705621" cy="2773566"/>
          </a:xfrm>
          <a:prstGeom prst="rect">
            <a:avLst/>
          </a:prstGeom>
        </p:spPr>
      </p:pic>
      <p:pic>
        <p:nvPicPr>
          <p:cNvPr id="9" name="Picture 8" descr="Diagram&#10;&#10;Description automatically generated">
            <a:extLst>
              <a:ext uri="{FF2B5EF4-FFF2-40B4-BE49-F238E27FC236}">
                <a16:creationId xmlns:a16="http://schemas.microsoft.com/office/drawing/2014/main" id="{38447FA2-EFEB-4F51-A9F5-6977EED63667}"/>
              </a:ext>
            </a:extLst>
          </p:cNvPr>
          <p:cNvPicPr>
            <a:picLocks noChangeAspect="1"/>
          </p:cNvPicPr>
          <p:nvPr/>
        </p:nvPicPr>
        <p:blipFill>
          <a:blip r:embed="rId6"/>
          <a:stretch>
            <a:fillRect/>
          </a:stretch>
        </p:blipFill>
        <p:spPr>
          <a:xfrm>
            <a:off x="1674913" y="1253855"/>
            <a:ext cx="5924550" cy="2095500"/>
          </a:xfrm>
          <a:prstGeom prst="rect">
            <a:avLst/>
          </a:prstGeom>
        </p:spPr>
      </p:pic>
    </p:spTree>
    <p:extLst>
      <p:ext uri="{BB962C8B-B14F-4D97-AF65-F5344CB8AC3E}">
        <p14:creationId xmlns:p14="http://schemas.microsoft.com/office/powerpoint/2010/main" val="203573064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9534</TotalTime>
  <Words>966</Words>
  <Application>Microsoft Office PowerPoint</Application>
  <PresentationFormat>On-screen Show (4:3)</PresentationFormat>
  <Paragraphs>89</Paragraphs>
  <Slides>13</Slides>
  <Notes>13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Calibri</vt:lpstr>
      <vt:lpstr>Calibri Light</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Lei Ma</dc:creator>
  <cp:lastModifiedBy>Lei Ma</cp:lastModifiedBy>
  <cp:revision>111</cp:revision>
  <dcterms:created xsi:type="dcterms:W3CDTF">2022-05-17T07:38:28Z</dcterms:created>
  <dcterms:modified xsi:type="dcterms:W3CDTF">2022-05-23T22:44:02Z</dcterms:modified>
</cp:coreProperties>
</file>