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12"/>
  </p:notesMasterIdLst>
  <p:handoutMasterIdLst>
    <p:handoutMasterId r:id="rId13"/>
  </p:handoutMasterIdLst>
  <p:sldIdLst>
    <p:sldId id="279" r:id="rId2"/>
    <p:sldId id="471" r:id="rId3"/>
    <p:sldId id="472" r:id="rId4"/>
    <p:sldId id="486" r:id="rId5"/>
    <p:sldId id="487" r:id="rId6"/>
    <p:sldId id="488" r:id="rId7"/>
    <p:sldId id="490" r:id="rId8"/>
    <p:sldId id="493" r:id="rId9"/>
    <p:sldId id="489" r:id="rId10"/>
    <p:sldId id="492" r:id="rId11"/>
  </p:sldIdLst>
  <p:sldSz cx="9144000" cy="6858000" type="screen4x3"/>
  <p:notesSz cx="7099300" cy="10234613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798">
          <p15:clr>
            <a:srgbClr val="A4A3A4"/>
          </p15:clr>
        </p15:guide>
        <p15:guide id="3" orient="horz" pos="1914">
          <p15:clr>
            <a:srgbClr val="A4A3A4"/>
          </p15:clr>
        </p15:guide>
        <p15:guide id="4" pos="333">
          <p15:clr>
            <a:srgbClr val="A4A3A4"/>
          </p15:clr>
        </p15:guide>
        <p15:guide id="5" pos="550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3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3234" y="96"/>
      </p:cViewPr>
      <p:guideLst>
        <p:guide orient="horz" pos="2160"/>
        <p:guide orient="horz" pos="1798"/>
        <p:guide orient="horz" pos="1914"/>
        <p:guide pos="333"/>
        <p:guide pos="5509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3" Type="http://schemas.openxmlformats.org/officeDocument/2006/relationships/slide" Target="slides/slide4.xml"/><Relationship Id="rId7" Type="http://schemas.openxmlformats.org/officeDocument/2006/relationships/slide" Target="slides/slide8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6" Type="http://schemas.openxmlformats.org/officeDocument/2006/relationships/slide" Target="slides/slide7.xml"/><Relationship Id="rId5" Type="http://schemas.openxmlformats.org/officeDocument/2006/relationships/slide" Target="slides/slide6.xml"/><Relationship Id="rId4" Type="http://schemas.openxmlformats.org/officeDocument/2006/relationships/slide" Target="slides/slide5.xml"/><Relationship Id="rId9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5974" cy="511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305" tIns="47653" rIns="95305" bIns="4765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657" y="1"/>
            <a:ext cx="3075972" cy="511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305" tIns="47653" rIns="95305" bIns="4765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64687B2F-FCFE-4FE3-9B1D-BE7B9B62DCAD}" type="datetimeFigureOut">
              <a:rPr lang="sv-SE"/>
              <a:pPr>
                <a:defRPr/>
              </a:pPr>
              <a:t>2022-05-25</a:t>
            </a:fld>
            <a:endParaRPr lang="sv-SE"/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650"/>
            <a:ext cx="3075974" cy="511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305" tIns="47653" rIns="95305" bIns="47653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657" y="9721650"/>
            <a:ext cx="3075972" cy="511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305" tIns="47653" rIns="95305" bIns="47653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F37785F4-648B-458E-9AEA-231BF30555C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1067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5974" cy="51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21" tIns="49511" rIns="99021" bIns="49511" numCol="1" anchor="t" anchorCtr="0" compatLnSpc="1">
            <a:prstTxWarp prst="textNoShape">
              <a:avLst/>
            </a:prstTxWarp>
          </a:bodyPr>
          <a:lstStyle>
            <a:lvl1pPr defTabSz="99123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657" y="1"/>
            <a:ext cx="3075972" cy="51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21" tIns="49511" rIns="99021" bIns="49511" numCol="1" anchor="t" anchorCtr="0" compatLnSpc="1">
            <a:prstTxWarp prst="textNoShape">
              <a:avLst/>
            </a:prstTxWarp>
          </a:bodyPr>
          <a:lstStyle>
            <a:lvl1pPr algn="r" defTabSz="99123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6512" cy="3836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098" y="4861648"/>
            <a:ext cx="5679105" cy="4605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21" tIns="49511" rIns="99021" bIns="495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650"/>
            <a:ext cx="3075974" cy="511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21" tIns="49511" rIns="99021" bIns="49511" numCol="1" anchor="b" anchorCtr="0" compatLnSpc="1">
            <a:prstTxWarp prst="textNoShape">
              <a:avLst/>
            </a:prstTxWarp>
          </a:bodyPr>
          <a:lstStyle>
            <a:lvl1pPr defTabSz="99123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657" y="9721650"/>
            <a:ext cx="3075972" cy="511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21" tIns="49511" rIns="99021" bIns="49511" numCol="1" anchor="b" anchorCtr="0" compatLnSpc="1">
            <a:prstTxWarp prst="textNoShape">
              <a:avLst/>
            </a:prstTxWarp>
          </a:bodyPr>
          <a:lstStyle>
            <a:lvl1pPr algn="r" defTabSz="991233">
              <a:defRPr sz="1200">
                <a:latin typeface="Arial" charset="0"/>
              </a:defRPr>
            </a:lvl1pPr>
          </a:lstStyle>
          <a:p>
            <a:pPr>
              <a:defRPr/>
            </a:pPr>
            <a:fld id="{FCA5389D-DB37-42A2-B43F-420BB267828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74990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A5389D-DB37-42A2-B43F-420BB2678289}" type="slidenum">
              <a:rPr lang="sv-SE" smtClean="0"/>
              <a:pPr>
                <a:defRPr/>
              </a:pPr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1740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A5389D-DB37-42A2-B43F-420BB2678289}" type="slidenum">
              <a:rPr lang="sv-SE" smtClean="0"/>
              <a:pPr>
                <a:defRPr/>
              </a:pPr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8830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A5389D-DB37-42A2-B43F-420BB2678289}" type="slidenum">
              <a:rPr lang="sv-SE" smtClean="0"/>
              <a:pPr>
                <a:defRPr/>
              </a:pPr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2008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A5389D-DB37-42A2-B43F-420BB2678289}" type="slidenum">
              <a:rPr lang="sv-SE" smtClean="0"/>
              <a:pPr>
                <a:defRPr/>
              </a:pPr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4834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A5389D-DB37-42A2-B43F-420BB2678289}" type="slidenum">
              <a:rPr lang="sv-SE" smtClean="0"/>
              <a:pPr>
                <a:defRPr/>
              </a:pPr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6847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MHI Logotype_white_n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klfhkflhklhklhklfk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djkfdkjfkdjf</a:t>
            </a:r>
          </a:p>
        </p:txBody>
      </p:sp>
    </p:spTree>
    <p:extLst>
      <p:ext uri="{BB962C8B-B14F-4D97-AF65-F5344CB8AC3E}">
        <p14:creationId xmlns:p14="http://schemas.microsoft.com/office/powerpoint/2010/main" val="1946686332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4B75A-CDAD-48C2-AAD1-C3CFB88E563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3266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B32A5-E897-4BA3-9BFF-D2E7D219F67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1640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/>
          </p:nvPr>
        </p:nvSpPr>
        <p:spPr>
          <a:xfrm>
            <a:off x="757238" y="828675"/>
            <a:ext cx="7634287" cy="53800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AD072-91D0-4AE8-85DF-6747F93E0DA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0271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F7E24-E205-4637-B35E-DCD2689D46D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3550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13C4D-C658-4195-8282-C78049052FC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910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F91F9-14ED-4A42-AFF3-E61200DED98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9391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06404-BE87-4096-8571-85285D3BED9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0268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4F820-C98A-499F-8DAA-54472A09C39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7841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DACF0-6B2D-4FE8-9400-E2C1E3A653C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0010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4BB15-27EE-4E65-8E1D-4471DB4E429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0426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D9653-E61F-48A2-B163-B580BB36848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0802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>
                <a:latin typeface="+mj-lt"/>
              </a:defRPr>
            </a:lvl1pPr>
          </a:lstStyle>
          <a:p>
            <a:pPr>
              <a:defRPr/>
            </a:pPr>
            <a:fld id="{52ADC720-7D0F-469B-B6CD-A126EE760D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1029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1582/2020.0002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582/2021.0009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9333" y="839788"/>
            <a:ext cx="8839200" cy="2743200"/>
          </a:xfrm>
          <a:noFill/>
        </p:spPr>
        <p:txBody>
          <a:bodyPr/>
          <a:lstStyle/>
          <a:p>
            <a:pPr algn="ctr"/>
            <a:br>
              <a:rPr lang="en-US" sz="1400"/>
            </a:br>
            <a:br>
              <a:rPr lang="en-US" sz="1400"/>
            </a:br>
            <a:br>
              <a:rPr lang="en-US" sz="1400"/>
            </a:br>
            <a:r>
              <a:rPr lang="en-US" sz="2800" i="1"/>
              <a:t>Rainfall extremes in the Nordic-Baltic region</a:t>
            </a: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r>
              <a:rPr lang="sv-SE" sz="1600" i="1"/>
              <a:t> </a:t>
            </a:r>
            <a:br>
              <a:rPr lang="sv-SE" sz="1600" i="1"/>
            </a:br>
            <a:br>
              <a:rPr lang="sv-SE" sz="1600" i="1"/>
            </a:br>
            <a:br>
              <a:rPr lang="sv-SE" sz="1600" i="1"/>
            </a:br>
            <a:br>
              <a:rPr lang="sv-SE" sz="1600" i="1"/>
            </a:br>
            <a:r>
              <a:rPr lang="lt-LT" sz="1600"/>
              <a:t>Jonas Olsson, Anita Verpe Dyrrdal, Erika Médus, Svetlana Aniskeviča, Karsten Arnbjerg-Nielsen, Eirik Førland, Viktorija Mačiulytė, Antti Mäkelä, Piia Post, Søren Liedke Thorndahl and Lennart Wern</a:t>
            </a:r>
            <a:br>
              <a:rPr lang="sv-SE" sz="1600"/>
            </a:br>
            <a:br>
              <a:rPr lang="sv-SE" sz="1600"/>
            </a:br>
            <a:r>
              <a:rPr lang="sv-SE" sz="1600"/>
              <a:t>from different institutes and universities in the Nordic-Baltic region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AC0643B0-17FC-4FDE-B147-3D4F83E37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8496" y="2057400"/>
            <a:ext cx="2587374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F16E6C9-87BA-4DB6-83C7-4C4DA64FA2BC}" type="slidenum">
              <a:rPr lang="sv-SE" altLang="sv-SE">
                <a:latin typeface="Arial Black" pitchFamily="34" charset="0"/>
              </a:rPr>
              <a:pPr eaLnBrk="1" hangingPunct="1"/>
              <a:t>10</a:t>
            </a:fld>
            <a:endParaRPr lang="sv-SE" altLang="sv-SE">
              <a:latin typeface="Arial Black" pitchFamily="34" charset="0"/>
            </a:endParaRPr>
          </a:p>
        </p:txBody>
      </p:sp>
      <p:sp>
        <p:nvSpPr>
          <p:cNvPr id="6147" name="Rectangle 1028"/>
          <p:cNvSpPr>
            <a:spLocks noChangeArrowheads="1"/>
          </p:cNvSpPr>
          <p:nvPr/>
        </p:nvSpPr>
        <p:spPr bwMode="auto">
          <a:xfrm>
            <a:off x="163513" y="0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v-SE" altLang="sv-SE" sz="2600">
                <a:latin typeface="Arial Black" pitchFamily="34" charset="0"/>
              </a:rPr>
              <a:t>Concluding remarks</a:t>
            </a:r>
          </a:p>
        </p:txBody>
      </p:sp>
      <p:sp>
        <p:nvSpPr>
          <p:cNvPr id="5" name="Rektangel 4"/>
          <p:cNvSpPr/>
          <p:nvPr/>
        </p:nvSpPr>
        <p:spPr>
          <a:xfrm>
            <a:off x="469900" y="1020763"/>
            <a:ext cx="8525244" cy="203132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/>
            <a:endParaRPr lang="sv-SE" altLang="sv-SE"/>
          </a:p>
          <a:p>
            <a:pPr eaLnBrk="1" hangingPunct="1">
              <a:buFont typeface="Arial" charset="0"/>
              <a:buChar char="•"/>
            </a:pPr>
            <a:endParaRPr lang="sv-SE" altLang="sv-SE"/>
          </a:p>
          <a:p>
            <a:pPr eaLnBrk="1" hangingPunct="1">
              <a:buFont typeface="Arial" charset="0"/>
              <a:buChar char="•"/>
            </a:pPr>
            <a:endParaRPr lang="sv-SE" altLang="sv-SE"/>
          </a:p>
          <a:p>
            <a:pPr marL="0" indent="0" eaLnBrk="1" hangingPunct="1"/>
            <a:r>
              <a:rPr lang="sv-SE" altLang="sv-SE"/>
              <a:t> </a:t>
            </a:r>
          </a:p>
          <a:p>
            <a:pPr marL="0" indent="0" eaLnBrk="1" hangingPunct="1"/>
            <a:endParaRPr lang="sv-SE" altLang="sv-SE"/>
          </a:p>
          <a:p>
            <a:pPr eaLnBrk="1" hangingPunct="1"/>
            <a:endParaRPr lang="sv-SE" altLang="sv-SE"/>
          </a:p>
          <a:p>
            <a:pPr eaLnBrk="1" hangingPunct="1"/>
            <a:endParaRPr lang="sv-SE" altLang="sv-SE"/>
          </a:p>
        </p:txBody>
      </p:sp>
      <p:sp>
        <p:nvSpPr>
          <p:cNvPr id="2" name="textruta 1"/>
          <p:cNvSpPr txBox="1"/>
          <p:nvPr/>
        </p:nvSpPr>
        <p:spPr>
          <a:xfrm>
            <a:off x="254623" y="1020763"/>
            <a:ext cx="79797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Open data sets with daily annual maxima and sub-daily gridded characteristics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Spatio-temporal characterization and trends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Applications include climate model evaluation and regional harmonization </a:t>
            </a:r>
          </a:p>
          <a:p>
            <a:endParaRPr lang="en-US" sz="160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B380EA6E-56B2-4957-8E8C-6EB07BF10A6B}"/>
              </a:ext>
            </a:extLst>
          </p:cNvPr>
          <p:cNvSpPr/>
          <p:nvPr/>
        </p:nvSpPr>
        <p:spPr>
          <a:xfrm>
            <a:off x="1792224" y="3666744"/>
            <a:ext cx="503834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/>
              <a:t>Thank you for listening!</a:t>
            </a:r>
          </a:p>
        </p:txBody>
      </p:sp>
    </p:spTree>
    <p:extLst>
      <p:ext uri="{BB962C8B-B14F-4D97-AF65-F5344CB8AC3E}">
        <p14:creationId xmlns:p14="http://schemas.microsoft.com/office/powerpoint/2010/main" val="394539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F16E6C9-87BA-4DB6-83C7-4C4DA64FA2BC}" type="slidenum">
              <a:rPr lang="sv-SE" altLang="sv-SE">
                <a:latin typeface="Arial Black" pitchFamily="34" charset="0"/>
              </a:rPr>
              <a:pPr eaLnBrk="1" hangingPunct="1"/>
              <a:t>2</a:t>
            </a:fld>
            <a:endParaRPr lang="sv-SE" altLang="sv-SE">
              <a:latin typeface="Arial Black" pitchFamily="34" charset="0"/>
            </a:endParaRPr>
          </a:p>
        </p:txBody>
      </p:sp>
      <p:sp>
        <p:nvSpPr>
          <p:cNvPr id="6147" name="Rectangle 1028"/>
          <p:cNvSpPr>
            <a:spLocks noChangeArrowheads="1"/>
          </p:cNvSpPr>
          <p:nvPr/>
        </p:nvSpPr>
        <p:spPr bwMode="auto">
          <a:xfrm>
            <a:off x="163513" y="301362"/>
            <a:ext cx="7634287" cy="516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v-SE" altLang="sv-SE" sz="2600">
                <a:latin typeface="Arial Black" pitchFamily="34" charset="0"/>
              </a:rPr>
              <a:t>Objectives</a:t>
            </a:r>
          </a:p>
        </p:txBody>
      </p:sp>
      <p:sp>
        <p:nvSpPr>
          <p:cNvPr id="5" name="Rektangel 4"/>
          <p:cNvSpPr/>
          <p:nvPr/>
        </p:nvSpPr>
        <p:spPr>
          <a:xfrm>
            <a:off x="469900" y="1020763"/>
            <a:ext cx="8525244" cy="203132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/>
            <a:endParaRPr lang="sv-SE" altLang="sv-SE"/>
          </a:p>
          <a:p>
            <a:pPr eaLnBrk="1" hangingPunct="1">
              <a:buFont typeface="Arial" charset="0"/>
              <a:buChar char="•"/>
            </a:pPr>
            <a:endParaRPr lang="sv-SE" altLang="sv-SE"/>
          </a:p>
          <a:p>
            <a:pPr eaLnBrk="1" hangingPunct="1">
              <a:buFont typeface="Arial" charset="0"/>
              <a:buChar char="•"/>
            </a:pPr>
            <a:endParaRPr lang="sv-SE" altLang="sv-SE"/>
          </a:p>
          <a:p>
            <a:pPr marL="0" indent="0" eaLnBrk="1" hangingPunct="1"/>
            <a:r>
              <a:rPr lang="sv-SE" altLang="sv-SE"/>
              <a:t> </a:t>
            </a:r>
          </a:p>
          <a:p>
            <a:pPr marL="0" indent="0" eaLnBrk="1" hangingPunct="1"/>
            <a:endParaRPr lang="sv-SE" altLang="sv-SE"/>
          </a:p>
          <a:p>
            <a:pPr eaLnBrk="1" hangingPunct="1"/>
            <a:endParaRPr lang="sv-SE" altLang="sv-SE"/>
          </a:p>
          <a:p>
            <a:pPr eaLnBrk="1" hangingPunct="1"/>
            <a:endParaRPr lang="sv-SE" altLang="sv-SE"/>
          </a:p>
        </p:txBody>
      </p:sp>
      <p:sp>
        <p:nvSpPr>
          <p:cNvPr id="7" name="textruta 6"/>
          <p:cNvSpPr txBox="1"/>
          <p:nvPr/>
        </p:nvSpPr>
        <p:spPr>
          <a:xfrm>
            <a:off x="397933" y="1020763"/>
            <a:ext cx="8356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Collection, compilation and quality assurance of observed rainfall extremes in the Nordic-Baltic region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Consistent spatio-temporal analyses of daily and sub-daily data sets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Provision of open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4CF99B5-C6B6-4892-9BE9-685E223351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2" t="1975" r="998" b="1823"/>
          <a:stretch/>
        </p:blipFill>
        <p:spPr>
          <a:xfrm>
            <a:off x="251206" y="2810086"/>
            <a:ext cx="8607862" cy="332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179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F16E6C9-87BA-4DB6-83C7-4C4DA64FA2BC}" type="slidenum">
              <a:rPr lang="sv-SE" altLang="sv-SE">
                <a:latin typeface="Arial Black" pitchFamily="34" charset="0"/>
              </a:rPr>
              <a:pPr eaLnBrk="1" hangingPunct="1"/>
              <a:t>3</a:t>
            </a:fld>
            <a:endParaRPr lang="sv-SE" altLang="sv-SE">
              <a:latin typeface="Arial Black" pitchFamily="34" charset="0"/>
            </a:endParaRPr>
          </a:p>
        </p:txBody>
      </p:sp>
      <p:sp>
        <p:nvSpPr>
          <p:cNvPr id="6147" name="Rectangle 1028"/>
          <p:cNvSpPr>
            <a:spLocks noChangeArrowheads="1"/>
          </p:cNvSpPr>
          <p:nvPr/>
        </p:nvSpPr>
        <p:spPr bwMode="auto">
          <a:xfrm>
            <a:off x="163513" y="0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v-SE" altLang="sv-SE" sz="2600">
                <a:latin typeface="Arial Black" pitchFamily="34" charset="0"/>
              </a:rPr>
              <a:t>Daily data and analyses</a:t>
            </a:r>
          </a:p>
        </p:txBody>
      </p:sp>
      <p:sp>
        <p:nvSpPr>
          <p:cNvPr id="5" name="Rektangel 4"/>
          <p:cNvSpPr/>
          <p:nvPr/>
        </p:nvSpPr>
        <p:spPr>
          <a:xfrm>
            <a:off x="469900" y="1020763"/>
            <a:ext cx="8525244" cy="203132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/>
            <a:endParaRPr lang="sv-SE" altLang="sv-SE"/>
          </a:p>
          <a:p>
            <a:pPr eaLnBrk="1" hangingPunct="1">
              <a:buFont typeface="Arial" charset="0"/>
              <a:buChar char="•"/>
            </a:pPr>
            <a:endParaRPr lang="sv-SE" altLang="sv-SE"/>
          </a:p>
          <a:p>
            <a:pPr eaLnBrk="1" hangingPunct="1">
              <a:buFont typeface="Arial" charset="0"/>
              <a:buChar char="•"/>
            </a:pPr>
            <a:endParaRPr lang="sv-SE" altLang="sv-SE"/>
          </a:p>
          <a:p>
            <a:pPr marL="0" indent="0" eaLnBrk="1" hangingPunct="1"/>
            <a:r>
              <a:rPr lang="sv-SE" altLang="sv-SE"/>
              <a:t> </a:t>
            </a:r>
          </a:p>
          <a:p>
            <a:pPr marL="0" indent="0" eaLnBrk="1" hangingPunct="1"/>
            <a:endParaRPr lang="sv-SE" altLang="sv-SE"/>
          </a:p>
          <a:p>
            <a:pPr eaLnBrk="1" hangingPunct="1"/>
            <a:endParaRPr lang="sv-SE" altLang="sv-SE"/>
          </a:p>
          <a:p>
            <a:pPr eaLnBrk="1" hangingPunct="1"/>
            <a:endParaRPr lang="sv-SE" altLang="sv-SE"/>
          </a:p>
        </p:txBody>
      </p:sp>
      <p:sp>
        <p:nvSpPr>
          <p:cNvPr id="2" name="textruta 1"/>
          <p:cNvSpPr txBox="1"/>
          <p:nvPr/>
        </p:nvSpPr>
        <p:spPr>
          <a:xfrm>
            <a:off x="254624" y="1020763"/>
            <a:ext cx="322272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Three data sets with daily annual maxima: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/>
              <a:t>1969-2020: 724 stations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/>
              <a:t>1901-2020: 138 stations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/>
              <a:t>Records (maximum regardless of period): 5058 stations</a:t>
            </a:r>
          </a:p>
          <a:p>
            <a:pPr marL="0" lvl="1"/>
            <a:r>
              <a:rPr lang="en-US" sz="160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Analyses: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600"/>
              <a:t>Return levels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600"/>
              <a:t>Time of maxima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600"/>
              <a:t>Trends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600"/>
              <a:t>Decadal variability</a:t>
            </a:r>
          </a:p>
          <a:p>
            <a:pPr marL="0" lvl="1"/>
            <a:r>
              <a:rPr lang="en-US" sz="1600"/>
              <a:t>	</a:t>
            </a:r>
          </a:p>
          <a:p>
            <a:pPr lvl="1" indent="-457200"/>
            <a:endParaRPr lang="en-US" sz="1600"/>
          </a:p>
          <a:p>
            <a:endParaRPr lang="en-US" sz="160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49CF534-7EB0-4790-BA28-AE68B8A0F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4219" y="817563"/>
            <a:ext cx="4465158" cy="5910024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94F45365-4A47-403B-BCE8-1D3CB39F4DFD}"/>
              </a:ext>
            </a:extLst>
          </p:cNvPr>
          <p:cNvSpPr txBox="1"/>
          <p:nvPr/>
        </p:nvSpPr>
        <p:spPr>
          <a:xfrm>
            <a:off x="2863127" y="5459268"/>
            <a:ext cx="17088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>
                <a:sym typeface="Symbol" panose="05050102010706020507" pitchFamily="18" charset="2"/>
              </a:rPr>
              <a:t></a:t>
            </a:r>
            <a:r>
              <a:rPr lang="sv-SE">
                <a:sym typeface="Symbol" panose="05050102010706020507" pitchFamily="18" charset="2"/>
              </a:rPr>
              <a:t> Set 1</a:t>
            </a:r>
          </a:p>
          <a:p>
            <a:r>
              <a:rPr lang="sv-SE" sz="2400">
                <a:solidFill>
                  <a:srgbClr val="FF0000"/>
                </a:solidFill>
                <a:sym typeface="Symbol" panose="05050102010706020507" pitchFamily="18" charset="2"/>
              </a:rPr>
              <a:t></a:t>
            </a:r>
            <a:r>
              <a:rPr lang="sv-SE">
                <a:solidFill>
                  <a:srgbClr val="FF0000"/>
                </a:solidFill>
                <a:sym typeface="Symbol" panose="05050102010706020507" pitchFamily="18" charset="2"/>
              </a:rPr>
              <a:t> Set 2</a:t>
            </a:r>
          </a:p>
          <a:p>
            <a:r>
              <a:rPr lang="sv-SE">
                <a:solidFill>
                  <a:srgbClr val="FF0000"/>
                </a:solidFill>
                <a:sym typeface="Symbol" panose="05050102010706020507" pitchFamily="18" charset="2"/>
              </a:rPr>
              <a:t>  </a:t>
            </a:r>
            <a:r>
              <a:rPr lang="sv-SE" sz="240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sv-SE">
                <a:solidFill>
                  <a:srgbClr val="FF0000"/>
                </a:solidFill>
                <a:sym typeface="Symbol" panose="05050102010706020507" pitchFamily="18" charset="2"/>
              </a:rPr>
              <a:t>Set 1 and 2</a:t>
            </a:r>
            <a:endParaRPr lang="sv-SE">
              <a:solidFill>
                <a:srgbClr val="FF0000"/>
              </a:solidFill>
            </a:endParaRPr>
          </a:p>
          <a:p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313B4775-842C-4369-A435-EB780CF291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5782" y="6369355"/>
            <a:ext cx="163220" cy="16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813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466852" y="5546243"/>
            <a:ext cx="602283" cy="116098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F16E6C9-87BA-4DB6-83C7-4C4DA64FA2BC}" type="slidenum">
              <a:rPr lang="sv-SE" altLang="sv-SE">
                <a:latin typeface="Arial Black" pitchFamily="34" charset="0"/>
              </a:rPr>
              <a:pPr eaLnBrk="1" hangingPunct="1"/>
              <a:t>4</a:t>
            </a:fld>
            <a:endParaRPr lang="sv-SE" altLang="sv-SE">
              <a:latin typeface="Arial Black" pitchFamily="34" charset="0"/>
            </a:endParaRPr>
          </a:p>
        </p:txBody>
      </p:sp>
      <p:sp>
        <p:nvSpPr>
          <p:cNvPr id="6147" name="Rectangle 1028"/>
          <p:cNvSpPr>
            <a:spLocks noChangeArrowheads="1"/>
          </p:cNvSpPr>
          <p:nvPr/>
        </p:nvSpPr>
        <p:spPr bwMode="auto">
          <a:xfrm>
            <a:off x="163513" y="0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v-SE" altLang="sv-SE" sz="2600">
                <a:latin typeface="Arial Black" pitchFamily="34" charset="0"/>
              </a:rPr>
              <a:t>Daily result</a:t>
            </a:r>
          </a:p>
        </p:txBody>
      </p:sp>
      <p:sp>
        <p:nvSpPr>
          <p:cNvPr id="5" name="Rektangel 4"/>
          <p:cNvSpPr/>
          <p:nvPr/>
        </p:nvSpPr>
        <p:spPr>
          <a:xfrm>
            <a:off x="469900" y="1020763"/>
            <a:ext cx="8525244" cy="203132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/>
            <a:endParaRPr lang="sv-SE" altLang="sv-SE"/>
          </a:p>
          <a:p>
            <a:pPr eaLnBrk="1" hangingPunct="1">
              <a:buFont typeface="Arial" charset="0"/>
              <a:buChar char="•"/>
            </a:pPr>
            <a:endParaRPr lang="sv-SE" altLang="sv-SE"/>
          </a:p>
          <a:p>
            <a:pPr eaLnBrk="1" hangingPunct="1">
              <a:buFont typeface="Arial" charset="0"/>
              <a:buChar char="•"/>
            </a:pPr>
            <a:endParaRPr lang="sv-SE" altLang="sv-SE"/>
          </a:p>
          <a:p>
            <a:pPr marL="0" indent="0" eaLnBrk="1" hangingPunct="1"/>
            <a:r>
              <a:rPr lang="sv-SE" altLang="sv-SE"/>
              <a:t> </a:t>
            </a:r>
          </a:p>
          <a:p>
            <a:pPr marL="0" indent="0" eaLnBrk="1" hangingPunct="1"/>
            <a:endParaRPr lang="sv-SE" altLang="sv-SE"/>
          </a:p>
          <a:p>
            <a:pPr eaLnBrk="1" hangingPunct="1"/>
            <a:endParaRPr lang="sv-SE" altLang="sv-SE"/>
          </a:p>
          <a:p>
            <a:pPr eaLnBrk="1" hangingPunct="1"/>
            <a:endParaRPr lang="sv-SE" alt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7FD979A-3E49-42B3-8E31-2042BCCF6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8235" y="232839"/>
            <a:ext cx="4196935" cy="6625161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240E11BF-3B09-493A-85D1-1A4AD49CC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8235" y="232839"/>
            <a:ext cx="976372" cy="987595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989FE701-D2F7-4FD2-9F12-4F7310BE13C7}"/>
              </a:ext>
            </a:extLst>
          </p:cNvPr>
          <p:cNvSpPr txBox="1"/>
          <p:nvPr/>
        </p:nvSpPr>
        <p:spPr>
          <a:xfrm>
            <a:off x="255599" y="1022400"/>
            <a:ext cx="31526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Trend analysis of annual maxima (AM, Rx1d) by non-parametric Mann-Kendall</a:t>
            </a:r>
          </a:p>
          <a:p>
            <a:endParaRPr lang="sv-SE"/>
          </a:p>
          <a:p>
            <a:r>
              <a:rPr lang="sv-SE"/>
              <a:t>Period: 1969-2020</a:t>
            </a:r>
          </a:p>
          <a:p>
            <a:endParaRPr lang="sv-SE"/>
          </a:p>
          <a:p>
            <a:r>
              <a:rPr lang="sv-SE"/>
              <a:t>Predominantly positive trends</a:t>
            </a:r>
          </a:p>
          <a:p>
            <a:endParaRPr lang="sv-SE"/>
          </a:p>
          <a:p>
            <a:r>
              <a:rPr lang="sv-SE"/>
              <a:t>Positive hot spot: central NO</a:t>
            </a:r>
          </a:p>
          <a:p>
            <a:endParaRPr lang="sv-SE"/>
          </a:p>
          <a:p>
            <a:r>
              <a:rPr lang="sv-SE"/>
              <a:t>Negitive hot spot: central SE</a:t>
            </a:r>
          </a:p>
        </p:txBody>
      </p:sp>
    </p:spTree>
    <p:extLst>
      <p:ext uri="{BB962C8B-B14F-4D97-AF65-F5344CB8AC3E}">
        <p14:creationId xmlns:p14="http://schemas.microsoft.com/office/powerpoint/2010/main" val="3290900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F16E6C9-87BA-4DB6-83C7-4C4DA64FA2BC}" type="slidenum">
              <a:rPr lang="sv-SE" altLang="sv-SE">
                <a:latin typeface="Arial Black" pitchFamily="34" charset="0"/>
              </a:rPr>
              <a:pPr eaLnBrk="1" hangingPunct="1"/>
              <a:t>5</a:t>
            </a:fld>
            <a:endParaRPr lang="sv-SE" altLang="sv-SE">
              <a:latin typeface="Arial Black" pitchFamily="34" charset="0"/>
            </a:endParaRPr>
          </a:p>
        </p:txBody>
      </p:sp>
      <p:sp>
        <p:nvSpPr>
          <p:cNvPr id="6147" name="Rectangle 1028"/>
          <p:cNvSpPr>
            <a:spLocks noChangeArrowheads="1"/>
          </p:cNvSpPr>
          <p:nvPr/>
        </p:nvSpPr>
        <p:spPr bwMode="auto">
          <a:xfrm>
            <a:off x="163513" y="0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v-SE" altLang="sv-SE" sz="2600">
                <a:latin typeface="Arial Black" pitchFamily="34" charset="0"/>
              </a:rPr>
              <a:t>Daily paper</a:t>
            </a:r>
          </a:p>
        </p:txBody>
      </p:sp>
      <p:sp>
        <p:nvSpPr>
          <p:cNvPr id="5" name="Rektangel 4"/>
          <p:cNvSpPr/>
          <p:nvPr/>
        </p:nvSpPr>
        <p:spPr>
          <a:xfrm>
            <a:off x="469900" y="1020763"/>
            <a:ext cx="8525244" cy="203132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/>
            <a:endParaRPr lang="sv-SE" altLang="sv-SE"/>
          </a:p>
          <a:p>
            <a:pPr eaLnBrk="1" hangingPunct="1">
              <a:buFont typeface="Arial" charset="0"/>
              <a:buChar char="•"/>
            </a:pPr>
            <a:endParaRPr lang="sv-SE" altLang="sv-SE"/>
          </a:p>
          <a:p>
            <a:pPr eaLnBrk="1" hangingPunct="1">
              <a:buFont typeface="Arial" charset="0"/>
              <a:buChar char="•"/>
            </a:pPr>
            <a:endParaRPr lang="sv-SE" altLang="sv-SE"/>
          </a:p>
          <a:p>
            <a:pPr marL="0" indent="0" eaLnBrk="1" hangingPunct="1"/>
            <a:r>
              <a:rPr lang="sv-SE" altLang="sv-SE"/>
              <a:t> </a:t>
            </a:r>
          </a:p>
          <a:p>
            <a:pPr marL="0" indent="0" eaLnBrk="1" hangingPunct="1"/>
            <a:endParaRPr lang="sv-SE" altLang="sv-SE"/>
          </a:p>
          <a:p>
            <a:pPr eaLnBrk="1" hangingPunct="1"/>
            <a:endParaRPr lang="sv-SE" altLang="sv-SE"/>
          </a:p>
          <a:p>
            <a:pPr eaLnBrk="1" hangingPunct="1"/>
            <a:endParaRPr lang="sv-SE" alt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5354E879-89BE-42DA-A123-A9A56EB76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798" y="897721"/>
            <a:ext cx="6804639" cy="4229450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3C510648-AC87-4392-A2DD-71B9CC13DB67}"/>
              </a:ext>
            </a:extLst>
          </p:cNvPr>
          <p:cNvSpPr txBox="1"/>
          <p:nvPr/>
        </p:nvSpPr>
        <p:spPr>
          <a:xfrm>
            <a:off x="163513" y="5462649"/>
            <a:ext cx="85252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Dyrrdal et al., 2021:</a:t>
            </a:r>
          </a:p>
          <a:p>
            <a:r>
              <a:rPr lang="sv-SE" b="1"/>
              <a:t>Annual maximum daily precipitation </a:t>
            </a:r>
            <a:r>
              <a:rPr lang="sv-SE"/>
              <a:t>for the Nordic-Baltic countries [data set]. NIRD Research Data Archive.</a:t>
            </a:r>
          </a:p>
          <a:p>
            <a:r>
              <a:rPr lang="sv-SE">
                <a:hlinkClick r:id="rId4"/>
              </a:rPr>
              <a:t>https://doi.org/10.11582/2020.00023</a:t>
            </a:r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3412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F16E6C9-87BA-4DB6-83C7-4C4DA64FA2BC}" type="slidenum">
              <a:rPr lang="sv-SE" altLang="sv-SE">
                <a:latin typeface="Arial Black" pitchFamily="34" charset="0"/>
              </a:rPr>
              <a:pPr eaLnBrk="1" hangingPunct="1"/>
              <a:t>6</a:t>
            </a:fld>
            <a:endParaRPr lang="sv-SE" altLang="sv-SE">
              <a:latin typeface="Arial Black" pitchFamily="34" charset="0"/>
            </a:endParaRPr>
          </a:p>
        </p:txBody>
      </p:sp>
      <p:sp>
        <p:nvSpPr>
          <p:cNvPr id="6147" name="Rectangle 1028"/>
          <p:cNvSpPr>
            <a:spLocks noChangeArrowheads="1"/>
          </p:cNvSpPr>
          <p:nvPr/>
        </p:nvSpPr>
        <p:spPr bwMode="auto">
          <a:xfrm>
            <a:off x="163513" y="0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v-SE" altLang="sv-SE" sz="2600">
                <a:latin typeface="Arial Black" pitchFamily="34" charset="0"/>
              </a:rPr>
              <a:t>Sub-daily data and analyses</a:t>
            </a:r>
          </a:p>
        </p:txBody>
      </p:sp>
      <p:sp>
        <p:nvSpPr>
          <p:cNvPr id="5" name="Rektangel 4"/>
          <p:cNvSpPr/>
          <p:nvPr/>
        </p:nvSpPr>
        <p:spPr>
          <a:xfrm>
            <a:off x="469900" y="1020763"/>
            <a:ext cx="8525244" cy="203132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/>
            <a:endParaRPr lang="sv-SE" altLang="sv-SE"/>
          </a:p>
          <a:p>
            <a:pPr eaLnBrk="1" hangingPunct="1">
              <a:buFont typeface="Arial" charset="0"/>
              <a:buChar char="•"/>
            </a:pPr>
            <a:endParaRPr lang="sv-SE" altLang="sv-SE"/>
          </a:p>
          <a:p>
            <a:pPr eaLnBrk="1" hangingPunct="1">
              <a:buFont typeface="Arial" charset="0"/>
              <a:buChar char="•"/>
            </a:pPr>
            <a:endParaRPr lang="sv-SE" altLang="sv-SE"/>
          </a:p>
          <a:p>
            <a:pPr marL="0" indent="0" eaLnBrk="1" hangingPunct="1"/>
            <a:r>
              <a:rPr lang="sv-SE" altLang="sv-SE"/>
              <a:t> </a:t>
            </a:r>
          </a:p>
          <a:p>
            <a:pPr marL="0" indent="0" eaLnBrk="1" hangingPunct="1"/>
            <a:endParaRPr lang="sv-SE" altLang="sv-SE"/>
          </a:p>
          <a:p>
            <a:pPr eaLnBrk="1" hangingPunct="1"/>
            <a:endParaRPr lang="sv-SE" altLang="sv-SE"/>
          </a:p>
          <a:p>
            <a:pPr eaLnBrk="1" hangingPunct="1"/>
            <a:endParaRPr lang="sv-SE" altLang="sv-SE"/>
          </a:p>
        </p:txBody>
      </p:sp>
      <p:sp>
        <p:nvSpPr>
          <p:cNvPr id="2" name="textruta 1"/>
          <p:cNvSpPr txBox="1"/>
          <p:nvPr/>
        </p:nvSpPr>
        <p:spPr>
          <a:xfrm>
            <a:off x="254624" y="1020763"/>
            <a:ext cx="321297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Three data sets with annual maxima for durations 1, 3, 6 and 12 h: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/>
              <a:t>2000-2018: 370 stations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/>
              <a:t>1981-2018: 47 stations (DK, NO)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/>
              <a:t>Records (maximum regardless of period): 543 stations</a:t>
            </a:r>
          </a:p>
          <a:p>
            <a:endParaRPr lang="en-US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Analyses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600"/>
              <a:t>Return levels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600"/>
              <a:t>Time of maxima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600"/>
              <a:t>Geographical predictors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600"/>
              <a:t>Trends</a:t>
            </a:r>
          </a:p>
          <a:p>
            <a:endParaRPr lang="en-US" sz="160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F63ED3F-FCEF-4C57-B47D-554102648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611" y="1023188"/>
            <a:ext cx="4606765" cy="557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365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F16E6C9-87BA-4DB6-83C7-4C4DA64FA2BC}" type="slidenum">
              <a:rPr lang="sv-SE" altLang="sv-SE">
                <a:latin typeface="Arial Black" pitchFamily="34" charset="0"/>
              </a:rPr>
              <a:pPr eaLnBrk="1" hangingPunct="1"/>
              <a:t>7</a:t>
            </a:fld>
            <a:endParaRPr lang="sv-SE" altLang="sv-SE">
              <a:latin typeface="Arial Black" pitchFamily="34" charset="0"/>
            </a:endParaRPr>
          </a:p>
        </p:txBody>
      </p:sp>
      <p:sp>
        <p:nvSpPr>
          <p:cNvPr id="6147" name="Rectangle 1028"/>
          <p:cNvSpPr>
            <a:spLocks noChangeArrowheads="1"/>
          </p:cNvSpPr>
          <p:nvPr/>
        </p:nvSpPr>
        <p:spPr bwMode="auto">
          <a:xfrm>
            <a:off x="163513" y="0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v-SE" altLang="sv-SE" sz="2600">
                <a:latin typeface="Arial Black" pitchFamily="34" charset="0"/>
              </a:rPr>
              <a:t>Sub-daily result</a:t>
            </a:r>
          </a:p>
        </p:txBody>
      </p:sp>
      <p:sp>
        <p:nvSpPr>
          <p:cNvPr id="5" name="Rektangel 4"/>
          <p:cNvSpPr/>
          <p:nvPr/>
        </p:nvSpPr>
        <p:spPr>
          <a:xfrm>
            <a:off x="469900" y="1020763"/>
            <a:ext cx="8525244" cy="203132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/>
            <a:endParaRPr lang="sv-SE" altLang="sv-SE"/>
          </a:p>
          <a:p>
            <a:pPr eaLnBrk="1" hangingPunct="1">
              <a:buFont typeface="Arial" charset="0"/>
              <a:buChar char="•"/>
            </a:pPr>
            <a:endParaRPr lang="sv-SE" altLang="sv-SE"/>
          </a:p>
          <a:p>
            <a:pPr eaLnBrk="1" hangingPunct="1">
              <a:buFont typeface="Arial" charset="0"/>
              <a:buChar char="•"/>
            </a:pPr>
            <a:endParaRPr lang="sv-SE" altLang="sv-SE"/>
          </a:p>
          <a:p>
            <a:pPr marL="0" indent="0" eaLnBrk="1" hangingPunct="1"/>
            <a:r>
              <a:rPr lang="sv-SE" altLang="sv-SE"/>
              <a:t> </a:t>
            </a:r>
          </a:p>
          <a:p>
            <a:pPr marL="0" indent="0" eaLnBrk="1" hangingPunct="1"/>
            <a:endParaRPr lang="sv-SE" altLang="sv-SE"/>
          </a:p>
          <a:p>
            <a:pPr eaLnBrk="1" hangingPunct="1"/>
            <a:endParaRPr lang="sv-SE" altLang="sv-SE"/>
          </a:p>
          <a:p>
            <a:pPr eaLnBrk="1" hangingPunct="1"/>
            <a:endParaRPr lang="sv-SE" altLang="sv-SE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D05026D1-5E0D-41B6-A9F4-3D553600AE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292"/>
          <a:stretch/>
        </p:blipFill>
        <p:spPr>
          <a:xfrm>
            <a:off x="3367191" y="817563"/>
            <a:ext cx="5521209" cy="290602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8700A2B6-72CF-4260-B74D-4912EA51BB13}"/>
              </a:ext>
            </a:extLst>
          </p:cNvPr>
          <p:cNvSpPr txBox="1"/>
          <p:nvPr/>
        </p:nvSpPr>
        <p:spPr>
          <a:xfrm>
            <a:off x="255600" y="1022400"/>
            <a:ext cx="27070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Extreme Value Analysis by AM/GEV at station level → 10-year return depth</a:t>
            </a:r>
          </a:p>
          <a:p>
            <a:endParaRPr lang="sv-SE"/>
          </a:p>
          <a:p>
            <a:r>
              <a:rPr lang="sv-SE"/>
              <a:t>Period: 1981-2018 (at least 11 years)</a:t>
            </a:r>
          </a:p>
          <a:p>
            <a:endParaRPr lang="sv-SE"/>
          </a:p>
          <a:p>
            <a:r>
              <a:rPr lang="sv-SE"/>
              <a:t>Gridding by inverse distance</a:t>
            </a:r>
          </a:p>
          <a:p>
            <a:endParaRPr lang="sv-SE"/>
          </a:p>
          <a:p>
            <a:r>
              <a:rPr lang="sv-SE"/>
              <a:t>Generally: A gradual change from a latitudinal dependence at 1 hour to a SW-NE pattern at 12 hours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99F52C7-693E-4650-9E3C-A4DC0EDDEF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470"/>
          <a:stretch/>
        </p:blipFill>
        <p:spPr>
          <a:xfrm>
            <a:off x="3401641" y="4019507"/>
            <a:ext cx="5521209" cy="2838493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62849091-E100-4AFF-9EB0-CB203BDC8FC2}"/>
              </a:ext>
            </a:extLst>
          </p:cNvPr>
          <p:cNvSpPr txBox="1"/>
          <p:nvPr/>
        </p:nvSpPr>
        <p:spPr>
          <a:xfrm>
            <a:off x="4123518" y="651431"/>
            <a:ext cx="4764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1 hour                                    3 hours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9026B904-9EB5-4E5A-932A-2081FDBA83C3}"/>
              </a:ext>
            </a:extLst>
          </p:cNvPr>
          <p:cNvSpPr txBox="1"/>
          <p:nvPr/>
        </p:nvSpPr>
        <p:spPr>
          <a:xfrm>
            <a:off x="4230262" y="3804088"/>
            <a:ext cx="4764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6 hours                                    12 hours</a:t>
            </a:r>
          </a:p>
        </p:txBody>
      </p:sp>
    </p:spTree>
    <p:extLst>
      <p:ext uri="{BB962C8B-B14F-4D97-AF65-F5344CB8AC3E}">
        <p14:creationId xmlns:p14="http://schemas.microsoft.com/office/powerpoint/2010/main" val="640055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028"/>
          <p:cNvSpPr>
            <a:spLocks noChangeArrowheads="1"/>
          </p:cNvSpPr>
          <p:nvPr/>
        </p:nvSpPr>
        <p:spPr bwMode="auto">
          <a:xfrm>
            <a:off x="163513" y="0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v-SE" altLang="sv-SE" sz="2600">
                <a:latin typeface="Arial Black" pitchFamily="34" charset="0"/>
              </a:rPr>
              <a:t>Sub-daily result</a:t>
            </a:r>
          </a:p>
        </p:txBody>
      </p:sp>
      <p:sp>
        <p:nvSpPr>
          <p:cNvPr id="5" name="Rektangel 4"/>
          <p:cNvSpPr/>
          <p:nvPr/>
        </p:nvSpPr>
        <p:spPr>
          <a:xfrm>
            <a:off x="469900" y="1020763"/>
            <a:ext cx="8525244" cy="203132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/>
            <a:endParaRPr lang="sv-SE" altLang="sv-SE"/>
          </a:p>
          <a:p>
            <a:pPr eaLnBrk="1" hangingPunct="1">
              <a:buFont typeface="Arial" charset="0"/>
              <a:buChar char="•"/>
            </a:pPr>
            <a:endParaRPr lang="sv-SE" altLang="sv-SE"/>
          </a:p>
          <a:p>
            <a:pPr eaLnBrk="1" hangingPunct="1">
              <a:buFont typeface="Arial" charset="0"/>
              <a:buChar char="•"/>
            </a:pPr>
            <a:endParaRPr lang="sv-SE" altLang="sv-SE"/>
          </a:p>
          <a:p>
            <a:pPr marL="0" indent="0" eaLnBrk="1" hangingPunct="1"/>
            <a:r>
              <a:rPr lang="sv-SE" altLang="sv-SE"/>
              <a:t> </a:t>
            </a:r>
          </a:p>
          <a:p>
            <a:pPr marL="0" indent="0" eaLnBrk="1" hangingPunct="1"/>
            <a:endParaRPr lang="sv-SE" altLang="sv-SE"/>
          </a:p>
          <a:p>
            <a:pPr eaLnBrk="1" hangingPunct="1"/>
            <a:endParaRPr lang="sv-SE" altLang="sv-SE"/>
          </a:p>
          <a:p>
            <a:pPr eaLnBrk="1" hangingPunct="1"/>
            <a:endParaRPr lang="sv-SE" alt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8700A2B6-72CF-4260-B74D-4912EA51BB13}"/>
              </a:ext>
            </a:extLst>
          </p:cNvPr>
          <p:cNvSpPr txBox="1"/>
          <p:nvPr/>
        </p:nvSpPr>
        <p:spPr>
          <a:xfrm>
            <a:off x="255599" y="1022400"/>
            <a:ext cx="27893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Average Day of Year for the annual maximum</a:t>
            </a:r>
          </a:p>
          <a:p>
            <a:endParaRPr lang="sv-SE"/>
          </a:p>
          <a:p>
            <a:r>
              <a:rPr lang="sv-SE"/>
              <a:t>Gridding by inverse distance</a:t>
            </a:r>
          </a:p>
          <a:p>
            <a:endParaRPr lang="sv-SE"/>
          </a:p>
          <a:p>
            <a:r>
              <a:rPr lang="sv-SE"/>
              <a:t>Longitudinal dependence with some variations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3C63F9D-20C5-4F85-B165-19F6E488B4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171"/>
          <a:stretch/>
        </p:blipFill>
        <p:spPr>
          <a:xfrm>
            <a:off x="4571999" y="3650931"/>
            <a:ext cx="2710551" cy="2851469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FCA11C09-1CC3-452C-AE64-AF35276728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171"/>
          <a:stretch/>
        </p:blipFill>
        <p:spPr>
          <a:xfrm>
            <a:off x="4571999" y="598844"/>
            <a:ext cx="2710551" cy="2851469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8AE6920A-C17A-4B09-8570-1EDFE3DC141B}"/>
              </a:ext>
            </a:extLst>
          </p:cNvPr>
          <p:cNvSpPr txBox="1"/>
          <p:nvPr/>
        </p:nvSpPr>
        <p:spPr>
          <a:xfrm>
            <a:off x="5481998" y="437872"/>
            <a:ext cx="1372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1 hour                                 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C29F772D-BBF6-4683-A99A-D2FF0DD0AB0D}"/>
              </a:ext>
            </a:extLst>
          </p:cNvPr>
          <p:cNvSpPr txBox="1"/>
          <p:nvPr/>
        </p:nvSpPr>
        <p:spPr>
          <a:xfrm>
            <a:off x="5357099" y="3491733"/>
            <a:ext cx="1357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12 hours</a:t>
            </a:r>
          </a:p>
        </p:txBody>
      </p:sp>
    </p:spTree>
    <p:extLst>
      <p:ext uri="{BB962C8B-B14F-4D97-AF65-F5344CB8AC3E}">
        <p14:creationId xmlns:p14="http://schemas.microsoft.com/office/powerpoint/2010/main" val="1939857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F16E6C9-87BA-4DB6-83C7-4C4DA64FA2BC}" type="slidenum">
              <a:rPr lang="sv-SE" altLang="sv-SE">
                <a:latin typeface="Arial Black" pitchFamily="34" charset="0"/>
              </a:rPr>
              <a:pPr eaLnBrk="1" hangingPunct="1"/>
              <a:t>9</a:t>
            </a:fld>
            <a:endParaRPr lang="sv-SE" altLang="sv-SE">
              <a:latin typeface="Arial Black" pitchFamily="34" charset="0"/>
            </a:endParaRPr>
          </a:p>
        </p:txBody>
      </p:sp>
      <p:sp>
        <p:nvSpPr>
          <p:cNvPr id="6147" name="Rectangle 1028"/>
          <p:cNvSpPr>
            <a:spLocks noChangeArrowheads="1"/>
          </p:cNvSpPr>
          <p:nvPr/>
        </p:nvSpPr>
        <p:spPr bwMode="auto">
          <a:xfrm>
            <a:off x="163513" y="0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v-SE" altLang="sv-SE" sz="2600">
                <a:latin typeface="Arial Black" pitchFamily="34" charset="0"/>
              </a:rPr>
              <a:t>Sub-daily paper</a:t>
            </a:r>
          </a:p>
        </p:txBody>
      </p:sp>
      <p:sp>
        <p:nvSpPr>
          <p:cNvPr id="5" name="Rektangel 4"/>
          <p:cNvSpPr/>
          <p:nvPr/>
        </p:nvSpPr>
        <p:spPr>
          <a:xfrm>
            <a:off x="469900" y="1020763"/>
            <a:ext cx="8525244" cy="203132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/>
            <a:endParaRPr lang="sv-SE" altLang="sv-SE"/>
          </a:p>
          <a:p>
            <a:pPr eaLnBrk="1" hangingPunct="1">
              <a:buFont typeface="Arial" charset="0"/>
              <a:buChar char="•"/>
            </a:pPr>
            <a:endParaRPr lang="sv-SE" altLang="sv-SE"/>
          </a:p>
          <a:p>
            <a:pPr eaLnBrk="1" hangingPunct="1">
              <a:buFont typeface="Arial" charset="0"/>
              <a:buChar char="•"/>
            </a:pPr>
            <a:endParaRPr lang="sv-SE" altLang="sv-SE"/>
          </a:p>
          <a:p>
            <a:pPr marL="0" indent="0" eaLnBrk="1" hangingPunct="1"/>
            <a:r>
              <a:rPr lang="sv-SE" altLang="sv-SE"/>
              <a:t> </a:t>
            </a:r>
          </a:p>
          <a:p>
            <a:pPr marL="0" indent="0" eaLnBrk="1" hangingPunct="1"/>
            <a:endParaRPr lang="sv-SE" altLang="sv-SE"/>
          </a:p>
          <a:p>
            <a:pPr eaLnBrk="1" hangingPunct="1"/>
            <a:endParaRPr lang="sv-SE" altLang="sv-SE"/>
          </a:p>
          <a:p>
            <a:pPr eaLnBrk="1" hangingPunct="1"/>
            <a:endParaRPr lang="sv-SE" alt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3C510648-AC87-4392-A2DD-71B9CC13DB67}"/>
              </a:ext>
            </a:extLst>
          </p:cNvPr>
          <p:cNvSpPr txBox="1"/>
          <p:nvPr/>
        </p:nvSpPr>
        <p:spPr>
          <a:xfrm>
            <a:off x="163513" y="5462649"/>
            <a:ext cx="85252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Olsson et al., 2021:</a:t>
            </a:r>
          </a:p>
          <a:p>
            <a:r>
              <a:rPr lang="en-US" b="1"/>
              <a:t>Gridded return levels and maximum dates </a:t>
            </a:r>
            <a:r>
              <a:rPr lang="en-US"/>
              <a:t>of short-duration rainfall extremes in the Nordic-Baltic region [data set]. NIRD Research Data Archive.                  </a:t>
            </a:r>
            <a:r>
              <a:rPr lang="en-US">
                <a:hlinkClick r:id="rId3"/>
              </a:rPr>
              <a:t>https://doi.org/10.11582/2021.00094</a:t>
            </a:r>
            <a:endParaRPr lang="en-US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5C13EEDD-2690-4FCD-94B5-9F65D607AF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7" y="1020763"/>
            <a:ext cx="8375416" cy="412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875430"/>
      </p:ext>
    </p:extLst>
  </p:cSld>
  <p:clrMapOvr>
    <a:masterClrMapping/>
  </p:clrMapOvr>
</p:sld>
</file>

<file path=ppt/theme/theme1.xml><?xml version="1.0" encoding="utf-8"?>
<a:theme xmlns:a="http://schemas.openxmlformats.org/drawingml/2006/main" name="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Test</Template>
  <TotalTime>8960</TotalTime>
  <Words>431</Words>
  <Application>Microsoft Office PowerPoint</Application>
  <PresentationFormat>Bildspel på skärmen (4:3)</PresentationFormat>
  <Paragraphs>133</Paragraphs>
  <Slides>10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Courier New</vt:lpstr>
      <vt:lpstr>Symbol</vt:lpstr>
      <vt:lpstr>Wingdings</vt:lpstr>
      <vt:lpstr>SMHI - Svart</vt:lpstr>
      <vt:lpstr>   Rainfall extremes in the Nordic-Baltic region           Jonas Olsson, Anita Verpe Dyrrdal, Erika Médus, Svetlana Aniskeviča, Karsten Arnbjerg-Nielsen, Eirik Førland, Viktorija Mačiulytė, Antti Mäkelä, Piia Post, Søren Liedke Thorndahl and Lennart Wern  from different institutes and universities in the Nordic-Baltic region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SMHI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eeva.weleen</dc:creator>
  <cp:lastModifiedBy>Olsson Jonas</cp:lastModifiedBy>
  <cp:revision>436</cp:revision>
  <cp:lastPrinted>2013-09-02T14:07:37Z</cp:lastPrinted>
  <dcterms:created xsi:type="dcterms:W3CDTF">2009-03-27T16:03:17Z</dcterms:created>
  <dcterms:modified xsi:type="dcterms:W3CDTF">2022-05-25T14:37:20Z</dcterms:modified>
</cp:coreProperties>
</file>