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30" r:id="rId3"/>
    <p:sldId id="316" r:id="rId4"/>
    <p:sldId id="288" r:id="rId5"/>
    <p:sldId id="335" r:id="rId6"/>
    <p:sldId id="277" r:id="rId7"/>
    <p:sldId id="28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6B4FD-D26F-4789-B2BE-F3FCF7328A06}" type="doc">
      <dgm:prSet loTypeId="urn:microsoft.com/office/officeart/2005/8/layout/hChevron3" loCatId="process" qsTypeId="urn:microsoft.com/office/officeart/2005/8/quickstyle/simple1" qsCatId="simple" csTypeId="urn:microsoft.com/office/officeart/2005/8/colors/accent5_2" csCatId="accent5" phldr="1"/>
      <dgm:spPr/>
    </dgm:pt>
    <dgm:pt modelId="{46C26807-1451-432A-9B1B-9F73D9FD800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BE" dirty="0" err="1"/>
            <a:t>Context</a:t>
          </a:r>
          <a:endParaRPr lang="fr-BE" dirty="0"/>
        </a:p>
      </dgm:t>
    </dgm:pt>
    <dgm:pt modelId="{1F7FF5D0-76D7-4304-88EC-D7E574C293D9}" type="parTrans" cxnId="{FD5D45F7-42F9-48A2-83B6-D496D3EF4807}">
      <dgm:prSet/>
      <dgm:spPr/>
      <dgm:t>
        <a:bodyPr/>
        <a:lstStyle/>
        <a:p>
          <a:endParaRPr lang="fr-BE"/>
        </a:p>
      </dgm:t>
    </dgm:pt>
    <dgm:pt modelId="{009C5AF3-9089-46D5-A889-5F1EB7668DE1}" type="sibTrans" cxnId="{FD5D45F7-42F9-48A2-83B6-D496D3EF4807}">
      <dgm:prSet/>
      <dgm:spPr/>
      <dgm:t>
        <a:bodyPr/>
        <a:lstStyle/>
        <a:p>
          <a:endParaRPr lang="fr-BE"/>
        </a:p>
      </dgm:t>
    </dgm:pt>
    <dgm:pt modelId="{648E936C-AAEA-49A7-896E-A02D576C986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BE" dirty="0">
              <a:solidFill>
                <a:schemeClr val="bg1"/>
              </a:solidFill>
            </a:rPr>
            <a:t>Conclusion</a:t>
          </a:r>
        </a:p>
      </dgm:t>
    </dgm:pt>
    <dgm:pt modelId="{68D0246D-65BF-4044-A404-5878F8668ACB}" type="parTrans" cxnId="{66AA5C9C-8C66-4B26-9DFA-E5C94C716A07}">
      <dgm:prSet/>
      <dgm:spPr/>
      <dgm:t>
        <a:bodyPr/>
        <a:lstStyle/>
        <a:p>
          <a:endParaRPr lang="fr-BE"/>
        </a:p>
      </dgm:t>
    </dgm:pt>
    <dgm:pt modelId="{6F90AA91-41E5-44A3-ADC5-2EE145766F5E}" type="sibTrans" cxnId="{66AA5C9C-8C66-4B26-9DFA-E5C94C716A07}">
      <dgm:prSet/>
      <dgm:spPr/>
      <dgm:t>
        <a:bodyPr/>
        <a:lstStyle/>
        <a:p>
          <a:endParaRPr lang="fr-BE"/>
        </a:p>
      </dgm:t>
    </dgm:pt>
    <dgm:pt modelId="{101DF07B-965C-4C75-B343-A485CB84245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BE" dirty="0" err="1"/>
            <a:t>Methodology</a:t>
          </a:r>
          <a:endParaRPr lang="fr-BE" dirty="0"/>
        </a:p>
      </dgm:t>
    </dgm:pt>
    <dgm:pt modelId="{A2162EA9-8484-4A76-8801-85773EF06EE7}" type="parTrans" cxnId="{6AE7DA68-2AAA-47E5-AA19-D54BEF37F222}">
      <dgm:prSet/>
      <dgm:spPr/>
      <dgm:t>
        <a:bodyPr/>
        <a:lstStyle/>
        <a:p>
          <a:endParaRPr lang="fr-BE"/>
        </a:p>
      </dgm:t>
    </dgm:pt>
    <dgm:pt modelId="{D7EED459-2F3D-46EF-832A-2AFEAABBF7B0}" type="sibTrans" cxnId="{6AE7DA68-2AAA-47E5-AA19-D54BEF37F222}">
      <dgm:prSet/>
      <dgm:spPr/>
      <dgm:t>
        <a:bodyPr/>
        <a:lstStyle/>
        <a:p>
          <a:endParaRPr lang="fr-BE"/>
        </a:p>
      </dgm:t>
    </dgm:pt>
    <dgm:pt modelId="{C56F9BE6-11DE-4585-8412-F0DF09143FC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BE" dirty="0" err="1"/>
            <a:t>Results</a:t>
          </a:r>
          <a:endParaRPr lang="fr-BE" dirty="0"/>
        </a:p>
      </dgm:t>
    </dgm:pt>
    <dgm:pt modelId="{C611F802-8AB6-4850-9E78-314A688F197B}" type="parTrans" cxnId="{CB000DA2-0AB3-4352-9664-F082842A9C53}">
      <dgm:prSet/>
      <dgm:spPr/>
      <dgm:t>
        <a:bodyPr/>
        <a:lstStyle/>
        <a:p>
          <a:endParaRPr lang="fr-BE"/>
        </a:p>
      </dgm:t>
    </dgm:pt>
    <dgm:pt modelId="{17C7CFBA-CF87-4582-97D0-65456354DF47}" type="sibTrans" cxnId="{CB000DA2-0AB3-4352-9664-F082842A9C53}">
      <dgm:prSet/>
      <dgm:spPr/>
      <dgm:t>
        <a:bodyPr/>
        <a:lstStyle/>
        <a:p>
          <a:endParaRPr lang="fr-BE"/>
        </a:p>
      </dgm:t>
    </dgm:pt>
    <dgm:pt modelId="{80C6FB7C-85E0-4A59-A816-CB68CBC19844}" type="pres">
      <dgm:prSet presAssocID="{B086B4FD-D26F-4789-B2BE-F3FCF7328A06}" presName="Name0" presStyleCnt="0">
        <dgm:presLayoutVars>
          <dgm:dir/>
          <dgm:resizeHandles val="exact"/>
        </dgm:presLayoutVars>
      </dgm:prSet>
      <dgm:spPr/>
    </dgm:pt>
    <dgm:pt modelId="{4245E3F4-AD84-437C-91B4-086A8533EFDB}" type="pres">
      <dgm:prSet presAssocID="{46C26807-1451-432A-9B1B-9F73D9FD800D}" presName="parTxOnly" presStyleLbl="node1" presStyleIdx="0" presStyleCnt="4" custScaleX="103450" custLinFactNeighborX="-435" custLinFactNeighborY="5564">
        <dgm:presLayoutVars>
          <dgm:bulletEnabled val="1"/>
        </dgm:presLayoutVars>
      </dgm:prSet>
      <dgm:spPr/>
    </dgm:pt>
    <dgm:pt modelId="{58774615-6A79-4D3E-943F-9D482561F189}" type="pres">
      <dgm:prSet presAssocID="{009C5AF3-9089-46D5-A889-5F1EB7668DE1}" presName="parSpace" presStyleCnt="0"/>
      <dgm:spPr/>
    </dgm:pt>
    <dgm:pt modelId="{71B67EB3-BE92-462A-A296-0A1B1A8A49FC}" type="pres">
      <dgm:prSet presAssocID="{101DF07B-965C-4C75-B343-A485CB842454}" presName="parTxOnly" presStyleLbl="node1" presStyleIdx="1" presStyleCnt="4" custLinFactNeighborX="13867" custLinFactNeighborY="1887">
        <dgm:presLayoutVars>
          <dgm:bulletEnabled val="1"/>
        </dgm:presLayoutVars>
      </dgm:prSet>
      <dgm:spPr/>
    </dgm:pt>
    <dgm:pt modelId="{36ECFD78-22CC-4E9F-9822-BD48125E99C4}" type="pres">
      <dgm:prSet presAssocID="{D7EED459-2F3D-46EF-832A-2AFEAABBF7B0}" presName="parSpace" presStyleCnt="0"/>
      <dgm:spPr/>
    </dgm:pt>
    <dgm:pt modelId="{18D738FB-60C2-4087-BC6B-E25BB3DB651A}" type="pres">
      <dgm:prSet presAssocID="{C56F9BE6-11DE-4585-8412-F0DF09143FC3}" presName="parTxOnly" presStyleLbl="node1" presStyleIdx="2" presStyleCnt="4" custLinFactNeighborX="13867" custLinFactNeighborY="1887">
        <dgm:presLayoutVars>
          <dgm:bulletEnabled val="1"/>
        </dgm:presLayoutVars>
      </dgm:prSet>
      <dgm:spPr/>
    </dgm:pt>
    <dgm:pt modelId="{A720F838-8D52-4A23-8E3F-CF204F2C12CF}" type="pres">
      <dgm:prSet presAssocID="{17C7CFBA-CF87-4582-97D0-65456354DF47}" presName="parSpace" presStyleCnt="0"/>
      <dgm:spPr/>
    </dgm:pt>
    <dgm:pt modelId="{EC5DE4D0-0FDF-432C-A53F-E2FE741370D9}" type="pres">
      <dgm:prSet presAssocID="{648E936C-AAEA-49A7-896E-A02D576C986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3DFC31F-00C2-438D-80D1-340412A1DC6D}" type="presOf" srcId="{C56F9BE6-11DE-4585-8412-F0DF09143FC3}" destId="{18D738FB-60C2-4087-BC6B-E25BB3DB651A}" srcOrd="0" destOrd="0" presId="urn:microsoft.com/office/officeart/2005/8/layout/hChevron3"/>
    <dgm:cxn modelId="{48575739-CE50-4CCB-86DF-32245EA4A715}" type="presOf" srcId="{B086B4FD-D26F-4789-B2BE-F3FCF7328A06}" destId="{80C6FB7C-85E0-4A59-A816-CB68CBC19844}" srcOrd="0" destOrd="0" presId="urn:microsoft.com/office/officeart/2005/8/layout/hChevron3"/>
    <dgm:cxn modelId="{6AE7DA68-2AAA-47E5-AA19-D54BEF37F222}" srcId="{B086B4FD-D26F-4789-B2BE-F3FCF7328A06}" destId="{101DF07B-965C-4C75-B343-A485CB842454}" srcOrd="1" destOrd="0" parTransId="{A2162EA9-8484-4A76-8801-85773EF06EE7}" sibTransId="{D7EED459-2F3D-46EF-832A-2AFEAABBF7B0}"/>
    <dgm:cxn modelId="{400B098B-AD47-4CB6-8FDB-FDE737B60F9B}" type="presOf" srcId="{101DF07B-965C-4C75-B343-A485CB842454}" destId="{71B67EB3-BE92-462A-A296-0A1B1A8A49FC}" srcOrd="0" destOrd="0" presId="urn:microsoft.com/office/officeart/2005/8/layout/hChevron3"/>
    <dgm:cxn modelId="{F75C1794-C2F4-4BEB-ACB4-A5A838180228}" type="presOf" srcId="{648E936C-AAEA-49A7-896E-A02D576C9867}" destId="{EC5DE4D0-0FDF-432C-A53F-E2FE741370D9}" srcOrd="0" destOrd="0" presId="urn:microsoft.com/office/officeart/2005/8/layout/hChevron3"/>
    <dgm:cxn modelId="{66AA5C9C-8C66-4B26-9DFA-E5C94C716A07}" srcId="{B086B4FD-D26F-4789-B2BE-F3FCF7328A06}" destId="{648E936C-AAEA-49A7-896E-A02D576C9867}" srcOrd="3" destOrd="0" parTransId="{68D0246D-65BF-4044-A404-5878F8668ACB}" sibTransId="{6F90AA91-41E5-44A3-ADC5-2EE145766F5E}"/>
    <dgm:cxn modelId="{D73E999F-F5D4-4B16-BF1B-5720F6022D43}" type="presOf" srcId="{46C26807-1451-432A-9B1B-9F73D9FD800D}" destId="{4245E3F4-AD84-437C-91B4-086A8533EFDB}" srcOrd="0" destOrd="0" presId="urn:microsoft.com/office/officeart/2005/8/layout/hChevron3"/>
    <dgm:cxn modelId="{CB000DA2-0AB3-4352-9664-F082842A9C53}" srcId="{B086B4FD-D26F-4789-B2BE-F3FCF7328A06}" destId="{C56F9BE6-11DE-4585-8412-F0DF09143FC3}" srcOrd="2" destOrd="0" parTransId="{C611F802-8AB6-4850-9E78-314A688F197B}" sibTransId="{17C7CFBA-CF87-4582-97D0-65456354DF47}"/>
    <dgm:cxn modelId="{FD5D45F7-42F9-48A2-83B6-D496D3EF4807}" srcId="{B086B4FD-D26F-4789-B2BE-F3FCF7328A06}" destId="{46C26807-1451-432A-9B1B-9F73D9FD800D}" srcOrd="0" destOrd="0" parTransId="{1F7FF5D0-76D7-4304-88EC-D7E574C293D9}" sibTransId="{009C5AF3-9089-46D5-A889-5F1EB7668DE1}"/>
    <dgm:cxn modelId="{3C0D5BCA-AB0F-4553-AC83-87CC849BDF6B}" type="presParOf" srcId="{80C6FB7C-85E0-4A59-A816-CB68CBC19844}" destId="{4245E3F4-AD84-437C-91B4-086A8533EFDB}" srcOrd="0" destOrd="0" presId="urn:microsoft.com/office/officeart/2005/8/layout/hChevron3"/>
    <dgm:cxn modelId="{EC78CB7F-D6FA-432C-869F-18FF2852E888}" type="presParOf" srcId="{80C6FB7C-85E0-4A59-A816-CB68CBC19844}" destId="{58774615-6A79-4D3E-943F-9D482561F189}" srcOrd="1" destOrd="0" presId="urn:microsoft.com/office/officeart/2005/8/layout/hChevron3"/>
    <dgm:cxn modelId="{593A22DF-57C8-4242-B3F4-BDB3EDA74349}" type="presParOf" srcId="{80C6FB7C-85E0-4A59-A816-CB68CBC19844}" destId="{71B67EB3-BE92-462A-A296-0A1B1A8A49FC}" srcOrd="2" destOrd="0" presId="urn:microsoft.com/office/officeart/2005/8/layout/hChevron3"/>
    <dgm:cxn modelId="{551E67BB-5164-4369-A09A-C5F534C1DAEB}" type="presParOf" srcId="{80C6FB7C-85E0-4A59-A816-CB68CBC19844}" destId="{36ECFD78-22CC-4E9F-9822-BD48125E99C4}" srcOrd="3" destOrd="0" presId="urn:microsoft.com/office/officeart/2005/8/layout/hChevron3"/>
    <dgm:cxn modelId="{41E98541-86C0-494C-8135-B5AD9F753E9E}" type="presParOf" srcId="{80C6FB7C-85E0-4A59-A816-CB68CBC19844}" destId="{18D738FB-60C2-4087-BC6B-E25BB3DB651A}" srcOrd="4" destOrd="0" presId="urn:microsoft.com/office/officeart/2005/8/layout/hChevron3"/>
    <dgm:cxn modelId="{9FB38E09-0BB7-489C-849F-C78C1AD2ABAA}" type="presParOf" srcId="{80C6FB7C-85E0-4A59-A816-CB68CBC19844}" destId="{A720F838-8D52-4A23-8E3F-CF204F2C12CF}" srcOrd="5" destOrd="0" presId="urn:microsoft.com/office/officeart/2005/8/layout/hChevron3"/>
    <dgm:cxn modelId="{95AC7241-9BCD-4A9D-AEFA-17F9FF83FB18}" type="presParOf" srcId="{80C6FB7C-85E0-4A59-A816-CB68CBC19844}" destId="{EC5DE4D0-0FDF-432C-A53F-E2FE741370D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5E3F4-AD84-437C-91B4-086A8533EFDB}">
      <dsp:nvSpPr>
        <dsp:cNvPr id="0" name=""/>
        <dsp:cNvSpPr/>
      </dsp:nvSpPr>
      <dsp:spPr>
        <a:xfrm>
          <a:off x="2" y="0"/>
          <a:ext cx="3670470" cy="454809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 err="1"/>
            <a:t>Context</a:t>
          </a:r>
          <a:endParaRPr lang="fr-BE" sz="2300" kern="1200" dirty="0"/>
        </a:p>
      </dsp:txBody>
      <dsp:txXfrm>
        <a:off x="2" y="0"/>
        <a:ext cx="3556768" cy="454809"/>
      </dsp:txXfrm>
    </dsp:sp>
    <dsp:sp modelId="{71B67EB3-BE92-462A-A296-0A1B1A8A49FC}">
      <dsp:nvSpPr>
        <dsp:cNvPr id="0" name=""/>
        <dsp:cNvSpPr/>
      </dsp:nvSpPr>
      <dsp:spPr>
        <a:xfrm>
          <a:off x="3062349" y="0"/>
          <a:ext cx="3548062" cy="45480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 err="1"/>
            <a:t>Methodology</a:t>
          </a:r>
          <a:endParaRPr lang="fr-BE" sz="2300" kern="1200" dirty="0"/>
        </a:p>
      </dsp:txBody>
      <dsp:txXfrm>
        <a:off x="3289754" y="0"/>
        <a:ext cx="3093253" cy="454809"/>
      </dsp:txXfrm>
    </dsp:sp>
    <dsp:sp modelId="{18D738FB-60C2-4087-BC6B-E25BB3DB651A}">
      <dsp:nvSpPr>
        <dsp:cNvPr id="0" name=""/>
        <dsp:cNvSpPr/>
      </dsp:nvSpPr>
      <dsp:spPr>
        <a:xfrm>
          <a:off x="5900799" y="0"/>
          <a:ext cx="3548062" cy="45480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 err="1"/>
            <a:t>Results</a:t>
          </a:r>
          <a:endParaRPr lang="fr-BE" sz="2300" kern="1200" dirty="0"/>
        </a:p>
      </dsp:txBody>
      <dsp:txXfrm>
        <a:off x="6128204" y="0"/>
        <a:ext cx="3093253" cy="454809"/>
      </dsp:txXfrm>
    </dsp:sp>
    <dsp:sp modelId="{EC5DE4D0-0FDF-432C-A53F-E2FE741370D9}">
      <dsp:nvSpPr>
        <dsp:cNvPr id="0" name=""/>
        <dsp:cNvSpPr/>
      </dsp:nvSpPr>
      <dsp:spPr>
        <a:xfrm>
          <a:off x="8640847" y="0"/>
          <a:ext cx="3548062" cy="45480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>
              <a:solidFill>
                <a:schemeClr val="bg1"/>
              </a:solidFill>
            </a:rPr>
            <a:t>Conclusion</a:t>
          </a:r>
        </a:p>
      </dsp:txBody>
      <dsp:txXfrm>
        <a:off x="8868252" y="0"/>
        <a:ext cx="3093253" cy="45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54D7-70F7-442C-B24A-A60E7C6568C3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C46D5-3577-4B90-A133-351DC3CCF2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57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modèle nécessite un ensemble spécifique de données d'entrée, y compris la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 de sol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de sol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météorologiques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climatiques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 données seront utilisés pour l'exécution, l'étalonnage du modèle et la validation.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64FE3-47C3-4597-9947-74793795D1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17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CDB1-BA43-4CE7-B508-AE6E1F6CF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998BCD-9844-4B03-A4BB-F63212391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2EA16-1186-4490-96A2-CF31BBF8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EF08D-ECE9-4469-A086-C6B43A63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8F391-B3C8-49CE-AA71-EFF12159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337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08778-ABAF-42B9-A731-C81394FA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44CABA-0207-44F6-B3D2-28140D3F2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64E3C6-87E4-4520-A55C-FCF29EBE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F539A0-9DFF-4E25-9DDC-C935C20D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DF47D-8622-45E6-8DEC-1B1871C9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079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918155-3AF5-4A24-9772-B7D443E25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68810A-D880-47FF-BB79-044CACB7D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41119-7658-4759-A466-99BB7ECD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E4E8B5-25C0-408D-A075-6B64E3CC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24FE8-C0F6-45BA-A21F-BC6239B2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617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DA99E-FE09-4A3C-913F-7590C012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0DFEE-BAC8-4B8F-9AEC-280A40FA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734B0-8706-43BB-B585-41571D0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F5FD8-5D77-4374-9484-A96B668A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EAF815-FD2B-449F-8CC1-39312B06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14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53527-25CB-4C9E-BDDF-5C229EDC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E1D1B-F25C-4672-BF56-198FC251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ECB17-5B58-41E3-84AF-9DF01B58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45F39-0CE5-4768-8010-D29F77F3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C1E06-DEE2-48A1-AB58-D8DB4AC6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7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2E1DF-C83E-4215-A132-F8FA6F71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1AFDB-6A04-47A7-81D6-60C947BC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F50DC6-1FF8-432B-9DDA-F84742248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07319A-3055-44D7-9EDF-B4F4EE1E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EC8B24-57F9-485B-A4FA-D1EED8AC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20FB33-F432-44EB-B109-48C81765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312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E0963-5E95-4524-906F-646866BB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7663E4-1B1F-4091-A6C4-123AE7BC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1662B-37B6-457E-9893-9F8EE74D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E5BEF1-E816-4014-8724-8E9B1E51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6C76BA-68F3-4D2F-80E9-84496C6E0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421CE8-2BD4-45DB-AB6C-E00FB48A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37D6A8-21BA-4A21-B935-B633C9E9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CC6890-AFCB-4E0C-8B68-9CF77A8F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095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74193-2AD6-4A81-9F3E-1FF22C0C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470055-8453-410F-A6DD-788DB907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21CF60-D9AE-4642-AA82-B75D22DF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AC085F-1CF0-47E3-A5B2-356EF936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950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CFCC60-C67D-46D2-9E9A-C8BB668F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C5BA96-42D7-48D9-A56D-052C768D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3E4133-E5EC-4AD0-9349-DD5674F1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44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105C2-4DF8-46CC-A203-635B0DA6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A5D44-E3FE-4183-B04F-EA01C08FB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F92FF-BB07-4CCF-AD27-88308ED0F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0ABECA-9065-4302-B270-609E3F74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D5EC07-0ECC-421F-A00E-8B491439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5E0443-3C4B-43E7-AE52-9E4EA7EE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293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BAE36-EAA2-4EF5-AAAC-1ECC9D1F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7941BD-9220-4EC3-9BD2-DE376B63E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A636E7-0EBC-4DEE-8A95-6297ED141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7D19F8-A8BA-4547-8C08-F4C78442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E9305B-FBE8-41D9-AB3B-88C0199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3A2D91-BED7-4B8B-AE75-B5A7EEA7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52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AAEA76-9D0E-48CA-B859-F178D4B4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AEF6B8-2B31-4730-B997-51479148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BA4BF8-0275-4874-B2F6-2BD263C3A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72CF-0815-460C-B3DF-48910C274367}" type="datetimeFigureOut">
              <a:rPr lang="fr-BE" smtClean="0"/>
              <a:t>22-05-22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509FCD-64D6-4302-8B39-7ECB0AF40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C784EB-ED8E-45F3-B484-2FB8D830F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03E0-0A13-45B0-9226-E59A2E240D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425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blog-sti.fr/10-pieges-a-eviter-pour-reussir-son-tpe/" TargetMode="External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E7C3D58-4057-4CE1-992B-2C4796E03F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6" y="261842"/>
            <a:ext cx="1808898" cy="120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News - Redebel">
            <a:extLst>
              <a:ext uri="{FF2B5EF4-FFF2-40B4-BE49-F238E27FC236}">
                <a16:creationId xmlns:a16="http://schemas.microsoft.com/office/drawing/2014/main" id="{60662DA2-93E5-4BD1-84A3-13E733C7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49" y="261841"/>
            <a:ext cx="1800075" cy="12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0D59A95-4866-4B8C-9397-D7BD238C9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06" y="478001"/>
            <a:ext cx="868730" cy="7755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38387D-1126-486E-8F34-2756C1EF3805}"/>
              </a:ext>
            </a:extLst>
          </p:cNvPr>
          <p:cNvSpPr txBox="1"/>
          <p:nvPr/>
        </p:nvSpPr>
        <p:spPr>
          <a:xfrm>
            <a:off x="5027279" y="6234683"/>
            <a:ext cx="395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23/05/2022</a:t>
            </a:r>
            <a:endParaRPr lang="fr-BE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A1B720-9433-424C-9D45-A4B4B11DDB9A}"/>
              </a:ext>
            </a:extLst>
          </p:cNvPr>
          <p:cNvSpPr txBox="1"/>
          <p:nvPr/>
        </p:nvSpPr>
        <p:spPr>
          <a:xfrm>
            <a:off x="5027279" y="4015588"/>
            <a:ext cx="2934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Imen EL </a:t>
            </a:r>
            <a:r>
              <a:rPr lang="fr-BE" sz="2000" b="1" dirty="0" err="1"/>
              <a:t>Ghoul</a:t>
            </a:r>
            <a:endParaRPr lang="fr-BE" sz="20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373C9F-183D-47D3-9A11-535E7FF2A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76" y="431328"/>
            <a:ext cx="3170530" cy="10444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E0F452-6AF8-42A4-9DC6-506E1C8CA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878" y="65485"/>
            <a:ext cx="1204890" cy="16776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F49FC4-EB82-4676-951B-91A42879B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141" y="64220"/>
            <a:ext cx="1275027" cy="1680226"/>
          </a:xfrm>
          <a:prstGeom prst="rect">
            <a:avLst/>
          </a:prstGeom>
        </p:spPr>
      </p:pic>
      <p:pic>
        <p:nvPicPr>
          <p:cNvPr id="15" name="Picture 2" descr="Siliana: Quand les 3 barrages défient sécheresse et sédimentation |  Webmanagercenter">
            <a:extLst>
              <a:ext uri="{FF2B5EF4-FFF2-40B4-BE49-F238E27FC236}">
                <a16:creationId xmlns:a16="http://schemas.microsoft.com/office/drawing/2014/main" id="{5D8163B4-489A-4AC1-83FF-5BAA3864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" y="1771898"/>
            <a:ext cx="12164167" cy="56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44CCD1-4678-48D4-B92F-5FAC2768160E}"/>
              </a:ext>
            </a:extLst>
          </p:cNvPr>
          <p:cNvSpPr txBox="1"/>
          <p:nvPr/>
        </p:nvSpPr>
        <p:spPr>
          <a:xfrm>
            <a:off x="27833" y="3358528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Climate change induced impacts on hydrological extremes at the catchment scale: case of Wadi </a:t>
            </a:r>
            <a:r>
              <a:rPr lang="en-US" sz="3200" dirty="0" err="1"/>
              <a:t>Siliana</a:t>
            </a:r>
            <a:r>
              <a:rPr lang="en-US" sz="3200" dirty="0"/>
              <a:t> (North western Tunisia)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A451C-14B6-4E51-9872-06299CA2D955}"/>
              </a:ext>
            </a:extLst>
          </p:cNvPr>
          <p:cNvSpPr/>
          <p:nvPr/>
        </p:nvSpPr>
        <p:spPr>
          <a:xfrm>
            <a:off x="257452" y="5344272"/>
            <a:ext cx="10988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EGU session HS2.4.2 </a:t>
            </a:r>
            <a:r>
              <a:rPr lang="en-US" b="1" i="1" dirty="0">
                <a:latin typeface="Open Sans"/>
              </a:rPr>
              <a:t>.Understanding and modelling hydrological</a:t>
            </a:r>
          </a:p>
          <a:p>
            <a:pPr algn="ctr"/>
            <a:r>
              <a:rPr lang="en-US" b="1" i="1" dirty="0">
                <a:latin typeface="Open Sans"/>
              </a:rPr>
              <a:t> response under climate variability and change</a:t>
            </a:r>
            <a:endParaRPr lang="fr-BE" i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4680B37-CA55-44F5-9593-F79DC74142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52" y="315738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EF5EE7F5-1715-4841-90FD-6826F92F3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212468"/>
              </p:ext>
            </p:extLst>
          </p:nvPr>
        </p:nvGraphicFramePr>
        <p:xfrm>
          <a:off x="0" y="0"/>
          <a:ext cx="12192000" cy="45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81CFD0B-5EC4-40E1-8DE2-09CD9C233F69}"/>
              </a:ext>
            </a:extLst>
          </p:cNvPr>
          <p:cNvSpPr txBox="1"/>
          <p:nvPr/>
        </p:nvSpPr>
        <p:spPr>
          <a:xfrm>
            <a:off x="11725672" y="6453963"/>
            <a:ext cx="4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1</a:t>
            </a:r>
          </a:p>
        </p:txBody>
      </p:sp>
      <p:pic>
        <p:nvPicPr>
          <p:cNvPr id="7" name="Picture 10" descr="Sustainability | Free Full-Text | Assessing Climate Change and Land-Use  Impacts on Drinking Water Resources in Karstic Catchments (Southern Croatia)">
            <a:extLst>
              <a:ext uri="{FF2B5EF4-FFF2-40B4-BE49-F238E27FC236}">
                <a16:creationId xmlns:a16="http://schemas.microsoft.com/office/drawing/2014/main" id="{D14005D5-C96C-4AE5-95C2-FDE3D935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39" y="625044"/>
            <a:ext cx="2834816" cy="28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A877FE-2131-4F9E-A383-680C1557A0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545674">
            <a:off x="10150137" y="1699561"/>
            <a:ext cx="902562" cy="1279091"/>
          </a:xfrm>
          <a:prstGeom prst="rect">
            <a:avLst/>
          </a:prstGeom>
        </p:spPr>
      </p:pic>
      <p:pic>
        <p:nvPicPr>
          <p:cNvPr id="9" name="Picture 4" descr="Gestion inondations bassin versant méthodes diagnostic efficacité  probabiliste | Sciences Eaux &amp; Territoires, la revue d'INRAE">
            <a:extLst>
              <a:ext uri="{FF2B5EF4-FFF2-40B4-BE49-F238E27FC236}">
                <a16:creationId xmlns:a16="http://schemas.microsoft.com/office/drawing/2014/main" id="{F5DB1F9A-F72A-4773-8B04-D08B2ABF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26" y="2700182"/>
            <a:ext cx="2185025" cy="13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99952B4-7BD2-4E4E-A0B7-D10455BF0001}"/>
              </a:ext>
            </a:extLst>
          </p:cNvPr>
          <p:cNvCxnSpPr>
            <a:cxnSpLocks/>
          </p:cNvCxnSpPr>
          <p:nvPr/>
        </p:nvCxnSpPr>
        <p:spPr>
          <a:xfrm>
            <a:off x="7623369" y="1973135"/>
            <a:ext cx="434545" cy="66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64BEA5F6-6F31-4409-B056-08D7AD37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5644" y="3613784"/>
            <a:ext cx="5274561" cy="24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627C4A6D-FD56-46BA-BBB8-10263B17FDAF}"/>
              </a:ext>
            </a:extLst>
          </p:cNvPr>
          <p:cNvSpPr txBox="1"/>
          <p:nvPr/>
        </p:nvSpPr>
        <p:spPr>
          <a:xfrm>
            <a:off x="358232" y="5715299"/>
            <a:ext cx="8317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Location: NW of Tunisia</a:t>
            </a:r>
          </a:p>
          <a:p>
            <a:pPr algn="l"/>
            <a:r>
              <a:rPr lang="en-US" dirty="0"/>
              <a:t>Surface area: 1028 Km</a:t>
            </a:r>
            <a:r>
              <a:rPr lang="en-US" baseline="30000" dirty="0"/>
              <a:t>2</a:t>
            </a:r>
          </a:p>
          <a:p>
            <a:r>
              <a:rPr lang="en-US" dirty="0"/>
              <a:t>Annual precipitation is 580 mm/</a:t>
            </a:r>
            <a:r>
              <a:rPr lang="en-US" dirty="0" err="1"/>
              <a:t>yr</a:t>
            </a:r>
            <a:endParaRPr lang="en-US" dirty="0"/>
          </a:p>
        </p:txBody>
      </p:sp>
      <p:pic>
        <p:nvPicPr>
          <p:cNvPr id="1026" name="Picture 2" descr="CATastrophes NATurelles .net - Pluies diluviennes et inondations font 5  morts dans le Nord-Est de la Tunisie">
            <a:extLst>
              <a:ext uri="{FF2B5EF4-FFF2-40B4-BE49-F238E27FC236}">
                <a16:creationId xmlns:a16="http://schemas.microsoft.com/office/drawing/2014/main" id="{973DE241-74E0-45A4-92A9-91CB64ED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90" y="4993210"/>
            <a:ext cx="2598337" cy="14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érie, Maroc, Tunisie : : pénurie d'eau au Maghreb - Sciences et Avenir">
            <a:extLst>
              <a:ext uri="{FF2B5EF4-FFF2-40B4-BE49-F238E27FC236}">
                <a16:creationId xmlns:a16="http://schemas.microsoft.com/office/drawing/2014/main" id="{5DCF35F5-6406-49A4-BD76-54A81ED6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78" y="4993210"/>
            <a:ext cx="2046722" cy="15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303546-6404-4698-B138-EC634573A6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5987" y="682032"/>
            <a:ext cx="2355684" cy="1234900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095F273-F245-4DFC-B09D-A465DCC23D07}"/>
              </a:ext>
            </a:extLst>
          </p:cNvPr>
          <p:cNvCxnSpPr/>
          <p:nvPr/>
        </p:nvCxnSpPr>
        <p:spPr>
          <a:xfrm flipH="1">
            <a:off x="7403977" y="4063796"/>
            <a:ext cx="436664" cy="788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1E58CCB-0A0B-4E21-A120-C5D796D7B73C}"/>
              </a:ext>
            </a:extLst>
          </p:cNvPr>
          <p:cNvCxnSpPr/>
          <p:nvPr/>
        </p:nvCxnSpPr>
        <p:spPr>
          <a:xfrm>
            <a:off x="9019713" y="4018447"/>
            <a:ext cx="790112" cy="76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26CFE2-659B-43CC-A647-DE1619EE9D48}"/>
              </a:ext>
            </a:extLst>
          </p:cNvPr>
          <p:cNvSpPr/>
          <p:nvPr/>
        </p:nvSpPr>
        <p:spPr>
          <a:xfrm>
            <a:off x="72287" y="599699"/>
            <a:ext cx="3419323" cy="4868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429EDD-ACEA-4EE0-87FE-4440FE7B420D}"/>
              </a:ext>
            </a:extLst>
          </p:cNvPr>
          <p:cNvSpPr txBox="1"/>
          <p:nvPr/>
        </p:nvSpPr>
        <p:spPr>
          <a:xfrm>
            <a:off x="-49929" y="666857"/>
            <a:ext cx="3516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cs typeface="Times New Roman" panose="02020603050405020304" pitchFamily="18" charset="0"/>
              </a:rPr>
              <a:t>Hydrological</a:t>
            </a:r>
            <a:r>
              <a:rPr lang="fr-FR" sz="1600" b="1" dirty="0">
                <a:cs typeface="Times New Roman" panose="02020603050405020304" pitchFamily="18" charset="0"/>
              </a:rPr>
              <a:t> modeling (SWAT,HBV</a:t>
            </a:r>
            <a:r>
              <a:rPr lang="fr-FR" sz="16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08C2294-831D-4B6F-A9AE-E9CA962714CA}"/>
              </a:ext>
            </a:extLst>
          </p:cNvPr>
          <p:cNvSpPr/>
          <p:nvPr/>
        </p:nvSpPr>
        <p:spPr>
          <a:xfrm>
            <a:off x="113724" y="1581512"/>
            <a:ext cx="2357307" cy="5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16998D-5019-48AE-BD59-E0652395C8F8}"/>
              </a:ext>
            </a:extLst>
          </p:cNvPr>
          <p:cNvSpPr txBox="1"/>
          <p:nvPr/>
        </p:nvSpPr>
        <p:spPr>
          <a:xfrm>
            <a:off x="189092" y="1597683"/>
            <a:ext cx="2810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cs typeface="Times New Roman" panose="02020603050405020304" pitchFamily="18" charset="0"/>
              </a:rPr>
              <a:t>Data collection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E4FF021B-7F8D-491D-A149-4254FD86E363}"/>
              </a:ext>
            </a:extLst>
          </p:cNvPr>
          <p:cNvCxnSpPr>
            <a:cxnSpLocks/>
          </p:cNvCxnSpPr>
          <p:nvPr/>
        </p:nvCxnSpPr>
        <p:spPr>
          <a:xfrm>
            <a:off x="348870" y="2289167"/>
            <a:ext cx="671120" cy="6419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F324DC7-FC0D-458D-8039-DDA92F80752F}"/>
              </a:ext>
            </a:extLst>
          </p:cNvPr>
          <p:cNvSpPr txBox="1"/>
          <p:nvPr/>
        </p:nvSpPr>
        <p:spPr>
          <a:xfrm>
            <a:off x="1119446" y="2364409"/>
            <a:ext cx="3682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cs typeface="Times New Roman" panose="02020603050405020304" pitchFamily="18" charset="0"/>
              </a:rPr>
              <a:t>DEM</a:t>
            </a:r>
          </a:p>
          <a:p>
            <a:r>
              <a:rPr lang="fr-FR" sz="1400" dirty="0">
                <a:cs typeface="Times New Roman" panose="02020603050405020304" pitchFamily="18" charset="0"/>
              </a:rPr>
              <a:t>Land use </a:t>
            </a:r>
            <a:r>
              <a:rPr lang="fr-FR" sz="1400" dirty="0" err="1">
                <a:cs typeface="Times New Roman" panose="02020603050405020304" pitchFamily="18" charset="0"/>
              </a:rPr>
              <a:t>map</a:t>
            </a:r>
            <a:endParaRPr lang="fr-FR" sz="1400" dirty="0">
              <a:cs typeface="Times New Roman" panose="02020603050405020304" pitchFamily="18" charset="0"/>
            </a:endParaRPr>
          </a:p>
          <a:p>
            <a:r>
              <a:rPr lang="fr-FR" sz="1400" dirty="0" err="1">
                <a:cs typeface="Times New Roman" panose="02020603050405020304" pitchFamily="18" charset="0"/>
              </a:rPr>
              <a:t>Soil</a:t>
            </a:r>
            <a:r>
              <a:rPr lang="fr-FR" sz="1400" dirty="0"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cs typeface="Times New Roman" panose="02020603050405020304" pitchFamily="18" charset="0"/>
              </a:rPr>
              <a:t>map</a:t>
            </a:r>
            <a:endParaRPr lang="fr-FR" sz="1400" dirty="0">
              <a:cs typeface="Times New Roman" panose="02020603050405020304" pitchFamily="18" charset="0"/>
            </a:endParaRPr>
          </a:p>
          <a:p>
            <a:r>
              <a:rPr lang="fr-FR" sz="1400" dirty="0" err="1">
                <a:cs typeface="Times New Roman" panose="02020603050405020304" pitchFamily="18" charset="0"/>
              </a:rPr>
              <a:t>Meteorological</a:t>
            </a:r>
            <a:r>
              <a:rPr lang="fr-FR" sz="1400" dirty="0">
                <a:cs typeface="Times New Roman" panose="02020603050405020304" pitchFamily="18" charset="0"/>
              </a:rPr>
              <a:t> data 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6A9526A-409D-48C1-A8DB-F1C5EF04401A}"/>
              </a:ext>
            </a:extLst>
          </p:cNvPr>
          <p:cNvSpPr/>
          <p:nvPr/>
        </p:nvSpPr>
        <p:spPr>
          <a:xfrm>
            <a:off x="2585754" y="1680133"/>
            <a:ext cx="553674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91A217B-E347-40F8-AA7B-388094E014CB}"/>
              </a:ext>
            </a:extLst>
          </p:cNvPr>
          <p:cNvSpPr/>
          <p:nvPr/>
        </p:nvSpPr>
        <p:spPr>
          <a:xfrm>
            <a:off x="3233157" y="1541182"/>
            <a:ext cx="1928214" cy="5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FDF392-D763-4F6F-9097-54E3B0E22C01}"/>
              </a:ext>
            </a:extLst>
          </p:cNvPr>
          <p:cNvSpPr txBox="1"/>
          <p:nvPr/>
        </p:nvSpPr>
        <p:spPr>
          <a:xfrm>
            <a:off x="3352809" y="1689736"/>
            <a:ext cx="2357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cs typeface="Times New Roman" panose="02020603050405020304" pitchFamily="18" charset="0"/>
              </a:rPr>
              <a:t>Swat simulation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D93755-7669-4BF2-BA77-AA77E336BF7F}"/>
              </a:ext>
            </a:extLst>
          </p:cNvPr>
          <p:cNvSpPr txBox="1"/>
          <p:nvPr/>
        </p:nvSpPr>
        <p:spPr>
          <a:xfrm>
            <a:off x="6096000" y="1558799"/>
            <a:ext cx="2030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Times New Roman" panose="02020603050405020304" pitchFamily="18" charset="0"/>
              </a:rPr>
              <a:t>Model calibration / validation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48F920-75C4-4434-B6A5-8106B5121BEF}"/>
              </a:ext>
            </a:extLst>
          </p:cNvPr>
          <p:cNvSpPr txBox="1"/>
          <p:nvPr/>
        </p:nvSpPr>
        <p:spPr>
          <a:xfrm>
            <a:off x="6966322" y="2308946"/>
            <a:ext cx="1852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 err="1">
                <a:cs typeface="Times New Roman" panose="02020603050405020304" pitchFamily="18" charset="0"/>
              </a:rPr>
              <a:t>Observed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discharge</a:t>
            </a:r>
            <a:endParaRPr lang="fr-FR" sz="1600" dirty="0">
              <a:cs typeface="Times New Roman" panose="02020603050405020304" pitchFamily="18" charset="0"/>
            </a:endParaRPr>
          </a:p>
        </p:txBody>
      </p:sp>
      <p:sp>
        <p:nvSpPr>
          <p:cNvPr id="17" name="Flèche : droite rayée 16">
            <a:extLst>
              <a:ext uri="{FF2B5EF4-FFF2-40B4-BE49-F238E27FC236}">
                <a16:creationId xmlns:a16="http://schemas.microsoft.com/office/drawing/2014/main" id="{8ECF79AB-6394-4B73-823D-FCD9A2FE640D}"/>
              </a:ext>
            </a:extLst>
          </p:cNvPr>
          <p:cNvSpPr/>
          <p:nvPr/>
        </p:nvSpPr>
        <p:spPr>
          <a:xfrm>
            <a:off x="8168647" y="1645647"/>
            <a:ext cx="502508" cy="3385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F398D8-821A-47A6-BE4B-35FF215842E5}"/>
              </a:ext>
            </a:extLst>
          </p:cNvPr>
          <p:cNvSpPr txBox="1"/>
          <p:nvPr/>
        </p:nvSpPr>
        <p:spPr>
          <a:xfrm>
            <a:off x="8646739" y="1330345"/>
            <a:ext cx="16893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Representative model of the basin response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061CCDB-C346-45E2-894D-A9E3004C19A7}"/>
              </a:ext>
            </a:extLst>
          </p:cNvPr>
          <p:cNvSpPr/>
          <p:nvPr/>
        </p:nvSpPr>
        <p:spPr>
          <a:xfrm>
            <a:off x="8763848" y="1124540"/>
            <a:ext cx="1436032" cy="12997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4" descr="Gestion inondations bassin versant méthodes diagnostic efficacité  probabiliste | Sciences Eaux &amp; Territoires, la revue d'INRAE">
            <a:extLst>
              <a:ext uri="{FF2B5EF4-FFF2-40B4-BE49-F238E27FC236}">
                <a16:creationId xmlns:a16="http://schemas.microsoft.com/office/drawing/2014/main" id="{AD443B61-737E-401B-87DF-F4BABEC4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98" y="1948798"/>
            <a:ext cx="1504514" cy="9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1064F94-1522-4B7B-A844-C2EA66903229}"/>
              </a:ext>
            </a:extLst>
          </p:cNvPr>
          <p:cNvSpPr txBox="1"/>
          <p:nvPr/>
        </p:nvSpPr>
        <p:spPr>
          <a:xfrm>
            <a:off x="7791" y="4213232"/>
            <a:ext cx="2978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cs typeface="Times New Roman" panose="02020603050405020304" pitchFamily="18" charset="0"/>
              </a:rPr>
              <a:t>Climate</a:t>
            </a:r>
            <a:r>
              <a:rPr lang="fr-FR" sz="1600" b="1" dirty="0">
                <a:cs typeface="Times New Roman" panose="02020603050405020304" pitchFamily="18" charset="0"/>
              </a:rPr>
              <a:t> change modeling</a:t>
            </a:r>
          </a:p>
        </p:txBody>
      </p:sp>
      <p:pic>
        <p:nvPicPr>
          <p:cNvPr id="24" name="Picture 8" descr="Les sommets mondiaux sur le changement climatique, les grandes décisions  internationales">
            <a:extLst>
              <a:ext uri="{FF2B5EF4-FFF2-40B4-BE49-F238E27FC236}">
                <a16:creationId xmlns:a16="http://schemas.microsoft.com/office/drawing/2014/main" id="{1DF034C1-6484-4DD7-B7B5-D9787262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9" y="4800875"/>
            <a:ext cx="1534987" cy="10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 : droite rayée 26">
            <a:extLst>
              <a:ext uri="{FF2B5EF4-FFF2-40B4-BE49-F238E27FC236}">
                <a16:creationId xmlns:a16="http://schemas.microsoft.com/office/drawing/2014/main" id="{2BC77F6F-F267-4938-AF73-B5578241AC54}"/>
              </a:ext>
            </a:extLst>
          </p:cNvPr>
          <p:cNvSpPr/>
          <p:nvPr/>
        </p:nvSpPr>
        <p:spPr>
          <a:xfrm>
            <a:off x="2827737" y="4259581"/>
            <a:ext cx="1005105" cy="2605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00F7C1C-7C54-41EC-9968-D8927DC97B1A}"/>
              </a:ext>
            </a:extLst>
          </p:cNvPr>
          <p:cNvSpPr/>
          <p:nvPr/>
        </p:nvSpPr>
        <p:spPr>
          <a:xfrm>
            <a:off x="3921366" y="4139263"/>
            <a:ext cx="1998297" cy="5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9CA154-D270-46EA-9746-E50CF9558967}"/>
              </a:ext>
            </a:extLst>
          </p:cNvPr>
          <p:cNvSpPr txBox="1"/>
          <p:nvPr/>
        </p:nvSpPr>
        <p:spPr>
          <a:xfrm>
            <a:off x="4023696" y="4233158"/>
            <a:ext cx="1929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cs typeface="Times New Roman" panose="02020603050405020304" pitchFamily="18" charset="0"/>
              </a:rPr>
              <a:t>CORDEX data 11 km</a:t>
            </a:r>
          </a:p>
        </p:txBody>
      </p:sp>
      <p:sp>
        <p:nvSpPr>
          <p:cNvPr id="30" name="Flèche : droite rayée 29">
            <a:extLst>
              <a:ext uri="{FF2B5EF4-FFF2-40B4-BE49-F238E27FC236}">
                <a16:creationId xmlns:a16="http://schemas.microsoft.com/office/drawing/2014/main" id="{0FC872FD-D786-4377-A0A7-D04680991E7F}"/>
              </a:ext>
            </a:extLst>
          </p:cNvPr>
          <p:cNvSpPr/>
          <p:nvPr/>
        </p:nvSpPr>
        <p:spPr>
          <a:xfrm>
            <a:off x="5966930" y="4324211"/>
            <a:ext cx="540629" cy="1885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8F2D499-D0F0-4D15-BA12-9A657183B496}"/>
              </a:ext>
            </a:extLst>
          </p:cNvPr>
          <p:cNvSpPr/>
          <p:nvPr/>
        </p:nvSpPr>
        <p:spPr>
          <a:xfrm>
            <a:off x="6566322" y="4108832"/>
            <a:ext cx="1998297" cy="5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5FC2268-56D7-4EB7-B508-6412E2087D8B}"/>
              </a:ext>
            </a:extLst>
          </p:cNvPr>
          <p:cNvSpPr txBox="1"/>
          <p:nvPr/>
        </p:nvSpPr>
        <p:spPr>
          <a:xfrm>
            <a:off x="6811927" y="4187209"/>
            <a:ext cx="2007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err="1">
                <a:cs typeface="Times New Roman" panose="02020603050405020304" pitchFamily="18" charset="0"/>
              </a:rPr>
              <a:t>Bias</a:t>
            </a:r>
            <a:r>
              <a:rPr lang="fr-FR" sz="1600" b="1" dirty="0">
                <a:cs typeface="Times New Roman" panose="02020603050405020304" pitchFamily="18" charset="0"/>
              </a:rPr>
              <a:t> correction</a:t>
            </a:r>
          </a:p>
        </p:txBody>
      </p:sp>
      <p:sp>
        <p:nvSpPr>
          <p:cNvPr id="33" name="Flèche : droite rayée 32">
            <a:extLst>
              <a:ext uri="{FF2B5EF4-FFF2-40B4-BE49-F238E27FC236}">
                <a16:creationId xmlns:a16="http://schemas.microsoft.com/office/drawing/2014/main" id="{DE7D1F36-7CF5-4009-915A-8CE479584F5A}"/>
              </a:ext>
            </a:extLst>
          </p:cNvPr>
          <p:cNvSpPr/>
          <p:nvPr/>
        </p:nvSpPr>
        <p:spPr>
          <a:xfrm>
            <a:off x="8590522" y="4260613"/>
            <a:ext cx="346171" cy="2235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173BA451-73D3-44AF-8FE2-DDF73B08AEF6}"/>
              </a:ext>
            </a:extLst>
          </p:cNvPr>
          <p:cNvSpPr/>
          <p:nvPr/>
        </p:nvSpPr>
        <p:spPr>
          <a:xfrm>
            <a:off x="8977832" y="3969978"/>
            <a:ext cx="1648865" cy="785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5308387-121E-4910-8AAF-D6BF66D74C43}"/>
              </a:ext>
            </a:extLst>
          </p:cNvPr>
          <p:cNvSpPr txBox="1"/>
          <p:nvPr/>
        </p:nvSpPr>
        <p:spPr>
          <a:xfrm>
            <a:off x="8763607" y="4100987"/>
            <a:ext cx="2100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Prediction of </a:t>
            </a:r>
            <a:r>
              <a:rPr lang="fr-FR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climate</a:t>
            </a:r>
            <a:r>
              <a:rPr lang="fr-FR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change scenarios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BA861BB-0267-4D39-B446-C8CBC48EDAFF}"/>
              </a:ext>
            </a:extLst>
          </p:cNvPr>
          <p:cNvSpPr/>
          <p:nvPr/>
        </p:nvSpPr>
        <p:spPr>
          <a:xfrm>
            <a:off x="6029120" y="1527475"/>
            <a:ext cx="2090185" cy="5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DDFFEEC6-8E00-408F-9203-C77B9FBE7072}"/>
              </a:ext>
            </a:extLst>
          </p:cNvPr>
          <p:cNvCxnSpPr>
            <a:cxnSpLocks/>
          </p:cNvCxnSpPr>
          <p:nvPr/>
        </p:nvCxnSpPr>
        <p:spPr>
          <a:xfrm>
            <a:off x="6600706" y="2310728"/>
            <a:ext cx="671120" cy="6419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6923A2E4-E7C4-4D70-8DA6-F7143D00903B}"/>
              </a:ext>
            </a:extLst>
          </p:cNvPr>
          <p:cNvSpPr/>
          <p:nvPr/>
        </p:nvSpPr>
        <p:spPr>
          <a:xfrm>
            <a:off x="245592" y="4074954"/>
            <a:ext cx="2503093" cy="562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 : haut 68">
            <a:extLst>
              <a:ext uri="{FF2B5EF4-FFF2-40B4-BE49-F238E27FC236}">
                <a16:creationId xmlns:a16="http://schemas.microsoft.com/office/drawing/2014/main" id="{1455FB3A-EB94-4142-95AD-54C753DCAF8E}"/>
              </a:ext>
            </a:extLst>
          </p:cNvPr>
          <p:cNvSpPr/>
          <p:nvPr/>
        </p:nvSpPr>
        <p:spPr>
          <a:xfrm>
            <a:off x="11072554" y="3112375"/>
            <a:ext cx="184418" cy="12118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0" name="Flèche : droite rayée 69">
            <a:extLst>
              <a:ext uri="{FF2B5EF4-FFF2-40B4-BE49-F238E27FC236}">
                <a16:creationId xmlns:a16="http://schemas.microsoft.com/office/drawing/2014/main" id="{90588E10-578F-4EAD-B97D-BEF746ED9E26}"/>
              </a:ext>
            </a:extLst>
          </p:cNvPr>
          <p:cNvSpPr/>
          <p:nvPr/>
        </p:nvSpPr>
        <p:spPr>
          <a:xfrm>
            <a:off x="5178389" y="1645647"/>
            <a:ext cx="741221" cy="2976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 : droite rayée 71">
            <a:extLst>
              <a:ext uri="{FF2B5EF4-FFF2-40B4-BE49-F238E27FC236}">
                <a16:creationId xmlns:a16="http://schemas.microsoft.com/office/drawing/2014/main" id="{F68C7BC5-867C-4E8A-BF63-EAD7A7C1C3A4}"/>
              </a:ext>
            </a:extLst>
          </p:cNvPr>
          <p:cNvSpPr/>
          <p:nvPr/>
        </p:nvSpPr>
        <p:spPr>
          <a:xfrm>
            <a:off x="10785449" y="4215280"/>
            <a:ext cx="261463" cy="220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5BAD753-B71E-4518-A187-7A2A25A9C8F9}"/>
              </a:ext>
            </a:extLst>
          </p:cNvPr>
          <p:cNvSpPr txBox="1"/>
          <p:nvPr/>
        </p:nvSpPr>
        <p:spPr>
          <a:xfrm>
            <a:off x="11725672" y="6453963"/>
            <a:ext cx="4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2</a:t>
            </a:r>
          </a:p>
        </p:txBody>
      </p:sp>
      <p:sp>
        <p:nvSpPr>
          <p:cNvPr id="110" name="Flèche : chevron 6">
            <a:extLst>
              <a:ext uri="{FF2B5EF4-FFF2-40B4-BE49-F238E27FC236}">
                <a16:creationId xmlns:a16="http://schemas.microsoft.com/office/drawing/2014/main" id="{3DFF5B64-FA3E-4284-9829-5ABF348ACA72}"/>
              </a:ext>
            </a:extLst>
          </p:cNvPr>
          <p:cNvSpPr txBox="1"/>
          <p:nvPr/>
        </p:nvSpPr>
        <p:spPr>
          <a:xfrm>
            <a:off x="2969716" y="-11293"/>
            <a:ext cx="3123491" cy="4548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012" tIns="61341" rIns="30671" bIns="6134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300" kern="1200" dirty="0" err="1"/>
              <a:t>Methodology</a:t>
            </a:r>
            <a:endParaRPr lang="fr-BE" sz="2300" kern="1200" dirty="0"/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3843DE4C-E642-429B-9DAB-C5E56035F8CA}"/>
              </a:ext>
            </a:extLst>
          </p:cNvPr>
          <p:cNvGrpSpPr/>
          <p:nvPr/>
        </p:nvGrpSpPr>
        <p:grpSpPr>
          <a:xfrm>
            <a:off x="5459251" y="-11291"/>
            <a:ext cx="4040097" cy="463018"/>
            <a:chOff x="5742701" y="-8209"/>
            <a:chExt cx="3706160" cy="463018"/>
          </a:xfrm>
        </p:grpSpPr>
        <p:sp>
          <p:nvSpPr>
            <p:cNvPr id="107" name="Flèche : chevron 106">
              <a:extLst>
                <a:ext uri="{FF2B5EF4-FFF2-40B4-BE49-F238E27FC236}">
                  <a16:creationId xmlns:a16="http://schemas.microsoft.com/office/drawing/2014/main" id="{DCE5229A-D6AD-47BA-AB11-AD7779E077C4}"/>
                </a:ext>
              </a:extLst>
            </p:cNvPr>
            <p:cNvSpPr/>
            <p:nvPr/>
          </p:nvSpPr>
          <p:spPr>
            <a:xfrm>
              <a:off x="5900799" y="0"/>
              <a:ext cx="3548062" cy="454809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Flèche : chevron 8">
              <a:extLst>
                <a:ext uri="{FF2B5EF4-FFF2-40B4-BE49-F238E27FC236}">
                  <a16:creationId xmlns:a16="http://schemas.microsoft.com/office/drawing/2014/main" id="{53E8736E-8552-44F8-8404-FAEA1A67DC33}"/>
                </a:ext>
              </a:extLst>
            </p:cNvPr>
            <p:cNvSpPr txBox="1"/>
            <p:nvPr/>
          </p:nvSpPr>
          <p:spPr>
            <a:xfrm>
              <a:off x="5742701" y="-8209"/>
              <a:ext cx="3254793" cy="454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12" tIns="61341" rIns="30671" bIns="6134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300" kern="1200" dirty="0" err="1"/>
                <a:t>Results</a:t>
              </a:r>
              <a:endParaRPr lang="fr-BE" sz="2300" kern="1200" dirty="0"/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5540D46E-5FF9-41E0-A91C-BC08A9117921}"/>
              </a:ext>
            </a:extLst>
          </p:cNvPr>
          <p:cNvGrpSpPr/>
          <p:nvPr/>
        </p:nvGrpSpPr>
        <p:grpSpPr>
          <a:xfrm>
            <a:off x="8697445" y="-11292"/>
            <a:ext cx="3548062" cy="454809"/>
            <a:chOff x="8640847" y="0"/>
            <a:chExt cx="3548062" cy="454809"/>
          </a:xfrm>
        </p:grpSpPr>
        <p:sp>
          <p:nvSpPr>
            <p:cNvPr id="105" name="Flèche : chevron 104">
              <a:extLst>
                <a:ext uri="{FF2B5EF4-FFF2-40B4-BE49-F238E27FC236}">
                  <a16:creationId xmlns:a16="http://schemas.microsoft.com/office/drawing/2014/main" id="{AF7EEB03-D0E8-4AB8-A95D-0C9C7956FE40}"/>
                </a:ext>
              </a:extLst>
            </p:cNvPr>
            <p:cNvSpPr/>
            <p:nvPr/>
          </p:nvSpPr>
          <p:spPr>
            <a:xfrm>
              <a:off x="8640847" y="0"/>
              <a:ext cx="3548062" cy="454809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Flèche : chevron 10">
              <a:extLst>
                <a:ext uri="{FF2B5EF4-FFF2-40B4-BE49-F238E27FC236}">
                  <a16:creationId xmlns:a16="http://schemas.microsoft.com/office/drawing/2014/main" id="{FC083B39-15DF-449F-8BA7-4FFAA27895F0}"/>
                </a:ext>
              </a:extLst>
            </p:cNvPr>
            <p:cNvSpPr txBox="1"/>
            <p:nvPr/>
          </p:nvSpPr>
          <p:spPr>
            <a:xfrm>
              <a:off x="8868252" y="0"/>
              <a:ext cx="3093253" cy="454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12" tIns="61341" rIns="30671" bIns="6134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300" kern="1200" dirty="0">
                  <a:solidFill>
                    <a:schemeClr val="bg1"/>
                  </a:solidFill>
                </a:rPr>
                <a:t>Conclusion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4F9A3808-48D8-4843-945C-4E74A863B21E}"/>
              </a:ext>
            </a:extLst>
          </p:cNvPr>
          <p:cNvGrpSpPr/>
          <p:nvPr/>
        </p:nvGrpSpPr>
        <p:grpSpPr>
          <a:xfrm>
            <a:off x="0" y="-3082"/>
            <a:ext cx="3193543" cy="433137"/>
            <a:chOff x="44732" y="0"/>
            <a:chExt cx="2927351" cy="433137"/>
          </a:xfrm>
        </p:grpSpPr>
        <p:sp>
          <p:nvSpPr>
            <p:cNvPr id="117" name="Flèche : pentagone 116">
              <a:extLst>
                <a:ext uri="{FF2B5EF4-FFF2-40B4-BE49-F238E27FC236}">
                  <a16:creationId xmlns:a16="http://schemas.microsoft.com/office/drawing/2014/main" id="{03005D6E-C70B-457A-9193-21AFDDE4119A}"/>
                </a:ext>
              </a:extLst>
            </p:cNvPr>
            <p:cNvSpPr/>
            <p:nvPr/>
          </p:nvSpPr>
          <p:spPr>
            <a:xfrm>
              <a:off x="44732" y="0"/>
              <a:ext cx="2927351" cy="433137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Flèche : pentagone 4">
              <a:extLst>
                <a:ext uri="{FF2B5EF4-FFF2-40B4-BE49-F238E27FC236}">
                  <a16:creationId xmlns:a16="http://schemas.microsoft.com/office/drawing/2014/main" id="{C09E7F7D-8D59-4C3F-8C44-40209B93A87B}"/>
                </a:ext>
              </a:extLst>
            </p:cNvPr>
            <p:cNvSpPr txBox="1"/>
            <p:nvPr/>
          </p:nvSpPr>
          <p:spPr>
            <a:xfrm>
              <a:off x="44732" y="0"/>
              <a:ext cx="2819067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348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Context</a:t>
              </a:r>
              <a:endParaRPr lang="fr-BE" sz="22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12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 : chevron 8">
            <a:extLst>
              <a:ext uri="{FF2B5EF4-FFF2-40B4-BE49-F238E27FC236}">
                <a16:creationId xmlns:a16="http://schemas.microsoft.com/office/drawing/2014/main" id="{C481EA38-CBAB-418A-BF17-A673DE8276BB}"/>
              </a:ext>
            </a:extLst>
          </p:cNvPr>
          <p:cNvSpPr txBox="1"/>
          <p:nvPr/>
        </p:nvSpPr>
        <p:spPr>
          <a:xfrm>
            <a:off x="4934488" y="-9215"/>
            <a:ext cx="2494214" cy="4331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011" tIns="58674" rIns="29337" bIns="5867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200" b="0" kern="1200" dirty="0" err="1"/>
              <a:t>Methodology</a:t>
            </a:r>
            <a:endParaRPr lang="fr-BE" sz="2200" b="0" kern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339109-6148-4EB6-887A-67B7439DE51A}"/>
              </a:ext>
            </a:extLst>
          </p:cNvPr>
          <p:cNvSpPr txBox="1"/>
          <p:nvPr/>
        </p:nvSpPr>
        <p:spPr>
          <a:xfrm>
            <a:off x="11725672" y="6418173"/>
            <a:ext cx="4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010FDD6-6F81-41A5-BE97-A7A11755417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3349" r="8234" b="4130"/>
          <a:stretch/>
        </p:blipFill>
        <p:spPr bwMode="auto">
          <a:xfrm>
            <a:off x="93070" y="1019022"/>
            <a:ext cx="5189143" cy="297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751C3B-8E80-4CD7-9BB9-2507B0DE191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3366" r="5947" b="2831"/>
          <a:stretch/>
        </p:blipFill>
        <p:spPr bwMode="auto">
          <a:xfrm>
            <a:off x="5717459" y="1023547"/>
            <a:ext cx="6072326" cy="2867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D0E29F-420C-40B8-81CA-A5F689168A76}"/>
              </a:ext>
            </a:extLst>
          </p:cNvPr>
          <p:cNvSpPr/>
          <p:nvPr/>
        </p:nvSpPr>
        <p:spPr>
          <a:xfrm>
            <a:off x="0" y="448129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Projected change in monthly cumulative precipitation. Blue color is CME uncertainty intervals for the reference and future. Black line with squares refers to the CME mea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n .</a:t>
            </a:r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08E74-8A1B-4541-8F49-4DDCD14DC09F}"/>
              </a:ext>
            </a:extLst>
          </p:cNvPr>
          <p:cNvSpPr/>
          <p:nvPr/>
        </p:nvSpPr>
        <p:spPr>
          <a:xfrm>
            <a:off x="6096000" y="44607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Projected change in average monthly Temperature. Blue color is CME uncertainty intervals for the reference and future. Black line with squares refers to the CME mean values</a:t>
            </a:r>
            <a:r>
              <a:rPr lang="en-US" sz="1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BE" sz="1600" i="1" dirty="0">
              <a:solidFill>
                <a:srgbClr val="44546A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616D8C6-DF91-4D7B-8A47-EF3B947FDF99}"/>
              </a:ext>
            </a:extLst>
          </p:cNvPr>
          <p:cNvGrpSpPr/>
          <p:nvPr/>
        </p:nvGrpSpPr>
        <p:grpSpPr>
          <a:xfrm>
            <a:off x="0" y="-17154"/>
            <a:ext cx="4154750" cy="433137"/>
            <a:chOff x="44732" y="0"/>
            <a:chExt cx="2927351" cy="433137"/>
          </a:xfrm>
        </p:grpSpPr>
        <p:sp>
          <p:nvSpPr>
            <p:cNvPr id="43" name="Flèche : pentagone 42">
              <a:extLst>
                <a:ext uri="{FF2B5EF4-FFF2-40B4-BE49-F238E27FC236}">
                  <a16:creationId xmlns:a16="http://schemas.microsoft.com/office/drawing/2014/main" id="{C1249EA3-DE0E-4C68-92FA-91628256931D}"/>
                </a:ext>
              </a:extLst>
            </p:cNvPr>
            <p:cNvSpPr/>
            <p:nvPr/>
          </p:nvSpPr>
          <p:spPr>
            <a:xfrm>
              <a:off x="44732" y="0"/>
              <a:ext cx="2927351" cy="433137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lèche : pentagone 4">
              <a:extLst>
                <a:ext uri="{FF2B5EF4-FFF2-40B4-BE49-F238E27FC236}">
                  <a16:creationId xmlns:a16="http://schemas.microsoft.com/office/drawing/2014/main" id="{39DE6C1F-62C2-4E26-94FD-260B31ACD33E}"/>
                </a:ext>
              </a:extLst>
            </p:cNvPr>
            <p:cNvSpPr txBox="1"/>
            <p:nvPr/>
          </p:nvSpPr>
          <p:spPr>
            <a:xfrm>
              <a:off x="44732" y="0"/>
              <a:ext cx="2819067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348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Context</a:t>
              </a:r>
              <a:endParaRPr lang="fr-BE" sz="2200" b="0" kern="1200" dirty="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2214490-D27D-4FA3-B0E3-B9F1E141B5BC}"/>
              </a:ext>
            </a:extLst>
          </p:cNvPr>
          <p:cNvGrpSpPr/>
          <p:nvPr/>
        </p:nvGrpSpPr>
        <p:grpSpPr>
          <a:xfrm>
            <a:off x="3837942" y="-3647"/>
            <a:ext cx="3759034" cy="433137"/>
            <a:chOff x="4738201" y="0"/>
            <a:chExt cx="2927351" cy="433137"/>
          </a:xfrm>
        </p:grpSpPr>
        <p:sp>
          <p:nvSpPr>
            <p:cNvPr id="46" name="Flèche : chevron 45">
              <a:extLst>
                <a:ext uri="{FF2B5EF4-FFF2-40B4-BE49-F238E27FC236}">
                  <a16:creationId xmlns:a16="http://schemas.microsoft.com/office/drawing/2014/main" id="{BF09C12E-C15B-4FF0-846E-5310F8F72AB0}"/>
                </a:ext>
              </a:extLst>
            </p:cNvPr>
            <p:cNvSpPr/>
            <p:nvPr/>
          </p:nvSpPr>
          <p:spPr>
            <a:xfrm>
              <a:off x="4738201" y="0"/>
              <a:ext cx="2927351" cy="43313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Flèche : chevron 8">
              <a:extLst>
                <a:ext uri="{FF2B5EF4-FFF2-40B4-BE49-F238E27FC236}">
                  <a16:creationId xmlns:a16="http://schemas.microsoft.com/office/drawing/2014/main" id="{FB204365-8D2D-40B0-A1D8-E9EA690FCCB4}"/>
                </a:ext>
              </a:extLst>
            </p:cNvPr>
            <p:cNvSpPr txBox="1"/>
            <p:nvPr/>
          </p:nvSpPr>
          <p:spPr>
            <a:xfrm>
              <a:off x="4954770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Methodology</a:t>
              </a:r>
              <a:endParaRPr lang="fr-BE" sz="2200" b="0" kern="1200" dirty="0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E7F7EF6-8E94-4024-AC89-3E7831714A52}"/>
              </a:ext>
            </a:extLst>
          </p:cNvPr>
          <p:cNvGrpSpPr/>
          <p:nvPr/>
        </p:nvGrpSpPr>
        <p:grpSpPr>
          <a:xfrm>
            <a:off x="7074480" y="3849"/>
            <a:ext cx="2927351" cy="433137"/>
            <a:chOff x="7108331" y="0"/>
            <a:chExt cx="2927351" cy="433137"/>
          </a:xfrm>
        </p:grpSpPr>
        <p:sp>
          <p:nvSpPr>
            <p:cNvPr id="49" name="Flèche : chevron 48">
              <a:extLst>
                <a:ext uri="{FF2B5EF4-FFF2-40B4-BE49-F238E27FC236}">
                  <a16:creationId xmlns:a16="http://schemas.microsoft.com/office/drawing/2014/main" id="{BF7C2F2E-E34D-4769-B4F4-27505D11FDDC}"/>
                </a:ext>
              </a:extLst>
            </p:cNvPr>
            <p:cNvSpPr/>
            <p:nvPr/>
          </p:nvSpPr>
          <p:spPr>
            <a:xfrm>
              <a:off x="7108331" y="0"/>
              <a:ext cx="2927351" cy="433137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lèche : chevron 10">
              <a:extLst>
                <a:ext uri="{FF2B5EF4-FFF2-40B4-BE49-F238E27FC236}">
                  <a16:creationId xmlns:a16="http://schemas.microsoft.com/office/drawing/2014/main" id="{87C218A0-8BEF-4D6A-976B-E0A69F102297}"/>
                </a:ext>
              </a:extLst>
            </p:cNvPr>
            <p:cNvSpPr txBox="1"/>
            <p:nvPr/>
          </p:nvSpPr>
          <p:spPr>
            <a:xfrm>
              <a:off x="7324900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Results</a:t>
              </a:r>
              <a:endParaRPr lang="fr-BE" sz="2200" b="0" kern="1200" dirty="0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27F65E8-3EC0-4993-8DA0-957FCC49720D}"/>
              </a:ext>
            </a:extLst>
          </p:cNvPr>
          <p:cNvGrpSpPr/>
          <p:nvPr/>
        </p:nvGrpSpPr>
        <p:grpSpPr>
          <a:xfrm>
            <a:off x="9369838" y="-3647"/>
            <a:ext cx="2927351" cy="433137"/>
            <a:chOff x="9369025" y="0"/>
            <a:chExt cx="2927351" cy="433137"/>
          </a:xfrm>
        </p:grpSpPr>
        <p:sp>
          <p:nvSpPr>
            <p:cNvPr id="52" name="Flèche : chevron 51">
              <a:extLst>
                <a:ext uri="{FF2B5EF4-FFF2-40B4-BE49-F238E27FC236}">
                  <a16:creationId xmlns:a16="http://schemas.microsoft.com/office/drawing/2014/main" id="{5B16F64A-5CBE-4A78-9995-20CD8F22EDAF}"/>
                </a:ext>
              </a:extLst>
            </p:cNvPr>
            <p:cNvSpPr/>
            <p:nvPr/>
          </p:nvSpPr>
          <p:spPr>
            <a:xfrm>
              <a:off x="9369025" y="0"/>
              <a:ext cx="2927351" cy="43313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Flèche : chevron 12">
              <a:extLst>
                <a:ext uri="{FF2B5EF4-FFF2-40B4-BE49-F238E27FC236}">
                  <a16:creationId xmlns:a16="http://schemas.microsoft.com/office/drawing/2014/main" id="{7B56BE1D-D826-4205-AAAD-EBF129209EF2}"/>
                </a:ext>
              </a:extLst>
            </p:cNvPr>
            <p:cNvSpPr txBox="1"/>
            <p:nvPr/>
          </p:nvSpPr>
          <p:spPr>
            <a:xfrm>
              <a:off x="9585594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>
                  <a:solidFill>
                    <a:schemeClr val="bg1"/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91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D1F65AE-D243-4906-B315-A79DC67DD4E2}"/>
              </a:ext>
            </a:extLst>
          </p:cNvPr>
          <p:cNvGrpSpPr/>
          <p:nvPr/>
        </p:nvGrpSpPr>
        <p:grpSpPr>
          <a:xfrm>
            <a:off x="0" y="-17154"/>
            <a:ext cx="4154750" cy="433137"/>
            <a:chOff x="44732" y="0"/>
            <a:chExt cx="2927351" cy="433137"/>
          </a:xfrm>
        </p:grpSpPr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A87CEC45-BFBA-4518-A6AC-0E54DD738A91}"/>
                </a:ext>
              </a:extLst>
            </p:cNvPr>
            <p:cNvSpPr/>
            <p:nvPr/>
          </p:nvSpPr>
          <p:spPr>
            <a:xfrm>
              <a:off x="44732" y="0"/>
              <a:ext cx="2927351" cy="433137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èche : pentagone 4">
              <a:extLst>
                <a:ext uri="{FF2B5EF4-FFF2-40B4-BE49-F238E27FC236}">
                  <a16:creationId xmlns:a16="http://schemas.microsoft.com/office/drawing/2014/main" id="{6961340E-AC33-4028-8708-7FB107FD0772}"/>
                </a:ext>
              </a:extLst>
            </p:cNvPr>
            <p:cNvSpPr txBox="1"/>
            <p:nvPr/>
          </p:nvSpPr>
          <p:spPr>
            <a:xfrm>
              <a:off x="44732" y="0"/>
              <a:ext cx="2819067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348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Context</a:t>
              </a:r>
              <a:endParaRPr lang="fr-BE" sz="2200" b="0" kern="120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B87BADA-1C63-476E-9CFC-55A01E75F95D}"/>
              </a:ext>
            </a:extLst>
          </p:cNvPr>
          <p:cNvGrpSpPr/>
          <p:nvPr/>
        </p:nvGrpSpPr>
        <p:grpSpPr>
          <a:xfrm>
            <a:off x="3837942" y="-3647"/>
            <a:ext cx="3759034" cy="433137"/>
            <a:chOff x="4738201" y="0"/>
            <a:chExt cx="2927351" cy="433137"/>
          </a:xfrm>
        </p:grpSpPr>
        <p:sp>
          <p:nvSpPr>
            <p:cNvPr id="13" name="Flèche : chevron 12">
              <a:extLst>
                <a:ext uri="{FF2B5EF4-FFF2-40B4-BE49-F238E27FC236}">
                  <a16:creationId xmlns:a16="http://schemas.microsoft.com/office/drawing/2014/main" id="{502EA109-FAAC-4980-B7F3-9C7D65CDB701}"/>
                </a:ext>
              </a:extLst>
            </p:cNvPr>
            <p:cNvSpPr/>
            <p:nvPr/>
          </p:nvSpPr>
          <p:spPr>
            <a:xfrm>
              <a:off x="4738201" y="0"/>
              <a:ext cx="2927351" cy="43313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èche : chevron 8">
              <a:extLst>
                <a:ext uri="{FF2B5EF4-FFF2-40B4-BE49-F238E27FC236}">
                  <a16:creationId xmlns:a16="http://schemas.microsoft.com/office/drawing/2014/main" id="{C481EA38-CBAB-418A-BF17-A673DE8276BB}"/>
                </a:ext>
              </a:extLst>
            </p:cNvPr>
            <p:cNvSpPr txBox="1"/>
            <p:nvPr/>
          </p:nvSpPr>
          <p:spPr>
            <a:xfrm>
              <a:off x="4954770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Methodology</a:t>
              </a:r>
              <a:endParaRPr lang="fr-BE" sz="2200" b="0" kern="1200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4E40AE3-722F-4716-A5EF-606A46DA0437}"/>
              </a:ext>
            </a:extLst>
          </p:cNvPr>
          <p:cNvGrpSpPr/>
          <p:nvPr/>
        </p:nvGrpSpPr>
        <p:grpSpPr>
          <a:xfrm>
            <a:off x="7074480" y="3849"/>
            <a:ext cx="2927351" cy="433137"/>
            <a:chOff x="7108331" y="0"/>
            <a:chExt cx="2927351" cy="433137"/>
          </a:xfrm>
        </p:grpSpPr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id="{CE2D562C-032D-4925-8A14-14BAFEBD3D75}"/>
                </a:ext>
              </a:extLst>
            </p:cNvPr>
            <p:cNvSpPr/>
            <p:nvPr/>
          </p:nvSpPr>
          <p:spPr>
            <a:xfrm>
              <a:off x="7108331" y="0"/>
              <a:ext cx="2927351" cy="433137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èche : chevron 10">
              <a:extLst>
                <a:ext uri="{FF2B5EF4-FFF2-40B4-BE49-F238E27FC236}">
                  <a16:creationId xmlns:a16="http://schemas.microsoft.com/office/drawing/2014/main" id="{9EC4A22B-FCEE-43FB-80B1-6E6D9A288E84}"/>
                </a:ext>
              </a:extLst>
            </p:cNvPr>
            <p:cNvSpPr txBox="1"/>
            <p:nvPr/>
          </p:nvSpPr>
          <p:spPr>
            <a:xfrm>
              <a:off x="7324900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 err="1"/>
                <a:t>Results</a:t>
              </a:r>
              <a:endParaRPr lang="fr-BE" sz="2200" b="0" kern="12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4B48C53-51AB-4A4A-8348-BCCD8139530B}"/>
              </a:ext>
            </a:extLst>
          </p:cNvPr>
          <p:cNvGrpSpPr/>
          <p:nvPr/>
        </p:nvGrpSpPr>
        <p:grpSpPr>
          <a:xfrm>
            <a:off x="9369838" y="-3647"/>
            <a:ext cx="2927351" cy="433137"/>
            <a:chOff x="9369025" y="0"/>
            <a:chExt cx="2927351" cy="433137"/>
          </a:xfrm>
        </p:grpSpPr>
        <p:sp>
          <p:nvSpPr>
            <p:cNvPr id="9" name="Flèche : chevron 8">
              <a:extLst>
                <a:ext uri="{FF2B5EF4-FFF2-40B4-BE49-F238E27FC236}">
                  <a16:creationId xmlns:a16="http://schemas.microsoft.com/office/drawing/2014/main" id="{E882CEFC-B244-4764-B8B1-A9563AF44951}"/>
                </a:ext>
              </a:extLst>
            </p:cNvPr>
            <p:cNvSpPr/>
            <p:nvPr/>
          </p:nvSpPr>
          <p:spPr>
            <a:xfrm>
              <a:off x="9369025" y="0"/>
              <a:ext cx="2927351" cy="43313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èche : chevron 12">
              <a:extLst>
                <a:ext uri="{FF2B5EF4-FFF2-40B4-BE49-F238E27FC236}">
                  <a16:creationId xmlns:a16="http://schemas.microsoft.com/office/drawing/2014/main" id="{F3F004B2-15BA-4A86-A780-65823E37327C}"/>
                </a:ext>
              </a:extLst>
            </p:cNvPr>
            <p:cNvSpPr txBox="1"/>
            <p:nvPr/>
          </p:nvSpPr>
          <p:spPr>
            <a:xfrm>
              <a:off x="9585594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>
                  <a:solidFill>
                    <a:schemeClr val="bg1"/>
                  </a:solidFill>
                </a:rPr>
                <a:t>Conclusion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32339109-6148-4EB6-887A-67B7439DE51A}"/>
              </a:ext>
            </a:extLst>
          </p:cNvPr>
          <p:cNvSpPr txBox="1"/>
          <p:nvPr/>
        </p:nvSpPr>
        <p:spPr>
          <a:xfrm>
            <a:off x="11622304" y="6409295"/>
            <a:ext cx="4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4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09BADA4-1086-4DC4-B5FA-B834FB9E3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5116" r="8400" b="5116"/>
          <a:stretch/>
        </p:blipFill>
        <p:spPr bwMode="auto">
          <a:xfrm>
            <a:off x="438832" y="781018"/>
            <a:ext cx="5751894" cy="4083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B28A94A-2A82-4946-8F7E-39AB8EDB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5519" r="8042" b="1310"/>
          <a:stretch/>
        </p:blipFill>
        <p:spPr bwMode="auto">
          <a:xfrm>
            <a:off x="6895418" y="845414"/>
            <a:ext cx="4857750" cy="4019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2FF286-910C-4546-8BC9-49D09A11E3BD}"/>
              </a:ext>
            </a:extLst>
          </p:cNvPr>
          <p:cNvSpPr/>
          <p:nvPr/>
        </p:nvSpPr>
        <p:spPr>
          <a:xfrm>
            <a:off x="266779" y="49550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ea typeface="Calibri" panose="020F0502020204030204" pitchFamily="34" charset="0"/>
              </a:rPr>
              <a:t>FDCs as derived by the 6 models for the reference (Blue color) and the future (Pink color) periods for the </a:t>
            </a:r>
            <a:r>
              <a:rPr lang="en-US" sz="1600" dirty="0" err="1">
                <a:ea typeface="Calibri" panose="020F0502020204030204" pitchFamily="34" charset="0"/>
              </a:rPr>
              <a:t>Siliana</a:t>
            </a:r>
            <a:r>
              <a:rPr lang="en-US" sz="1600" dirty="0">
                <a:ea typeface="Calibri" panose="020F0502020204030204" pitchFamily="34" charset="0"/>
              </a:rPr>
              <a:t> catchment.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(a) CNRM-CERFACS-CNRM-CM5; (b) MPI-M-MPI-ESM-LR; (c) NCC-NorESM1-M; (d) ICHEC-EC-EARTH&amp;;(e) MPI-M-MPI-ESM-LR; (f) IPSL-IPSL-C</a:t>
            </a:r>
            <a:endParaRPr lang="fr-BE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511D0-3DCA-441E-BFE9-9115E5BA8A55}"/>
              </a:ext>
            </a:extLst>
          </p:cNvPr>
          <p:cNvSpPr/>
          <p:nvPr/>
        </p:nvSpPr>
        <p:spPr>
          <a:xfrm>
            <a:off x="7177324" y="4955070"/>
            <a:ext cx="48577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Relative Change of Low and High Flows for the six models. </a:t>
            </a:r>
            <a:endParaRPr lang="fr-BE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(a) CNRM-CERFACS-CNRM-CM5; (b) MPI-M-MPI-ESM-LR; (c) NCC-NorESM1-M; (d) ICHEC-EC-EARTH&amp;;(e) MPI-M-MPI-ESM-LR; (f) IPSL-IPSL-C</a:t>
            </a:r>
            <a:endParaRPr lang="fr-BE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8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933" y="670915"/>
            <a:ext cx="11702903" cy="632460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low flow frequency is expected to increase significantly as well as a decrease of their magnitudes.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high flows frequency and magnitudes are both projected to a decrease which may lead to more critical situation of </a:t>
            </a:r>
            <a:r>
              <a:rPr lang="en-US" dirty="0" err="1"/>
              <a:t>Siliana</a:t>
            </a:r>
            <a:r>
              <a:rPr lang="en-US" dirty="0"/>
              <a:t> Basin with a frequent hydrological drought.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fr-BE" dirty="0"/>
          </a:p>
          <a:p>
            <a:pPr marL="0" indent="0">
              <a:buNone/>
            </a:pPr>
            <a:r>
              <a:rPr lang="en-US" dirty="0"/>
              <a:t>Projected changes in precipitation and temperature show: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fr-BE" dirty="0"/>
          </a:p>
          <a:p>
            <a:pPr lvl="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Tendency to a decrease in precipitation across all the months, especially in summer </a:t>
            </a:r>
            <a:endParaRPr lang="fr-BE" dirty="0"/>
          </a:p>
          <a:p>
            <a:pPr lvl="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Tendency towards warmer conditions in the future  </a:t>
            </a:r>
            <a:endParaRPr lang="fr-BE" dirty="0"/>
          </a:p>
          <a:p>
            <a:pPr algn="just">
              <a:lnSpc>
                <a:spcPct val="150000"/>
              </a:lnSpc>
              <a:buNone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5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5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64B3321-929A-4119-8B59-25C196939B70}"/>
              </a:ext>
            </a:extLst>
          </p:cNvPr>
          <p:cNvGrpSpPr/>
          <p:nvPr/>
        </p:nvGrpSpPr>
        <p:grpSpPr>
          <a:xfrm>
            <a:off x="3781888" y="-49129"/>
            <a:ext cx="3628974" cy="433137"/>
            <a:chOff x="4744963" y="0"/>
            <a:chExt cx="2927351" cy="433137"/>
          </a:xfrm>
        </p:grpSpPr>
        <p:sp>
          <p:nvSpPr>
            <p:cNvPr id="13" name="Flèche : chevron 12">
              <a:extLst>
                <a:ext uri="{FF2B5EF4-FFF2-40B4-BE49-F238E27FC236}">
                  <a16:creationId xmlns:a16="http://schemas.microsoft.com/office/drawing/2014/main" id="{88E247B4-DE97-42B9-9980-99DC2663E2C5}"/>
                </a:ext>
              </a:extLst>
            </p:cNvPr>
            <p:cNvSpPr/>
            <p:nvPr/>
          </p:nvSpPr>
          <p:spPr>
            <a:xfrm>
              <a:off x="4744963" y="0"/>
              <a:ext cx="2927351" cy="43313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èche : chevron 6">
              <a:extLst>
                <a:ext uri="{FF2B5EF4-FFF2-40B4-BE49-F238E27FC236}">
                  <a16:creationId xmlns:a16="http://schemas.microsoft.com/office/drawing/2014/main" id="{200CBD3D-9C63-4201-AD49-3555F63C7868}"/>
                </a:ext>
              </a:extLst>
            </p:cNvPr>
            <p:cNvSpPr txBox="1"/>
            <p:nvPr/>
          </p:nvSpPr>
          <p:spPr>
            <a:xfrm>
              <a:off x="4961532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kern="1200" dirty="0" err="1"/>
                <a:t>Methodology</a:t>
              </a:r>
              <a:endParaRPr lang="fr-BE" sz="2200" kern="1200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D609089-93CD-4D27-9105-1BB8B5FFA6D9}"/>
              </a:ext>
            </a:extLst>
          </p:cNvPr>
          <p:cNvGrpSpPr/>
          <p:nvPr/>
        </p:nvGrpSpPr>
        <p:grpSpPr>
          <a:xfrm>
            <a:off x="6692071" y="-49129"/>
            <a:ext cx="2927351" cy="433137"/>
            <a:chOff x="7109836" y="0"/>
            <a:chExt cx="2927351" cy="433137"/>
          </a:xfrm>
        </p:grpSpPr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id="{16F8B975-EEBB-4229-A1E7-28027AC247EA}"/>
                </a:ext>
              </a:extLst>
            </p:cNvPr>
            <p:cNvSpPr/>
            <p:nvPr/>
          </p:nvSpPr>
          <p:spPr>
            <a:xfrm>
              <a:off x="7109836" y="0"/>
              <a:ext cx="2927351" cy="43313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lèche : chevron 8">
              <a:extLst>
                <a:ext uri="{FF2B5EF4-FFF2-40B4-BE49-F238E27FC236}">
                  <a16:creationId xmlns:a16="http://schemas.microsoft.com/office/drawing/2014/main" id="{EEDDA7CA-43A3-4616-80FA-D07547EC4E6D}"/>
                </a:ext>
              </a:extLst>
            </p:cNvPr>
            <p:cNvSpPr txBox="1"/>
            <p:nvPr/>
          </p:nvSpPr>
          <p:spPr>
            <a:xfrm>
              <a:off x="7326405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kern="1200" dirty="0" err="1"/>
                <a:t>Results</a:t>
              </a:r>
              <a:endParaRPr lang="fr-BE" sz="2200" kern="12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C15FD82A-B940-4FEF-8E46-85F407B49C4C}"/>
              </a:ext>
            </a:extLst>
          </p:cNvPr>
          <p:cNvGrpSpPr/>
          <p:nvPr/>
        </p:nvGrpSpPr>
        <p:grpSpPr>
          <a:xfrm>
            <a:off x="9220514" y="-38870"/>
            <a:ext cx="2927351" cy="433137"/>
            <a:chOff x="9370526" y="0"/>
            <a:chExt cx="2927351" cy="433137"/>
          </a:xfrm>
        </p:grpSpPr>
        <p:sp>
          <p:nvSpPr>
            <p:cNvPr id="9" name="Flèche : chevron 8">
              <a:extLst>
                <a:ext uri="{FF2B5EF4-FFF2-40B4-BE49-F238E27FC236}">
                  <a16:creationId xmlns:a16="http://schemas.microsoft.com/office/drawing/2014/main" id="{7B3688C8-9C57-4796-9DAB-E0884BC3BA0E}"/>
                </a:ext>
              </a:extLst>
            </p:cNvPr>
            <p:cNvSpPr/>
            <p:nvPr/>
          </p:nvSpPr>
          <p:spPr>
            <a:xfrm>
              <a:off x="9370526" y="0"/>
              <a:ext cx="2927351" cy="433137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èche : chevron 10">
              <a:extLst>
                <a:ext uri="{FF2B5EF4-FFF2-40B4-BE49-F238E27FC236}">
                  <a16:creationId xmlns:a16="http://schemas.microsoft.com/office/drawing/2014/main" id="{97D15F1F-8CB3-4257-972D-2B5DF0A80D4C}"/>
                </a:ext>
              </a:extLst>
            </p:cNvPr>
            <p:cNvSpPr txBox="1"/>
            <p:nvPr/>
          </p:nvSpPr>
          <p:spPr>
            <a:xfrm>
              <a:off x="9587095" y="0"/>
              <a:ext cx="2494214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kern="1200" dirty="0">
                  <a:solidFill>
                    <a:schemeClr val="bg1"/>
                  </a:solidFill>
                </a:rPr>
                <a:t>Conclusion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56F581A-302C-42F3-A821-705306FD02CE}"/>
              </a:ext>
            </a:extLst>
          </p:cNvPr>
          <p:cNvSpPr txBox="1"/>
          <p:nvPr/>
        </p:nvSpPr>
        <p:spPr>
          <a:xfrm>
            <a:off x="11725672" y="6453963"/>
            <a:ext cx="4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5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CACE5DB-390E-4CE4-85C9-B1B969CD1179}"/>
              </a:ext>
            </a:extLst>
          </p:cNvPr>
          <p:cNvGrpSpPr/>
          <p:nvPr/>
        </p:nvGrpSpPr>
        <p:grpSpPr>
          <a:xfrm>
            <a:off x="0" y="-49130"/>
            <a:ext cx="4266942" cy="433137"/>
            <a:chOff x="44732" y="0"/>
            <a:chExt cx="2927351" cy="433137"/>
          </a:xfrm>
        </p:grpSpPr>
        <p:sp>
          <p:nvSpPr>
            <p:cNvPr id="25" name="Flèche : pentagone 24">
              <a:extLst>
                <a:ext uri="{FF2B5EF4-FFF2-40B4-BE49-F238E27FC236}">
                  <a16:creationId xmlns:a16="http://schemas.microsoft.com/office/drawing/2014/main" id="{9F7F63AC-D42A-4078-BD02-7F73160C8013}"/>
                </a:ext>
              </a:extLst>
            </p:cNvPr>
            <p:cNvSpPr/>
            <p:nvPr/>
          </p:nvSpPr>
          <p:spPr>
            <a:xfrm>
              <a:off x="44732" y="0"/>
              <a:ext cx="2927351" cy="433137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èche : pentagone 4">
              <a:extLst>
                <a:ext uri="{FF2B5EF4-FFF2-40B4-BE49-F238E27FC236}">
                  <a16:creationId xmlns:a16="http://schemas.microsoft.com/office/drawing/2014/main" id="{72B86210-75C5-45DA-A684-8B838A9AE11C}"/>
                </a:ext>
              </a:extLst>
            </p:cNvPr>
            <p:cNvSpPr txBox="1"/>
            <p:nvPr/>
          </p:nvSpPr>
          <p:spPr>
            <a:xfrm>
              <a:off x="44732" y="0"/>
              <a:ext cx="2819067" cy="433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348" tIns="58674" rIns="29337" bIns="58674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200" b="0" kern="1200" dirty="0"/>
                <a:t>Contexte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4F7FA0-E799-481B-B09F-AFD32ECC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0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81BB09-E90B-4511-82DE-82908C86E073}"/>
              </a:ext>
            </a:extLst>
          </p:cNvPr>
          <p:cNvSpPr txBox="1"/>
          <p:nvPr/>
        </p:nvSpPr>
        <p:spPr>
          <a:xfrm>
            <a:off x="6631619" y="4199138"/>
            <a:ext cx="483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>
                <a:solidFill>
                  <a:srgbClr val="FF0000"/>
                </a:solidFill>
              </a:rPr>
              <a:t>imen.elghoul@uclouvain,be</a:t>
            </a:r>
            <a:endParaRPr lang="fr-BE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14511</TotalTime>
  <Words>412</Words>
  <Application>Microsoft Office PowerPoint</Application>
  <PresentationFormat>Grand écran</PresentationFormat>
  <Paragraphs>71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Imen Elghoul</dc:creator>
  <cp:lastModifiedBy>Imen El Ghoul</cp:lastModifiedBy>
  <cp:revision>60</cp:revision>
  <dcterms:created xsi:type="dcterms:W3CDTF">2022-01-25T18:15:01Z</dcterms:created>
  <dcterms:modified xsi:type="dcterms:W3CDTF">2022-05-22T07:28:43Z</dcterms:modified>
</cp:coreProperties>
</file>