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2" r:id="rId3"/>
    <p:sldId id="264" r:id="rId4"/>
    <p:sldId id="258" r:id="rId5"/>
    <p:sldId id="259" r:id="rId6"/>
    <p:sldId id="260" r:id="rId7"/>
    <p:sldId id="261" r:id="rId8"/>
    <p:sldId id="263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73FD31-6B35-ACD1-190C-C52746711A9F}" name="Bastien Dieppois" initials="BD" userId="S::ab9482@coventry.ac.uk::1f48ac5c-4f54-4c02-95f8-abd8198f2fb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5"/>
    <p:restoredTop sz="94760"/>
  </p:normalViewPr>
  <p:slideViewPr>
    <p:cSldViewPr snapToGrid="0" snapToObjects="1">
      <p:cViewPr varScale="1">
        <p:scale>
          <a:sx n="84" d="100"/>
          <a:sy n="84" d="100"/>
        </p:scale>
        <p:origin x="200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760FD-E5BC-A6F0-EBBE-56306CC93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3B9F92-017A-8A8B-0C03-95751B700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90E14-197A-8EBE-0994-2D7436A5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0123-D262-D143-8BF7-C26A35E59DB8}" type="datetimeFigureOut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EFD17-34F1-41EF-2B58-39093A9C5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E67C-35ED-EE7D-C761-C425AA4D1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5839-15DD-184F-860E-B67887E3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6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C38A5-0ECC-B6BC-F516-4861FD31B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258A92-C7B0-0522-5F7B-CB041A387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A69BA-7046-27B1-5D21-9D5D2BE35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0123-D262-D143-8BF7-C26A35E59DB8}" type="datetimeFigureOut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83486-FAAE-F586-1986-E641B35FD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33345-7B28-538A-2939-22E22C36B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5839-15DD-184F-860E-B67887E3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4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35DE54-EF07-65F7-B479-FC2542D76F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E2A6B-B69A-C62F-EC5F-5096BEC51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F3900-64CB-CEE3-ABFB-DB1AFE74C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0123-D262-D143-8BF7-C26A35E59DB8}" type="datetimeFigureOut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6EA9B-8146-F111-2A81-496F5022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DE2C3-1706-5391-E409-6223FED1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5839-15DD-184F-860E-B67887E3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9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1E6C6-2EAB-1A3E-4E8A-6CE85E89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0B57F-72BC-6685-51DF-DF31DA10C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132F5-7AA8-CD44-05FF-AC2EDE623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0123-D262-D143-8BF7-C26A35E59DB8}" type="datetimeFigureOut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A91E-1932-55C5-539C-310913F13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2E242-D512-2E3B-5547-33EDD34C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5839-15DD-184F-860E-B67887E3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8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E33F8-2CF2-E411-A999-BABCA41E6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8B2DF-0141-3C5D-0CDE-6EBE57384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E304C-8478-D24F-8886-5E751E695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0123-D262-D143-8BF7-C26A35E59DB8}" type="datetimeFigureOut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DF993-92FB-B287-C63E-0941E5535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44EE8-4483-EB78-53C3-F1849B3D3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5839-15DD-184F-860E-B67887E3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6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52563-7E0C-5DE9-1CBD-A81D879B3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CA339-40FA-F4A6-3B35-10269BDB8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35D2B-E7B7-0B0D-5691-C8DBE8319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0B8DD-C43C-6B0E-4379-577A48AA5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0123-D262-D143-8BF7-C26A35E59DB8}" type="datetimeFigureOut">
              <a:rPr lang="en-US" smtClean="0"/>
              <a:t>5/23/22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33398-3944-2513-D387-551F3E2DD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B5F8D-E20D-7401-1840-3F6BB435C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5839-15DD-184F-860E-B67887E3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6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4155-DBBD-F56E-1D81-3E61BD5E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4FE59-2EB6-C952-E7B7-BB66D8B7A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04F70-CFAE-20DC-B1C1-2C32BD553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A9462F-FCED-6774-8BBB-BAC6E8707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BF1D52-C54D-EFE1-D401-F4066CE54F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99397F-94F2-94F2-6E36-6F09ABBA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0123-D262-D143-8BF7-C26A35E59DB8}" type="datetimeFigureOut">
              <a:rPr lang="en-US" smtClean="0"/>
              <a:t>5/23/22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20E668-7CAB-8D6D-CA77-2E1AF426A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C96493-07ED-C2BF-571F-7A06615EE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5839-15DD-184F-860E-B67887E3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4F9BD-3E62-BFE8-9D70-A0D3E0ACC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9DF93D-D6EC-E911-1D1D-28AA8240C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0123-D262-D143-8BF7-C26A35E59DB8}" type="datetimeFigureOut">
              <a:rPr lang="en-US" smtClean="0"/>
              <a:t>5/23/22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1B8654-1927-8266-A201-980C408F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39CFC-BA07-09A2-2D35-7BC2D1B3C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5839-15DD-184F-860E-B67887E3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6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EF0212-F6BB-F78B-A2C8-0B806819F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0123-D262-D143-8BF7-C26A35E59DB8}" type="datetimeFigureOut">
              <a:rPr lang="en-US" smtClean="0"/>
              <a:t>5/23/22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76DB45-2DFF-528F-74B8-3400FB16A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7AE24-DD10-7BA1-36DE-38D02DA19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5839-15DD-184F-860E-B67887E3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5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265E0-3B90-6C3D-4B07-AD3FD4167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914D0-4B38-8FA7-6C5F-EE73B3018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36E3B5-ED78-2BC3-A5A5-70A843827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339F9-7D6B-9CDD-A4E2-7360EB71A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0123-D262-D143-8BF7-C26A35E59DB8}" type="datetimeFigureOut">
              <a:rPr lang="en-US" smtClean="0"/>
              <a:t>5/23/22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0F52D-B7E9-73B6-9649-6BD55E870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E7E9B-6519-AAFB-0415-DFE549536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5839-15DD-184F-860E-B67887E3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387CE-FFFF-0B45-7235-4B34525E4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157B97-ABAB-E692-771C-6390FA8E92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8FA98-CC88-83A4-1DF9-B9E37FFEA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0FDB1-4B66-E7F6-76A5-17B17D7E8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0123-D262-D143-8BF7-C26A35E59DB8}" type="datetimeFigureOut">
              <a:rPr lang="en-US" smtClean="0"/>
              <a:t>5/23/22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74671-F822-2DFB-4C8B-334551B03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29B6A-DDB3-5779-DF7E-33377990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5839-15DD-184F-860E-B67887E3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2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C5E2F7-C7CD-104A-73B2-6B59E5F15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18324-D9EA-9E45-B909-DDA38E180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AA5BC-C0CD-7C41-7BBD-61421A47A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80123-D262-D143-8BF7-C26A35E59DB8}" type="datetimeFigureOut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36034-929F-D33D-76D8-34A1D4915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37C43-2ABE-8319-3536-169CB758F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55839-15DD-184F-860E-B67887E3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9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8C7A25DB-1BCE-7DB4-799E-C4A1BCB8C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11" y="543851"/>
            <a:ext cx="4856199" cy="166066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7C3776D-AB11-335F-033E-FFE7A6386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48" y="2496133"/>
            <a:ext cx="1014545" cy="7727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B9B0C1-E647-D2FF-9199-1C67DD5BF32D}"/>
              </a:ext>
            </a:extLst>
          </p:cNvPr>
          <p:cNvSpPr txBox="1"/>
          <p:nvPr/>
        </p:nvSpPr>
        <p:spPr>
          <a:xfrm>
            <a:off x="6024154" y="1471910"/>
            <a:ext cx="616784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changes in agrometeorological risks over the southern Mediterranean region, and its potential impacts               on crop growth</a:t>
            </a:r>
          </a:p>
          <a:p>
            <a:pPr algn="ctr"/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Behnam </a:t>
            </a:r>
            <a:r>
              <a:rPr lang="en-GB" sz="2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Mirgol</a:t>
            </a:r>
            <a:r>
              <a:rPr lang="en-GB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Bastien </a:t>
            </a:r>
            <a:r>
              <a:rPr lang="en-GB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Dieppois</a:t>
            </a:r>
            <a:r>
              <a:rPr lang="en-GB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Jessica Northey, Jonathan Eden, </a:t>
            </a:r>
            <a:r>
              <a:rPr lang="en-GB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Lional</a:t>
            </a:r>
            <a:r>
              <a:rPr lang="en-GB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Jarlan</a:t>
            </a:r>
            <a:r>
              <a:rPr lang="en-GB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Yves </a:t>
            </a:r>
            <a:r>
              <a:rPr lang="en-GB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Tramblay</a:t>
            </a:r>
            <a:r>
              <a:rPr lang="en-GB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Gil </a:t>
            </a:r>
            <a:r>
              <a:rPr lang="en-GB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Mahé</a:t>
            </a:r>
            <a:r>
              <a:rPr lang="en-GB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 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BCDA8E59-020A-8591-C881-AD355DAA0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532" y="2414455"/>
            <a:ext cx="1014545" cy="1014545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82140966-4F05-0BEF-E17D-D1A7A5FCD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661" y="3872897"/>
            <a:ext cx="1191322" cy="1316724"/>
          </a:xfrm>
          <a:prstGeom prst="rect">
            <a:avLst/>
          </a:prstGeom>
        </p:spPr>
      </p:pic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2DF4B22B-2878-A13C-36B5-3531423752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6729" y="2411746"/>
            <a:ext cx="1014545" cy="1187234"/>
          </a:xfrm>
          <a:prstGeom prst="rect">
            <a:avLst/>
          </a:prstGeom>
        </p:spPr>
      </p:pic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0AE36697-E393-EDFD-151B-61244E193A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120" y="4023987"/>
            <a:ext cx="1191321" cy="101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11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CFF86-C595-BE8B-23BB-4E77EBC9E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020615"/>
            <a:ext cx="10515600" cy="8167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attentions</a:t>
            </a:r>
          </a:p>
        </p:txBody>
      </p:sp>
    </p:spTree>
    <p:extLst>
      <p:ext uri="{BB962C8B-B14F-4D97-AF65-F5344CB8AC3E}">
        <p14:creationId xmlns:p14="http://schemas.microsoft.com/office/powerpoint/2010/main" val="35490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D6F18-2F7F-BA0A-9F20-6BA0CF09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771C5-8B75-D383-9E96-31ECFEEA3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088"/>
            <a:ext cx="1122742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volume of greenhouse gas emissions has increased over the last decades, and this has an impact on regional climate patterns.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date, the Southern Mediterranean region has received much less attention.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Agriculture sector strongly depends on climate, and climate change through altering crop growth period, photosynthesis procedure, etc., affects crop productivity.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ADA16E98-96A4-A6DB-C326-C74FA77A8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684" y="3473244"/>
            <a:ext cx="6885695" cy="2902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99EAB0-A5F2-23D4-CD29-6FBC374ECCD3}"/>
              </a:ext>
            </a:extLst>
          </p:cNvPr>
          <p:cNvSpPr txBox="1"/>
          <p:nvPr/>
        </p:nvSpPr>
        <p:spPr>
          <a:xfrm>
            <a:off x="2330117" y="6322058"/>
            <a:ext cx="6614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Fig 1. Trends of global greenhouse gases emission in the atmosphere over the last decades </a:t>
            </a:r>
          </a:p>
          <a:p>
            <a:pPr algn="ctr"/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(Source: 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United Nations Environment Programme, 2020)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7847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5F41F-CB7A-0C02-8A44-E56D4CAF4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14074-F933-E6E7-AF18-8D0BE705D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0180" y="1614648"/>
            <a:ext cx="8211820" cy="466725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southern Mediterranean region is considered as one of the most vulnerable regions to climate change.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Agriculture plays an undeniable role in the region's local economies, which have been affected by climate change.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evaluation of the historical changes in agrometeorological risks can: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highlight the most affected areas by climate change.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ii) provides vital evidence for adaptation and mitigation plans in      the region</a:t>
            </a:r>
          </a:p>
        </p:txBody>
      </p:sp>
      <p:pic>
        <p:nvPicPr>
          <p:cNvPr id="5" name="Picture 4" descr="A picture containing grass, outdoor, sky, truck&#10;&#10;Description automatically generated">
            <a:extLst>
              <a:ext uri="{FF2B5EF4-FFF2-40B4-BE49-F238E27FC236}">
                <a16:creationId xmlns:a16="http://schemas.microsoft.com/office/drawing/2014/main" id="{591896E7-D6DE-00F4-AD58-B3E57189D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330" y="1465065"/>
            <a:ext cx="2540355" cy="1702038"/>
          </a:xfrm>
          <a:prstGeom prst="rect">
            <a:avLst/>
          </a:prstGeom>
        </p:spPr>
      </p:pic>
      <p:pic>
        <p:nvPicPr>
          <p:cNvPr id="11" name="Picture 10" descr="A picture containing grass, outdoor, field, mountain&#10;&#10;Description automatically generated">
            <a:extLst>
              <a:ext uri="{FF2B5EF4-FFF2-40B4-BE49-F238E27FC236}">
                <a16:creationId xmlns:a16="http://schemas.microsoft.com/office/drawing/2014/main" id="{D1E585BE-5BA9-625F-4433-AD819B7F9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330" y="3267572"/>
            <a:ext cx="2540355" cy="1682985"/>
          </a:xfrm>
          <a:prstGeom prst="rect">
            <a:avLst/>
          </a:prstGeom>
        </p:spPr>
      </p:pic>
      <p:pic>
        <p:nvPicPr>
          <p:cNvPr id="13" name="Picture 12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8D0698CE-9273-2E28-FF7A-AAAA7525A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330" y="5051026"/>
            <a:ext cx="2581113" cy="170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464FA-6C9B-3D66-F542-F57F14EAE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4" y="224787"/>
            <a:ext cx="10515600" cy="1325563"/>
          </a:xfrm>
        </p:spPr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70-year trend in ERA5-land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83B8DF-458C-B3BA-AA5B-8D33CB4CF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47255"/>
            <a:ext cx="6060534" cy="43386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93F18E-6BFF-CD85-691C-35A1F639CF0C}"/>
              </a:ext>
            </a:extLst>
          </p:cNvPr>
          <p:cNvSpPr txBox="1"/>
          <p:nvPr/>
        </p:nvSpPr>
        <p:spPr>
          <a:xfrm>
            <a:off x="1223960" y="1370285"/>
            <a:ext cx="4772025" cy="353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mean temperature trend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40DAEA-D4F5-969C-3AB4-CBB05992474E}"/>
              </a:ext>
            </a:extLst>
          </p:cNvPr>
          <p:cNvSpPr txBox="1"/>
          <p:nvPr/>
        </p:nvSpPr>
        <p:spPr>
          <a:xfrm>
            <a:off x="1223959" y="3451116"/>
            <a:ext cx="4772025" cy="353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precipitation trend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263882-33FF-2911-DFD1-AF099BF7DCA6}"/>
              </a:ext>
            </a:extLst>
          </p:cNvPr>
          <p:cNvSpPr txBox="1"/>
          <p:nvPr/>
        </p:nvSpPr>
        <p:spPr>
          <a:xfrm>
            <a:off x="7040559" y="1867660"/>
            <a:ext cx="4660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last 70 years, ERA5-land shows a significant warming trend over the entire region.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same period, ERA5-land also shows a negative trend in precipitation over Morocco, and a positive trend northeastern Algeria and Tunisia.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24F93D-338B-7755-F5E4-5310C20BCDFE}"/>
              </a:ext>
            </a:extLst>
          </p:cNvPr>
          <p:cNvSpPr txBox="1"/>
          <p:nvPr/>
        </p:nvSpPr>
        <p:spPr>
          <a:xfrm>
            <a:off x="249087" y="5960330"/>
            <a:ext cx="672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Fig 2. Trends of annual mean temperature and precipitation</a:t>
            </a:r>
          </a:p>
          <a:p>
            <a:pPr algn="ctr"/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the southern Mediterranean region in ERA5-land (1950-2019). Trend intensity are estimated using the Sen’s slope. Contours indicate regions where the Mann-Kendall trend analysis was significant at p=0.1.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4291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A6FA6-EDD6-BB2E-1B15-15C86A60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95" y="124153"/>
            <a:ext cx="10515600" cy="1325563"/>
          </a:xfrm>
        </p:spPr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20-year trend in ERA5-land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D7D5F66-FEF7-4537-6F19-B0468AF83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603" b="-4737"/>
          <a:stretch/>
        </p:blipFill>
        <p:spPr>
          <a:xfrm>
            <a:off x="838200" y="1234724"/>
            <a:ext cx="6046234" cy="5072062"/>
          </a:xfr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078ECA-F214-9062-977F-A94B1DC6B93C}"/>
              </a:ext>
            </a:extLst>
          </p:cNvPr>
          <p:cNvSpPr txBox="1"/>
          <p:nvPr/>
        </p:nvSpPr>
        <p:spPr>
          <a:xfrm>
            <a:off x="1200150" y="3470787"/>
            <a:ext cx="4772025" cy="353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precipitation trend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C3CFDA-9A6D-167B-ECCC-38F52C1A6ABA}"/>
              </a:ext>
            </a:extLst>
          </p:cNvPr>
          <p:cNvSpPr txBox="1"/>
          <p:nvPr/>
        </p:nvSpPr>
        <p:spPr>
          <a:xfrm>
            <a:off x="1202805" y="1160112"/>
            <a:ext cx="4772025" cy="353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mean temperature trend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89F2AF-C761-098E-7C2C-8B542C106B60}"/>
              </a:ext>
            </a:extLst>
          </p:cNvPr>
          <p:cNvSpPr txBox="1"/>
          <p:nvPr/>
        </p:nvSpPr>
        <p:spPr>
          <a:xfrm>
            <a:off x="6884434" y="1765300"/>
            <a:ext cx="5307566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last 20 years, most of the areas experienced upward trends in annual mean temperature, but negative trends are found over the South Morocco, Algeria and Southeast Libya (Desert regions).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Meanwhile, northern regions of Morocco, Algeria, Tunisia, Libya and Egypt show a positive trend in precipitation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farmlands are mostly located in the northern parts of the region, more precipitation and rising temperature could influence crop productivity.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363989-9328-1BAE-C181-EB35E533E38F}"/>
              </a:ext>
            </a:extLst>
          </p:cNvPr>
          <p:cNvSpPr txBox="1"/>
          <p:nvPr/>
        </p:nvSpPr>
        <p:spPr>
          <a:xfrm>
            <a:off x="339948" y="6094786"/>
            <a:ext cx="6709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 3. 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Trends of annual mean temperature and precipitation</a:t>
            </a:r>
          </a:p>
          <a:p>
            <a:pPr algn="ctr"/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the southern Mediterranean region in ERA5 land  (2000-2019). Trend intensity are estimated using the Sen’s slope. Contours indicate regions where the Mann-Kendall trend analysis was significant at p=0.1.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3756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D7B8E-7CC5-987E-7AC3-87C1C6A27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Seasonal trends in SPI (ERA5-land)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5B3D1D-9ADD-7023-E9A7-F1AF2033B0C7}"/>
              </a:ext>
            </a:extLst>
          </p:cNvPr>
          <p:cNvSpPr txBox="1"/>
          <p:nvPr/>
        </p:nvSpPr>
        <p:spPr>
          <a:xfrm>
            <a:off x="838200" y="5919681"/>
            <a:ext cx="5872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3.  Seasonal SPI trend analysis in ERA5-land between 2000 and 2019. 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Trend intensity are estimated using the Sen’s slope. Only regions where the Mann-Kendall trend analysis was significant at p=0.1 are shown.</a:t>
            </a:r>
            <a:endParaRPr lang="en-GB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224714-8D71-5F58-79A9-8DEB06454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30101"/>
            <a:ext cx="6251573" cy="447539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16EEEE8-7C09-B220-373B-C9E78E594BFE}"/>
              </a:ext>
            </a:extLst>
          </p:cNvPr>
          <p:cNvSpPr txBox="1"/>
          <p:nvPr/>
        </p:nvSpPr>
        <p:spPr>
          <a:xfrm>
            <a:off x="1076317" y="1423999"/>
            <a:ext cx="154304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4F2E3B-3A7E-F8D3-AC00-4A7B963A16F6}"/>
              </a:ext>
            </a:extLst>
          </p:cNvPr>
          <p:cNvSpPr txBox="1"/>
          <p:nvPr/>
        </p:nvSpPr>
        <p:spPr>
          <a:xfrm>
            <a:off x="3100384" y="1422065"/>
            <a:ext cx="154304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JFM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0540DF-EC34-4DAE-154F-E0D85551F906}"/>
              </a:ext>
            </a:extLst>
          </p:cNvPr>
          <p:cNvSpPr txBox="1"/>
          <p:nvPr/>
        </p:nvSpPr>
        <p:spPr>
          <a:xfrm>
            <a:off x="5076191" y="1432225"/>
            <a:ext cx="154304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FMA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013C20-7A7A-4751-DE32-9AA1F9B695B9}"/>
              </a:ext>
            </a:extLst>
          </p:cNvPr>
          <p:cNvSpPr txBox="1"/>
          <p:nvPr/>
        </p:nvSpPr>
        <p:spPr>
          <a:xfrm>
            <a:off x="3057519" y="2494054"/>
            <a:ext cx="162401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AMJ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614558-C4CB-4A5C-7C3E-D5B1C83B45AC}"/>
              </a:ext>
            </a:extLst>
          </p:cNvPr>
          <p:cNvSpPr txBox="1"/>
          <p:nvPr/>
        </p:nvSpPr>
        <p:spPr>
          <a:xfrm>
            <a:off x="1037661" y="2493246"/>
            <a:ext cx="162401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7DB522-5357-98A8-B979-ADE478A4F784}"/>
              </a:ext>
            </a:extLst>
          </p:cNvPr>
          <p:cNvSpPr txBox="1"/>
          <p:nvPr/>
        </p:nvSpPr>
        <p:spPr>
          <a:xfrm>
            <a:off x="5086341" y="3529471"/>
            <a:ext cx="162401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D5C7F9-B583-E3EF-E49B-3977F10DE264}"/>
              </a:ext>
            </a:extLst>
          </p:cNvPr>
          <p:cNvSpPr txBox="1"/>
          <p:nvPr/>
        </p:nvSpPr>
        <p:spPr>
          <a:xfrm>
            <a:off x="3082909" y="3529471"/>
            <a:ext cx="162401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45F14B-3234-FAA8-4931-9029AF7A7FDD}"/>
              </a:ext>
            </a:extLst>
          </p:cNvPr>
          <p:cNvSpPr txBox="1"/>
          <p:nvPr/>
        </p:nvSpPr>
        <p:spPr>
          <a:xfrm>
            <a:off x="1076317" y="3536484"/>
            <a:ext cx="162401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JJA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F6853D8-040D-D550-82D6-6318EA595A78}"/>
              </a:ext>
            </a:extLst>
          </p:cNvPr>
          <p:cNvSpPr txBox="1"/>
          <p:nvPr/>
        </p:nvSpPr>
        <p:spPr>
          <a:xfrm>
            <a:off x="5077377" y="2494054"/>
            <a:ext cx="162401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MJJ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F97F40-CDE1-0A10-9FF8-1A0DF0E51B38}"/>
              </a:ext>
            </a:extLst>
          </p:cNvPr>
          <p:cNvSpPr txBox="1"/>
          <p:nvPr/>
        </p:nvSpPr>
        <p:spPr>
          <a:xfrm>
            <a:off x="5086341" y="4581747"/>
            <a:ext cx="162401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NDJ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C1ADF9-0408-FE03-B26E-B786BFAC0212}"/>
              </a:ext>
            </a:extLst>
          </p:cNvPr>
          <p:cNvSpPr txBox="1"/>
          <p:nvPr/>
        </p:nvSpPr>
        <p:spPr>
          <a:xfrm>
            <a:off x="3044819" y="4588760"/>
            <a:ext cx="162401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14D7250-20A1-1B7A-8960-7581132B6EF2}"/>
              </a:ext>
            </a:extLst>
          </p:cNvPr>
          <p:cNvSpPr txBox="1"/>
          <p:nvPr/>
        </p:nvSpPr>
        <p:spPr>
          <a:xfrm>
            <a:off x="1076317" y="4587952"/>
            <a:ext cx="162401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5437CA-3737-9DB2-110B-B98A1FEBB4FB}"/>
              </a:ext>
            </a:extLst>
          </p:cNvPr>
          <p:cNvSpPr txBox="1"/>
          <p:nvPr/>
        </p:nvSpPr>
        <p:spPr>
          <a:xfrm>
            <a:off x="7138358" y="1611703"/>
            <a:ext cx="486411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last 20 years, the trend toward wetter conditions primarily affects the warm seasons (late spring and summer).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significant drying trends are in the Sahara Desert, which is an uncultivated region.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west half of the region was wetter than the east one.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9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EF44D-81D4-0606-56DD-777E39BAA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Seasonal trends in SPEI (ERA5-land)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8FED5C-6086-4528-0F84-9AE177BAB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9555"/>
            <a:ext cx="6431280" cy="460404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9CFAA3-C609-23E4-B41A-CEE1B1D1444A}"/>
              </a:ext>
            </a:extLst>
          </p:cNvPr>
          <p:cNvSpPr txBox="1"/>
          <p:nvPr/>
        </p:nvSpPr>
        <p:spPr>
          <a:xfrm>
            <a:off x="1114417" y="1512899"/>
            <a:ext cx="154304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59ECC9-7021-5696-D4F5-932E93E90B87}"/>
              </a:ext>
            </a:extLst>
          </p:cNvPr>
          <p:cNvSpPr txBox="1"/>
          <p:nvPr/>
        </p:nvSpPr>
        <p:spPr>
          <a:xfrm>
            <a:off x="3176584" y="1536365"/>
            <a:ext cx="154304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JFM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1CCBA2-A806-BDC7-6BDD-DF6CA73A4518}"/>
              </a:ext>
            </a:extLst>
          </p:cNvPr>
          <p:cNvSpPr txBox="1"/>
          <p:nvPr/>
        </p:nvSpPr>
        <p:spPr>
          <a:xfrm>
            <a:off x="5177791" y="1521125"/>
            <a:ext cx="154304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FMA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C7B529-8CBE-AF53-07F7-EB5B03EF6D75}"/>
              </a:ext>
            </a:extLst>
          </p:cNvPr>
          <p:cNvSpPr txBox="1"/>
          <p:nvPr/>
        </p:nvSpPr>
        <p:spPr>
          <a:xfrm>
            <a:off x="3136101" y="2619684"/>
            <a:ext cx="162401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AMJ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6C7F44-D792-3B11-A595-E31429E8359B}"/>
              </a:ext>
            </a:extLst>
          </p:cNvPr>
          <p:cNvSpPr txBox="1"/>
          <p:nvPr/>
        </p:nvSpPr>
        <p:spPr>
          <a:xfrm>
            <a:off x="1094412" y="2632800"/>
            <a:ext cx="162401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ACA728-944F-6D81-E4C7-750DF4AD71C7}"/>
              </a:ext>
            </a:extLst>
          </p:cNvPr>
          <p:cNvSpPr txBox="1"/>
          <p:nvPr/>
        </p:nvSpPr>
        <p:spPr>
          <a:xfrm>
            <a:off x="5208263" y="3696559"/>
            <a:ext cx="162401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7C3975-560E-B43F-55F6-042401BCCE54}"/>
              </a:ext>
            </a:extLst>
          </p:cNvPr>
          <p:cNvSpPr txBox="1"/>
          <p:nvPr/>
        </p:nvSpPr>
        <p:spPr>
          <a:xfrm>
            <a:off x="3151341" y="3700774"/>
            <a:ext cx="162401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931CD9-A759-279E-E596-084AE62FF163}"/>
              </a:ext>
            </a:extLst>
          </p:cNvPr>
          <p:cNvSpPr txBox="1"/>
          <p:nvPr/>
        </p:nvSpPr>
        <p:spPr>
          <a:xfrm>
            <a:off x="1114417" y="3701981"/>
            <a:ext cx="162401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JJA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5A8F8F-FFC8-BE64-CADA-E1E9FC64587D}"/>
              </a:ext>
            </a:extLst>
          </p:cNvPr>
          <p:cNvSpPr txBox="1"/>
          <p:nvPr/>
        </p:nvSpPr>
        <p:spPr>
          <a:xfrm>
            <a:off x="5208263" y="2617560"/>
            <a:ext cx="162401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MJJ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9AF615-8735-E52F-393C-2A09D3973EBB}"/>
              </a:ext>
            </a:extLst>
          </p:cNvPr>
          <p:cNvSpPr txBox="1"/>
          <p:nvPr/>
        </p:nvSpPr>
        <p:spPr>
          <a:xfrm>
            <a:off x="5208741" y="4786987"/>
            <a:ext cx="162401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NDJ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E7B3C6-EC5C-AA9D-85F1-579CD5477923}"/>
              </a:ext>
            </a:extLst>
          </p:cNvPr>
          <p:cNvSpPr txBox="1"/>
          <p:nvPr/>
        </p:nvSpPr>
        <p:spPr>
          <a:xfrm>
            <a:off x="3151341" y="4781864"/>
            <a:ext cx="162401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A28369-E427-8E30-E4F5-1D6874BCEEAD}"/>
              </a:ext>
            </a:extLst>
          </p:cNvPr>
          <p:cNvSpPr txBox="1"/>
          <p:nvPr/>
        </p:nvSpPr>
        <p:spPr>
          <a:xfrm>
            <a:off x="1089174" y="4786987"/>
            <a:ext cx="162401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00DE1C-3CF6-63FF-6F8D-2B7E4893D102}"/>
              </a:ext>
            </a:extLst>
          </p:cNvPr>
          <p:cNvSpPr txBox="1"/>
          <p:nvPr/>
        </p:nvSpPr>
        <p:spPr>
          <a:xfrm>
            <a:off x="1089174" y="6150260"/>
            <a:ext cx="5743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4.  Seasonal SPEI trend analysis between 2000 and 2019. 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Trend intensity are estimated using the Sen’s slope. Only regions where the Mann-Kendall trend analysis was significant at p=0.1 are shown.</a:t>
            </a:r>
            <a:endParaRPr lang="en-GB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33004C-9FFE-5692-0C9C-D5E96663D65F}"/>
              </a:ext>
            </a:extLst>
          </p:cNvPr>
          <p:cNvSpPr txBox="1"/>
          <p:nvPr/>
        </p:nvSpPr>
        <p:spPr>
          <a:xfrm>
            <a:off x="7682233" y="1774509"/>
            <a:ext cx="416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3F2613-C227-1E37-5729-B3347E8D69EA}"/>
              </a:ext>
            </a:extLst>
          </p:cNvPr>
          <p:cNvSpPr txBox="1"/>
          <p:nvPr/>
        </p:nvSpPr>
        <p:spPr>
          <a:xfrm>
            <a:off x="7280425" y="1690688"/>
            <a:ext cx="4838023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 for the effect of evapotranspiration, we note that the trend toward wetter conditions becomes even more pronounced.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as SPI, the West half experienced wetter conditions than the east 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2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68D3D-46A0-9620-7999-B2017338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Potential impacts on crop productivity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CED12DF4-22EB-43E5-79CC-B6023B837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250" y="1613800"/>
            <a:ext cx="6013450" cy="276027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9299F2-6A14-0A7D-8850-8BD814A6C6C6}"/>
              </a:ext>
            </a:extLst>
          </p:cNvPr>
          <p:cNvSpPr txBox="1"/>
          <p:nvPr/>
        </p:nvSpPr>
        <p:spPr>
          <a:xfrm>
            <a:off x="2254250" y="4704272"/>
            <a:ext cx="7639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mentioned wetter/drier conditions and warmer/colder weathers can change crop growth periods, and then affect crop productivity.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Correlations between various phenological stages and agrometeorological indices can clarify more sensitive periods.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170F89-2624-BB92-45E0-75A6752A645F}"/>
              </a:ext>
            </a:extLst>
          </p:cNvPr>
          <p:cNvSpPr txBox="1"/>
          <p:nvPr/>
        </p:nvSpPr>
        <p:spPr>
          <a:xfrm rot="16200000">
            <a:off x="7468602" y="2785474"/>
            <a:ext cx="1936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1400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ipad.fas.usda.gov</a:t>
            </a:r>
            <a:endParaRPr lang="en-US" sz="1400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2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C9175-6789-7EE9-08C3-7C701A9B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6C4D0-4004-870C-9423-E04EFB418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366"/>
            <a:ext cx="10805932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cultivated regions (northern areas) experienced warming trends in both periods.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Significancy and intensity of the last 20-year analysis were more than 70-year one.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 seasons (late spring and summer) experienced wetting trends in SPI and SPEI indices.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discussed information were only based on the ERA5-land dataset, it is vital to be compared with other datasets such as REGEN, CRU, GPCC, weather stations, and satellite derived datasets (e.g., CHIRPS and PERSIAN) to have a reliable vision.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8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791</Words>
  <Application>Microsoft Macintosh PowerPoint</Application>
  <PresentationFormat>Widescreen</PresentationFormat>
  <Paragraphs>157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Introduction</vt:lpstr>
      <vt:lpstr>Introduction</vt:lpstr>
      <vt:lpstr>70-year trend in ERA5-land</vt:lpstr>
      <vt:lpstr>20-year trend in ERA5-land</vt:lpstr>
      <vt:lpstr>Seasonal trends in SPI (ERA5-land)</vt:lpstr>
      <vt:lpstr>Seasonal trends in SPEI (ERA5-land)</vt:lpstr>
      <vt:lpstr>Potential impacts on crop productivity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Behnam Mirgol</dc:creator>
  <cp:lastModifiedBy>Behnam Mirgol</cp:lastModifiedBy>
  <cp:revision>10</cp:revision>
  <dcterms:created xsi:type="dcterms:W3CDTF">2022-05-21T15:34:48Z</dcterms:created>
  <dcterms:modified xsi:type="dcterms:W3CDTF">2022-05-23T09:22:18Z</dcterms:modified>
</cp:coreProperties>
</file>