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9" r:id="rId3"/>
    <p:sldId id="262" r:id="rId4"/>
    <p:sldId id="261" r:id="rId5"/>
    <p:sldId id="260" r:id="rId6"/>
    <p:sldId id="264" r:id="rId7"/>
    <p:sldId id="265" r:id="rId8"/>
    <p:sldId id="263" r:id="rId9"/>
    <p:sldId id="25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884" autoAdjust="0"/>
  </p:normalViewPr>
  <p:slideViewPr>
    <p:cSldViewPr snapToGrid="0">
      <p:cViewPr varScale="1">
        <p:scale>
          <a:sx n="109" d="100"/>
          <a:sy n="109" d="100"/>
        </p:scale>
        <p:origin x="16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C32D8-163E-4CDB-90BA-5597A6041010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077AB-43E4-4639-B9F7-ACB4505B6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47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76775-A6A4-4EFD-B0F7-846169FB943C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64AE-0E88-4CFC-AE20-22DBCC235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41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76775-A6A4-4EFD-B0F7-846169FB943C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64AE-0E88-4CFC-AE20-22DBCC235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46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76775-A6A4-4EFD-B0F7-846169FB943C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64AE-0E88-4CFC-AE20-22DBCC235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45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76775-A6A4-4EFD-B0F7-846169FB943C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64AE-0E88-4CFC-AE20-22DBCC235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30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76775-A6A4-4EFD-B0F7-846169FB943C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64AE-0E88-4CFC-AE20-22DBCC235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23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76775-A6A4-4EFD-B0F7-846169FB943C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64AE-0E88-4CFC-AE20-22DBCC235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01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76775-A6A4-4EFD-B0F7-846169FB943C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64AE-0E88-4CFC-AE20-22DBCC235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3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76775-A6A4-4EFD-B0F7-846169FB943C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64AE-0E88-4CFC-AE20-22DBCC235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78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76775-A6A4-4EFD-B0F7-846169FB943C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64AE-0E88-4CFC-AE20-22DBCC235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42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76775-A6A4-4EFD-B0F7-846169FB943C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64AE-0E88-4CFC-AE20-22DBCC235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62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76775-A6A4-4EFD-B0F7-846169FB943C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64AE-0E88-4CFC-AE20-22DBCC235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57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76775-A6A4-4EFD-B0F7-846169FB943C}" type="datetimeFigureOut">
              <a:rPr lang="en-GB" smtClean="0"/>
              <a:t>17/05/2022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964AE-0E88-4CFC-AE20-22DBCC235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50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7"/>
          <p:cNvSpPr txBox="1">
            <a:spLocks/>
          </p:cNvSpPr>
          <p:nvPr/>
        </p:nvSpPr>
        <p:spPr>
          <a:xfrm>
            <a:off x="0" y="3857625"/>
            <a:ext cx="9144000" cy="30003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endParaRPr lang="en-GB" sz="45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48" y="6373099"/>
            <a:ext cx="4874778" cy="41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6011" y="5528473"/>
            <a:ext cx="6858000" cy="369646"/>
          </a:xfrm>
        </p:spPr>
        <p:txBody>
          <a:bodyPr>
            <a:noAutofit/>
          </a:bodyPr>
          <a:lstStyle/>
          <a:p>
            <a:r>
              <a:rPr lang="en-GB" sz="1800" b="1" dirty="0"/>
              <a:t>E. Graf</a:t>
            </a:r>
            <a:r>
              <a:rPr lang="en-GB" sz="1800" b="1" baseline="30000" dirty="0"/>
              <a:t>1</a:t>
            </a:r>
            <a:r>
              <a:rPr lang="en-GB" sz="1800" dirty="0"/>
              <a:t>, H. D. Sinclair</a:t>
            </a:r>
            <a:r>
              <a:rPr lang="en-GB" sz="1800" baseline="30000" dirty="0"/>
              <a:t>1</a:t>
            </a:r>
            <a:r>
              <a:rPr lang="en-GB" sz="1800" dirty="0"/>
              <a:t>, M. Attal</a:t>
            </a:r>
            <a:r>
              <a:rPr lang="en-GB" sz="1800" baseline="30000" dirty="0"/>
              <a:t>1</a:t>
            </a:r>
            <a:r>
              <a:rPr lang="en-GB" sz="1800" dirty="0"/>
              <a:t> and B. Gailleton</a:t>
            </a:r>
            <a:r>
              <a:rPr lang="en-GB" sz="1800" baseline="30000" dirty="0"/>
              <a:t>2</a:t>
            </a:r>
          </a:p>
          <a:p>
            <a:r>
              <a:rPr lang="en-GB" sz="1800" baseline="30000" dirty="0"/>
              <a:t>1</a:t>
            </a:r>
            <a:r>
              <a:rPr lang="en-GB" sz="1800" dirty="0"/>
              <a:t>University of Edinburgh, UK | </a:t>
            </a:r>
            <a:r>
              <a:rPr lang="en-GB" sz="1800" baseline="30000" dirty="0"/>
              <a:t>2</a:t>
            </a:r>
            <a:r>
              <a:rPr lang="en-GB" sz="1800" dirty="0"/>
              <a:t>GFZ Potsdam, Germany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10" y="6438634"/>
            <a:ext cx="902530" cy="275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5" y="6413675"/>
            <a:ext cx="385584" cy="335730"/>
          </a:xfrm>
          <a:prstGeom prst="rect">
            <a:avLst/>
          </a:prstGeom>
        </p:spPr>
      </p:pic>
      <p:pic>
        <p:nvPicPr>
          <p:cNvPr id="1026" name="Picture 2" descr="Image result for egu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52" y="6373098"/>
            <a:ext cx="703265" cy="4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nternational association of sedimentologists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343" y="6420264"/>
            <a:ext cx="339479" cy="31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5810" y="4003980"/>
            <a:ext cx="83384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000" dirty="0">
                <a:solidFill>
                  <a:prstClr val="black"/>
                </a:solidFill>
                <a:latin typeface="+mj-lt"/>
                <a:ea typeface="Linux Libertine Display" panose="02000503000000000000" pitchFamily="2" charset="0"/>
                <a:cs typeface="Linux Libertine Display" panose="02000503000000000000" pitchFamily="2" charset="0"/>
              </a:rPr>
              <a:t>Lag time in evacuation of coarse sediment generated by large earthquakes: a case study from central Nepal following the 2015 </a:t>
            </a:r>
            <a:r>
              <a:rPr lang="en-GB" sz="3000" dirty="0" err="1">
                <a:solidFill>
                  <a:prstClr val="black"/>
                </a:solidFill>
                <a:latin typeface="+mj-lt"/>
                <a:ea typeface="Linux Libertine Display" panose="02000503000000000000" pitchFamily="2" charset="0"/>
                <a:cs typeface="Linux Libertine Display" panose="02000503000000000000" pitchFamily="2" charset="0"/>
              </a:rPr>
              <a:t>Gorkha</a:t>
            </a:r>
            <a:r>
              <a:rPr lang="en-GB" sz="3000" dirty="0">
                <a:solidFill>
                  <a:prstClr val="black"/>
                </a:solidFill>
                <a:latin typeface="+mj-lt"/>
                <a:ea typeface="Linux Libertine Display" panose="02000503000000000000" pitchFamily="2" charset="0"/>
                <a:cs typeface="Linux Libertine Display" panose="02000503000000000000" pitchFamily="2" charset="0"/>
              </a:rPr>
              <a:t> earthquake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3562" y="6445257"/>
            <a:ext cx="3429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EGU General Assembly 2022| 23</a:t>
            </a:r>
            <a:r>
              <a:rPr lang="en-GB" sz="1400" baseline="30000" dirty="0">
                <a:solidFill>
                  <a:prstClr val="black"/>
                </a:solidFill>
                <a:latin typeface="Calibri" panose="020F0502020204030204"/>
              </a:rPr>
              <a:t>rd</a:t>
            </a: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 May 2022</a:t>
            </a:r>
          </a:p>
        </p:txBody>
      </p:sp>
      <p:pic>
        <p:nvPicPr>
          <p:cNvPr id="2" name="Picture 2" descr="UKRI NERC research council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35" y="6424493"/>
            <a:ext cx="1043132" cy="26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ully-funded PhD studentships in Environmental Sciences – BBSTEM Jobs and  Opportunities Board – Black British Professionals in Science, Technology,  Engineering &amp; Math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7" y="6445257"/>
            <a:ext cx="694603" cy="26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gu22.eu/EGU22-sharing-is-encourage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271" y="106379"/>
            <a:ext cx="1485620" cy="20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3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6" y="234388"/>
            <a:ext cx="8672294" cy="6171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951" t="1383" r="12957" b="531"/>
          <a:stretch/>
        </p:blipFill>
        <p:spPr>
          <a:xfrm>
            <a:off x="2643147" y="718816"/>
            <a:ext cx="2390776" cy="1758462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cxnSp>
        <p:nvCxnSpPr>
          <p:cNvPr id="12" name="Straight Connector 11"/>
          <p:cNvCxnSpPr/>
          <p:nvPr/>
        </p:nvCxnSpPr>
        <p:spPr>
          <a:xfrm>
            <a:off x="2643147" y="2477278"/>
            <a:ext cx="1404978" cy="1210957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048125" y="2477278"/>
            <a:ext cx="985798" cy="1210957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62" y="3521914"/>
            <a:ext cx="2501840" cy="1876380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cxnSp>
        <p:nvCxnSpPr>
          <p:cNvPr id="16" name="Straight Connector 15"/>
          <p:cNvCxnSpPr/>
          <p:nvPr/>
        </p:nvCxnSpPr>
        <p:spPr>
          <a:xfrm>
            <a:off x="6370162" y="5398294"/>
            <a:ext cx="341600" cy="87130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711762" y="5402550"/>
            <a:ext cx="2160240" cy="867052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04610" y="3821865"/>
            <a:ext cx="1415730" cy="40011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Kathmandu</a:t>
            </a:r>
            <a:endParaRPr lang="en-GB" sz="2000" dirty="0"/>
          </a:p>
        </p:txBody>
      </p:sp>
      <p:sp>
        <p:nvSpPr>
          <p:cNvPr id="25" name="Oval 24"/>
          <p:cNvSpPr/>
          <p:nvPr/>
        </p:nvSpPr>
        <p:spPr>
          <a:xfrm>
            <a:off x="2811780" y="3931920"/>
            <a:ext cx="180000" cy="1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/>
          <p:cNvGrpSpPr/>
          <p:nvPr/>
        </p:nvGrpSpPr>
        <p:grpSpPr>
          <a:xfrm>
            <a:off x="6276140" y="72307"/>
            <a:ext cx="2728160" cy="2103111"/>
            <a:chOff x="8252916" y="894136"/>
            <a:chExt cx="2728160" cy="2103111"/>
          </a:xfrm>
        </p:grpSpPr>
        <p:sp>
          <p:nvSpPr>
            <p:cNvPr id="27" name="Rectangle 26"/>
            <p:cNvSpPr/>
            <p:nvPr/>
          </p:nvSpPr>
          <p:spPr>
            <a:xfrm>
              <a:off x="8396017" y="1198398"/>
              <a:ext cx="2441958" cy="16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916" y="894136"/>
              <a:ext cx="2728160" cy="2103111"/>
            </a:xfrm>
            <a:prstGeom prst="rect">
              <a:avLst/>
            </a:prstGeom>
            <a:noFill/>
          </p:spPr>
        </p:pic>
        <p:sp>
          <p:nvSpPr>
            <p:cNvPr id="29" name="Rectangle 28"/>
            <p:cNvSpPr/>
            <p:nvPr/>
          </p:nvSpPr>
          <p:spPr>
            <a:xfrm>
              <a:off x="9779000" y="1922952"/>
              <a:ext cx="774227" cy="645109"/>
            </a:xfrm>
            <a:prstGeom prst="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688826" y="1517224"/>
              <a:ext cx="683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Nepal</a:t>
              </a:r>
              <a:endParaRPr lang="en-GB" sz="1600" b="1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761778" y="6468341"/>
            <a:ext cx="3287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Landslides mapped by </a:t>
            </a:r>
            <a:r>
              <a:rPr lang="en-GB" sz="1400" dirty="0" err="1" smtClean="0"/>
              <a:t>Roback</a:t>
            </a:r>
            <a:r>
              <a:rPr lang="en-GB" sz="1400" dirty="0" smtClean="0"/>
              <a:t> et al. (2018)</a:t>
            </a:r>
            <a:endParaRPr lang="en-GB" sz="1400" dirty="0"/>
          </a:p>
        </p:txBody>
      </p:sp>
      <p:sp>
        <p:nvSpPr>
          <p:cNvPr id="36" name="5-Point Star 35"/>
          <p:cNvSpPr/>
          <p:nvPr/>
        </p:nvSpPr>
        <p:spPr>
          <a:xfrm>
            <a:off x="1337688" y="2717772"/>
            <a:ext cx="432000" cy="431800"/>
          </a:xfrm>
          <a:prstGeom prst="star5">
            <a:avLst/>
          </a:prstGeom>
          <a:solidFill>
            <a:srgbClr val="C0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5-Point Star 36"/>
          <p:cNvSpPr/>
          <p:nvPr/>
        </p:nvSpPr>
        <p:spPr>
          <a:xfrm>
            <a:off x="4190859" y="3503517"/>
            <a:ext cx="432000" cy="431800"/>
          </a:xfrm>
          <a:prstGeom prst="star5">
            <a:avLst/>
          </a:prstGeom>
          <a:solidFill>
            <a:srgbClr val="C0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73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60" y="295200"/>
            <a:ext cx="6693681" cy="626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3960" y="1014606"/>
            <a:ext cx="2074799" cy="369332"/>
          </a:xfrm>
          <a:prstGeom prst="rect">
            <a:avLst/>
          </a:prstGeom>
          <a:solidFill>
            <a:schemeClr val="bg1">
              <a:alpha val="9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/>
              <a:t>Melamchi-Indrawati</a:t>
            </a:r>
            <a:endParaRPr lang="en-GB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247502" y="2155463"/>
            <a:ext cx="1298496" cy="369332"/>
          </a:xfrm>
          <a:prstGeom prst="rect">
            <a:avLst/>
          </a:prstGeom>
          <a:solidFill>
            <a:schemeClr val="bg1">
              <a:alpha val="9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/>
              <a:t>Bhote</a:t>
            </a:r>
            <a:r>
              <a:rPr lang="en-GB" dirty="0" smtClean="0"/>
              <a:t> </a:t>
            </a:r>
            <a:r>
              <a:rPr lang="en-GB" dirty="0" err="1" smtClean="0"/>
              <a:t>Koshi</a:t>
            </a:r>
            <a:endParaRPr lang="en-GB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143" y="139461"/>
            <a:ext cx="2964456" cy="17502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Oval 10"/>
          <p:cNvSpPr/>
          <p:nvPr/>
        </p:nvSpPr>
        <p:spPr>
          <a:xfrm>
            <a:off x="7786688" y="1241748"/>
            <a:ext cx="49934" cy="504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2" y="4983674"/>
            <a:ext cx="2465308" cy="16435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14271" y="6377307"/>
            <a:ext cx="1952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Photo credit: Hugh Sinclair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6" y="3669090"/>
            <a:ext cx="2345152" cy="175886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581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97" r="50259" b="970"/>
          <a:stretch/>
        </p:blipFill>
        <p:spPr>
          <a:xfrm>
            <a:off x="1084148" y="355615"/>
            <a:ext cx="3244394" cy="3454778"/>
          </a:xfrm>
          <a:custGeom>
            <a:avLst/>
            <a:gdLst>
              <a:gd name="connsiteX0" fmla="*/ 0 w 6387574"/>
              <a:gd name="connsiteY0" fmla="*/ 0 h 3383280"/>
              <a:gd name="connsiteX1" fmla="*/ 6387574 w 6387574"/>
              <a:gd name="connsiteY1" fmla="*/ 0 h 3383280"/>
              <a:gd name="connsiteX2" fmla="*/ 6387574 w 6387574"/>
              <a:gd name="connsiteY2" fmla="*/ 3383280 h 3383280"/>
              <a:gd name="connsiteX3" fmla="*/ 0 w 6387574"/>
              <a:gd name="connsiteY3" fmla="*/ 3383280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7574" h="3383280">
                <a:moveTo>
                  <a:pt x="0" y="0"/>
                </a:moveTo>
                <a:lnTo>
                  <a:pt x="6387574" y="0"/>
                </a:lnTo>
                <a:lnTo>
                  <a:pt x="6387574" y="3383280"/>
                </a:lnTo>
                <a:lnTo>
                  <a:pt x="0" y="3383280"/>
                </a:lnTo>
                <a:close/>
              </a:path>
            </a:pathLst>
          </a:custGeom>
        </p:spPr>
      </p:pic>
      <p:sp>
        <p:nvSpPr>
          <p:cNvPr id="9" name="Rectangle 8"/>
          <p:cNvSpPr/>
          <p:nvPr/>
        </p:nvSpPr>
        <p:spPr>
          <a:xfrm>
            <a:off x="2759607" y="565379"/>
            <a:ext cx="1317462" cy="4162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2 June 2021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655" y="1843078"/>
            <a:ext cx="1053088" cy="14886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1674992" y="2778267"/>
            <a:ext cx="62584" cy="617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4606489" y="355615"/>
            <a:ext cx="3579502" cy="3599400"/>
            <a:chOff x="4343400" y="268778"/>
            <a:chExt cx="4442280" cy="40427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" r="56595" b="50000"/>
            <a:stretch/>
          </p:blipFill>
          <p:spPr>
            <a:xfrm>
              <a:off x="4428476" y="268778"/>
              <a:ext cx="4357204" cy="404276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343400" y="268778"/>
              <a:ext cx="666750" cy="7503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 12"/>
          <p:cNvSpPr/>
          <p:nvPr/>
        </p:nvSpPr>
        <p:spPr>
          <a:xfrm rot="21002661">
            <a:off x="6342334" y="3053756"/>
            <a:ext cx="913042" cy="633412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769846" y="3338410"/>
            <a:ext cx="58018" cy="641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 rot="2090058">
            <a:off x="6728966" y="1756969"/>
            <a:ext cx="913042" cy="633412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156477" y="2041623"/>
            <a:ext cx="58018" cy="641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 rot="4987347">
            <a:off x="5574429" y="1021971"/>
            <a:ext cx="1008848" cy="573256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049844" y="1276547"/>
            <a:ext cx="58018" cy="641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602" y="156473"/>
            <a:ext cx="901566" cy="12340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1" y="4107059"/>
            <a:ext cx="7792080" cy="245265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99391" y="4264429"/>
            <a:ext cx="1105228" cy="390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/>
          <p:cNvGrpSpPr/>
          <p:nvPr/>
        </p:nvGrpSpPr>
        <p:grpSpPr>
          <a:xfrm>
            <a:off x="1173261" y="458833"/>
            <a:ext cx="440491" cy="461665"/>
            <a:chOff x="1190311" y="517980"/>
            <a:chExt cx="440491" cy="461665"/>
          </a:xfrm>
        </p:grpSpPr>
        <p:sp>
          <p:nvSpPr>
            <p:cNvPr id="25" name="Oval 24"/>
            <p:cNvSpPr/>
            <p:nvPr/>
          </p:nvSpPr>
          <p:spPr>
            <a:xfrm>
              <a:off x="1190311" y="525434"/>
              <a:ext cx="440491" cy="4404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40478" y="517980"/>
              <a:ext cx="34015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1</a:t>
              </a:r>
              <a:endParaRPr lang="en-GB" sz="24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54870" y="458833"/>
            <a:ext cx="440491" cy="461665"/>
            <a:chOff x="1190311" y="517980"/>
            <a:chExt cx="440491" cy="461665"/>
          </a:xfrm>
        </p:grpSpPr>
        <p:sp>
          <p:nvSpPr>
            <p:cNvPr id="28" name="Oval 27"/>
            <p:cNvSpPr/>
            <p:nvPr/>
          </p:nvSpPr>
          <p:spPr>
            <a:xfrm>
              <a:off x="1190311" y="525434"/>
              <a:ext cx="440491" cy="4404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40478" y="517980"/>
              <a:ext cx="34015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2</a:t>
              </a:r>
              <a:endParaRPr lang="en-GB" sz="2400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231469" y="4294626"/>
            <a:ext cx="440491" cy="461665"/>
            <a:chOff x="1190311" y="517980"/>
            <a:chExt cx="440491" cy="461665"/>
          </a:xfrm>
        </p:grpSpPr>
        <p:sp>
          <p:nvSpPr>
            <p:cNvPr id="31" name="Oval 30"/>
            <p:cNvSpPr/>
            <p:nvPr/>
          </p:nvSpPr>
          <p:spPr>
            <a:xfrm>
              <a:off x="1190311" y="525434"/>
              <a:ext cx="440491" cy="4404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0478" y="517980"/>
              <a:ext cx="34015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1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401"/>
            <a:ext cx="9144000" cy="2835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415"/>
            <a:ext cx="9144000" cy="28023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193" y="182881"/>
            <a:ext cx="6176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Pre-earthquake (2012 – early 2015)</a:t>
            </a:r>
            <a:endParaRPr lang="en-GB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68077" y="1266306"/>
            <a:ext cx="270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Melamchi-Indrawati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68077" y="4161598"/>
            <a:ext cx="1666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Bhote</a:t>
            </a:r>
            <a:r>
              <a:rPr lang="en-GB" sz="2400" dirty="0" smtClean="0"/>
              <a:t> </a:t>
            </a:r>
            <a:r>
              <a:rPr lang="en-GB" sz="2400" dirty="0" err="1" smtClean="0"/>
              <a:t>Koshi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07339" y="4038487"/>
            <a:ext cx="130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2">
                    <a:lumMod val="50000"/>
                  </a:schemeClr>
                </a:solidFill>
              </a:rPr>
              <a:t>Jure landslide</a:t>
            </a:r>
            <a:endParaRPr lang="en-GB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flipH="1">
            <a:off x="5258700" y="4746373"/>
            <a:ext cx="1" cy="374267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77138" y="1374028"/>
            <a:ext cx="130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chemeClr val="bg2">
                    <a:lumMod val="50000"/>
                  </a:schemeClr>
                </a:solidFill>
              </a:rPr>
              <a:t>Melamchi</a:t>
            </a:r>
            <a:r>
              <a:rPr lang="en-GB" sz="2000" dirty="0" smtClean="0">
                <a:solidFill>
                  <a:schemeClr val="bg2">
                    <a:lumMod val="50000"/>
                  </a:schemeClr>
                </a:solidFill>
              </a:rPr>
              <a:t> Bazaar</a:t>
            </a:r>
            <a:endParaRPr lang="en-GB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Straight Arrow Connector 20"/>
          <p:cNvCxnSpPr>
            <a:stCxn id="20" idx="2"/>
          </p:cNvCxnSpPr>
          <p:nvPr/>
        </p:nvCxnSpPr>
        <p:spPr>
          <a:xfrm>
            <a:off x="4928500" y="2081914"/>
            <a:ext cx="0" cy="901127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10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6400"/>
            <a:ext cx="9144000" cy="2802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200"/>
            <a:ext cx="9144000" cy="28350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193" y="182881"/>
            <a:ext cx="5136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Post-earthquake (2015-2020)</a:t>
            </a:r>
            <a:endParaRPr lang="en-GB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68077" y="1266306"/>
            <a:ext cx="270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Melamchi-Indrawati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368077" y="4161598"/>
            <a:ext cx="1666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Bhote</a:t>
            </a:r>
            <a:r>
              <a:rPr lang="en-GB" sz="2400" dirty="0" smtClean="0"/>
              <a:t> </a:t>
            </a:r>
            <a:r>
              <a:rPr lang="en-GB" sz="2400" dirty="0" err="1" smtClean="0"/>
              <a:t>Koshi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07339" y="4038487"/>
            <a:ext cx="130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2">
                    <a:lumMod val="50000"/>
                  </a:schemeClr>
                </a:solidFill>
              </a:rPr>
              <a:t>Jure landslide</a:t>
            </a:r>
            <a:endParaRPr lang="en-GB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5258700" y="4746373"/>
            <a:ext cx="1" cy="374267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77138" y="1374028"/>
            <a:ext cx="130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chemeClr val="bg2">
                    <a:lumMod val="50000"/>
                  </a:schemeClr>
                </a:solidFill>
              </a:rPr>
              <a:t>Melamchi</a:t>
            </a:r>
            <a:r>
              <a:rPr lang="en-GB" sz="2000" dirty="0" smtClean="0">
                <a:solidFill>
                  <a:schemeClr val="bg2">
                    <a:lumMod val="50000"/>
                  </a:schemeClr>
                </a:solidFill>
              </a:rPr>
              <a:t> Bazaar</a:t>
            </a:r>
            <a:endParaRPr lang="en-GB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4928500" y="2081914"/>
            <a:ext cx="0" cy="901127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91838" y="2200295"/>
            <a:ext cx="1302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chemeClr val="bg2">
                    <a:lumMod val="50000"/>
                  </a:schemeClr>
                </a:solidFill>
              </a:rPr>
              <a:t>Timbu</a:t>
            </a:r>
            <a:endParaRPr lang="en-GB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43200" y="2606040"/>
            <a:ext cx="0" cy="377001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6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eneral view shows houses partially submerged in mud after the area was hit by flash floods, along the bank of Melamchi River in Sindhupalchok, Nepal June 20, 2021. REUTERS/Navesh Chitrak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4" y="826477"/>
            <a:ext cx="8616463" cy="574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193" y="182881"/>
            <a:ext cx="5365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 smtClean="0"/>
              <a:t>Melamchi</a:t>
            </a:r>
            <a:r>
              <a:rPr lang="en-GB" sz="3200" b="1" dirty="0" smtClean="0"/>
              <a:t> disaster (June 2021)</a:t>
            </a:r>
            <a:endParaRPr lang="en-GB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9874" y="6201455"/>
            <a:ext cx="2767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REUTERS/</a:t>
            </a:r>
            <a:r>
              <a:rPr lang="en-GB" b="1" dirty="0" err="1">
                <a:solidFill>
                  <a:schemeClr val="bg1"/>
                </a:solidFill>
              </a:rPr>
              <a:t>Navesh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Chitrakar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01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200"/>
            <a:ext cx="9144000" cy="2835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6400"/>
            <a:ext cx="9144000" cy="2802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193" y="182881"/>
            <a:ext cx="5426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Post-</a:t>
            </a:r>
            <a:r>
              <a:rPr lang="en-GB" sz="3200" b="1" dirty="0" err="1" smtClean="0"/>
              <a:t>Melamchi</a:t>
            </a:r>
            <a:r>
              <a:rPr lang="en-GB" sz="3200" b="1" dirty="0" smtClean="0"/>
              <a:t> disaster (2021)</a:t>
            </a:r>
            <a:endParaRPr lang="en-GB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68077" y="1266306"/>
            <a:ext cx="270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Melamchi-Indrawati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368077" y="4161598"/>
            <a:ext cx="1666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Bhote</a:t>
            </a:r>
            <a:r>
              <a:rPr lang="en-GB" sz="2400" dirty="0" smtClean="0"/>
              <a:t> </a:t>
            </a:r>
            <a:r>
              <a:rPr lang="en-GB" sz="2400" dirty="0" err="1" smtClean="0"/>
              <a:t>Koshi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07339" y="4038487"/>
            <a:ext cx="130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2">
                    <a:lumMod val="50000"/>
                  </a:schemeClr>
                </a:solidFill>
              </a:rPr>
              <a:t>Jure landslide</a:t>
            </a:r>
            <a:endParaRPr lang="en-GB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5258700" y="4746373"/>
            <a:ext cx="1" cy="374267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71158" y="2200295"/>
            <a:ext cx="1302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2">
                    <a:lumMod val="50000"/>
                  </a:schemeClr>
                </a:solidFill>
              </a:rPr>
              <a:t>M. B.</a:t>
            </a:r>
            <a:endParaRPr lang="en-GB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922520" y="2606040"/>
            <a:ext cx="0" cy="377001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91838" y="2200295"/>
            <a:ext cx="1302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chemeClr val="bg2">
                    <a:lumMod val="50000"/>
                  </a:schemeClr>
                </a:solidFill>
              </a:rPr>
              <a:t>Timbu</a:t>
            </a:r>
            <a:endParaRPr lang="en-GB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743200" y="2606040"/>
            <a:ext cx="0" cy="377001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96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 txBox="1">
            <a:spLocks/>
          </p:cNvSpPr>
          <p:nvPr/>
        </p:nvSpPr>
        <p:spPr>
          <a:xfrm>
            <a:off x="0" y="2419349"/>
            <a:ext cx="9144000" cy="443865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defRPr/>
            </a:pPr>
            <a:endParaRPr lang="en-GB" sz="11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924" y="2599810"/>
            <a:ext cx="89841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Localised and small signals linked to </a:t>
            </a:r>
            <a:r>
              <a:rPr lang="en-GB" sz="2800" dirty="0" err="1" smtClean="0"/>
              <a:t>Gorkha</a:t>
            </a:r>
            <a:r>
              <a:rPr lang="en-GB" sz="2800" dirty="0" smtClean="0"/>
              <a:t> earthquake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Clear, reach-scale signal following </a:t>
            </a:r>
            <a:r>
              <a:rPr lang="en-GB" sz="2800" dirty="0" err="1" smtClean="0"/>
              <a:t>Melamchi</a:t>
            </a:r>
            <a:r>
              <a:rPr lang="en-GB" sz="2800" dirty="0" smtClean="0"/>
              <a:t> disaster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Did the earthquake prepare the landscape?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Talk to me!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4736" y="1740518"/>
            <a:ext cx="3052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Conclusions</a:t>
            </a:r>
            <a:endParaRPr lang="en-GB" sz="4000" b="1" dirty="0">
              <a:solidFill>
                <a:schemeClr val="bg1"/>
              </a:solidFill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grpSp>
        <p:nvGrpSpPr>
          <p:cNvPr id="2049" name="Group 2048"/>
          <p:cNvGrpSpPr/>
          <p:nvPr/>
        </p:nvGrpSpPr>
        <p:grpSpPr>
          <a:xfrm>
            <a:off x="2143829" y="5483301"/>
            <a:ext cx="4856339" cy="408571"/>
            <a:chOff x="2602256" y="6149388"/>
            <a:chExt cx="4856339" cy="4085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2256" y="6149388"/>
              <a:ext cx="459506" cy="37334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061762" y="6157849"/>
              <a:ext cx="11076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@</a:t>
              </a:r>
              <a:r>
                <a:rPr lang="en-GB" sz="2000" dirty="0" err="1" smtClean="0"/>
                <a:t>elsgraf</a:t>
              </a:r>
              <a:endParaRPr lang="en-GB" sz="2000" dirty="0"/>
            </a:p>
          </p:txBody>
        </p:sp>
        <p:pic>
          <p:nvPicPr>
            <p:cNvPr id="2048" name="Picture 20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4" t="13936" r="12731" b="34185"/>
            <a:stretch/>
          </p:blipFill>
          <p:spPr>
            <a:xfrm>
              <a:off x="4434982" y="6149800"/>
              <a:ext cx="528739" cy="364888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5035303" y="6157650"/>
              <a:ext cx="2423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e</a:t>
              </a:r>
              <a:r>
                <a:rPr lang="en-GB" sz="2000" dirty="0" smtClean="0"/>
                <a:t>mma.graf@ed.ac.uk</a:t>
              </a:r>
              <a:endParaRPr lang="en-GB" sz="2000" dirty="0"/>
            </a:p>
          </p:txBody>
        </p:sp>
      </p:grpSp>
      <p:sp>
        <p:nvSpPr>
          <p:cNvPr id="2052" name="TextBox 2051"/>
          <p:cNvSpPr txBox="1"/>
          <p:nvPr/>
        </p:nvSpPr>
        <p:spPr>
          <a:xfrm>
            <a:off x="60162" y="6506280"/>
            <a:ext cx="86709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 smtClean="0"/>
              <a:t>Roback</a:t>
            </a:r>
            <a:r>
              <a:rPr lang="en-GB" sz="1050" dirty="0" smtClean="0"/>
              <a:t> et al. (2018): </a:t>
            </a:r>
            <a:r>
              <a:rPr lang="en-GB" sz="1050" dirty="0"/>
              <a:t>The size, distribution, and mobility of landslides caused by the 2015 Mw7.8 </a:t>
            </a:r>
            <a:r>
              <a:rPr lang="en-GB" sz="1050" dirty="0" err="1"/>
              <a:t>Gorkha</a:t>
            </a:r>
            <a:r>
              <a:rPr lang="en-GB" sz="1050" dirty="0"/>
              <a:t> earthquake, Nepal, Geomorphology, 301, </a:t>
            </a:r>
            <a:r>
              <a:rPr lang="en-GB" sz="1050" dirty="0" smtClean="0"/>
              <a:t>121–138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8814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</TotalTime>
  <Words>194</Words>
  <Application>Microsoft Office PowerPoint</Application>
  <PresentationFormat>On-screen Show (4:3)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Linux Libertine</vt:lpstr>
      <vt:lpstr>Linux Libertine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Edinburgh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GRAF Emma</dc:creator>
  <cp:lastModifiedBy>GRAF Emma</cp:lastModifiedBy>
  <cp:revision>57</cp:revision>
  <dcterms:created xsi:type="dcterms:W3CDTF">2022-04-26T14:31:18Z</dcterms:created>
  <dcterms:modified xsi:type="dcterms:W3CDTF">2022-05-17T13:18:41Z</dcterms:modified>
</cp:coreProperties>
</file>