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47" r:id="rId2"/>
    <p:sldId id="407" r:id="rId3"/>
    <p:sldId id="329" r:id="rId4"/>
    <p:sldId id="356" r:id="rId5"/>
    <p:sldId id="371" r:id="rId6"/>
    <p:sldId id="326" r:id="rId7"/>
    <p:sldId id="398" r:id="rId8"/>
    <p:sldId id="391" r:id="rId9"/>
    <p:sldId id="401" r:id="rId10"/>
    <p:sldId id="408" r:id="rId11"/>
  </p:sldIdLst>
  <p:sldSz cx="9144000" cy="6858000" type="screen4x3"/>
  <p:notesSz cx="7315200" cy="96012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oz, Edinsson" initials="ME" lastIdx="1" clrIdx="0">
    <p:extLst>
      <p:ext uri="{19B8F6BF-5375-455C-9EA6-DF929625EA0E}">
        <p15:presenceInfo xmlns:p15="http://schemas.microsoft.com/office/powerpoint/2012/main" userId="Munoz, Edin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00"/>
    <a:srgbClr val="FDCA00"/>
    <a:srgbClr val="9C1C26"/>
    <a:srgbClr val="312C8C"/>
    <a:srgbClr val="000000"/>
    <a:srgbClr val="B5B5B5"/>
    <a:srgbClr val="E95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5226" autoAdjust="0"/>
  </p:normalViewPr>
  <p:slideViewPr>
    <p:cSldViewPr snapToObjects="1">
      <p:cViewPr varScale="1">
        <p:scale>
          <a:sx n="82" d="100"/>
          <a:sy n="82" d="100"/>
        </p:scale>
        <p:origin x="1526"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Objects="1">
      <p:cViewPr varScale="1">
        <p:scale>
          <a:sx n="55" d="100"/>
          <a:sy n="55" d="100"/>
        </p:scale>
        <p:origin x="-2892"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203200" y="406718"/>
            <a:ext cx="5764107" cy="410051"/>
          </a:xfrm>
          <a:prstGeom prst="rect">
            <a:avLst/>
          </a:prstGeom>
          <a:noFill/>
          <a:ln w="9525">
            <a:noFill/>
            <a:miter lim="800000"/>
            <a:headEnd/>
            <a:tailEnd/>
          </a:ln>
          <a:effectLst/>
        </p:spPr>
        <p:txBody>
          <a:bodyPr vert="horz" wrap="square" lIns="114167" tIns="0" rIns="0" bIns="0" numCol="1" anchor="ctr" anchorCtr="0" compatLnSpc="1">
            <a:prstTxWarp prst="textNoShape">
              <a:avLst/>
            </a:prstTxWarp>
          </a:bodyPr>
          <a:lstStyle>
            <a:lvl1pPr>
              <a:lnSpc>
                <a:spcPts val="1374"/>
              </a:lnSpc>
              <a:defRPr sz="1100" b="1">
                <a:latin typeface="Stafford" pitchFamily="2" charset="0"/>
              </a:defRPr>
            </a:lvl1pPr>
          </a:lstStyle>
          <a:p>
            <a:endParaRPr lang="de-DE"/>
          </a:p>
        </p:txBody>
      </p:sp>
      <p:sp>
        <p:nvSpPr>
          <p:cNvPr id="50179" name="Rectangle 3"/>
          <p:cNvSpPr>
            <a:spLocks noGrp="1" noChangeArrowheads="1"/>
          </p:cNvSpPr>
          <p:nvPr>
            <p:ph type="dt" sz="quarter" idx="1"/>
          </p:nvPr>
        </p:nvSpPr>
        <p:spPr bwMode="auto">
          <a:xfrm>
            <a:off x="203201" y="8996125"/>
            <a:ext cx="1419013" cy="273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b="1">
                <a:latin typeface="Stafford" pitchFamily="2" charset="0"/>
              </a:defRPr>
            </a:lvl1pPr>
          </a:lstStyle>
          <a:p>
            <a:fld id="{A32DC80D-291A-4ABB-A78B-0417274A267C}" type="datetime4">
              <a:rPr lang="de-DE"/>
              <a:pPr/>
              <a:t>25. Mai 2022</a:t>
            </a:fld>
            <a:endParaRPr lang="de-DE"/>
          </a:p>
        </p:txBody>
      </p:sp>
      <p:sp>
        <p:nvSpPr>
          <p:cNvPr id="50180" name="Rectangle 4"/>
          <p:cNvSpPr>
            <a:spLocks noGrp="1" noChangeArrowheads="1"/>
          </p:cNvSpPr>
          <p:nvPr>
            <p:ph type="ftr" sz="quarter" idx="2"/>
          </p:nvPr>
        </p:nvSpPr>
        <p:spPr bwMode="auto">
          <a:xfrm>
            <a:off x="1622214" y="8996125"/>
            <a:ext cx="4761653" cy="273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b="1">
                <a:latin typeface="Stafford" pitchFamily="2" charset="0"/>
              </a:defRPr>
            </a:lvl1pPr>
          </a:lstStyle>
          <a:p>
            <a:r>
              <a:rPr lang="de-DE"/>
              <a:t>|  </a:t>
            </a:r>
          </a:p>
        </p:txBody>
      </p:sp>
      <p:sp>
        <p:nvSpPr>
          <p:cNvPr id="50181" name="Rectangle 5"/>
          <p:cNvSpPr>
            <a:spLocks noGrp="1" noChangeArrowheads="1"/>
          </p:cNvSpPr>
          <p:nvPr>
            <p:ph type="sldNum" sz="quarter" idx="3"/>
          </p:nvPr>
        </p:nvSpPr>
        <p:spPr bwMode="auto">
          <a:xfrm>
            <a:off x="6399108" y="8996125"/>
            <a:ext cx="714587" cy="2733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b="1">
                <a:latin typeface="Stafford" pitchFamily="2" charset="0"/>
              </a:defRPr>
            </a:lvl1pPr>
          </a:lstStyle>
          <a:p>
            <a:r>
              <a:rPr lang="de-DE"/>
              <a:t>|  </a:t>
            </a:r>
            <a:fld id="{C7CC2173-B0D1-45F1-9D54-E33B7353DA19}" type="slidenum">
              <a:rPr lang="de-DE"/>
              <a:pPr/>
              <a:t>‹Nº›</a:t>
            </a:fld>
            <a:endParaRPr lang="de-DE"/>
          </a:p>
        </p:txBody>
      </p:sp>
      <p:pic>
        <p:nvPicPr>
          <p:cNvPr id="50182" name="Picture 6" descr="tud_logo"/>
          <p:cNvPicPr>
            <a:picLocks noChangeAspect="1" noChangeArrowheads="1"/>
          </p:cNvPicPr>
          <p:nvPr/>
        </p:nvPicPr>
        <p:blipFill>
          <a:blip r:embed="rId2" cstate="print"/>
          <a:srcRect/>
          <a:stretch>
            <a:fillRect/>
          </a:stretch>
        </p:blipFill>
        <p:spPr bwMode="auto">
          <a:xfrm>
            <a:off x="6123093" y="378381"/>
            <a:ext cx="990601" cy="438388"/>
          </a:xfrm>
          <a:prstGeom prst="rect">
            <a:avLst/>
          </a:prstGeom>
          <a:noFill/>
        </p:spPr>
      </p:pic>
      <p:sp>
        <p:nvSpPr>
          <p:cNvPr id="50183" name="Rectangle 7"/>
          <p:cNvSpPr>
            <a:spLocks noChangeArrowheads="1"/>
          </p:cNvSpPr>
          <p:nvPr/>
        </p:nvSpPr>
        <p:spPr bwMode="auto">
          <a:xfrm>
            <a:off x="203200" y="188357"/>
            <a:ext cx="6910494" cy="151685"/>
          </a:xfrm>
          <a:prstGeom prst="rect">
            <a:avLst/>
          </a:prstGeom>
          <a:solidFill>
            <a:srgbClr val="B5B5B5"/>
          </a:solidFill>
          <a:ln w="9525">
            <a:noFill/>
            <a:miter lim="800000"/>
            <a:headEnd/>
            <a:tailEnd/>
          </a:ln>
          <a:effectLst/>
        </p:spPr>
        <p:txBody>
          <a:bodyPr wrap="none" lIns="96661" tIns="48331" rIns="96661" bIns="48331" anchor="ctr"/>
          <a:lstStyle/>
          <a:p>
            <a:endParaRPr lang="de-DE"/>
          </a:p>
        </p:txBody>
      </p:sp>
      <p:sp>
        <p:nvSpPr>
          <p:cNvPr id="50184" name="Line 8"/>
          <p:cNvSpPr>
            <a:spLocks noChangeShapeType="1"/>
          </p:cNvSpPr>
          <p:nvPr/>
        </p:nvSpPr>
        <p:spPr bwMode="auto">
          <a:xfrm>
            <a:off x="203200" y="378381"/>
            <a:ext cx="6910494" cy="0"/>
          </a:xfrm>
          <a:prstGeom prst="line">
            <a:avLst/>
          </a:prstGeom>
          <a:noFill/>
          <a:ln w="15240">
            <a:solidFill>
              <a:schemeClr val="tx1"/>
            </a:solidFill>
            <a:round/>
            <a:headEnd/>
            <a:tailEnd/>
          </a:ln>
          <a:effectLst/>
        </p:spPr>
        <p:txBody>
          <a:bodyPr lIns="96661" tIns="48331" rIns="96661" bIns="48331"/>
          <a:lstStyle/>
          <a:p>
            <a:endParaRPr lang="de-DE"/>
          </a:p>
        </p:txBody>
      </p:sp>
      <p:sp>
        <p:nvSpPr>
          <p:cNvPr id="50185" name="Line 9"/>
          <p:cNvSpPr>
            <a:spLocks noChangeShapeType="1"/>
          </p:cNvSpPr>
          <p:nvPr/>
        </p:nvSpPr>
        <p:spPr bwMode="auto">
          <a:xfrm>
            <a:off x="203200" y="8921115"/>
            <a:ext cx="6910494" cy="0"/>
          </a:xfrm>
          <a:prstGeom prst="line">
            <a:avLst/>
          </a:prstGeom>
          <a:noFill/>
          <a:ln w="7620">
            <a:solidFill>
              <a:schemeClr val="tx1"/>
            </a:solidFill>
            <a:round/>
            <a:headEnd/>
            <a:tailEnd/>
          </a:ln>
          <a:effectLst/>
        </p:spPr>
        <p:txBody>
          <a:bodyPr lIns="96661" tIns="48331" rIns="96661" bIns="48331"/>
          <a:lstStyle/>
          <a:p>
            <a:endParaRPr lang="de-DE"/>
          </a:p>
        </p:txBody>
      </p:sp>
      <p:sp>
        <p:nvSpPr>
          <p:cNvPr id="50186" name="Line 10"/>
          <p:cNvSpPr>
            <a:spLocks noChangeShapeType="1"/>
          </p:cNvSpPr>
          <p:nvPr/>
        </p:nvSpPr>
        <p:spPr bwMode="auto">
          <a:xfrm>
            <a:off x="201508" y="816769"/>
            <a:ext cx="6910493" cy="0"/>
          </a:xfrm>
          <a:prstGeom prst="line">
            <a:avLst/>
          </a:prstGeom>
          <a:noFill/>
          <a:ln w="7620">
            <a:solidFill>
              <a:schemeClr val="tx1"/>
            </a:solidFill>
            <a:round/>
            <a:headEnd/>
            <a:tailEnd/>
          </a:ln>
          <a:effectLst/>
        </p:spPr>
        <p:txBody>
          <a:bodyPr lIns="96661" tIns="48331" rIns="96661" bIns="48331"/>
          <a:lstStyle/>
          <a:p>
            <a:endParaRPr lang="de-DE"/>
          </a:p>
        </p:txBody>
      </p:sp>
    </p:spTree>
    <p:extLst>
      <p:ext uri="{BB962C8B-B14F-4D97-AF65-F5344CB8AC3E}">
        <p14:creationId xmlns:p14="http://schemas.microsoft.com/office/powerpoint/2010/main" val="3345007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3" descr="tud_logo"/>
          <p:cNvPicPr>
            <a:picLocks noChangeAspect="1" noChangeArrowheads="1"/>
          </p:cNvPicPr>
          <p:nvPr/>
        </p:nvPicPr>
        <p:blipFill>
          <a:blip r:embed="rId2"/>
          <a:srcRect/>
          <a:stretch>
            <a:fillRect/>
          </a:stretch>
        </p:blipFill>
        <p:spPr bwMode="auto">
          <a:xfrm>
            <a:off x="6114628" y="378382"/>
            <a:ext cx="997373" cy="441721"/>
          </a:xfrm>
          <a:prstGeom prst="rect">
            <a:avLst/>
          </a:prstGeom>
          <a:noFill/>
        </p:spPr>
      </p:pic>
      <p:sp>
        <p:nvSpPr>
          <p:cNvPr id="3075" name="Rectangle 3"/>
          <p:cNvSpPr>
            <a:spLocks noGrp="1" noChangeArrowheads="1"/>
          </p:cNvSpPr>
          <p:nvPr>
            <p:ph type="dt" idx="1"/>
          </p:nvPr>
        </p:nvSpPr>
        <p:spPr bwMode="auto">
          <a:xfrm>
            <a:off x="201507" y="9119474"/>
            <a:ext cx="1727200" cy="480060"/>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bodyPr>
          <a:lstStyle>
            <a:lvl1pPr>
              <a:lnSpc>
                <a:spcPts val="1374"/>
              </a:lnSpc>
              <a:defRPr sz="1100">
                <a:latin typeface="Stafford" pitchFamily="2" charset="0"/>
              </a:defRPr>
            </a:lvl1pPr>
          </a:lstStyle>
          <a:p>
            <a:fld id="{065B079B-E513-489A-8A1B-D7C78493EA86}" type="datetime4">
              <a:rPr lang="de-DE"/>
              <a:pPr/>
              <a:t>25. Mai 2022</a:t>
            </a:fld>
            <a:endParaRPr lang="de-DE"/>
          </a:p>
        </p:txBody>
      </p:sp>
      <p:sp>
        <p:nvSpPr>
          <p:cNvPr id="3076" name="Rectangle 4"/>
          <p:cNvSpPr>
            <a:spLocks noGrp="1" noRot="1" noChangeAspect="1" noChangeArrowheads="1" noTextEdit="1"/>
          </p:cNvSpPr>
          <p:nvPr>
            <p:ph type="sldImg" idx="2"/>
          </p:nvPr>
        </p:nvSpPr>
        <p:spPr bwMode="auto">
          <a:xfrm>
            <a:off x="1497013" y="969963"/>
            <a:ext cx="4302125" cy="32258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03200" y="4498897"/>
            <a:ext cx="6908800" cy="449722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1928708" y="9119474"/>
            <a:ext cx="4378960" cy="480060"/>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bodyPr>
          <a:lstStyle>
            <a:lvl1pPr>
              <a:lnSpc>
                <a:spcPts val="1374"/>
              </a:lnSpc>
              <a:defRPr sz="1100">
                <a:latin typeface="Stafford" pitchFamily="2" charset="0"/>
              </a:defRPr>
            </a:lvl1pPr>
          </a:lstStyle>
          <a:p>
            <a:r>
              <a:rPr lang="de-DE"/>
              <a:t>|  </a:t>
            </a:r>
          </a:p>
        </p:txBody>
      </p:sp>
      <p:sp>
        <p:nvSpPr>
          <p:cNvPr id="3079" name="Rectangle 7"/>
          <p:cNvSpPr>
            <a:spLocks noGrp="1" noChangeArrowheads="1"/>
          </p:cNvSpPr>
          <p:nvPr>
            <p:ph type="sldNum" sz="quarter" idx="5"/>
          </p:nvPr>
        </p:nvSpPr>
        <p:spPr bwMode="auto">
          <a:xfrm>
            <a:off x="6307668" y="9119474"/>
            <a:ext cx="1005840" cy="480060"/>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bodyPr>
          <a:lstStyle>
            <a:lvl1pPr algn="r">
              <a:lnSpc>
                <a:spcPts val="1374"/>
              </a:lnSpc>
              <a:defRPr sz="1100">
                <a:latin typeface="Stafford" pitchFamily="2" charset="0"/>
              </a:defRPr>
            </a:lvl1pPr>
          </a:lstStyle>
          <a:p>
            <a:r>
              <a:rPr lang="de-DE"/>
              <a:t>|  </a:t>
            </a:r>
            <a:fld id="{C36AA9A4-5D0B-4134-89A6-D8B9DAA4F25C}" type="slidenum">
              <a:rPr lang="de-DE"/>
              <a:pPr/>
              <a:t>‹Nº›</a:t>
            </a:fld>
            <a:endParaRPr lang="de-DE"/>
          </a:p>
        </p:txBody>
      </p:sp>
      <p:sp>
        <p:nvSpPr>
          <p:cNvPr id="3080" name="Rectangle 8"/>
          <p:cNvSpPr>
            <a:spLocks noChangeArrowheads="1"/>
          </p:cNvSpPr>
          <p:nvPr/>
        </p:nvSpPr>
        <p:spPr bwMode="auto">
          <a:xfrm>
            <a:off x="203200" y="406718"/>
            <a:ext cx="5764107" cy="413385"/>
          </a:xfrm>
          <a:prstGeom prst="rect">
            <a:avLst/>
          </a:prstGeom>
          <a:noFill/>
          <a:ln w="9525">
            <a:noFill/>
            <a:miter lim="800000"/>
            <a:headEnd/>
            <a:tailEnd/>
          </a:ln>
          <a:effectLst/>
        </p:spPr>
        <p:txBody>
          <a:bodyPr lIns="114167" tIns="0" rIns="0" bIns="0" anchor="ctr"/>
          <a:lstStyle/>
          <a:p>
            <a:pPr>
              <a:lnSpc>
                <a:spcPts val="1374"/>
              </a:lnSpc>
            </a:pPr>
            <a:endParaRPr lang="de-DE" sz="1100" b="1">
              <a:latin typeface="Stafford" pitchFamily="2" charset="0"/>
            </a:endParaRPr>
          </a:p>
        </p:txBody>
      </p:sp>
      <p:sp>
        <p:nvSpPr>
          <p:cNvPr id="3081" name="Rectangle 9"/>
          <p:cNvSpPr>
            <a:spLocks noChangeArrowheads="1"/>
          </p:cNvSpPr>
          <p:nvPr/>
        </p:nvSpPr>
        <p:spPr bwMode="auto">
          <a:xfrm>
            <a:off x="203200" y="188357"/>
            <a:ext cx="6910494" cy="151685"/>
          </a:xfrm>
          <a:prstGeom prst="rect">
            <a:avLst/>
          </a:prstGeom>
          <a:solidFill>
            <a:srgbClr val="B5B5B5"/>
          </a:solidFill>
          <a:ln w="9525">
            <a:noFill/>
            <a:miter lim="800000"/>
            <a:headEnd/>
            <a:tailEnd/>
          </a:ln>
          <a:effectLst/>
        </p:spPr>
        <p:txBody>
          <a:bodyPr wrap="none" lIns="96661" tIns="48331" rIns="96661" bIns="48331" anchor="ctr"/>
          <a:lstStyle/>
          <a:p>
            <a:endParaRPr lang="de-DE"/>
          </a:p>
        </p:txBody>
      </p:sp>
      <p:sp>
        <p:nvSpPr>
          <p:cNvPr id="3082" name="Line 10"/>
          <p:cNvSpPr>
            <a:spLocks noChangeShapeType="1"/>
          </p:cNvSpPr>
          <p:nvPr/>
        </p:nvSpPr>
        <p:spPr bwMode="auto">
          <a:xfrm>
            <a:off x="203200" y="378381"/>
            <a:ext cx="6910494" cy="0"/>
          </a:xfrm>
          <a:prstGeom prst="line">
            <a:avLst/>
          </a:prstGeom>
          <a:noFill/>
          <a:ln w="15240">
            <a:solidFill>
              <a:schemeClr val="tx1"/>
            </a:solidFill>
            <a:round/>
            <a:headEnd/>
            <a:tailEnd/>
          </a:ln>
          <a:effectLst/>
        </p:spPr>
        <p:txBody>
          <a:bodyPr lIns="96661" tIns="48331" rIns="96661" bIns="48331"/>
          <a:lstStyle/>
          <a:p>
            <a:endParaRPr lang="de-DE"/>
          </a:p>
        </p:txBody>
      </p:sp>
      <p:sp>
        <p:nvSpPr>
          <p:cNvPr id="3083" name="Line 11"/>
          <p:cNvSpPr>
            <a:spLocks noChangeShapeType="1"/>
          </p:cNvSpPr>
          <p:nvPr/>
        </p:nvSpPr>
        <p:spPr bwMode="auto">
          <a:xfrm>
            <a:off x="203200" y="820103"/>
            <a:ext cx="6910494" cy="0"/>
          </a:xfrm>
          <a:prstGeom prst="line">
            <a:avLst/>
          </a:prstGeom>
          <a:noFill/>
          <a:ln w="7620">
            <a:solidFill>
              <a:schemeClr val="tx1"/>
            </a:solidFill>
            <a:round/>
            <a:headEnd/>
            <a:tailEnd/>
          </a:ln>
          <a:effectLst/>
        </p:spPr>
        <p:txBody>
          <a:bodyPr lIns="96661" tIns="48331" rIns="96661" bIns="48331"/>
          <a:lstStyle/>
          <a:p>
            <a:endParaRPr lang="de-DE"/>
          </a:p>
        </p:txBody>
      </p:sp>
      <p:sp>
        <p:nvSpPr>
          <p:cNvPr id="3084" name="Line 12"/>
          <p:cNvSpPr>
            <a:spLocks noChangeShapeType="1"/>
          </p:cNvSpPr>
          <p:nvPr/>
        </p:nvSpPr>
        <p:spPr bwMode="auto">
          <a:xfrm>
            <a:off x="203200" y="9119474"/>
            <a:ext cx="6910494" cy="0"/>
          </a:xfrm>
          <a:prstGeom prst="line">
            <a:avLst/>
          </a:prstGeom>
          <a:noFill/>
          <a:ln w="7620">
            <a:solidFill>
              <a:schemeClr val="tx1"/>
            </a:solidFill>
            <a:round/>
            <a:headEnd/>
            <a:tailEnd/>
          </a:ln>
          <a:effectLst/>
        </p:spPr>
        <p:txBody>
          <a:bodyPr lIns="96661" tIns="48331" rIns="96661" bIns="48331"/>
          <a:lstStyle/>
          <a:p>
            <a:endParaRPr lang="de-DE"/>
          </a:p>
        </p:txBody>
      </p:sp>
      <p:sp>
        <p:nvSpPr>
          <p:cNvPr id="3086" name="Line 14"/>
          <p:cNvSpPr>
            <a:spLocks noChangeShapeType="1"/>
          </p:cNvSpPr>
          <p:nvPr/>
        </p:nvSpPr>
        <p:spPr bwMode="auto">
          <a:xfrm>
            <a:off x="201508" y="4308872"/>
            <a:ext cx="6910493" cy="0"/>
          </a:xfrm>
          <a:prstGeom prst="line">
            <a:avLst/>
          </a:prstGeom>
          <a:noFill/>
          <a:ln w="7620">
            <a:solidFill>
              <a:schemeClr val="tx1"/>
            </a:solidFill>
            <a:round/>
            <a:headEnd/>
            <a:tailEnd/>
          </a:ln>
          <a:effectLst/>
        </p:spPr>
        <p:txBody>
          <a:bodyPr lIns="96661" tIns="48331" rIns="96661" bIns="48331"/>
          <a:lstStyle/>
          <a:p>
            <a:endParaRPr lang="de-DE"/>
          </a:p>
        </p:txBody>
      </p:sp>
    </p:spTree>
    <p:extLst>
      <p:ext uri="{BB962C8B-B14F-4D97-AF65-F5344CB8AC3E}">
        <p14:creationId xmlns:p14="http://schemas.microsoft.com/office/powerpoint/2010/main" val="516787406"/>
      </p:ext>
    </p:extLst>
  </p:cSld>
  <p:clrMap bg1="lt1" tx1="dk1" bg2="lt2" tx2="dk2" accent1="accent1" accent2="accent2" accent3="accent3" accent4="accent4" accent5="accent5" accent6="accent6" hlink="hlink" folHlink="folHlink"/>
  <p:hf hdr="0"/>
  <p:notesStyle>
    <a:lvl1pPr algn="l" rtl="0" fontAlgn="base">
      <a:spcBef>
        <a:spcPct val="10000"/>
      </a:spcBef>
      <a:spcAft>
        <a:spcPct val="0"/>
      </a:spcAft>
      <a:defRPr sz="1200" kern="1200">
        <a:solidFill>
          <a:schemeClr val="tx1"/>
        </a:solidFill>
        <a:latin typeface="Bitstream Charter" pitchFamily="2" charset="0"/>
        <a:ea typeface="+mn-ea"/>
        <a:cs typeface="+mn-cs"/>
      </a:defRPr>
    </a:lvl1pPr>
    <a:lvl2pPr marL="457200" algn="l" rtl="0" fontAlgn="base">
      <a:spcBef>
        <a:spcPct val="10000"/>
      </a:spcBef>
      <a:spcAft>
        <a:spcPct val="0"/>
      </a:spcAft>
      <a:defRPr sz="1200" kern="1200">
        <a:solidFill>
          <a:schemeClr val="tx1"/>
        </a:solidFill>
        <a:latin typeface="Bitstream Charter" pitchFamily="2" charset="0"/>
        <a:ea typeface="+mn-ea"/>
        <a:cs typeface="+mn-cs"/>
      </a:defRPr>
    </a:lvl2pPr>
    <a:lvl3pPr marL="914400" algn="l" rtl="0" fontAlgn="base">
      <a:spcBef>
        <a:spcPct val="10000"/>
      </a:spcBef>
      <a:spcAft>
        <a:spcPct val="0"/>
      </a:spcAft>
      <a:defRPr sz="1200" kern="1200">
        <a:solidFill>
          <a:schemeClr val="tx1"/>
        </a:solidFill>
        <a:latin typeface="Bitstream Charter" pitchFamily="2" charset="0"/>
        <a:ea typeface="+mn-ea"/>
        <a:cs typeface="+mn-cs"/>
      </a:defRPr>
    </a:lvl3pPr>
    <a:lvl4pPr marL="1371600" algn="l" rtl="0" fontAlgn="base">
      <a:spcBef>
        <a:spcPct val="10000"/>
      </a:spcBef>
      <a:spcAft>
        <a:spcPct val="0"/>
      </a:spcAft>
      <a:defRPr sz="1200" kern="1200">
        <a:solidFill>
          <a:schemeClr val="tx1"/>
        </a:solidFill>
        <a:latin typeface="Bitstream Charter" pitchFamily="2" charset="0"/>
        <a:ea typeface="+mn-ea"/>
        <a:cs typeface="+mn-cs"/>
      </a:defRPr>
    </a:lvl4pPr>
    <a:lvl5pPr marL="1828800" algn="l" rtl="0" fontAlgn="base">
      <a:spcBef>
        <a:spcPct val="10000"/>
      </a:spcBef>
      <a:spcAft>
        <a:spcPct val="0"/>
      </a:spcAft>
      <a:defRPr sz="1200" kern="1200">
        <a:solidFill>
          <a:schemeClr val="tx1"/>
        </a:solidFill>
        <a:latin typeface="Bitstream Charte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3</a:t>
            </a:fld>
            <a:endParaRPr lang="de-DE"/>
          </a:p>
        </p:txBody>
      </p:sp>
    </p:spTree>
    <p:extLst>
      <p:ext uri="{BB962C8B-B14F-4D97-AF65-F5344CB8AC3E}">
        <p14:creationId xmlns:p14="http://schemas.microsoft.com/office/powerpoint/2010/main" val="373036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4</a:t>
            </a:fld>
            <a:endParaRPr lang="de-DE"/>
          </a:p>
        </p:txBody>
      </p:sp>
    </p:spTree>
    <p:extLst>
      <p:ext uri="{BB962C8B-B14F-4D97-AF65-F5344CB8AC3E}">
        <p14:creationId xmlns:p14="http://schemas.microsoft.com/office/powerpoint/2010/main" val="423434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5</a:t>
            </a:fld>
            <a:endParaRPr lang="de-DE"/>
          </a:p>
        </p:txBody>
      </p:sp>
    </p:spTree>
    <p:extLst>
      <p:ext uri="{BB962C8B-B14F-4D97-AF65-F5344CB8AC3E}">
        <p14:creationId xmlns:p14="http://schemas.microsoft.com/office/powerpoint/2010/main" val="332980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6</a:t>
            </a:fld>
            <a:endParaRPr lang="de-DE"/>
          </a:p>
        </p:txBody>
      </p:sp>
    </p:spTree>
    <p:extLst>
      <p:ext uri="{BB962C8B-B14F-4D97-AF65-F5344CB8AC3E}">
        <p14:creationId xmlns:p14="http://schemas.microsoft.com/office/powerpoint/2010/main" val="424109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7</a:t>
            </a:fld>
            <a:endParaRPr lang="de-DE"/>
          </a:p>
        </p:txBody>
      </p:sp>
    </p:spTree>
    <p:extLst>
      <p:ext uri="{BB962C8B-B14F-4D97-AF65-F5344CB8AC3E}">
        <p14:creationId xmlns:p14="http://schemas.microsoft.com/office/powerpoint/2010/main" val="175709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8</a:t>
            </a:fld>
            <a:endParaRPr lang="de-DE"/>
          </a:p>
        </p:txBody>
      </p:sp>
    </p:spTree>
    <p:extLst>
      <p:ext uri="{BB962C8B-B14F-4D97-AF65-F5344CB8AC3E}">
        <p14:creationId xmlns:p14="http://schemas.microsoft.com/office/powerpoint/2010/main" val="115431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97013" y="969963"/>
            <a:ext cx="4302125" cy="3225800"/>
          </a:xfrm>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fld id="{065B079B-E513-489A-8A1B-D7C78493EA86}" type="datetime4">
              <a:rPr lang="de-DE" smtClean="0"/>
              <a:pPr/>
              <a:t>25. Mai 2022</a:t>
            </a:fld>
            <a:endParaRPr lang="de-DE"/>
          </a:p>
        </p:txBody>
      </p:sp>
      <p:sp>
        <p:nvSpPr>
          <p:cNvPr id="5" name="Marcador de pie de página 4"/>
          <p:cNvSpPr>
            <a:spLocks noGrp="1"/>
          </p:cNvSpPr>
          <p:nvPr>
            <p:ph type="ftr" sz="quarter" idx="4"/>
          </p:nvPr>
        </p:nvSpPr>
        <p:spPr/>
        <p:txBody>
          <a:bodyPr/>
          <a:lstStyle/>
          <a:p>
            <a:r>
              <a:rPr lang="de-DE"/>
              <a:t>|  </a:t>
            </a:r>
          </a:p>
        </p:txBody>
      </p:sp>
      <p:sp>
        <p:nvSpPr>
          <p:cNvPr id="6" name="Marcador de número de diapositiva 5"/>
          <p:cNvSpPr>
            <a:spLocks noGrp="1"/>
          </p:cNvSpPr>
          <p:nvPr>
            <p:ph type="sldNum" sz="quarter" idx="5"/>
          </p:nvPr>
        </p:nvSpPr>
        <p:spPr/>
        <p:txBody>
          <a:bodyPr/>
          <a:lstStyle/>
          <a:p>
            <a:r>
              <a:rPr lang="de-DE"/>
              <a:t>|  </a:t>
            </a:r>
            <a:fld id="{C36AA9A4-5D0B-4134-89A6-D8B9DAA4F25C}" type="slidenum">
              <a:rPr lang="de-DE" smtClean="0"/>
              <a:pPr/>
              <a:t>9</a:t>
            </a:fld>
            <a:endParaRPr lang="de-DE"/>
          </a:p>
        </p:txBody>
      </p:sp>
    </p:spTree>
    <p:extLst>
      <p:ext uri="{BB962C8B-B14F-4D97-AF65-F5344CB8AC3E}">
        <p14:creationId xmlns:p14="http://schemas.microsoft.com/office/powerpoint/2010/main" val="172034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50825" y="368300"/>
            <a:ext cx="8642350" cy="2089150"/>
          </a:xfrm>
          <a:prstGeom prst="rect">
            <a:avLst/>
          </a:prstGeom>
          <a:solidFill>
            <a:srgbClr val="0070C0"/>
          </a:solidFill>
          <a:ln w="9525">
            <a:noFill/>
            <a:miter lim="800000"/>
            <a:headEnd/>
            <a:tailEnd/>
          </a:ln>
          <a:effectLst/>
        </p:spPr>
        <p:txBody>
          <a:bodyPr wrap="none" anchor="ctr"/>
          <a:lstStyle/>
          <a:p>
            <a:pPr algn="ctr"/>
            <a:endParaRPr lang="de-DE"/>
          </a:p>
        </p:txBody>
      </p:sp>
      <p:sp>
        <p:nvSpPr>
          <p:cNvPr id="87044" name="Rectangle 4"/>
          <p:cNvSpPr>
            <a:spLocks noGrp="1" noChangeArrowheads="1"/>
          </p:cNvSpPr>
          <p:nvPr>
            <p:ph type="subTitle" idx="1"/>
          </p:nvPr>
        </p:nvSpPr>
        <p:spPr>
          <a:xfrm>
            <a:off x="358775" y="1449388"/>
            <a:ext cx="6642117" cy="944562"/>
          </a:xfrm>
        </p:spPr>
        <p:txBody>
          <a:bodyPr lIns="0" tIns="0" rIns="0" bIns="0"/>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
        <p:nvSpPr>
          <p:cNvPr id="87048" name="Rectangle 8"/>
          <p:cNvSpPr>
            <a:spLocks noChangeArrowheads="1"/>
          </p:cNvSpPr>
          <p:nvPr/>
        </p:nvSpPr>
        <p:spPr bwMode="auto">
          <a:xfrm>
            <a:off x="250825" y="196850"/>
            <a:ext cx="8642350" cy="144463"/>
          </a:xfrm>
          <a:prstGeom prst="rect">
            <a:avLst/>
          </a:prstGeom>
          <a:solidFill>
            <a:srgbClr val="0070C0"/>
          </a:solidFill>
          <a:ln w="3175">
            <a:noFill/>
            <a:miter lim="800000"/>
            <a:headEnd/>
            <a:tailEnd/>
          </a:ln>
        </p:spPr>
        <p:txBody>
          <a:bodyPr/>
          <a:lstStyle/>
          <a:p>
            <a:endParaRPr lang="de-DE"/>
          </a:p>
        </p:txBody>
      </p:sp>
      <p:pic>
        <p:nvPicPr>
          <p:cNvPr id="87049" name="Picture 9" descr="tud_logo"/>
          <p:cNvPicPr>
            <a:picLocks noChangeAspect="1" noChangeArrowheads="1"/>
          </p:cNvPicPr>
          <p:nvPr/>
        </p:nvPicPr>
        <p:blipFill>
          <a:blip r:embed="rId2" cstate="print"/>
          <a:srcRect r="5453"/>
          <a:stretch>
            <a:fillRect/>
          </a:stretch>
        </p:blipFill>
        <p:spPr bwMode="auto">
          <a:xfrm>
            <a:off x="7144248" y="973060"/>
            <a:ext cx="1873250" cy="792163"/>
          </a:xfrm>
          <a:prstGeom prst="rect">
            <a:avLst/>
          </a:prstGeom>
          <a:noFill/>
          <a:ln w="9525">
            <a:noFill/>
            <a:miter lim="800000"/>
            <a:headEnd/>
            <a:tailEnd/>
          </a:ln>
        </p:spPr>
      </p:pic>
      <p:sp>
        <p:nvSpPr>
          <p:cNvPr id="87055" name="Line 15"/>
          <p:cNvSpPr>
            <a:spLocks noChangeShapeType="1"/>
          </p:cNvSpPr>
          <p:nvPr/>
        </p:nvSpPr>
        <p:spPr bwMode="auto">
          <a:xfrm>
            <a:off x="252413" y="6357958"/>
            <a:ext cx="8640762" cy="0"/>
          </a:xfrm>
          <a:prstGeom prst="line">
            <a:avLst/>
          </a:prstGeom>
          <a:noFill/>
          <a:ln w="7620">
            <a:solidFill>
              <a:srgbClr val="000000"/>
            </a:solidFill>
            <a:round/>
            <a:headEnd/>
            <a:tailEnd/>
          </a:ln>
        </p:spPr>
        <p:txBody>
          <a:bodyPr/>
          <a:lstStyle/>
          <a:p>
            <a:endParaRPr lang="de-DE"/>
          </a:p>
        </p:txBody>
      </p:sp>
      <p:sp>
        <p:nvSpPr>
          <p:cNvPr id="87058" name="Rectangle 18"/>
          <p:cNvSpPr>
            <a:spLocks noChangeArrowheads="1"/>
          </p:cNvSpPr>
          <p:nvPr/>
        </p:nvSpPr>
        <p:spPr bwMode="auto">
          <a:xfrm>
            <a:off x="250825" y="360363"/>
            <a:ext cx="8640763" cy="14287"/>
          </a:xfrm>
          <a:prstGeom prst="rect">
            <a:avLst/>
          </a:prstGeom>
          <a:solidFill>
            <a:srgbClr val="000000"/>
          </a:solidFill>
          <a:ln w="9525">
            <a:noFill/>
            <a:miter lim="800000"/>
            <a:headEnd/>
            <a:tailEnd/>
          </a:ln>
          <a:effectLst/>
        </p:spPr>
        <p:txBody>
          <a:bodyPr wrap="none" anchor="ctr"/>
          <a:lstStyle/>
          <a:p>
            <a:endParaRPr lang="de-DE"/>
          </a:p>
        </p:txBody>
      </p:sp>
      <p:sp>
        <p:nvSpPr>
          <p:cNvPr id="87059" name="Rectangle 19"/>
          <p:cNvSpPr>
            <a:spLocks noChangeArrowheads="1"/>
          </p:cNvSpPr>
          <p:nvPr/>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endParaRPr lang="de-DE"/>
          </a:p>
        </p:txBody>
      </p:sp>
      <p:sp>
        <p:nvSpPr>
          <p:cNvPr id="12" name="Titel 11"/>
          <p:cNvSpPr>
            <a:spLocks noGrp="1"/>
          </p:cNvSpPr>
          <p:nvPr>
            <p:ph type="title"/>
          </p:nvPr>
        </p:nvSpPr>
        <p:spPr/>
        <p:txBody>
          <a:bodyPr/>
          <a:lstStyle>
            <a:lvl1pPr>
              <a:defRPr>
                <a:solidFill>
                  <a:schemeClr val="bg1"/>
                </a:solidFill>
              </a:defRPr>
            </a:lvl1pPr>
          </a:lstStyle>
          <a:p>
            <a:r>
              <a:rPr lang="de-DE" dirty="0"/>
              <a:t>Titelmasterformat durch Klicken bearbeiten</a:t>
            </a:r>
          </a:p>
        </p:txBody>
      </p:sp>
      <p:sp>
        <p:nvSpPr>
          <p:cNvPr id="15" name="Fußzeilenplatzhalter 3"/>
          <p:cNvSpPr txBox="1">
            <a:spLocks/>
          </p:cNvSpPr>
          <p:nvPr userDrawn="1"/>
        </p:nvSpPr>
        <p:spPr>
          <a:xfrm>
            <a:off x="252412" y="6489700"/>
            <a:ext cx="8004849"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E9B2640-8CD7-45FF-9440-54608BC46479}" type="slidenum">
              <a:rPr kumimoji="0" lang="de-DE" sz="1000" b="0" i="0" u="none" strike="noStrike" kern="1200" cap="none" spc="0" normalizeH="0" baseline="0" noProof="0" smtClean="0">
                <a:ln>
                  <a:noFill/>
                </a:ln>
                <a:solidFill>
                  <a:schemeClr val="tx1"/>
                </a:solidFill>
                <a:effectLst/>
                <a:uLnTx/>
                <a:uFillTx/>
                <a:latin typeface="Arial"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chemeClr val="tx1"/>
              </a:solidFill>
              <a:effectLst/>
              <a:uLnTx/>
              <a:uFillTx/>
              <a:latin typeface="+mn-lt"/>
              <a:ea typeface="+mn-ea"/>
              <a:cs typeface="Tahoma" pitchFamily="34" charset="0"/>
            </a:endParaRPr>
          </a:p>
        </p:txBody>
      </p:sp>
      <p:pic>
        <p:nvPicPr>
          <p:cNvPr id="13" name="Imagen 12">
            <a:extLst>
              <a:ext uri="{FF2B5EF4-FFF2-40B4-BE49-F238E27FC236}">
                <a16:creationId xmlns:a16="http://schemas.microsoft.com/office/drawing/2014/main" id="{6DFA5E4B-7E3C-4C20-9041-B892FE55338B}"/>
              </a:ext>
            </a:extLst>
          </p:cNvPr>
          <p:cNvPicPr>
            <a:picLocks noChangeAspect="1"/>
          </p:cNvPicPr>
          <p:nvPr userDrawn="1"/>
        </p:nvPicPr>
        <p:blipFill>
          <a:blip r:embed="rId3"/>
          <a:stretch>
            <a:fillRect/>
          </a:stretch>
        </p:blipFill>
        <p:spPr>
          <a:xfrm>
            <a:off x="7112671" y="6398855"/>
            <a:ext cx="1778917" cy="4134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360000" y="1620000"/>
            <a:ext cx="6823569" cy="44799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6421455" cy="1362075"/>
          </a:xfrm>
        </p:spPr>
        <p:txBody>
          <a:bodyPr anchor="t"/>
          <a:lstStyle>
            <a:lvl1pPr algn="l">
              <a:defRPr sz="32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642145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58775" y="1592263"/>
            <a:ext cx="4135438" cy="4551381"/>
          </a:xfrm>
        </p:spPr>
        <p:txBody>
          <a:bodyPr/>
          <a:lstStyle>
            <a:lvl1pPr marL="0" indent="0">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786314" y="1592263"/>
            <a:ext cx="4105274" cy="4551381"/>
          </a:xfrm>
        </p:spPr>
        <p:txBody>
          <a:bodyPr/>
          <a:lstStyle>
            <a:lvl1pPr marL="0" indent="0">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857620" y="1620000"/>
            <a:ext cx="5000660" cy="4506163"/>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358776" y="1620000"/>
            <a:ext cx="3106738" cy="45061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Titel 1"/>
          <p:cNvSpPr>
            <a:spLocks noGrp="1"/>
          </p:cNvSpPr>
          <p:nvPr>
            <p:ph type="title"/>
          </p:nvPr>
        </p:nvSpPr>
        <p:spPr>
          <a:xfrm>
            <a:off x="358775" y="488950"/>
            <a:ext cx="6840000" cy="838200"/>
          </a:xfrm>
        </p:spPr>
        <p:txBody>
          <a:bodyPr/>
          <a:lstStyle/>
          <a:p>
            <a:r>
              <a:rPr lang="de-DE"/>
              <a:t>Titelmasterformat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928801"/>
            <a:ext cx="5486400" cy="279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358775" y="488950"/>
            <a:ext cx="6642117"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360000" y="1620000"/>
            <a:ext cx="6640892" cy="4572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2" name="Rectangle 8"/>
          <p:cNvSpPr>
            <a:spLocks noChangeArrowheads="1"/>
          </p:cNvSpPr>
          <p:nvPr/>
        </p:nvSpPr>
        <p:spPr bwMode="auto">
          <a:xfrm>
            <a:off x="250825" y="196850"/>
            <a:ext cx="8642350" cy="144463"/>
          </a:xfrm>
          <a:prstGeom prst="rect">
            <a:avLst/>
          </a:prstGeom>
          <a:solidFill>
            <a:srgbClr val="0070C0"/>
          </a:solidFill>
          <a:ln w="3175">
            <a:noFill/>
            <a:miter lim="800000"/>
            <a:headEnd/>
            <a:tailEnd/>
          </a:ln>
        </p:spPr>
        <p:txBody>
          <a:bodyPr/>
          <a:lstStyle/>
          <a:p>
            <a:endParaRPr lang="de-DE">
              <a:latin typeface="+mn-lt"/>
              <a:cs typeface="Tahoma" pitchFamily="34" charset="0"/>
            </a:endParaRPr>
          </a:p>
        </p:txBody>
      </p:sp>
      <p:pic>
        <p:nvPicPr>
          <p:cNvPr id="1033" name="Picture 9" descr="tud_logo"/>
          <p:cNvPicPr>
            <a:picLocks noChangeAspect="1" noChangeArrowheads="1"/>
          </p:cNvPicPr>
          <p:nvPr/>
        </p:nvPicPr>
        <p:blipFill>
          <a:blip r:embed="rId10"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endParaRPr lang="de-DE">
              <a:latin typeface="+mn-lt"/>
              <a:cs typeface="Tahoma" pitchFamily="34" charset="0"/>
            </a:endParaRPr>
          </a:p>
        </p:txBody>
      </p:sp>
      <p:sp>
        <p:nvSpPr>
          <p:cNvPr id="11" name="Line 15"/>
          <p:cNvSpPr>
            <a:spLocks noChangeShapeType="1"/>
          </p:cNvSpPr>
          <p:nvPr userDrawn="1"/>
        </p:nvSpPr>
        <p:spPr bwMode="auto">
          <a:xfrm>
            <a:off x="252413" y="6357958"/>
            <a:ext cx="8640762"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3" name="Fußzeilenplatzhalter 3"/>
          <p:cNvSpPr txBox="1">
            <a:spLocks/>
          </p:cNvSpPr>
          <p:nvPr userDrawn="1"/>
        </p:nvSpPr>
        <p:spPr>
          <a:xfrm>
            <a:off x="252412" y="6489700"/>
            <a:ext cx="8496052"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E9B2640-8CD7-45FF-9440-54608BC46479}" type="slidenum">
              <a:rPr kumimoji="0" lang="de-DE" sz="1000" b="0" i="0" u="none" strike="noStrike" kern="1200" cap="none" spc="0" normalizeH="0" baseline="0" noProof="0" smtClean="0">
                <a:ln>
                  <a:noFill/>
                </a:ln>
                <a:solidFill>
                  <a:schemeClr val="tx1"/>
                </a:solidFill>
                <a:effectLst/>
                <a:uLnTx/>
                <a:uFillTx/>
                <a:latin typeface="Arial"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endParaRPr>
          </a:p>
        </p:txBody>
      </p:sp>
      <p:pic>
        <p:nvPicPr>
          <p:cNvPr id="14" name="Imagen 13">
            <a:extLst>
              <a:ext uri="{FF2B5EF4-FFF2-40B4-BE49-F238E27FC236}">
                <a16:creationId xmlns:a16="http://schemas.microsoft.com/office/drawing/2014/main" id="{90BE2C01-9B35-43F1-AD0A-11BA1E809E77}"/>
              </a:ext>
            </a:extLst>
          </p:cNvPr>
          <p:cNvPicPr>
            <a:picLocks noChangeAspect="1"/>
          </p:cNvPicPr>
          <p:nvPr userDrawn="1"/>
        </p:nvPicPr>
        <p:blipFill>
          <a:blip r:embed="rId11"/>
          <a:stretch>
            <a:fillRect/>
          </a:stretch>
        </p:blipFill>
        <p:spPr>
          <a:xfrm>
            <a:off x="7112671" y="6398855"/>
            <a:ext cx="1778917" cy="413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hf hdr="0"/>
  <p:txStyles>
    <p:titleStyle>
      <a:lvl1pPr algn="l" rtl="0" eaLnBrk="1" fontAlgn="base" hangingPunct="1">
        <a:spcBef>
          <a:spcPct val="0"/>
        </a:spcBef>
        <a:spcAft>
          <a:spcPct val="0"/>
        </a:spcAft>
        <a:defRPr sz="2400" b="1">
          <a:solidFill>
            <a:schemeClr val="tx1"/>
          </a:solidFill>
          <a:latin typeface="+mn-lt"/>
          <a:ea typeface="+mj-ea"/>
          <a:cs typeface="Tahoma" pitchFamily="34"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907704" y="980840"/>
            <a:ext cx="5012776" cy="838200"/>
          </a:xfrm>
        </p:spPr>
        <p:txBody>
          <a:bodyPr/>
          <a:lstStyle/>
          <a:p>
            <a:pPr algn="just"/>
            <a:r>
              <a:rPr lang="en-US" dirty="0"/>
              <a:t>Role of soil biofilms in the transport processes of emerging organic contaminants: A laboratory experimental study</a:t>
            </a:r>
            <a:endParaRPr lang="en-US" kern="0" dirty="0"/>
          </a:p>
        </p:txBody>
      </p:sp>
      <p:sp>
        <p:nvSpPr>
          <p:cNvPr id="4" name="CaixaDeTexto 3"/>
          <p:cNvSpPr txBox="1"/>
          <p:nvPr/>
        </p:nvSpPr>
        <p:spPr>
          <a:xfrm>
            <a:off x="143508" y="3420481"/>
            <a:ext cx="8856984" cy="3508653"/>
          </a:xfrm>
          <a:prstGeom prst="rect">
            <a:avLst/>
          </a:prstGeom>
          <a:noFill/>
        </p:spPr>
        <p:txBody>
          <a:bodyPr wrap="square" rtlCol="0">
            <a:spAutoFit/>
          </a:bodyPr>
          <a:lstStyle/>
          <a:p>
            <a:pPr algn="just">
              <a:lnSpc>
                <a:spcPct val="150000"/>
              </a:lnSpc>
            </a:pPr>
            <a:r>
              <a:rPr lang="pt-BR" sz="1900" b="1" dirty="0"/>
              <a:t>Edinsson Muñoz-Vega</a:t>
            </a:r>
            <a:r>
              <a:rPr lang="pt-BR" sz="1900" b="1" baseline="30000" dirty="0"/>
              <a:t>1</a:t>
            </a:r>
            <a:r>
              <a:rPr lang="pt-BR" sz="1900" b="1" dirty="0"/>
              <a:t>, Lucas Spada</a:t>
            </a:r>
            <a:r>
              <a:rPr lang="pt-BR" sz="1900" b="1" baseline="30000" dirty="0"/>
              <a:t>2</a:t>
            </a:r>
            <a:r>
              <a:rPr lang="pt-BR" sz="1900" b="1" dirty="0"/>
              <a:t>, Stephan Schulz</a:t>
            </a:r>
            <a:r>
              <a:rPr lang="pt-BR" sz="1900" b="1" baseline="30000" dirty="0"/>
              <a:t>1</a:t>
            </a:r>
            <a:r>
              <a:rPr lang="pt-BR" sz="1900" b="1" dirty="0"/>
              <a:t>, Christoph Schüth</a:t>
            </a:r>
            <a:r>
              <a:rPr lang="pt-BR" sz="1900" b="1" baseline="30000" dirty="0"/>
              <a:t>1</a:t>
            </a:r>
            <a:endParaRPr lang="pt-BR" sz="1900" b="1" dirty="0"/>
          </a:p>
          <a:p>
            <a:pPr algn="just">
              <a:lnSpc>
                <a:spcPct val="150000"/>
              </a:lnSpc>
            </a:pPr>
            <a:endParaRPr lang="pt-BR" b="1" dirty="0"/>
          </a:p>
          <a:p>
            <a:pPr algn="just">
              <a:lnSpc>
                <a:spcPct val="150000"/>
              </a:lnSpc>
            </a:pPr>
            <a:r>
              <a:rPr lang="pt-BR" sz="1600" b="1" baseline="30000" dirty="0"/>
              <a:t>1</a:t>
            </a:r>
            <a:r>
              <a:rPr lang="en-US" sz="1600" b="1" dirty="0"/>
              <a:t>Technical University Darmstadt, Institute of Applied Geosciences, Hydrogeology Group, Darmstadt, Germany</a:t>
            </a:r>
          </a:p>
          <a:p>
            <a:pPr algn="just">
              <a:lnSpc>
                <a:spcPct val="150000"/>
              </a:lnSpc>
            </a:pPr>
            <a:r>
              <a:rPr lang="pt-BR" sz="1600" b="1" baseline="30000" dirty="0"/>
              <a:t>2</a:t>
            </a:r>
            <a:r>
              <a:rPr lang="en-US" sz="1600" b="1" dirty="0"/>
              <a:t>Goethe University Frankfurt, Institute for Atmospheric and Environmental Sciences, Frankfurt, Germany</a:t>
            </a:r>
          </a:p>
          <a:p>
            <a:pPr>
              <a:lnSpc>
                <a:spcPct val="150000"/>
              </a:lnSpc>
            </a:pPr>
            <a:endParaRPr lang="pt-BR" b="1" dirty="0"/>
          </a:p>
          <a:p>
            <a:pPr>
              <a:lnSpc>
                <a:spcPct val="150000"/>
              </a:lnSpc>
            </a:pPr>
            <a:endParaRPr lang="pt-BR" dirty="0"/>
          </a:p>
          <a:p>
            <a:endParaRPr lang="pt-BR" dirty="0"/>
          </a:p>
        </p:txBody>
      </p:sp>
      <p:sp>
        <p:nvSpPr>
          <p:cNvPr id="5" name="CuadroTexto 4">
            <a:extLst>
              <a:ext uri="{FF2B5EF4-FFF2-40B4-BE49-F238E27FC236}">
                <a16:creationId xmlns:a16="http://schemas.microsoft.com/office/drawing/2014/main" id="{7EE31FB9-E68D-4919-8A03-7E5D446C6BCD}"/>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pic>
        <p:nvPicPr>
          <p:cNvPr id="6" name="Imagen 5" descr="Logotipo&#10;&#10;Descripción generada automáticamente con confianza media">
            <a:extLst>
              <a:ext uri="{FF2B5EF4-FFF2-40B4-BE49-F238E27FC236}">
                <a16:creationId xmlns:a16="http://schemas.microsoft.com/office/drawing/2014/main" id="{8CF3E793-2C86-59C9-DB9A-D3C71CD075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16" y="476672"/>
            <a:ext cx="1351402" cy="1800200"/>
          </a:xfrm>
          <a:prstGeom prst="rect">
            <a:avLst/>
          </a:prstGeom>
        </p:spPr>
      </p:pic>
    </p:spTree>
    <p:extLst>
      <p:ext uri="{BB962C8B-B14F-4D97-AF65-F5344CB8AC3E}">
        <p14:creationId xmlns:p14="http://schemas.microsoft.com/office/powerpoint/2010/main" val="699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356EB-5C8D-42EA-09C4-A9EF0120FDBB}"/>
              </a:ext>
            </a:extLst>
          </p:cNvPr>
          <p:cNvSpPr>
            <a:spLocks noGrp="1"/>
          </p:cNvSpPr>
          <p:nvPr>
            <p:ph type="title"/>
          </p:nvPr>
        </p:nvSpPr>
        <p:spPr/>
        <p:txBody>
          <a:bodyPr/>
          <a:lstStyle/>
          <a:p>
            <a:r>
              <a:rPr lang="es-CL" dirty="0" err="1"/>
              <a:t>Summary</a:t>
            </a:r>
            <a:r>
              <a:rPr lang="es-CL" dirty="0"/>
              <a:t> and </a:t>
            </a:r>
            <a:r>
              <a:rPr lang="es-CL" dirty="0" err="1"/>
              <a:t>conclusions</a:t>
            </a:r>
            <a:endParaRPr lang="es-CL" dirty="0"/>
          </a:p>
        </p:txBody>
      </p:sp>
      <p:sp>
        <p:nvSpPr>
          <p:cNvPr id="16" name="CuadroTexto 15">
            <a:extLst>
              <a:ext uri="{FF2B5EF4-FFF2-40B4-BE49-F238E27FC236}">
                <a16:creationId xmlns:a16="http://schemas.microsoft.com/office/drawing/2014/main" id="{E0520B59-6FB5-2E52-6C28-4528AEADE398}"/>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
        <p:nvSpPr>
          <p:cNvPr id="18" name="2 Marcador de contenido">
            <a:extLst>
              <a:ext uri="{FF2B5EF4-FFF2-40B4-BE49-F238E27FC236}">
                <a16:creationId xmlns:a16="http://schemas.microsoft.com/office/drawing/2014/main" id="{C1EE1979-4793-C2FB-351F-34101BE6A1F5}"/>
              </a:ext>
            </a:extLst>
          </p:cNvPr>
          <p:cNvSpPr txBox="1">
            <a:spLocks/>
          </p:cNvSpPr>
          <p:nvPr/>
        </p:nvSpPr>
        <p:spPr bwMode="auto">
          <a:xfrm>
            <a:off x="329431" y="1844824"/>
            <a:ext cx="8563049" cy="95624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171450" indent="-171450" algn="just">
              <a:lnSpc>
                <a:spcPct val="100000"/>
              </a:lnSpc>
              <a:buFont typeface="Arial" panose="020B0604020202020204" pitchFamily="34" charset="0"/>
              <a:buChar char="•"/>
            </a:pPr>
            <a:r>
              <a:rPr lang="en-US" sz="1400" kern="0" dirty="0"/>
              <a:t>Sorption of CBZ (0) exhibits the most important influence of the organic matter content. No sorption in muffled system. </a:t>
            </a:r>
          </a:p>
          <a:p>
            <a:pPr marL="0" indent="0" algn="just">
              <a:lnSpc>
                <a:spcPct val="100000"/>
              </a:lnSpc>
            </a:pPr>
            <a:endParaRPr lang="en-US" sz="1400" kern="0" dirty="0"/>
          </a:p>
          <a:p>
            <a:pPr marL="171450" indent="-171450" algn="just">
              <a:lnSpc>
                <a:spcPct val="100000"/>
              </a:lnSpc>
              <a:buFont typeface="Arial" panose="020B0604020202020204" pitchFamily="34" charset="0"/>
              <a:buChar char="•"/>
            </a:pPr>
            <a:r>
              <a:rPr lang="en-US" sz="1400" kern="0" dirty="0"/>
              <a:t>DIC (-) shows similar sorption between muffled column and organic abiotic system. No influence of organic matter. Sorption most likely on mineral sites of positive charge at the pH of the experiment (calcite and some inorganic oxides). </a:t>
            </a:r>
          </a:p>
          <a:p>
            <a:pPr marL="0" indent="0" algn="just">
              <a:lnSpc>
                <a:spcPct val="100000"/>
              </a:lnSpc>
            </a:pPr>
            <a:endParaRPr lang="en-US" sz="1400" kern="0" dirty="0"/>
          </a:p>
          <a:p>
            <a:pPr marL="171450" indent="-171450" algn="just">
              <a:lnSpc>
                <a:spcPct val="100000"/>
              </a:lnSpc>
              <a:buFont typeface="Arial" panose="020B0604020202020204" pitchFamily="34" charset="0"/>
              <a:buChar char="•"/>
            </a:pPr>
            <a:r>
              <a:rPr lang="en-US" sz="1400" kern="0" dirty="0"/>
              <a:t>MET (+) has highest sorption in muffled column, corroborated with batch experiments (not shown). Higher sorption on mineral phases with sites negatively charged than in organic matter.</a:t>
            </a:r>
          </a:p>
          <a:p>
            <a:pPr marL="171450" indent="-171450" algn="just">
              <a:lnSpc>
                <a:spcPct val="100000"/>
              </a:lnSpc>
              <a:buFont typeface="Arial" panose="020B0604020202020204" pitchFamily="34" charset="0"/>
              <a:buChar char="•"/>
            </a:pPr>
            <a:endParaRPr lang="en-US" sz="1400" kern="0" dirty="0"/>
          </a:p>
          <a:p>
            <a:pPr marL="171450" indent="-171450" algn="just">
              <a:lnSpc>
                <a:spcPct val="100000"/>
              </a:lnSpc>
              <a:buFont typeface="Arial" panose="020B0604020202020204" pitchFamily="34" charset="0"/>
              <a:buChar char="•"/>
            </a:pPr>
            <a:r>
              <a:rPr lang="en-US" sz="1400" kern="0" dirty="0"/>
              <a:t>The three compounds studied in this work exhibit higher sorption (more than 2x retardation factor) in the organic biotic system compared to the abiotic, revealing an influence of the biofilm content in the sorption processes.</a:t>
            </a:r>
          </a:p>
          <a:p>
            <a:pPr marL="171450" indent="-171450" algn="just">
              <a:lnSpc>
                <a:spcPct val="100000"/>
              </a:lnSpc>
              <a:buFont typeface="Arial" panose="020B0604020202020204" pitchFamily="34" charset="0"/>
              <a:buChar char="•"/>
            </a:pPr>
            <a:endParaRPr lang="en-US" sz="1200" kern="0" dirty="0"/>
          </a:p>
          <a:p>
            <a:pPr marL="0" indent="0" algn="just">
              <a:lnSpc>
                <a:spcPct val="100000"/>
              </a:lnSpc>
            </a:pPr>
            <a:endParaRPr lang="en-US" sz="1600" kern="0" dirty="0"/>
          </a:p>
        </p:txBody>
      </p:sp>
      <p:sp>
        <p:nvSpPr>
          <p:cNvPr id="19" name="Rectangle 1">
            <a:extLst>
              <a:ext uri="{FF2B5EF4-FFF2-40B4-BE49-F238E27FC236}">
                <a16:creationId xmlns:a16="http://schemas.microsoft.com/office/drawing/2014/main" id="{4F6D920D-2057-4443-9F48-46487C1A6DCB}"/>
              </a:ext>
            </a:extLst>
          </p:cNvPr>
          <p:cNvSpPr>
            <a:spLocks noChangeArrowheads="1"/>
          </p:cNvSpPr>
          <p:nvPr/>
        </p:nvSpPr>
        <p:spPr bwMode="auto">
          <a:xfrm>
            <a:off x="2195736" y="5517232"/>
            <a:ext cx="39604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BE" sz="1000" b="0" i="1" u="none" strike="noStrike" cap="none" normalizeH="0" baseline="0" dirty="0">
                <a:ln>
                  <a:noFill/>
                </a:ln>
                <a:solidFill>
                  <a:schemeClr val="tx1"/>
                </a:solidFill>
                <a:effectLst/>
                <a:latin typeface="Arial" panose="020B0604020202020204" pitchFamily="34" charset="0"/>
              </a:rPr>
              <a:t>The MARSoluT ITN has received funding from the European Union’s</a:t>
            </a:r>
            <a:r>
              <a:rPr lang="en-GB" altLang="de-BE" sz="600" dirty="0">
                <a:latin typeface="Arial" panose="020B0604020202020204" pitchFamily="34" charset="0"/>
              </a:rPr>
              <a:t> </a:t>
            </a:r>
            <a:r>
              <a:rPr kumimoji="0" lang="en-GB" altLang="de-BE" sz="1000" b="0" i="1" u="none" strike="noStrike" cap="none" normalizeH="0" baseline="0" dirty="0">
                <a:ln>
                  <a:noFill/>
                </a:ln>
                <a:solidFill>
                  <a:schemeClr val="tx1"/>
                </a:solidFill>
                <a:effectLst/>
                <a:latin typeface="Arial" panose="020B0604020202020204" pitchFamily="34" charset="0"/>
              </a:rPr>
              <a:t>Horizon 2020 research and innovation programme under the</a:t>
            </a:r>
            <a:r>
              <a:rPr lang="en-GB" altLang="de-BE" sz="600" dirty="0">
                <a:latin typeface="Arial" panose="020B0604020202020204" pitchFamily="34" charset="0"/>
              </a:rPr>
              <a:t> </a:t>
            </a:r>
            <a:r>
              <a:rPr kumimoji="0" lang="en-GB" altLang="de-BE" sz="1000" b="0" i="1" u="none" strike="noStrike" cap="none" normalizeH="0" baseline="0" dirty="0">
                <a:ln>
                  <a:noFill/>
                </a:ln>
                <a:solidFill>
                  <a:schemeClr val="tx1"/>
                </a:solidFill>
                <a:effectLst/>
                <a:latin typeface="Arial" panose="020B0604020202020204" pitchFamily="34" charset="0"/>
              </a:rPr>
              <a:t>Marie </a:t>
            </a:r>
            <a:r>
              <a:rPr kumimoji="0" lang="en-GB" altLang="de-BE" sz="1000" b="0" i="1" u="none" strike="noStrike" cap="none" normalizeH="0" baseline="0" dirty="0" err="1">
                <a:ln>
                  <a:noFill/>
                </a:ln>
                <a:solidFill>
                  <a:schemeClr val="tx1"/>
                </a:solidFill>
                <a:effectLst/>
                <a:latin typeface="Arial" panose="020B0604020202020204" pitchFamily="34" charset="0"/>
              </a:rPr>
              <a:t>Skłodowska</a:t>
            </a:r>
            <a:r>
              <a:rPr kumimoji="0" lang="en-GB" altLang="de-BE" sz="1000" b="0" i="1" u="none" strike="noStrike" cap="none" normalizeH="0" baseline="0" dirty="0">
                <a:ln>
                  <a:noFill/>
                </a:ln>
                <a:solidFill>
                  <a:schemeClr val="tx1"/>
                </a:solidFill>
                <a:effectLst/>
                <a:latin typeface="Arial" panose="020B0604020202020204" pitchFamily="34" charset="0"/>
              </a:rPr>
              <a:t> Curie grant agreement No 814066.</a:t>
            </a:r>
            <a:endParaRPr kumimoji="0" lang="en-GB" altLang="de-BE" sz="1400" b="0" i="0" u="none" strike="noStrike" cap="none" normalizeH="0" baseline="0" dirty="0">
              <a:ln>
                <a:noFill/>
              </a:ln>
              <a:solidFill>
                <a:schemeClr val="tx1"/>
              </a:solidFill>
              <a:effectLst/>
              <a:latin typeface="Arial" panose="020B0604020202020204" pitchFamily="34" charset="0"/>
            </a:endParaRPr>
          </a:p>
        </p:txBody>
      </p:sp>
      <p:pic>
        <p:nvPicPr>
          <p:cNvPr id="20" name="Picture 3">
            <a:extLst>
              <a:ext uri="{FF2B5EF4-FFF2-40B4-BE49-F238E27FC236}">
                <a16:creationId xmlns:a16="http://schemas.microsoft.com/office/drawing/2014/main" id="{5E17E5B5-4432-7162-F9CC-B717F78AE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5517232"/>
            <a:ext cx="721470" cy="52985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Logotipo&#10;&#10;Descripción generada automáticamente con confianza media">
            <a:extLst>
              <a:ext uri="{FF2B5EF4-FFF2-40B4-BE49-F238E27FC236}">
                <a16:creationId xmlns:a16="http://schemas.microsoft.com/office/drawing/2014/main" id="{A6E387DA-C15D-3E78-2633-47878B8D1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5138370"/>
            <a:ext cx="790284" cy="1052736"/>
          </a:xfrm>
          <a:prstGeom prst="rect">
            <a:avLst/>
          </a:prstGeom>
        </p:spPr>
      </p:pic>
    </p:spTree>
    <p:extLst>
      <p:ext uri="{BB962C8B-B14F-4D97-AF65-F5344CB8AC3E}">
        <p14:creationId xmlns:p14="http://schemas.microsoft.com/office/powerpoint/2010/main" val="201989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356EB-5C8D-42EA-09C4-A9EF0120FDBB}"/>
              </a:ext>
            </a:extLst>
          </p:cNvPr>
          <p:cNvSpPr>
            <a:spLocks noGrp="1"/>
          </p:cNvSpPr>
          <p:nvPr>
            <p:ph type="title"/>
          </p:nvPr>
        </p:nvSpPr>
        <p:spPr/>
        <p:txBody>
          <a:bodyPr/>
          <a:lstStyle/>
          <a:p>
            <a:r>
              <a:rPr lang="es-CL" dirty="0" err="1"/>
              <a:t>Introduction</a:t>
            </a:r>
            <a:r>
              <a:rPr lang="es-CL" dirty="0"/>
              <a:t>: Natural </a:t>
            </a:r>
            <a:r>
              <a:rPr lang="es-CL" dirty="0" err="1"/>
              <a:t>attenuation</a:t>
            </a:r>
            <a:r>
              <a:rPr lang="es-CL" dirty="0"/>
              <a:t> </a:t>
            </a:r>
            <a:r>
              <a:rPr lang="es-CL" dirty="0" err="1"/>
              <a:t>of</a:t>
            </a:r>
            <a:r>
              <a:rPr lang="es-CL" dirty="0"/>
              <a:t> </a:t>
            </a:r>
            <a:r>
              <a:rPr lang="es-CL" dirty="0" err="1"/>
              <a:t>EOCs</a:t>
            </a:r>
            <a:endParaRPr lang="es-CL" dirty="0"/>
          </a:p>
        </p:txBody>
      </p:sp>
      <p:grpSp>
        <p:nvGrpSpPr>
          <p:cNvPr id="6" name="Grupo 5">
            <a:extLst>
              <a:ext uri="{FF2B5EF4-FFF2-40B4-BE49-F238E27FC236}">
                <a16:creationId xmlns:a16="http://schemas.microsoft.com/office/drawing/2014/main" id="{5604F580-CFB3-185A-A9D1-618F5FCCC68C}"/>
              </a:ext>
            </a:extLst>
          </p:cNvPr>
          <p:cNvGrpSpPr/>
          <p:nvPr/>
        </p:nvGrpSpPr>
        <p:grpSpPr>
          <a:xfrm>
            <a:off x="1979712" y="1605010"/>
            <a:ext cx="5436699" cy="922906"/>
            <a:chOff x="1450950" y="1409201"/>
            <a:chExt cx="6182006" cy="1462418"/>
          </a:xfrm>
        </p:grpSpPr>
        <p:sp>
          <p:nvSpPr>
            <p:cNvPr id="8" name="Forma libre: forma 7">
              <a:extLst>
                <a:ext uri="{FF2B5EF4-FFF2-40B4-BE49-F238E27FC236}">
                  <a16:creationId xmlns:a16="http://schemas.microsoft.com/office/drawing/2014/main" id="{45266AB5-B72B-0BC4-4066-E01B1B89AB86}"/>
                </a:ext>
              </a:extLst>
            </p:cNvPr>
            <p:cNvSpPr/>
            <p:nvPr/>
          </p:nvSpPr>
          <p:spPr>
            <a:xfrm rot="7831385">
              <a:off x="5747517" y="2385306"/>
              <a:ext cx="780993" cy="191633"/>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0" y="184138"/>
                  </a:moveTo>
                  <a:lnTo>
                    <a:pt x="184138" y="0"/>
                  </a:lnTo>
                  <a:lnTo>
                    <a:pt x="184138" y="73655"/>
                  </a:lnTo>
                  <a:lnTo>
                    <a:pt x="912308" y="73655"/>
                  </a:lnTo>
                  <a:lnTo>
                    <a:pt x="912308" y="0"/>
                  </a:lnTo>
                  <a:lnTo>
                    <a:pt x="1096445" y="184138"/>
                  </a:lnTo>
                  <a:lnTo>
                    <a:pt x="912308" y="368275"/>
                  </a:lnTo>
                  <a:lnTo>
                    <a:pt x="912308" y="294620"/>
                  </a:lnTo>
                  <a:lnTo>
                    <a:pt x="184138" y="294620"/>
                  </a:lnTo>
                  <a:lnTo>
                    <a:pt x="184138" y="368275"/>
                  </a:lnTo>
                  <a:lnTo>
                    <a:pt x="0" y="184138"/>
                  </a:lnTo>
                  <a:close/>
                </a:path>
              </a:pathLst>
            </a:custGeom>
            <a:solidFill>
              <a:srgbClr val="0070C0">
                <a:alpha val="6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2268" tIns="202268" rIns="202268" bIns="202268" numCol="1" spcCol="1270" anchor="ctr" anchorCtr="0">
              <a:noAutofit/>
            </a:bodyPr>
            <a:lstStyle/>
            <a:p>
              <a:pPr algn="ctr" defTabSz="2000250">
                <a:lnSpc>
                  <a:spcPct val="90000"/>
                </a:lnSpc>
                <a:spcAft>
                  <a:spcPct val="35000"/>
                </a:spcAft>
              </a:pPr>
              <a:endParaRPr lang="es-CL" b="1">
                <a:solidFill>
                  <a:schemeClr val="tx1"/>
                </a:solidFill>
              </a:endParaRPr>
            </a:p>
          </p:txBody>
        </p:sp>
        <p:sp>
          <p:nvSpPr>
            <p:cNvPr id="9" name="Forma libre: forma 8">
              <a:extLst>
                <a:ext uri="{FF2B5EF4-FFF2-40B4-BE49-F238E27FC236}">
                  <a16:creationId xmlns:a16="http://schemas.microsoft.com/office/drawing/2014/main" id="{DEA4ED4E-6259-495E-B12F-28DB60F892F9}"/>
                </a:ext>
              </a:extLst>
            </p:cNvPr>
            <p:cNvSpPr/>
            <p:nvPr/>
          </p:nvSpPr>
          <p:spPr>
            <a:xfrm>
              <a:off x="4856628" y="1409201"/>
              <a:ext cx="2776328" cy="623109"/>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02268" tIns="202268" rIns="202268" bIns="202268" numCol="1" spcCol="1270" anchor="ctr" anchorCtr="0">
              <a:noAutofit/>
            </a:bodyPr>
            <a:lstStyle/>
            <a:p>
              <a:pPr algn="ctr" defTabSz="2000250">
                <a:lnSpc>
                  <a:spcPct val="90000"/>
                </a:lnSpc>
                <a:spcAft>
                  <a:spcPct val="35000"/>
                </a:spcAft>
              </a:pPr>
              <a:endParaRPr lang="es-CL" b="1" dirty="0">
                <a:solidFill>
                  <a:schemeClr val="tx1"/>
                </a:solidFill>
              </a:endParaRPr>
            </a:p>
            <a:p>
              <a:pPr algn="ctr" defTabSz="2000250">
                <a:lnSpc>
                  <a:spcPct val="90000"/>
                </a:lnSpc>
                <a:spcAft>
                  <a:spcPct val="35000"/>
                </a:spcAft>
              </a:pPr>
              <a:r>
                <a:rPr lang="es-CL" b="1" dirty="0" err="1">
                  <a:solidFill>
                    <a:schemeClr val="tx1"/>
                  </a:solidFill>
                </a:rPr>
                <a:t>Biodegradation</a:t>
              </a:r>
              <a:endParaRPr lang="es-CL" b="1" dirty="0">
                <a:solidFill>
                  <a:schemeClr val="tx1"/>
                </a:solidFill>
              </a:endParaRPr>
            </a:p>
            <a:p>
              <a:pPr algn="ctr" defTabSz="2000250">
                <a:lnSpc>
                  <a:spcPct val="90000"/>
                </a:lnSpc>
                <a:spcAft>
                  <a:spcPct val="35000"/>
                </a:spcAft>
              </a:pPr>
              <a:endParaRPr lang="es-CL" b="1" dirty="0">
                <a:solidFill>
                  <a:schemeClr val="tx1"/>
                </a:solidFill>
              </a:endParaRPr>
            </a:p>
          </p:txBody>
        </p:sp>
        <p:sp>
          <p:nvSpPr>
            <p:cNvPr id="10" name="Forma libre: forma 9">
              <a:extLst>
                <a:ext uri="{FF2B5EF4-FFF2-40B4-BE49-F238E27FC236}">
                  <a16:creationId xmlns:a16="http://schemas.microsoft.com/office/drawing/2014/main" id="{6CF99E6A-D749-52BE-253A-A3B3476C4157}"/>
                </a:ext>
              </a:extLst>
            </p:cNvPr>
            <p:cNvSpPr/>
            <p:nvPr/>
          </p:nvSpPr>
          <p:spPr>
            <a:xfrm>
              <a:off x="1450950" y="1409201"/>
              <a:ext cx="2896517" cy="623076"/>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02268" tIns="202268" rIns="202268" bIns="202268" numCol="1" spcCol="1270" anchor="ctr" anchorCtr="0">
              <a:noAutofit/>
            </a:bodyPr>
            <a:lstStyle/>
            <a:p>
              <a:pPr algn="ctr" defTabSz="2000250">
                <a:lnSpc>
                  <a:spcPct val="90000"/>
                </a:lnSpc>
                <a:spcAft>
                  <a:spcPct val="35000"/>
                </a:spcAft>
              </a:pPr>
              <a:endParaRPr lang="es-CL" b="1" dirty="0">
                <a:solidFill>
                  <a:schemeClr val="tx1"/>
                </a:solidFill>
              </a:endParaRPr>
            </a:p>
            <a:p>
              <a:pPr algn="ctr" defTabSz="2000250">
                <a:lnSpc>
                  <a:spcPct val="90000"/>
                </a:lnSpc>
                <a:spcAft>
                  <a:spcPct val="35000"/>
                </a:spcAft>
              </a:pPr>
              <a:r>
                <a:rPr lang="es-CL" b="1" dirty="0" err="1">
                  <a:solidFill>
                    <a:schemeClr val="tx1"/>
                  </a:solidFill>
                </a:rPr>
                <a:t>Sorptive</a:t>
              </a:r>
              <a:r>
                <a:rPr lang="es-CL" b="1" dirty="0">
                  <a:solidFill>
                    <a:schemeClr val="tx1"/>
                  </a:solidFill>
                </a:rPr>
                <a:t> </a:t>
              </a:r>
              <a:r>
                <a:rPr lang="es-CL" b="1" dirty="0" err="1">
                  <a:solidFill>
                    <a:schemeClr val="tx1"/>
                  </a:solidFill>
                </a:rPr>
                <a:t>processes</a:t>
              </a:r>
              <a:endParaRPr lang="es-CL" b="1" dirty="0">
                <a:solidFill>
                  <a:schemeClr val="tx1"/>
                </a:solidFill>
              </a:endParaRPr>
            </a:p>
            <a:p>
              <a:pPr algn="ctr" defTabSz="2000250">
                <a:lnSpc>
                  <a:spcPct val="90000"/>
                </a:lnSpc>
                <a:spcAft>
                  <a:spcPct val="35000"/>
                </a:spcAft>
              </a:pPr>
              <a:endParaRPr lang="es-CL" b="1" dirty="0">
                <a:solidFill>
                  <a:schemeClr val="tx1"/>
                </a:solidFill>
              </a:endParaRPr>
            </a:p>
          </p:txBody>
        </p:sp>
      </p:grpSp>
      <p:sp>
        <p:nvSpPr>
          <p:cNvPr id="12" name="Forma libre: forma 11">
            <a:extLst>
              <a:ext uri="{FF2B5EF4-FFF2-40B4-BE49-F238E27FC236}">
                <a16:creationId xmlns:a16="http://schemas.microsoft.com/office/drawing/2014/main" id="{93750C5D-8104-F5C1-8F80-57BD54649A4F}"/>
              </a:ext>
            </a:extLst>
          </p:cNvPr>
          <p:cNvSpPr/>
          <p:nvPr/>
        </p:nvSpPr>
        <p:spPr>
          <a:xfrm>
            <a:off x="1782600" y="2556664"/>
            <a:ext cx="5841339" cy="838201"/>
          </a:xfrm>
          <a:custGeom>
            <a:avLst/>
            <a:gdLst>
              <a:gd name="connsiteX0" fmla="*/ 0 w 2104429"/>
              <a:gd name="connsiteY0" fmla="*/ 105221 h 1052214"/>
              <a:gd name="connsiteX1" fmla="*/ 105221 w 2104429"/>
              <a:gd name="connsiteY1" fmla="*/ 0 h 1052214"/>
              <a:gd name="connsiteX2" fmla="*/ 1999208 w 2104429"/>
              <a:gd name="connsiteY2" fmla="*/ 0 h 1052214"/>
              <a:gd name="connsiteX3" fmla="*/ 2104429 w 2104429"/>
              <a:gd name="connsiteY3" fmla="*/ 105221 h 1052214"/>
              <a:gd name="connsiteX4" fmla="*/ 2104429 w 2104429"/>
              <a:gd name="connsiteY4" fmla="*/ 946993 h 1052214"/>
              <a:gd name="connsiteX5" fmla="*/ 1999208 w 2104429"/>
              <a:gd name="connsiteY5" fmla="*/ 1052214 h 1052214"/>
              <a:gd name="connsiteX6" fmla="*/ 105221 w 2104429"/>
              <a:gd name="connsiteY6" fmla="*/ 1052214 h 1052214"/>
              <a:gd name="connsiteX7" fmla="*/ 0 w 2104429"/>
              <a:gd name="connsiteY7" fmla="*/ 946993 h 1052214"/>
              <a:gd name="connsiteX8" fmla="*/ 0 w 2104429"/>
              <a:gd name="connsiteY8" fmla="*/ 105221 h 1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429" h="1052214">
                <a:moveTo>
                  <a:pt x="0" y="105221"/>
                </a:moveTo>
                <a:cubicBezTo>
                  <a:pt x="0" y="47109"/>
                  <a:pt x="47109" y="0"/>
                  <a:pt x="105221" y="0"/>
                </a:cubicBezTo>
                <a:lnTo>
                  <a:pt x="1999208" y="0"/>
                </a:lnTo>
                <a:cubicBezTo>
                  <a:pt x="2057320" y="0"/>
                  <a:pt x="2104429" y="47109"/>
                  <a:pt x="2104429" y="105221"/>
                </a:cubicBezTo>
                <a:lnTo>
                  <a:pt x="2104429" y="946993"/>
                </a:lnTo>
                <a:cubicBezTo>
                  <a:pt x="2104429" y="1005105"/>
                  <a:pt x="2057320" y="1052214"/>
                  <a:pt x="1999208" y="1052214"/>
                </a:cubicBezTo>
                <a:lnTo>
                  <a:pt x="105221" y="1052214"/>
                </a:lnTo>
                <a:cubicBezTo>
                  <a:pt x="47109" y="1052214"/>
                  <a:pt x="0" y="1005105"/>
                  <a:pt x="0" y="946993"/>
                </a:cubicBezTo>
                <a:lnTo>
                  <a:pt x="0" y="1052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02268" tIns="202268" rIns="202268" bIns="202268" numCol="1" spcCol="1270" anchor="ctr" anchorCtr="0">
            <a:noAutofit/>
          </a:bodyPr>
          <a:lstStyle/>
          <a:p>
            <a:pPr marL="285750" indent="-285750" algn="ctr" defTabSz="2000250">
              <a:lnSpc>
                <a:spcPct val="90000"/>
              </a:lnSpc>
              <a:spcAft>
                <a:spcPct val="35000"/>
              </a:spcAft>
              <a:buFontTx/>
              <a:buChar char="-"/>
            </a:pPr>
            <a:endParaRPr lang="es-CL" b="1" dirty="0">
              <a:solidFill>
                <a:schemeClr val="tx1"/>
              </a:solidFill>
            </a:endParaRPr>
          </a:p>
          <a:p>
            <a:pPr algn="ctr" defTabSz="2000250">
              <a:lnSpc>
                <a:spcPct val="90000"/>
              </a:lnSpc>
              <a:spcAft>
                <a:spcPct val="35000"/>
              </a:spcAft>
            </a:pPr>
            <a:r>
              <a:rPr lang="es-CL" b="1" dirty="0" err="1">
                <a:solidFill>
                  <a:schemeClr val="tx1"/>
                </a:solidFill>
              </a:rPr>
              <a:t>Both</a:t>
            </a:r>
            <a:r>
              <a:rPr lang="es-CL" b="1" dirty="0">
                <a:solidFill>
                  <a:schemeClr val="tx1"/>
                </a:solidFill>
              </a:rPr>
              <a:t> </a:t>
            </a:r>
            <a:r>
              <a:rPr lang="es-CL" b="1" dirty="0" err="1">
                <a:solidFill>
                  <a:schemeClr val="tx1"/>
                </a:solidFill>
              </a:rPr>
              <a:t>processes</a:t>
            </a:r>
            <a:r>
              <a:rPr lang="es-CL" b="1" dirty="0">
                <a:solidFill>
                  <a:schemeClr val="tx1"/>
                </a:solidFill>
              </a:rPr>
              <a:t> </a:t>
            </a:r>
            <a:r>
              <a:rPr lang="es-CL" b="1" dirty="0" err="1">
                <a:solidFill>
                  <a:schemeClr val="tx1"/>
                </a:solidFill>
              </a:rPr>
              <a:t>depend</a:t>
            </a:r>
            <a:r>
              <a:rPr lang="es-CL" b="1" dirty="0">
                <a:solidFill>
                  <a:schemeClr val="tx1"/>
                </a:solidFill>
              </a:rPr>
              <a:t> </a:t>
            </a:r>
            <a:r>
              <a:rPr lang="es-CL" b="1" dirty="0" err="1">
                <a:solidFill>
                  <a:schemeClr val="tx1"/>
                </a:solidFill>
              </a:rPr>
              <a:t>on</a:t>
            </a:r>
            <a:r>
              <a:rPr lang="es-CL" b="1" dirty="0">
                <a:solidFill>
                  <a:schemeClr val="tx1"/>
                </a:solidFill>
              </a:rPr>
              <a:t> </a:t>
            </a:r>
            <a:r>
              <a:rPr lang="es-CL" b="1" dirty="0" err="1">
                <a:solidFill>
                  <a:schemeClr val="tx1"/>
                </a:solidFill>
              </a:rPr>
              <a:t>the</a:t>
            </a:r>
            <a:r>
              <a:rPr lang="es-CL" b="1" dirty="0">
                <a:solidFill>
                  <a:schemeClr val="tx1"/>
                </a:solidFill>
              </a:rPr>
              <a:t> </a:t>
            </a:r>
            <a:r>
              <a:rPr lang="es-CL" b="1" dirty="0" err="1">
                <a:solidFill>
                  <a:schemeClr val="tx1"/>
                </a:solidFill>
              </a:rPr>
              <a:t>soil</a:t>
            </a:r>
            <a:r>
              <a:rPr lang="es-CL" b="1" dirty="0">
                <a:solidFill>
                  <a:schemeClr val="tx1"/>
                </a:solidFill>
              </a:rPr>
              <a:t>, </a:t>
            </a:r>
            <a:r>
              <a:rPr lang="es-CL" b="1" dirty="0" err="1">
                <a:solidFill>
                  <a:schemeClr val="tx1"/>
                </a:solidFill>
              </a:rPr>
              <a:t>composition</a:t>
            </a:r>
            <a:r>
              <a:rPr lang="es-CL" b="1" dirty="0">
                <a:solidFill>
                  <a:schemeClr val="tx1"/>
                </a:solidFill>
              </a:rPr>
              <a:t> </a:t>
            </a:r>
            <a:r>
              <a:rPr lang="es-CL" b="1" dirty="0" err="1">
                <a:solidFill>
                  <a:schemeClr val="tx1"/>
                </a:solidFill>
              </a:rPr>
              <a:t>of</a:t>
            </a:r>
            <a:r>
              <a:rPr lang="es-CL" b="1" dirty="0">
                <a:solidFill>
                  <a:schemeClr val="tx1"/>
                </a:solidFill>
              </a:rPr>
              <a:t> </a:t>
            </a:r>
            <a:r>
              <a:rPr lang="es-CL" b="1" dirty="0" err="1">
                <a:solidFill>
                  <a:schemeClr val="tx1"/>
                </a:solidFill>
              </a:rPr>
              <a:t>water</a:t>
            </a:r>
            <a:r>
              <a:rPr lang="es-CL" b="1" dirty="0">
                <a:solidFill>
                  <a:schemeClr val="tx1"/>
                </a:solidFill>
              </a:rPr>
              <a:t>, </a:t>
            </a:r>
            <a:r>
              <a:rPr lang="es-CL" b="1" dirty="0" err="1">
                <a:solidFill>
                  <a:schemeClr val="tx1"/>
                </a:solidFill>
              </a:rPr>
              <a:t>physicochemical</a:t>
            </a:r>
            <a:r>
              <a:rPr lang="es-CL" b="1" dirty="0">
                <a:solidFill>
                  <a:schemeClr val="tx1"/>
                </a:solidFill>
              </a:rPr>
              <a:t> </a:t>
            </a:r>
            <a:r>
              <a:rPr lang="es-CL" b="1" dirty="0" err="1">
                <a:solidFill>
                  <a:schemeClr val="tx1"/>
                </a:solidFill>
              </a:rPr>
              <a:t>properties</a:t>
            </a:r>
            <a:r>
              <a:rPr lang="es-CL" b="1" dirty="0">
                <a:solidFill>
                  <a:schemeClr val="tx1"/>
                </a:solidFill>
              </a:rPr>
              <a:t> </a:t>
            </a:r>
            <a:r>
              <a:rPr lang="es-CL" b="1" dirty="0" err="1">
                <a:solidFill>
                  <a:schemeClr val="tx1"/>
                </a:solidFill>
              </a:rPr>
              <a:t>of</a:t>
            </a:r>
            <a:r>
              <a:rPr lang="es-CL" b="1" dirty="0">
                <a:solidFill>
                  <a:schemeClr val="tx1"/>
                </a:solidFill>
              </a:rPr>
              <a:t> </a:t>
            </a:r>
            <a:r>
              <a:rPr lang="es-CL" b="1" dirty="0" err="1">
                <a:solidFill>
                  <a:schemeClr val="tx1"/>
                </a:solidFill>
              </a:rPr>
              <a:t>EOCs</a:t>
            </a:r>
            <a:r>
              <a:rPr lang="es-CL" b="1" dirty="0">
                <a:solidFill>
                  <a:schemeClr val="tx1"/>
                </a:solidFill>
              </a:rPr>
              <a:t> and </a:t>
            </a:r>
            <a:r>
              <a:rPr lang="es-CL" b="1" dirty="0" err="1">
                <a:solidFill>
                  <a:schemeClr val="tx1"/>
                </a:solidFill>
              </a:rPr>
              <a:t>ambient</a:t>
            </a:r>
            <a:r>
              <a:rPr lang="es-CL" b="1" dirty="0">
                <a:solidFill>
                  <a:schemeClr val="tx1"/>
                </a:solidFill>
              </a:rPr>
              <a:t> </a:t>
            </a:r>
            <a:r>
              <a:rPr lang="es-CL" b="1" dirty="0" err="1">
                <a:solidFill>
                  <a:schemeClr val="tx1"/>
                </a:solidFill>
              </a:rPr>
              <a:t>conditions</a:t>
            </a:r>
            <a:r>
              <a:rPr lang="es-CL" b="1" dirty="0">
                <a:solidFill>
                  <a:schemeClr val="tx1"/>
                </a:solidFill>
              </a:rPr>
              <a:t> (pH, redox, </a:t>
            </a:r>
            <a:r>
              <a:rPr lang="es-CL" b="1" dirty="0" err="1">
                <a:solidFill>
                  <a:schemeClr val="tx1"/>
                </a:solidFill>
              </a:rPr>
              <a:t>T°</a:t>
            </a:r>
            <a:r>
              <a:rPr lang="es-CL" b="1" dirty="0">
                <a:solidFill>
                  <a:schemeClr val="tx1"/>
                </a:solidFill>
              </a:rPr>
              <a:t>)</a:t>
            </a:r>
          </a:p>
          <a:p>
            <a:pPr algn="ctr" defTabSz="2000250">
              <a:lnSpc>
                <a:spcPct val="90000"/>
              </a:lnSpc>
              <a:spcAft>
                <a:spcPct val="35000"/>
              </a:spcAft>
            </a:pPr>
            <a:endParaRPr lang="es-CL" b="1" dirty="0">
              <a:solidFill>
                <a:schemeClr val="tx1"/>
              </a:solidFill>
            </a:endParaRPr>
          </a:p>
        </p:txBody>
      </p:sp>
      <p:sp>
        <p:nvSpPr>
          <p:cNvPr id="13" name="Forma libre: forma 12">
            <a:extLst>
              <a:ext uri="{FF2B5EF4-FFF2-40B4-BE49-F238E27FC236}">
                <a16:creationId xmlns:a16="http://schemas.microsoft.com/office/drawing/2014/main" id="{9BF4A7C4-9C29-CDDD-C4D6-B6AB89A201FF}"/>
              </a:ext>
            </a:extLst>
          </p:cNvPr>
          <p:cNvSpPr/>
          <p:nvPr/>
        </p:nvSpPr>
        <p:spPr>
          <a:xfrm rot="3121718">
            <a:off x="3101035" y="2193178"/>
            <a:ext cx="492871" cy="168530"/>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0" y="184138"/>
                </a:moveTo>
                <a:lnTo>
                  <a:pt x="184138" y="0"/>
                </a:lnTo>
                <a:lnTo>
                  <a:pt x="184138" y="73655"/>
                </a:lnTo>
                <a:lnTo>
                  <a:pt x="912308" y="73655"/>
                </a:lnTo>
                <a:lnTo>
                  <a:pt x="912308" y="0"/>
                </a:lnTo>
                <a:lnTo>
                  <a:pt x="1096445" y="184138"/>
                </a:lnTo>
                <a:lnTo>
                  <a:pt x="912308" y="368275"/>
                </a:lnTo>
                <a:lnTo>
                  <a:pt x="912308" y="294620"/>
                </a:lnTo>
                <a:lnTo>
                  <a:pt x="184138" y="294620"/>
                </a:lnTo>
                <a:lnTo>
                  <a:pt x="184138" y="368275"/>
                </a:lnTo>
                <a:lnTo>
                  <a:pt x="0" y="1841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02268" tIns="202268" rIns="202268" bIns="202268" numCol="1" spcCol="1270" anchor="ctr" anchorCtr="0">
            <a:noAutofit/>
          </a:bodyPr>
          <a:lstStyle/>
          <a:p>
            <a:pPr algn="ctr" defTabSz="2000250">
              <a:lnSpc>
                <a:spcPct val="90000"/>
              </a:lnSpc>
              <a:spcAft>
                <a:spcPct val="35000"/>
              </a:spcAft>
            </a:pPr>
            <a:endParaRPr lang="es-CL" b="1">
              <a:solidFill>
                <a:schemeClr val="tx1"/>
              </a:solidFill>
            </a:endParaRPr>
          </a:p>
        </p:txBody>
      </p:sp>
      <p:sp>
        <p:nvSpPr>
          <p:cNvPr id="15" name="CuadroTexto 14">
            <a:extLst>
              <a:ext uri="{FF2B5EF4-FFF2-40B4-BE49-F238E27FC236}">
                <a16:creationId xmlns:a16="http://schemas.microsoft.com/office/drawing/2014/main" id="{44E23E4A-BE2F-8580-1F1D-EAD80DD1074C}"/>
              </a:ext>
            </a:extLst>
          </p:cNvPr>
          <p:cNvSpPr txBox="1"/>
          <p:nvPr/>
        </p:nvSpPr>
        <p:spPr>
          <a:xfrm>
            <a:off x="467544" y="3341006"/>
            <a:ext cx="8464489" cy="1323439"/>
          </a:xfrm>
          <a:prstGeom prst="rect">
            <a:avLst/>
          </a:prstGeom>
          <a:noFill/>
        </p:spPr>
        <p:txBody>
          <a:bodyPr wrap="square">
            <a:spAutoFit/>
          </a:bodyPr>
          <a:lstStyle/>
          <a:p>
            <a:pPr marL="0" lvl="0" indent="0" algn="just">
              <a:lnSpc>
                <a:spcPct val="100000"/>
              </a:lnSpc>
            </a:pPr>
            <a:endParaRPr lang="es-CL" sz="1600" dirty="0"/>
          </a:p>
          <a:p>
            <a:pPr lvl="0" algn="just">
              <a:lnSpc>
                <a:spcPct val="100000"/>
              </a:lnSpc>
            </a:pPr>
            <a:r>
              <a:rPr lang="en-US" sz="1600" b="1" dirty="0"/>
              <a:t>Biofilm</a:t>
            </a:r>
            <a:r>
              <a:rPr lang="en-US" sz="1600" dirty="0"/>
              <a:t>: Aggregates of microorganisms in which cells are frequently embedded in a self-produced matrix of extracellular polymeric substances (</a:t>
            </a:r>
            <a:r>
              <a:rPr lang="en-US" sz="1600" b="1" dirty="0"/>
              <a:t>EPS</a:t>
            </a:r>
            <a:r>
              <a:rPr lang="en-US" sz="1600" dirty="0"/>
              <a:t>) (</a:t>
            </a:r>
            <a:r>
              <a:rPr lang="en-US" sz="1400" dirty="0" err="1"/>
              <a:t>Flemming</a:t>
            </a:r>
            <a:r>
              <a:rPr lang="en-US" sz="1400" dirty="0"/>
              <a:t> </a:t>
            </a:r>
            <a:r>
              <a:rPr lang="en-US" sz="1400" i="1" dirty="0"/>
              <a:t>et al</a:t>
            </a:r>
            <a:r>
              <a:rPr lang="en-US" sz="1400" dirty="0"/>
              <a:t>., 2016</a:t>
            </a:r>
            <a:r>
              <a:rPr lang="en-US" sz="1600" dirty="0"/>
              <a:t>).</a:t>
            </a:r>
          </a:p>
          <a:p>
            <a:pPr marL="342900" lvl="0" indent="-342900" algn="just">
              <a:lnSpc>
                <a:spcPct val="100000"/>
              </a:lnSpc>
              <a:buFont typeface="Arial" panose="020B0604020202020204" pitchFamily="34" charset="0"/>
              <a:buChar char="•"/>
            </a:pPr>
            <a:endParaRPr lang="en-US" sz="1600" dirty="0"/>
          </a:p>
          <a:p>
            <a:pPr lvl="0" algn="just">
              <a:lnSpc>
                <a:spcPct val="100000"/>
              </a:lnSpc>
            </a:pPr>
            <a:r>
              <a:rPr lang="en-US" sz="1600" dirty="0"/>
              <a:t>Biofilms can cover the underlying material (soil), being able to change </a:t>
            </a:r>
            <a:r>
              <a:rPr lang="en-US" sz="1600" b="1" dirty="0"/>
              <a:t>sorption</a:t>
            </a:r>
            <a:r>
              <a:rPr lang="en-US" sz="1600" dirty="0"/>
              <a:t> behavior.</a:t>
            </a:r>
            <a:endParaRPr lang="es-CL" sz="1600" dirty="0"/>
          </a:p>
        </p:txBody>
      </p:sp>
      <p:sp>
        <p:nvSpPr>
          <p:cNvPr id="16" name="CuadroTexto 15">
            <a:extLst>
              <a:ext uri="{FF2B5EF4-FFF2-40B4-BE49-F238E27FC236}">
                <a16:creationId xmlns:a16="http://schemas.microsoft.com/office/drawing/2014/main" id="{E0520B59-6FB5-2E52-6C28-4528AEADE398}"/>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pic>
        <p:nvPicPr>
          <p:cNvPr id="11" name="Imagen 10">
            <a:extLst>
              <a:ext uri="{FF2B5EF4-FFF2-40B4-BE49-F238E27FC236}">
                <a16:creationId xmlns:a16="http://schemas.microsoft.com/office/drawing/2014/main" id="{3DBF8347-3E83-07B1-F358-98DAF15A0A34}"/>
              </a:ext>
            </a:extLst>
          </p:cNvPr>
          <p:cNvPicPr>
            <a:picLocks noChangeAspect="1"/>
          </p:cNvPicPr>
          <p:nvPr/>
        </p:nvPicPr>
        <p:blipFill>
          <a:blip r:embed="rId2"/>
          <a:stretch>
            <a:fillRect/>
          </a:stretch>
        </p:blipFill>
        <p:spPr>
          <a:xfrm>
            <a:off x="2876391" y="4745944"/>
            <a:ext cx="3544676" cy="1502986"/>
          </a:xfrm>
          <a:prstGeom prst="rect">
            <a:avLst/>
          </a:prstGeom>
        </p:spPr>
      </p:pic>
      <p:sp>
        <p:nvSpPr>
          <p:cNvPr id="14" name="CuadroTexto 13">
            <a:extLst>
              <a:ext uri="{FF2B5EF4-FFF2-40B4-BE49-F238E27FC236}">
                <a16:creationId xmlns:a16="http://schemas.microsoft.com/office/drawing/2014/main" id="{13AECBAF-16E3-EDD8-53C2-8B368EF6E691}"/>
              </a:ext>
            </a:extLst>
          </p:cNvPr>
          <p:cNvSpPr txBox="1"/>
          <p:nvPr/>
        </p:nvSpPr>
        <p:spPr>
          <a:xfrm>
            <a:off x="6421149" y="5035772"/>
            <a:ext cx="2111291" cy="646331"/>
          </a:xfrm>
          <a:prstGeom prst="rect">
            <a:avLst/>
          </a:prstGeom>
          <a:noFill/>
        </p:spPr>
        <p:txBody>
          <a:bodyPr wrap="square" rtlCol="0">
            <a:spAutoFit/>
          </a:bodyPr>
          <a:lstStyle/>
          <a:p>
            <a:pPr algn="just"/>
            <a:r>
              <a:rPr lang="es-CL" sz="1200" i="1" dirty="0" err="1"/>
              <a:t>Multicellular</a:t>
            </a:r>
            <a:r>
              <a:rPr lang="es-CL" sz="1200" i="1" dirty="0"/>
              <a:t> </a:t>
            </a:r>
            <a:r>
              <a:rPr lang="es-CL" sz="1200" i="1" dirty="0" err="1"/>
              <a:t>biofilm</a:t>
            </a:r>
            <a:r>
              <a:rPr lang="es-CL" sz="1200" i="1" dirty="0"/>
              <a:t> </a:t>
            </a:r>
            <a:r>
              <a:rPr lang="es-CL" sz="1200" i="1" dirty="0" err="1"/>
              <a:t>under</a:t>
            </a:r>
            <a:r>
              <a:rPr lang="es-CL" sz="1200" i="1" dirty="0"/>
              <a:t> diferente </a:t>
            </a:r>
            <a:r>
              <a:rPr lang="es-CL" sz="1200" i="1" dirty="0" err="1"/>
              <a:t>nutrients</a:t>
            </a:r>
            <a:r>
              <a:rPr lang="es-CL" sz="1200" i="1" dirty="0"/>
              <a:t> </a:t>
            </a:r>
            <a:r>
              <a:rPr lang="es-CL" sz="1200" i="1" dirty="0" err="1"/>
              <a:t>condition</a:t>
            </a:r>
            <a:r>
              <a:rPr lang="es-CL" sz="1200" dirty="0"/>
              <a:t>. Wu </a:t>
            </a:r>
            <a:r>
              <a:rPr lang="es-CL" sz="1200" i="1" dirty="0"/>
              <a:t>et al</a:t>
            </a:r>
            <a:r>
              <a:rPr lang="es-CL" sz="1200" dirty="0"/>
              <a:t>., 2019.</a:t>
            </a:r>
          </a:p>
        </p:txBody>
      </p:sp>
      <p:sp>
        <p:nvSpPr>
          <p:cNvPr id="17" name="Forma libre: forma 16">
            <a:extLst>
              <a:ext uri="{FF2B5EF4-FFF2-40B4-BE49-F238E27FC236}">
                <a16:creationId xmlns:a16="http://schemas.microsoft.com/office/drawing/2014/main" id="{E4424295-B596-E352-46F9-3C37A69E7C32}"/>
              </a:ext>
            </a:extLst>
          </p:cNvPr>
          <p:cNvSpPr/>
          <p:nvPr/>
        </p:nvSpPr>
        <p:spPr>
          <a:xfrm rot="7703293">
            <a:off x="5849138" y="2209732"/>
            <a:ext cx="492871" cy="168530"/>
          </a:xfrm>
          <a:custGeom>
            <a:avLst/>
            <a:gdLst>
              <a:gd name="connsiteX0" fmla="*/ 0 w 1096445"/>
              <a:gd name="connsiteY0" fmla="*/ 184138 h 368275"/>
              <a:gd name="connsiteX1" fmla="*/ 184138 w 1096445"/>
              <a:gd name="connsiteY1" fmla="*/ 0 h 368275"/>
              <a:gd name="connsiteX2" fmla="*/ 184138 w 1096445"/>
              <a:gd name="connsiteY2" fmla="*/ 73655 h 368275"/>
              <a:gd name="connsiteX3" fmla="*/ 912308 w 1096445"/>
              <a:gd name="connsiteY3" fmla="*/ 73655 h 368275"/>
              <a:gd name="connsiteX4" fmla="*/ 912308 w 1096445"/>
              <a:gd name="connsiteY4" fmla="*/ 0 h 368275"/>
              <a:gd name="connsiteX5" fmla="*/ 1096445 w 1096445"/>
              <a:gd name="connsiteY5" fmla="*/ 184138 h 368275"/>
              <a:gd name="connsiteX6" fmla="*/ 912308 w 1096445"/>
              <a:gd name="connsiteY6" fmla="*/ 368275 h 368275"/>
              <a:gd name="connsiteX7" fmla="*/ 912308 w 1096445"/>
              <a:gd name="connsiteY7" fmla="*/ 294620 h 368275"/>
              <a:gd name="connsiteX8" fmla="*/ 184138 w 1096445"/>
              <a:gd name="connsiteY8" fmla="*/ 294620 h 368275"/>
              <a:gd name="connsiteX9" fmla="*/ 184138 w 1096445"/>
              <a:gd name="connsiteY9" fmla="*/ 368275 h 368275"/>
              <a:gd name="connsiteX10" fmla="*/ 0 w 1096445"/>
              <a:gd name="connsiteY10" fmla="*/ 184138 h 3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445" h="368275">
                <a:moveTo>
                  <a:pt x="0" y="184138"/>
                </a:moveTo>
                <a:lnTo>
                  <a:pt x="184138" y="0"/>
                </a:lnTo>
                <a:lnTo>
                  <a:pt x="184138" y="73655"/>
                </a:lnTo>
                <a:lnTo>
                  <a:pt x="912308" y="73655"/>
                </a:lnTo>
                <a:lnTo>
                  <a:pt x="912308" y="0"/>
                </a:lnTo>
                <a:lnTo>
                  <a:pt x="1096445" y="184138"/>
                </a:lnTo>
                <a:lnTo>
                  <a:pt x="912308" y="368275"/>
                </a:lnTo>
                <a:lnTo>
                  <a:pt x="912308" y="294620"/>
                </a:lnTo>
                <a:lnTo>
                  <a:pt x="184138" y="294620"/>
                </a:lnTo>
                <a:lnTo>
                  <a:pt x="184138" y="368275"/>
                </a:lnTo>
                <a:lnTo>
                  <a:pt x="0" y="1841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02268" tIns="202268" rIns="202268" bIns="202268" numCol="1" spcCol="1270" anchor="ctr" anchorCtr="0">
            <a:noAutofit/>
          </a:bodyPr>
          <a:lstStyle/>
          <a:p>
            <a:pPr algn="ctr" defTabSz="2000250">
              <a:lnSpc>
                <a:spcPct val="90000"/>
              </a:lnSpc>
              <a:spcAft>
                <a:spcPct val="35000"/>
              </a:spcAft>
            </a:pPr>
            <a:endParaRPr lang="es-CL" b="1">
              <a:solidFill>
                <a:schemeClr val="tx1"/>
              </a:solidFill>
            </a:endParaRPr>
          </a:p>
        </p:txBody>
      </p:sp>
    </p:spTree>
    <p:extLst>
      <p:ext uri="{BB962C8B-B14F-4D97-AF65-F5344CB8AC3E}">
        <p14:creationId xmlns:p14="http://schemas.microsoft.com/office/powerpoint/2010/main" val="145867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AAC6952-8910-4608-BF93-C8D45DD63B83}"/>
              </a:ext>
            </a:extLst>
          </p:cNvPr>
          <p:cNvPicPr>
            <a:picLocks noChangeAspect="1"/>
          </p:cNvPicPr>
          <p:nvPr/>
        </p:nvPicPr>
        <p:blipFill>
          <a:blip r:embed="rId3"/>
          <a:stretch>
            <a:fillRect/>
          </a:stretch>
        </p:blipFill>
        <p:spPr>
          <a:xfrm>
            <a:off x="4504758" y="1492524"/>
            <a:ext cx="4469930" cy="4762848"/>
          </a:xfrm>
          <a:prstGeom prst="rect">
            <a:avLst/>
          </a:prstGeom>
        </p:spPr>
      </p:pic>
      <p:sp>
        <p:nvSpPr>
          <p:cNvPr id="2" name="1 Título"/>
          <p:cNvSpPr>
            <a:spLocks noGrp="1"/>
          </p:cNvSpPr>
          <p:nvPr>
            <p:ph type="title"/>
          </p:nvPr>
        </p:nvSpPr>
        <p:spPr>
          <a:xfrm>
            <a:off x="251520" y="498781"/>
            <a:ext cx="7218181" cy="838200"/>
          </a:xfrm>
        </p:spPr>
        <p:txBody>
          <a:bodyPr/>
          <a:lstStyle/>
          <a:p>
            <a:r>
              <a:rPr lang="en-US" dirty="0"/>
              <a:t>Methods: Experimental setup</a:t>
            </a:r>
            <a:endParaRPr lang="es-CL" dirty="0"/>
          </a:p>
        </p:txBody>
      </p:sp>
      <p:sp>
        <p:nvSpPr>
          <p:cNvPr id="3" name="2 Marcador de contenido"/>
          <p:cNvSpPr>
            <a:spLocks noGrp="1"/>
          </p:cNvSpPr>
          <p:nvPr>
            <p:ph idx="1"/>
          </p:nvPr>
        </p:nvSpPr>
        <p:spPr>
          <a:xfrm>
            <a:off x="370036" y="1628800"/>
            <a:ext cx="8450436" cy="4888179"/>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p:txBody>
      </p:sp>
      <p:sp>
        <p:nvSpPr>
          <p:cNvPr id="5" name="2 Marcador de contenido">
            <a:extLst>
              <a:ext uri="{FF2B5EF4-FFF2-40B4-BE49-F238E27FC236}">
                <a16:creationId xmlns:a16="http://schemas.microsoft.com/office/drawing/2014/main" id="{B11CD1B0-A9E9-4C08-8EA0-BC57617C5E4F}"/>
              </a:ext>
            </a:extLst>
          </p:cNvPr>
          <p:cNvSpPr txBox="1">
            <a:spLocks/>
          </p:cNvSpPr>
          <p:nvPr/>
        </p:nvSpPr>
        <p:spPr bwMode="auto">
          <a:xfrm>
            <a:off x="248274" y="3429000"/>
            <a:ext cx="3870634" cy="151257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lgn="just">
              <a:lnSpc>
                <a:spcPct val="100000"/>
              </a:lnSpc>
            </a:pPr>
            <a:r>
              <a:rPr lang="es-CL" sz="1400" kern="0" dirty="0" err="1"/>
              <a:t>Soil</a:t>
            </a:r>
            <a:r>
              <a:rPr lang="es-CL" sz="1400" kern="0" dirty="0"/>
              <a:t>: </a:t>
            </a:r>
            <a:r>
              <a:rPr lang="es-CL" sz="1400" kern="0" dirty="0" err="1"/>
              <a:t>Loamy</a:t>
            </a:r>
            <a:r>
              <a:rPr lang="es-CL" sz="1400" kern="0" dirty="0"/>
              <a:t> </a:t>
            </a:r>
            <a:r>
              <a:rPr lang="es-CL" sz="1400" kern="0" dirty="0" err="1"/>
              <a:t>sand</a:t>
            </a:r>
            <a:r>
              <a:rPr lang="es-CL" sz="1400" kern="0" dirty="0"/>
              <a:t> </a:t>
            </a:r>
            <a:r>
              <a:rPr lang="es-CL" sz="1400" kern="0" dirty="0" err="1"/>
              <a:t>from</a:t>
            </a:r>
            <a:r>
              <a:rPr lang="es-CL" sz="1400" kern="0" dirty="0"/>
              <a:t> </a:t>
            </a:r>
            <a:r>
              <a:rPr lang="es-CL" sz="1400" kern="0" dirty="0" err="1"/>
              <a:t>Hessian</a:t>
            </a:r>
            <a:r>
              <a:rPr lang="es-CL" sz="1400" kern="0" dirty="0"/>
              <a:t> Ried. 0.6% OC. 3% OM.</a:t>
            </a:r>
          </a:p>
          <a:p>
            <a:pPr marL="0" lvl="0" indent="0" algn="just">
              <a:lnSpc>
                <a:spcPct val="100000"/>
              </a:lnSpc>
            </a:pPr>
            <a:endParaRPr lang="es-CL" sz="1200" kern="0" dirty="0"/>
          </a:p>
          <a:p>
            <a:pPr marL="0" lvl="0" indent="0" algn="just">
              <a:lnSpc>
                <a:spcPct val="100000"/>
              </a:lnSpc>
            </a:pPr>
            <a:r>
              <a:rPr lang="en-US" sz="1400" dirty="0"/>
              <a:t>Continuous monitoring of pH, redox potential and pressure. </a:t>
            </a:r>
          </a:p>
          <a:p>
            <a:pPr marL="0" lvl="0" indent="0" algn="just">
              <a:lnSpc>
                <a:spcPct val="100000"/>
              </a:lnSpc>
            </a:pPr>
            <a:r>
              <a:rPr lang="es-CL" sz="1400" dirty="0"/>
              <a:t>Continuos </a:t>
            </a:r>
            <a:r>
              <a:rPr lang="es-CL" sz="1400" dirty="0" err="1"/>
              <a:t>tracer</a:t>
            </a:r>
            <a:r>
              <a:rPr lang="es-CL" sz="1400" dirty="0"/>
              <a:t> </a:t>
            </a:r>
            <a:r>
              <a:rPr lang="es-CL" sz="1400" dirty="0" err="1"/>
              <a:t>by</a:t>
            </a:r>
            <a:r>
              <a:rPr lang="es-CL" sz="1400" dirty="0"/>
              <a:t> </a:t>
            </a:r>
            <a:r>
              <a:rPr lang="es-CL" sz="1400" dirty="0" err="1"/>
              <a:t>means</a:t>
            </a:r>
            <a:r>
              <a:rPr lang="es-CL" sz="1400" dirty="0"/>
              <a:t> </a:t>
            </a:r>
            <a:r>
              <a:rPr lang="es-CL" sz="1400" dirty="0" err="1"/>
              <a:t>of</a:t>
            </a:r>
            <a:r>
              <a:rPr lang="es-CL" sz="1400" dirty="0"/>
              <a:t> </a:t>
            </a:r>
            <a:r>
              <a:rPr lang="es-CL" sz="1400" dirty="0" err="1"/>
              <a:t>flow</a:t>
            </a:r>
            <a:r>
              <a:rPr lang="es-CL" sz="1400" dirty="0"/>
              <a:t> </a:t>
            </a:r>
            <a:r>
              <a:rPr lang="es-CL" sz="1400" dirty="0" err="1"/>
              <a:t>through</a:t>
            </a:r>
            <a:r>
              <a:rPr lang="es-CL" sz="1400" dirty="0"/>
              <a:t> </a:t>
            </a:r>
            <a:r>
              <a:rPr lang="es-CL" sz="1400" dirty="0" err="1"/>
              <a:t>cell</a:t>
            </a:r>
            <a:r>
              <a:rPr lang="es-CL" sz="1400" dirty="0"/>
              <a:t>.</a:t>
            </a:r>
            <a:endParaRPr lang="es-CL" sz="1200" dirty="0"/>
          </a:p>
          <a:p>
            <a:pPr marL="0" lvl="0" indent="0" algn="just">
              <a:lnSpc>
                <a:spcPct val="100000"/>
              </a:lnSpc>
            </a:pPr>
            <a:endParaRPr lang="es-CL" sz="1200" dirty="0"/>
          </a:p>
          <a:p>
            <a:pPr marL="0" lvl="0" indent="0" algn="just">
              <a:lnSpc>
                <a:spcPct val="100000"/>
              </a:lnSpc>
            </a:pPr>
            <a:endParaRPr lang="es-CL" sz="1200" dirty="0"/>
          </a:p>
          <a:p>
            <a:pPr marL="0" lvl="0" indent="0" algn="just">
              <a:lnSpc>
                <a:spcPct val="100000"/>
              </a:lnSpc>
            </a:pPr>
            <a:endParaRPr lang="es-CL" sz="1200" kern="0" dirty="0"/>
          </a:p>
          <a:p>
            <a:pPr marL="0" lvl="0" indent="0" algn="just">
              <a:lnSpc>
                <a:spcPct val="100000"/>
              </a:lnSpc>
            </a:pPr>
            <a:endParaRPr lang="es-CL" sz="1600" kern="0" dirty="0"/>
          </a:p>
        </p:txBody>
      </p:sp>
      <p:sp>
        <p:nvSpPr>
          <p:cNvPr id="9" name="2 Marcador de contenido">
            <a:extLst>
              <a:ext uri="{FF2B5EF4-FFF2-40B4-BE49-F238E27FC236}">
                <a16:creationId xmlns:a16="http://schemas.microsoft.com/office/drawing/2014/main" id="{8132111C-9004-4529-BA1B-A5C3ADFC5FA5}"/>
              </a:ext>
            </a:extLst>
          </p:cNvPr>
          <p:cNvSpPr txBox="1">
            <a:spLocks/>
          </p:cNvSpPr>
          <p:nvPr/>
        </p:nvSpPr>
        <p:spPr bwMode="auto">
          <a:xfrm>
            <a:off x="251520" y="1462506"/>
            <a:ext cx="3888432" cy="103039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lgn="just">
              <a:lnSpc>
                <a:spcPct val="100000"/>
              </a:lnSpc>
            </a:pPr>
            <a:r>
              <a:rPr lang="es-CL" sz="1400" kern="0" dirty="0"/>
              <a:t>             </a:t>
            </a:r>
            <a:r>
              <a:rPr lang="es-CL" sz="1400" b="1" kern="0" dirty="0"/>
              <a:t>3 SATURATED COLUMNS</a:t>
            </a:r>
          </a:p>
          <a:p>
            <a:pPr marL="0" indent="0" algn="just">
              <a:lnSpc>
                <a:spcPct val="100000"/>
              </a:lnSpc>
            </a:pPr>
            <a:r>
              <a:rPr lang="en-US" sz="1400" kern="0" dirty="0"/>
              <a:t>Influent water: Synthetic wastewater (SWW) diluted 10x. Not containing </a:t>
            </a:r>
            <a:r>
              <a:rPr lang="es-CL" sz="1400" kern="0" dirty="0" err="1"/>
              <a:t>EOCs</a:t>
            </a:r>
            <a:r>
              <a:rPr lang="es-CL" sz="1400" kern="0" dirty="0"/>
              <a:t>.</a:t>
            </a:r>
            <a:endParaRPr lang="en-US" sz="1400" kern="0" dirty="0"/>
          </a:p>
          <a:p>
            <a:pPr marL="0" indent="0" algn="just">
              <a:lnSpc>
                <a:spcPct val="100000"/>
              </a:lnSpc>
            </a:pPr>
            <a:endParaRPr lang="es-CL" sz="1400" b="1" kern="0" dirty="0"/>
          </a:p>
          <a:p>
            <a:pPr marL="0" indent="0">
              <a:lnSpc>
                <a:spcPct val="100000"/>
              </a:lnSpc>
            </a:pPr>
            <a:r>
              <a:rPr lang="es-CL" sz="1400" b="1" kern="0" dirty="0"/>
              <a:t>C1:</a:t>
            </a:r>
            <a:r>
              <a:rPr lang="es-CL" sz="1400" kern="0" dirty="0"/>
              <a:t> </a:t>
            </a:r>
            <a:r>
              <a:rPr lang="es-CL" sz="1400" kern="0" dirty="0" err="1"/>
              <a:t>Organic</a:t>
            </a:r>
            <a:r>
              <a:rPr lang="es-CL" sz="1400" kern="0" dirty="0"/>
              <a:t> </a:t>
            </a:r>
            <a:r>
              <a:rPr lang="es-CL" sz="1400" kern="0" dirty="0" err="1"/>
              <a:t>soil</a:t>
            </a:r>
            <a:r>
              <a:rPr lang="es-CL" sz="1400" kern="0" dirty="0"/>
              <a:t>. </a:t>
            </a:r>
            <a:r>
              <a:rPr lang="es-CL" sz="1400" kern="0" dirty="0" err="1"/>
              <a:t>Biotic</a:t>
            </a:r>
            <a:r>
              <a:rPr lang="es-CL" sz="1400" kern="0" dirty="0"/>
              <a:t>. </a:t>
            </a:r>
          </a:p>
          <a:p>
            <a:pPr marL="0" indent="0">
              <a:lnSpc>
                <a:spcPct val="100000"/>
              </a:lnSpc>
            </a:pPr>
            <a:r>
              <a:rPr lang="es-CL" sz="1400" b="1" kern="0" dirty="0"/>
              <a:t>C2: </a:t>
            </a:r>
            <a:r>
              <a:rPr lang="es-CL" sz="1400" kern="0" dirty="0" err="1"/>
              <a:t>Muffled</a:t>
            </a:r>
            <a:r>
              <a:rPr lang="es-CL" sz="1400" kern="0" dirty="0"/>
              <a:t> </a:t>
            </a:r>
            <a:r>
              <a:rPr lang="es-CL" sz="1400" kern="0" dirty="0" err="1"/>
              <a:t>soil</a:t>
            </a:r>
            <a:r>
              <a:rPr lang="es-CL" sz="1400" kern="0" dirty="0"/>
              <a:t>. </a:t>
            </a:r>
            <a:r>
              <a:rPr lang="es-CL" sz="1400" kern="0" dirty="0" err="1"/>
              <a:t>Biotic</a:t>
            </a:r>
            <a:r>
              <a:rPr lang="es-CL" sz="1400" kern="0" dirty="0"/>
              <a:t>.</a:t>
            </a:r>
          </a:p>
          <a:p>
            <a:pPr marL="0" indent="0">
              <a:lnSpc>
                <a:spcPct val="100000"/>
              </a:lnSpc>
            </a:pPr>
            <a:r>
              <a:rPr lang="es-CL" sz="1400" b="1" kern="0" dirty="0"/>
              <a:t>C3: </a:t>
            </a:r>
            <a:r>
              <a:rPr lang="es-CL" sz="1400" kern="0" dirty="0" err="1"/>
              <a:t>Organic</a:t>
            </a:r>
            <a:r>
              <a:rPr lang="es-CL" sz="1400" kern="0" dirty="0"/>
              <a:t> </a:t>
            </a:r>
            <a:r>
              <a:rPr lang="es-CL" sz="1400" kern="0" dirty="0" err="1"/>
              <a:t>soil</a:t>
            </a:r>
            <a:r>
              <a:rPr lang="es-CL" sz="1400" kern="0" dirty="0"/>
              <a:t>. </a:t>
            </a:r>
            <a:r>
              <a:rPr lang="es-CL" sz="1400" kern="0" dirty="0" err="1"/>
              <a:t>Abiotic</a:t>
            </a:r>
            <a:r>
              <a:rPr lang="es-CL" sz="1400" kern="0" dirty="0"/>
              <a:t> (NaN</a:t>
            </a:r>
            <a:r>
              <a:rPr lang="es-CL" sz="1400" kern="0" baseline="-25000" dirty="0"/>
              <a:t>3 </a:t>
            </a:r>
            <a:r>
              <a:rPr lang="es-CL" sz="1400" kern="0" dirty="0"/>
              <a:t> 1g/L).</a:t>
            </a:r>
          </a:p>
          <a:p>
            <a:pPr marL="0" indent="0" algn="just">
              <a:lnSpc>
                <a:spcPct val="100000"/>
              </a:lnSpc>
            </a:pPr>
            <a:endParaRPr lang="es-CL" sz="1800" kern="0" dirty="0"/>
          </a:p>
        </p:txBody>
      </p:sp>
      <p:graphicFrame>
        <p:nvGraphicFramePr>
          <p:cNvPr id="7" name="Tabla 4">
            <a:extLst>
              <a:ext uri="{FF2B5EF4-FFF2-40B4-BE49-F238E27FC236}">
                <a16:creationId xmlns:a16="http://schemas.microsoft.com/office/drawing/2014/main" id="{2E842059-092C-7B0D-F215-74004D605A75}"/>
              </a:ext>
            </a:extLst>
          </p:cNvPr>
          <p:cNvGraphicFramePr>
            <a:graphicFrameLocks noGrp="1"/>
          </p:cNvGraphicFramePr>
          <p:nvPr>
            <p:extLst>
              <p:ext uri="{D42A27DB-BD31-4B8C-83A1-F6EECF244321}">
                <p14:modId xmlns:p14="http://schemas.microsoft.com/office/powerpoint/2010/main" val="2988817193"/>
              </p:ext>
            </p:extLst>
          </p:nvPr>
        </p:nvGraphicFramePr>
        <p:xfrm>
          <a:off x="22514" y="5091479"/>
          <a:ext cx="4390919" cy="878184"/>
        </p:xfrm>
        <a:graphic>
          <a:graphicData uri="http://schemas.openxmlformats.org/drawingml/2006/table">
            <a:tbl>
              <a:tblPr firstRow="1" bandRow="1">
                <a:tableStyleId>{5940675A-B579-460E-94D1-54222C63F5DA}</a:tableStyleId>
              </a:tblPr>
              <a:tblGrid>
                <a:gridCol w="2642687">
                  <a:extLst>
                    <a:ext uri="{9D8B030D-6E8A-4147-A177-3AD203B41FA5}">
                      <a16:colId xmlns:a16="http://schemas.microsoft.com/office/drawing/2014/main" val="1916344473"/>
                    </a:ext>
                  </a:extLst>
                </a:gridCol>
                <a:gridCol w="609850">
                  <a:extLst>
                    <a:ext uri="{9D8B030D-6E8A-4147-A177-3AD203B41FA5}">
                      <a16:colId xmlns:a16="http://schemas.microsoft.com/office/drawing/2014/main" val="3407431766"/>
                    </a:ext>
                  </a:extLst>
                </a:gridCol>
                <a:gridCol w="569191">
                  <a:extLst>
                    <a:ext uri="{9D8B030D-6E8A-4147-A177-3AD203B41FA5}">
                      <a16:colId xmlns:a16="http://schemas.microsoft.com/office/drawing/2014/main" val="2568119208"/>
                    </a:ext>
                  </a:extLst>
                </a:gridCol>
                <a:gridCol w="569191">
                  <a:extLst>
                    <a:ext uri="{9D8B030D-6E8A-4147-A177-3AD203B41FA5}">
                      <a16:colId xmlns:a16="http://schemas.microsoft.com/office/drawing/2014/main" val="324892886"/>
                    </a:ext>
                  </a:extLst>
                </a:gridCol>
              </a:tblGrid>
              <a:tr h="219546">
                <a:tc>
                  <a:txBody>
                    <a:bodyPr/>
                    <a:lstStyle/>
                    <a:p>
                      <a:pPr algn="ctr"/>
                      <a:r>
                        <a:rPr lang="es-CL" sz="1000" b="1" dirty="0"/>
                        <a:t>EVENT</a:t>
                      </a:r>
                    </a:p>
                  </a:txBody>
                  <a:tcPr marL="48341" marR="48341" marT="24171" marB="24171"/>
                </a:tc>
                <a:tc>
                  <a:txBody>
                    <a:bodyPr/>
                    <a:lstStyle/>
                    <a:p>
                      <a:pPr algn="ctr"/>
                      <a:r>
                        <a:rPr lang="es-CL" sz="1000" b="1" dirty="0"/>
                        <a:t>C1</a:t>
                      </a:r>
                    </a:p>
                  </a:txBody>
                  <a:tcPr marL="48341" marR="48341" marT="24171" marB="24171"/>
                </a:tc>
                <a:tc>
                  <a:txBody>
                    <a:bodyPr/>
                    <a:lstStyle/>
                    <a:p>
                      <a:pPr algn="ctr"/>
                      <a:r>
                        <a:rPr lang="es-CL" sz="1000" b="1" dirty="0"/>
                        <a:t>C2</a:t>
                      </a:r>
                    </a:p>
                  </a:txBody>
                  <a:tcPr marL="48341" marR="48341" marT="24171" marB="24171"/>
                </a:tc>
                <a:tc>
                  <a:txBody>
                    <a:bodyPr/>
                    <a:lstStyle/>
                    <a:p>
                      <a:pPr algn="ctr"/>
                      <a:r>
                        <a:rPr lang="es-CL" sz="1000" b="1" dirty="0"/>
                        <a:t>C3</a:t>
                      </a:r>
                    </a:p>
                  </a:txBody>
                  <a:tcPr marL="48341" marR="48341" marT="24171" marB="24171"/>
                </a:tc>
                <a:extLst>
                  <a:ext uri="{0D108BD9-81ED-4DB2-BD59-A6C34878D82A}">
                    <a16:rowId xmlns:a16="http://schemas.microsoft.com/office/drawing/2014/main" val="2904858768"/>
                  </a:ext>
                </a:extLst>
              </a:tr>
              <a:tr h="219546">
                <a:tc>
                  <a:txBody>
                    <a:bodyPr/>
                    <a:lstStyle/>
                    <a:p>
                      <a:pPr algn="ctr"/>
                      <a:r>
                        <a:rPr lang="es-CL" sz="1000" b="1" dirty="0"/>
                        <a:t>PV SWW </a:t>
                      </a:r>
                      <a:r>
                        <a:rPr lang="es-CL" sz="1000" b="1" dirty="0" err="1"/>
                        <a:t>before</a:t>
                      </a:r>
                      <a:r>
                        <a:rPr lang="es-CL" sz="1000" b="1" dirty="0"/>
                        <a:t> </a:t>
                      </a:r>
                      <a:r>
                        <a:rPr lang="es-CL" sz="1000" b="1" dirty="0" err="1"/>
                        <a:t>injection</a:t>
                      </a:r>
                      <a:r>
                        <a:rPr lang="es-CL" sz="1000" b="1" dirty="0"/>
                        <a:t> </a:t>
                      </a:r>
                      <a:r>
                        <a:rPr lang="es-CL" sz="1000" b="1" dirty="0" err="1"/>
                        <a:t>of</a:t>
                      </a:r>
                      <a:r>
                        <a:rPr lang="es-CL" sz="1000" b="1" dirty="0"/>
                        <a:t> </a:t>
                      </a:r>
                      <a:r>
                        <a:rPr lang="es-CL" sz="1000" b="1" dirty="0" err="1"/>
                        <a:t>EOCs</a:t>
                      </a:r>
                      <a:endParaRPr lang="es-CL" sz="1000" b="1" dirty="0"/>
                    </a:p>
                  </a:txBody>
                  <a:tcPr marL="48341" marR="48341" marT="24171" marB="24171"/>
                </a:tc>
                <a:tc>
                  <a:txBody>
                    <a:bodyPr/>
                    <a:lstStyle/>
                    <a:p>
                      <a:pPr algn="ctr"/>
                      <a:r>
                        <a:rPr lang="es-CL" sz="1000" dirty="0"/>
                        <a:t>215</a:t>
                      </a:r>
                    </a:p>
                  </a:txBody>
                  <a:tcPr marL="48341" marR="48341" marT="24171" marB="24171"/>
                </a:tc>
                <a:tc>
                  <a:txBody>
                    <a:bodyPr/>
                    <a:lstStyle/>
                    <a:p>
                      <a:pPr algn="ctr"/>
                      <a:r>
                        <a:rPr lang="es-CL" sz="1000" dirty="0"/>
                        <a:t>167</a:t>
                      </a:r>
                    </a:p>
                  </a:txBody>
                  <a:tcPr marL="48341" marR="48341" marT="24171" marB="24171"/>
                </a:tc>
                <a:tc>
                  <a:txBody>
                    <a:bodyPr/>
                    <a:lstStyle/>
                    <a:p>
                      <a:pPr algn="ctr"/>
                      <a:r>
                        <a:rPr lang="es-CL" sz="1000" dirty="0"/>
                        <a:t>150</a:t>
                      </a:r>
                    </a:p>
                  </a:txBody>
                  <a:tcPr marL="48341" marR="48341" marT="24171" marB="24171"/>
                </a:tc>
                <a:extLst>
                  <a:ext uri="{0D108BD9-81ED-4DB2-BD59-A6C34878D82A}">
                    <a16:rowId xmlns:a16="http://schemas.microsoft.com/office/drawing/2014/main" val="3396469585"/>
                  </a:ext>
                </a:extLst>
              </a:tr>
              <a:tr h="219546">
                <a:tc>
                  <a:txBody>
                    <a:bodyPr/>
                    <a:lstStyle/>
                    <a:p>
                      <a:pPr algn="ctr"/>
                      <a:r>
                        <a:rPr lang="es-CL" sz="1000" b="1" dirty="0" err="1"/>
                        <a:t>Injected</a:t>
                      </a:r>
                      <a:r>
                        <a:rPr lang="es-CL" sz="1000" b="1" dirty="0"/>
                        <a:t> PV </a:t>
                      </a:r>
                      <a:r>
                        <a:rPr lang="es-CL" sz="1000" b="1" dirty="0" err="1"/>
                        <a:t>EOCs</a:t>
                      </a:r>
                      <a:endParaRPr lang="es-CL" sz="1000" b="1" dirty="0"/>
                    </a:p>
                  </a:txBody>
                  <a:tcPr marL="48341" marR="48341" marT="24171" marB="24171"/>
                </a:tc>
                <a:tc>
                  <a:txBody>
                    <a:bodyPr/>
                    <a:lstStyle/>
                    <a:p>
                      <a:pPr algn="ctr"/>
                      <a:r>
                        <a:rPr lang="es-CL" sz="1000" dirty="0"/>
                        <a:t>44</a:t>
                      </a:r>
                    </a:p>
                  </a:txBody>
                  <a:tcPr marL="48341" marR="48341" marT="24171" marB="24171"/>
                </a:tc>
                <a:tc>
                  <a:txBody>
                    <a:bodyPr/>
                    <a:lstStyle/>
                    <a:p>
                      <a:pPr algn="ctr"/>
                      <a:r>
                        <a:rPr lang="es-CL" sz="1000" dirty="0"/>
                        <a:t>46</a:t>
                      </a:r>
                    </a:p>
                  </a:txBody>
                  <a:tcPr marL="48341" marR="48341" marT="24171" marB="24171"/>
                </a:tc>
                <a:tc>
                  <a:txBody>
                    <a:bodyPr/>
                    <a:lstStyle/>
                    <a:p>
                      <a:pPr algn="ctr"/>
                      <a:r>
                        <a:rPr lang="es-CL" sz="1000" dirty="0"/>
                        <a:t>42</a:t>
                      </a:r>
                    </a:p>
                  </a:txBody>
                  <a:tcPr marL="48341" marR="48341" marT="24171" marB="24171"/>
                </a:tc>
                <a:extLst>
                  <a:ext uri="{0D108BD9-81ED-4DB2-BD59-A6C34878D82A}">
                    <a16:rowId xmlns:a16="http://schemas.microsoft.com/office/drawing/2014/main" val="3288384934"/>
                  </a:ext>
                </a:extLst>
              </a:tr>
              <a:tr h="219546">
                <a:tc>
                  <a:txBody>
                    <a:bodyPr/>
                    <a:lstStyle/>
                    <a:p>
                      <a:pPr algn="ctr"/>
                      <a:r>
                        <a:rPr lang="es-CL" sz="1000" b="1" dirty="0"/>
                        <a:t>PV SWW after </a:t>
                      </a:r>
                      <a:r>
                        <a:rPr lang="es-CL" sz="1000" b="1" dirty="0" err="1"/>
                        <a:t>EOCs</a:t>
                      </a:r>
                      <a:endParaRPr lang="es-CL" sz="1000" b="1" dirty="0"/>
                    </a:p>
                  </a:txBody>
                  <a:tcPr marL="48341" marR="48341" marT="24171" marB="24171"/>
                </a:tc>
                <a:tc>
                  <a:txBody>
                    <a:bodyPr/>
                    <a:lstStyle/>
                    <a:p>
                      <a:pPr algn="ctr"/>
                      <a:r>
                        <a:rPr lang="es-CL" sz="1000" dirty="0"/>
                        <a:t>37</a:t>
                      </a:r>
                    </a:p>
                  </a:txBody>
                  <a:tcPr marL="48341" marR="48341" marT="24171" marB="24171"/>
                </a:tc>
                <a:tc>
                  <a:txBody>
                    <a:bodyPr/>
                    <a:lstStyle/>
                    <a:p>
                      <a:pPr algn="ctr"/>
                      <a:r>
                        <a:rPr lang="es-CL" sz="1000" dirty="0"/>
                        <a:t>43</a:t>
                      </a:r>
                    </a:p>
                  </a:txBody>
                  <a:tcPr marL="48341" marR="48341" marT="24171" marB="24171"/>
                </a:tc>
                <a:tc>
                  <a:txBody>
                    <a:bodyPr/>
                    <a:lstStyle/>
                    <a:p>
                      <a:pPr algn="ctr"/>
                      <a:r>
                        <a:rPr lang="es-CL" sz="1000" dirty="0"/>
                        <a:t>10</a:t>
                      </a:r>
                    </a:p>
                  </a:txBody>
                  <a:tcPr marL="48341" marR="48341" marT="24171" marB="24171"/>
                </a:tc>
                <a:extLst>
                  <a:ext uri="{0D108BD9-81ED-4DB2-BD59-A6C34878D82A}">
                    <a16:rowId xmlns:a16="http://schemas.microsoft.com/office/drawing/2014/main" val="2411470652"/>
                  </a:ext>
                </a:extLst>
              </a:tr>
            </a:tbl>
          </a:graphicData>
        </a:graphic>
      </p:graphicFrame>
      <p:sp>
        <p:nvSpPr>
          <p:cNvPr id="8" name="CuadroTexto 7">
            <a:extLst>
              <a:ext uri="{FF2B5EF4-FFF2-40B4-BE49-F238E27FC236}">
                <a16:creationId xmlns:a16="http://schemas.microsoft.com/office/drawing/2014/main" id="{DEC6640E-ADF5-711E-5D93-C85DDB7D4CEF}"/>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Tree>
    <p:extLst>
      <p:ext uri="{BB962C8B-B14F-4D97-AF65-F5344CB8AC3E}">
        <p14:creationId xmlns:p14="http://schemas.microsoft.com/office/powerpoint/2010/main" val="413544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a:extLst>
              <a:ext uri="{FF2B5EF4-FFF2-40B4-BE49-F238E27FC236}">
                <a16:creationId xmlns:a16="http://schemas.microsoft.com/office/drawing/2014/main" id="{6FE29DC6-AABC-4E93-9658-3013AC96F483}"/>
              </a:ext>
            </a:extLst>
          </p:cNvPr>
          <p:cNvSpPr>
            <a:spLocks noGrp="1"/>
          </p:cNvSpPr>
          <p:nvPr>
            <p:ph type="title"/>
          </p:nvPr>
        </p:nvSpPr>
        <p:spPr>
          <a:xfrm>
            <a:off x="251521" y="501260"/>
            <a:ext cx="6749372" cy="838200"/>
          </a:xfrm>
        </p:spPr>
        <p:txBody>
          <a:bodyPr/>
          <a:lstStyle/>
          <a:p>
            <a:r>
              <a:rPr lang="en-US" dirty="0"/>
              <a:t>Methods: EOCs</a:t>
            </a:r>
            <a:endParaRPr lang="es-CL" dirty="0"/>
          </a:p>
        </p:txBody>
      </p:sp>
      <p:sp>
        <p:nvSpPr>
          <p:cNvPr id="3" name="2 Marcador de contenido"/>
          <p:cNvSpPr>
            <a:spLocks noGrp="1"/>
          </p:cNvSpPr>
          <p:nvPr>
            <p:ph idx="1"/>
          </p:nvPr>
        </p:nvSpPr>
        <p:spPr>
          <a:xfrm>
            <a:off x="129661" y="1196752"/>
            <a:ext cx="3845675" cy="1813818"/>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0" lvl="0" indent="0" algn="just">
              <a:lnSpc>
                <a:spcPct val="100000"/>
              </a:lnSpc>
            </a:pPr>
            <a:endParaRPr lang="en-US" dirty="0"/>
          </a:p>
          <a:p>
            <a:pPr marL="342900" lvl="0" indent="-342900" algn="just">
              <a:lnSpc>
                <a:spcPct val="100000"/>
              </a:lnSpc>
              <a:buFont typeface="Arial" panose="020B0604020202020204" pitchFamily="34" charset="0"/>
              <a:buChar char="•"/>
            </a:pPr>
            <a:endParaRPr lang="en-US" dirty="0"/>
          </a:p>
        </p:txBody>
      </p:sp>
      <p:pic>
        <p:nvPicPr>
          <p:cNvPr id="5" name="Imagen 4">
            <a:extLst>
              <a:ext uri="{FF2B5EF4-FFF2-40B4-BE49-F238E27FC236}">
                <a16:creationId xmlns:a16="http://schemas.microsoft.com/office/drawing/2014/main" id="{2DC522C7-FDFB-45B7-9BFF-387BBC17B2A7}"/>
              </a:ext>
            </a:extLst>
          </p:cNvPr>
          <p:cNvPicPr>
            <a:picLocks noChangeAspect="1"/>
          </p:cNvPicPr>
          <p:nvPr/>
        </p:nvPicPr>
        <p:blipFill rotWithShape="1">
          <a:blip r:embed="rId3"/>
          <a:srcRect b="61812"/>
          <a:stretch/>
        </p:blipFill>
        <p:spPr>
          <a:xfrm>
            <a:off x="885071" y="1916832"/>
            <a:ext cx="7227011" cy="2404200"/>
          </a:xfrm>
          <a:prstGeom prst="rect">
            <a:avLst/>
          </a:prstGeom>
        </p:spPr>
      </p:pic>
      <p:pic>
        <p:nvPicPr>
          <p:cNvPr id="7" name="Imagen 6">
            <a:extLst>
              <a:ext uri="{FF2B5EF4-FFF2-40B4-BE49-F238E27FC236}">
                <a16:creationId xmlns:a16="http://schemas.microsoft.com/office/drawing/2014/main" id="{7498A3E9-95E5-5CE4-5D0F-D72EB7FF2F46}"/>
              </a:ext>
            </a:extLst>
          </p:cNvPr>
          <p:cNvPicPr>
            <a:picLocks noChangeAspect="1"/>
          </p:cNvPicPr>
          <p:nvPr/>
        </p:nvPicPr>
        <p:blipFill rotWithShape="1">
          <a:blip r:embed="rId3"/>
          <a:srcRect t="52924" b="29911"/>
          <a:stretch/>
        </p:blipFill>
        <p:spPr>
          <a:xfrm>
            <a:off x="885071" y="4321032"/>
            <a:ext cx="7228800" cy="1080897"/>
          </a:xfrm>
          <a:prstGeom prst="rect">
            <a:avLst/>
          </a:prstGeom>
        </p:spPr>
      </p:pic>
      <p:sp>
        <p:nvSpPr>
          <p:cNvPr id="6" name="CuadroTexto 5">
            <a:extLst>
              <a:ext uri="{FF2B5EF4-FFF2-40B4-BE49-F238E27FC236}">
                <a16:creationId xmlns:a16="http://schemas.microsoft.com/office/drawing/2014/main" id="{88889425-B641-6156-4D4A-3B7A77C00D6A}"/>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
        <p:nvSpPr>
          <p:cNvPr id="8" name="CuadroTexto 7">
            <a:extLst>
              <a:ext uri="{FF2B5EF4-FFF2-40B4-BE49-F238E27FC236}">
                <a16:creationId xmlns:a16="http://schemas.microsoft.com/office/drawing/2014/main" id="{9E947E1E-80E6-CB7F-C8B2-6C925B9FB7B1}"/>
              </a:ext>
            </a:extLst>
          </p:cNvPr>
          <p:cNvSpPr txBox="1"/>
          <p:nvPr/>
        </p:nvSpPr>
        <p:spPr>
          <a:xfrm>
            <a:off x="539552" y="5563819"/>
            <a:ext cx="4572000" cy="369332"/>
          </a:xfrm>
          <a:prstGeom prst="rect">
            <a:avLst/>
          </a:prstGeom>
          <a:noFill/>
        </p:spPr>
        <p:txBody>
          <a:bodyPr wrap="square">
            <a:spAutoFit/>
          </a:bodyPr>
          <a:lstStyle/>
          <a:p>
            <a:r>
              <a:rPr lang="es-CL" b="0" i="0" dirty="0" err="1">
                <a:effectLst/>
                <a:latin typeface="Arial" panose="020B0604020202020204" pitchFamily="34" charset="0"/>
                <a:cs typeface="Arial" panose="020B0604020202020204" pitchFamily="34" charset="0"/>
              </a:rPr>
              <a:t>Analyzed</a:t>
            </a:r>
            <a:r>
              <a:rPr lang="es-CL" b="0" i="0" dirty="0">
                <a:effectLst/>
                <a:latin typeface="Arial" panose="020B0604020202020204" pitchFamily="34" charset="0"/>
                <a:cs typeface="Arial" panose="020B0604020202020204" pitchFamily="34" charset="0"/>
              </a:rPr>
              <a:t> </a:t>
            </a:r>
            <a:r>
              <a:rPr lang="es-CL" b="0" i="0" dirty="0" err="1">
                <a:effectLst/>
                <a:latin typeface="Arial" panose="020B0604020202020204" pitchFamily="34" charset="0"/>
                <a:cs typeface="Arial" panose="020B0604020202020204" pitchFamily="34" charset="0"/>
              </a:rPr>
              <a:t>by</a:t>
            </a:r>
            <a:r>
              <a:rPr lang="es-CL" b="0" i="0" dirty="0">
                <a:effectLst/>
                <a:latin typeface="Arial" panose="020B0604020202020204" pitchFamily="34" charset="0"/>
                <a:cs typeface="Arial" panose="020B0604020202020204" pitchFamily="34" charset="0"/>
              </a:rPr>
              <a:t> SPE and UHPLC-MS</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46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98781"/>
            <a:ext cx="7218181" cy="838200"/>
          </a:xfrm>
        </p:spPr>
        <p:txBody>
          <a:bodyPr/>
          <a:lstStyle/>
          <a:p>
            <a:r>
              <a:rPr lang="en-US" dirty="0"/>
              <a:t>Methods: Analyses of tracers and BC’s EOCs</a:t>
            </a:r>
            <a:endParaRPr lang="es-CL" dirty="0"/>
          </a:p>
        </p:txBody>
      </p:sp>
      <p:sp>
        <p:nvSpPr>
          <p:cNvPr id="3" name="2 Marcador de contenido"/>
          <p:cNvSpPr>
            <a:spLocks noGrp="1"/>
          </p:cNvSpPr>
          <p:nvPr>
            <p:ph idx="1"/>
          </p:nvPr>
        </p:nvSpPr>
        <p:spPr>
          <a:xfrm>
            <a:off x="370036" y="1628800"/>
            <a:ext cx="8450436" cy="4888179"/>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a:p>
            <a:pPr marL="342900" lvl="0" indent="-342900" algn="just">
              <a:lnSpc>
                <a:spcPct val="100000"/>
              </a:lnSpc>
              <a:buFont typeface="Arial" panose="020B0604020202020204" pitchFamily="34" charset="0"/>
              <a:buChar char="•"/>
            </a:pPr>
            <a:endParaRPr lang="en-US" sz="1600" dirty="0"/>
          </a:p>
        </p:txBody>
      </p:sp>
      <p:sp>
        <p:nvSpPr>
          <p:cNvPr id="5" name="2 Marcador de contenido">
            <a:extLst>
              <a:ext uri="{FF2B5EF4-FFF2-40B4-BE49-F238E27FC236}">
                <a16:creationId xmlns:a16="http://schemas.microsoft.com/office/drawing/2014/main" id="{B11CD1B0-A9E9-4C08-8EA0-BC57617C5E4F}"/>
              </a:ext>
            </a:extLst>
          </p:cNvPr>
          <p:cNvSpPr txBox="1">
            <a:spLocks/>
          </p:cNvSpPr>
          <p:nvPr/>
        </p:nvSpPr>
        <p:spPr bwMode="auto">
          <a:xfrm>
            <a:off x="269318" y="2672713"/>
            <a:ext cx="3870634" cy="151257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lvl="0" indent="0" algn="just">
              <a:lnSpc>
                <a:spcPct val="100000"/>
              </a:lnSpc>
            </a:pPr>
            <a:endParaRPr lang="es-CL" sz="1200" dirty="0"/>
          </a:p>
          <a:p>
            <a:pPr marL="0" lvl="0" indent="0" algn="just">
              <a:lnSpc>
                <a:spcPct val="100000"/>
              </a:lnSpc>
            </a:pPr>
            <a:endParaRPr lang="es-CL" sz="1200" dirty="0"/>
          </a:p>
          <a:p>
            <a:pPr marL="0" lvl="0" indent="0" algn="just">
              <a:lnSpc>
                <a:spcPct val="100000"/>
              </a:lnSpc>
            </a:pPr>
            <a:endParaRPr lang="es-CL" sz="1200" kern="0" dirty="0"/>
          </a:p>
          <a:p>
            <a:pPr marL="0" lvl="0" indent="0" algn="just">
              <a:lnSpc>
                <a:spcPct val="100000"/>
              </a:lnSpc>
            </a:pPr>
            <a:endParaRPr lang="es-CL" sz="1600" kern="0" dirty="0"/>
          </a:p>
        </p:txBody>
      </p:sp>
      <p:pic>
        <p:nvPicPr>
          <p:cNvPr id="8" name="Imagen 7">
            <a:extLst>
              <a:ext uri="{FF2B5EF4-FFF2-40B4-BE49-F238E27FC236}">
                <a16:creationId xmlns:a16="http://schemas.microsoft.com/office/drawing/2014/main" id="{E3BAD2CE-F29E-4BC0-AFEA-96A6DA81A231}"/>
              </a:ext>
            </a:extLst>
          </p:cNvPr>
          <p:cNvPicPr>
            <a:picLocks noChangeAspect="1"/>
          </p:cNvPicPr>
          <p:nvPr/>
        </p:nvPicPr>
        <p:blipFill>
          <a:blip r:embed="rId3"/>
          <a:stretch>
            <a:fillRect/>
          </a:stretch>
        </p:blipFill>
        <p:spPr>
          <a:xfrm>
            <a:off x="1115616" y="2063608"/>
            <a:ext cx="7139824" cy="1070096"/>
          </a:xfrm>
          <a:prstGeom prst="rect">
            <a:avLst/>
          </a:prstGeom>
        </p:spPr>
      </p:pic>
      <p:sp>
        <p:nvSpPr>
          <p:cNvPr id="12" name="CuadroTexto 11">
            <a:extLst>
              <a:ext uri="{FF2B5EF4-FFF2-40B4-BE49-F238E27FC236}">
                <a16:creationId xmlns:a16="http://schemas.microsoft.com/office/drawing/2014/main" id="{9DF1CEF3-9571-4C83-BEE2-24C71EC8D3EF}"/>
              </a:ext>
            </a:extLst>
          </p:cNvPr>
          <p:cNvSpPr txBox="1"/>
          <p:nvPr/>
        </p:nvSpPr>
        <p:spPr>
          <a:xfrm>
            <a:off x="171706" y="1530060"/>
            <a:ext cx="8792782" cy="369332"/>
          </a:xfrm>
          <a:prstGeom prst="rect">
            <a:avLst/>
          </a:prstGeom>
          <a:noFill/>
        </p:spPr>
        <p:txBody>
          <a:bodyPr wrap="square">
            <a:spAutoFit/>
          </a:bodyPr>
          <a:lstStyle/>
          <a:p>
            <a:pPr marL="0" indent="0" algn="just">
              <a:lnSpc>
                <a:spcPct val="100000"/>
              </a:lnSpc>
            </a:pPr>
            <a:r>
              <a:rPr lang="es-CL" sz="1800" kern="0" dirty="0" err="1"/>
              <a:t>Two</a:t>
            </a:r>
            <a:r>
              <a:rPr lang="es-CL" sz="1800" kern="0" dirty="0"/>
              <a:t> region </a:t>
            </a:r>
            <a:r>
              <a:rPr lang="es-CL" sz="1800" kern="0" dirty="0" err="1"/>
              <a:t>transport</a:t>
            </a:r>
            <a:r>
              <a:rPr lang="es-CL" sz="1800" kern="0" dirty="0"/>
              <a:t> </a:t>
            </a:r>
            <a:r>
              <a:rPr lang="es-CL" sz="1800" kern="0" dirty="0" err="1"/>
              <a:t>model</a:t>
            </a:r>
            <a:r>
              <a:rPr lang="es-CL" sz="1800" kern="0" dirty="0"/>
              <a:t> </a:t>
            </a:r>
            <a:r>
              <a:rPr lang="es-CL" sz="1800" kern="0" dirty="0" err="1"/>
              <a:t>with</a:t>
            </a:r>
            <a:r>
              <a:rPr lang="es-CL" sz="1800" kern="0" dirty="0"/>
              <a:t> </a:t>
            </a:r>
            <a:r>
              <a:rPr lang="es-CL" sz="1800" kern="0" dirty="0" err="1"/>
              <a:t>degradation</a:t>
            </a:r>
            <a:r>
              <a:rPr lang="es-CL" sz="1800" kern="0" dirty="0"/>
              <a:t>. van Genuchten, 1989. “Dual </a:t>
            </a:r>
            <a:r>
              <a:rPr lang="es-CL" sz="1800" kern="0" dirty="0" err="1"/>
              <a:t>porosity</a:t>
            </a:r>
            <a:r>
              <a:rPr lang="es-CL" sz="1800" kern="0" dirty="0"/>
              <a:t>”.</a:t>
            </a:r>
          </a:p>
        </p:txBody>
      </p:sp>
      <p:pic>
        <p:nvPicPr>
          <p:cNvPr id="7" name="Imagen 6">
            <a:extLst>
              <a:ext uri="{FF2B5EF4-FFF2-40B4-BE49-F238E27FC236}">
                <a16:creationId xmlns:a16="http://schemas.microsoft.com/office/drawing/2014/main" id="{D3B1BBC3-22BB-4F3A-8CB1-17D697974AC3}"/>
              </a:ext>
            </a:extLst>
          </p:cNvPr>
          <p:cNvPicPr>
            <a:picLocks noChangeAspect="1"/>
          </p:cNvPicPr>
          <p:nvPr/>
        </p:nvPicPr>
        <p:blipFill>
          <a:blip r:embed="rId4"/>
          <a:stretch>
            <a:fillRect/>
          </a:stretch>
        </p:blipFill>
        <p:spPr>
          <a:xfrm>
            <a:off x="2700533" y="3297920"/>
            <a:ext cx="3485981" cy="2762475"/>
          </a:xfrm>
          <a:prstGeom prst="rect">
            <a:avLst/>
          </a:prstGeom>
        </p:spPr>
      </p:pic>
      <p:pic>
        <p:nvPicPr>
          <p:cNvPr id="14" name="Imagen 13">
            <a:extLst>
              <a:ext uri="{FF2B5EF4-FFF2-40B4-BE49-F238E27FC236}">
                <a16:creationId xmlns:a16="http://schemas.microsoft.com/office/drawing/2014/main" id="{E0DD807B-61D9-41A1-A544-2191FAE0C395}"/>
              </a:ext>
            </a:extLst>
          </p:cNvPr>
          <p:cNvPicPr>
            <a:picLocks noChangeAspect="1"/>
          </p:cNvPicPr>
          <p:nvPr/>
        </p:nvPicPr>
        <p:blipFill>
          <a:blip r:embed="rId5"/>
          <a:stretch>
            <a:fillRect/>
          </a:stretch>
        </p:blipFill>
        <p:spPr>
          <a:xfrm>
            <a:off x="6660232" y="3484856"/>
            <a:ext cx="1810490" cy="2699074"/>
          </a:xfrm>
          <a:prstGeom prst="rect">
            <a:avLst/>
          </a:prstGeom>
        </p:spPr>
      </p:pic>
      <p:pic>
        <p:nvPicPr>
          <p:cNvPr id="1026" name="Picture 2">
            <a:extLst>
              <a:ext uri="{FF2B5EF4-FFF2-40B4-BE49-F238E27FC236}">
                <a16:creationId xmlns:a16="http://schemas.microsoft.com/office/drawing/2014/main" id="{4C1FC5EA-07D4-65E1-23DB-ED517F8385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41" y="5207762"/>
            <a:ext cx="1186160" cy="40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a:extLst>
              <a:ext uri="{FF2B5EF4-FFF2-40B4-BE49-F238E27FC236}">
                <a16:creationId xmlns:a16="http://schemas.microsoft.com/office/drawing/2014/main" id="{9D2A1926-D4FB-10C2-1392-911EBFF086F5}"/>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
        <p:nvSpPr>
          <p:cNvPr id="13" name="CuadroTexto 12">
            <a:extLst>
              <a:ext uri="{FF2B5EF4-FFF2-40B4-BE49-F238E27FC236}">
                <a16:creationId xmlns:a16="http://schemas.microsoft.com/office/drawing/2014/main" id="{C07670A2-40E3-954E-6147-8844705A13C7}"/>
              </a:ext>
            </a:extLst>
          </p:cNvPr>
          <p:cNvSpPr txBox="1"/>
          <p:nvPr/>
        </p:nvSpPr>
        <p:spPr>
          <a:xfrm>
            <a:off x="103901" y="4587333"/>
            <a:ext cx="4572000" cy="523220"/>
          </a:xfrm>
          <a:prstGeom prst="rect">
            <a:avLst/>
          </a:prstGeom>
          <a:noFill/>
        </p:spPr>
        <p:txBody>
          <a:bodyPr wrap="square">
            <a:spAutoFit/>
          </a:bodyPr>
          <a:lstStyle/>
          <a:p>
            <a:r>
              <a:rPr lang="es-CL" sz="1400" b="1" kern="0" dirty="0" err="1"/>
              <a:t>Retardation</a:t>
            </a:r>
            <a:r>
              <a:rPr lang="es-CL" sz="1400" b="1" kern="0" dirty="0"/>
              <a:t> factor </a:t>
            </a:r>
            <a:r>
              <a:rPr lang="es-CL" sz="1400" b="1" kern="0" dirty="0" err="1"/>
              <a:t>to</a:t>
            </a:r>
            <a:r>
              <a:rPr lang="es-CL" sz="1400" b="1" kern="0" dirty="0"/>
              <a:t> </a:t>
            </a:r>
          </a:p>
          <a:p>
            <a:r>
              <a:rPr lang="es-CL" sz="1400" b="1" kern="0" dirty="0" err="1"/>
              <a:t>quantify</a:t>
            </a:r>
            <a:r>
              <a:rPr lang="es-CL" sz="1400" b="1" kern="0" dirty="0"/>
              <a:t> </a:t>
            </a:r>
            <a:r>
              <a:rPr lang="es-CL" sz="1400" b="1" kern="0" dirty="0" err="1"/>
              <a:t>sorption</a:t>
            </a:r>
            <a:endParaRPr lang="es-CL" sz="1400" dirty="0"/>
          </a:p>
        </p:txBody>
      </p:sp>
      <p:pic>
        <p:nvPicPr>
          <p:cNvPr id="4" name="Picture 2">
            <a:extLst>
              <a:ext uri="{FF2B5EF4-FFF2-40B4-BE49-F238E27FC236}">
                <a16:creationId xmlns:a16="http://schemas.microsoft.com/office/drawing/2014/main" id="{C98E9719-BE45-9750-7BE0-1BDC363578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391" y="3606946"/>
            <a:ext cx="1581655" cy="2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a:extLst>
              <a:ext uri="{FF2B5EF4-FFF2-40B4-BE49-F238E27FC236}">
                <a16:creationId xmlns:a16="http://schemas.microsoft.com/office/drawing/2014/main" id="{0596D5F8-9B37-B460-88F2-794BB4A1FBD4}"/>
              </a:ext>
            </a:extLst>
          </p:cNvPr>
          <p:cNvSpPr txBox="1"/>
          <p:nvPr/>
        </p:nvSpPr>
        <p:spPr>
          <a:xfrm>
            <a:off x="149998" y="3895047"/>
            <a:ext cx="4572000" cy="523220"/>
          </a:xfrm>
          <a:prstGeom prst="rect">
            <a:avLst/>
          </a:prstGeom>
          <a:noFill/>
        </p:spPr>
        <p:txBody>
          <a:bodyPr wrap="square">
            <a:spAutoFit/>
          </a:bodyPr>
          <a:lstStyle/>
          <a:p>
            <a:pPr algn="just"/>
            <a:r>
              <a:rPr lang="es-CL" sz="1400" kern="0" dirty="0" err="1"/>
              <a:t>calibrated</a:t>
            </a:r>
            <a:r>
              <a:rPr lang="es-CL" sz="1400" kern="0" dirty="0"/>
              <a:t> </a:t>
            </a:r>
            <a:r>
              <a:rPr lang="es-CL" sz="1400" kern="0" dirty="0" err="1"/>
              <a:t>with</a:t>
            </a:r>
            <a:r>
              <a:rPr lang="es-CL" sz="1400" kern="0" dirty="0"/>
              <a:t> </a:t>
            </a:r>
            <a:r>
              <a:rPr lang="es-CL" sz="1400" kern="0" dirty="0" err="1"/>
              <a:t>information</a:t>
            </a:r>
            <a:r>
              <a:rPr lang="es-CL" sz="1400" kern="0" dirty="0"/>
              <a:t> </a:t>
            </a:r>
          </a:p>
          <a:p>
            <a:pPr algn="just"/>
            <a:r>
              <a:rPr lang="es-CL" sz="1400" kern="0" dirty="0" err="1"/>
              <a:t>of</a:t>
            </a:r>
            <a:r>
              <a:rPr lang="es-CL" sz="1400" kern="0" dirty="0"/>
              <a:t> conservative </a:t>
            </a:r>
            <a:r>
              <a:rPr lang="es-CL" sz="1400" kern="0" dirty="0" err="1"/>
              <a:t>tracer</a:t>
            </a:r>
            <a:endParaRPr lang="es-CL" sz="1400" dirty="0"/>
          </a:p>
        </p:txBody>
      </p:sp>
      <p:sp>
        <p:nvSpPr>
          <p:cNvPr id="16" name="CuadroTexto 15">
            <a:extLst>
              <a:ext uri="{FF2B5EF4-FFF2-40B4-BE49-F238E27FC236}">
                <a16:creationId xmlns:a16="http://schemas.microsoft.com/office/drawing/2014/main" id="{189D7B8D-58F1-EB18-7A55-63E4D032AE7F}"/>
              </a:ext>
            </a:extLst>
          </p:cNvPr>
          <p:cNvSpPr txBox="1"/>
          <p:nvPr/>
        </p:nvSpPr>
        <p:spPr>
          <a:xfrm>
            <a:off x="2771800" y="6045430"/>
            <a:ext cx="3076272" cy="276999"/>
          </a:xfrm>
          <a:prstGeom prst="rect">
            <a:avLst/>
          </a:prstGeom>
          <a:noFill/>
        </p:spPr>
        <p:txBody>
          <a:bodyPr wrap="square" rtlCol="0">
            <a:spAutoFit/>
          </a:bodyPr>
          <a:lstStyle/>
          <a:p>
            <a:pPr algn="just"/>
            <a:r>
              <a:rPr lang="es-CL" sz="1200" i="1" dirty="0"/>
              <a:t>van Genuchten &amp; Wagenet, 1989.</a:t>
            </a:r>
            <a:endParaRPr lang="es-CL" sz="1200" dirty="0"/>
          </a:p>
        </p:txBody>
      </p:sp>
    </p:spTree>
    <p:extLst>
      <p:ext uri="{BB962C8B-B14F-4D97-AF65-F5344CB8AC3E}">
        <p14:creationId xmlns:p14="http://schemas.microsoft.com/office/powerpoint/2010/main" val="294789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1" y="501260"/>
            <a:ext cx="6749372" cy="838200"/>
          </a:xfrm>
        </p:spPr>
        <p:txBody>
          <a:bodyPr/>
          <a:lstStyle/>
          <a:p>
            <a:r>
              <a:rPr lang="en-US" dirty="0"/>
              <a:t>Results: Redox data</a:t>
            </a:r>
            <a:endParaRPr lang="es-CL" dirty="0"/>
          </a:p>
        </p:txBody>
      </p:sp>
      <p:sp>
        <p:nvSpPr>
          <p:cNvPr id="3" name="2 Marcador de contenido"/>
          <p:cNvSpPr>
            <a:spLocks noGrp="1"/>
          </p:cNvSpPr>
          <p:nvPr>
            <p:ph idx="1"/>
          </p:nvPr>
        </p:nvSpPr>
        <p:spPr>
          <a:xfrm>
            <a:off x="129661" y="1196752"/>
            <a:ext cx="3845675" cy="1813818"/>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0" lvl="0" indent="0" algn="just">
              <a:lnSpc>
                <a:spcPct val="100000"/>
              </a:lnSpc>
            </a:pPr>
            <a:endParaRPr lang="en-US" dirty="0"/>
          </a:p>
          <a:p>
            <a:pPr marL="342900" lvl="0" indent="-342900" algn="just">
              <a:lnSpc>
                <a:spcPct val="100000"/>
              </a:lnSpc>
              <a:buFont typeface="Arial" panose="020B0604020202020204" pitchFamily="34" charset="0"/>
              <a:buChar char="•"/>
            </a:pPr>
            <a:endParaRPr lang="en-US" dirty="0"/>
          </a:p>
        </p:txBody>
      </p:sp>
      <p:sp>
        <p:nvSpPr>
          <p:cNvPr id="16" name="2 Marcador de contenido">
            <a:extLst>
              <a:ext uri="{FF2B5EF4-FFF2-40B4-BE49-F238E27FC236}">
                <a16:creationId xmlns:a16="http://schemas.microsoft.com/office/drawing/2014/main" id="{735928F2-E863-42E2-8716-EAB58583714F}"/>
              </a:ext>
            </a:extLst>
          </p:cNvPr>
          <p:cNvSpPr txBox="1">
            <a:spLocks/>
          </p:cNvSpPr>
          <p:nvPr/>
        </p:nvSpPr>
        <p:spPr bwMode="auto">
          <a:xfrm>
            <a:off x="251521" y="4877533"/>
            <a:ext cx="8712968" cy="95624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285750" indent="-285750" algn="just">
              <a:lnSpc>
                <a:spcPct val="100000"/>
              </a:lnSpc>
              <a:buFont typeface="Arial" panose="020B0604020202020204" pitchFamily="34" charset="0"/>
              <a:buChar char="•"/>
            </a:pPr>
            <a:r>
              <a:rPr lang="es-CL" sz="1400" kern="0" dirty="0"/>
              <a:t>Black </a:t>
            </a:r>
            <a:r>
              <a:rPr lang="es-CL" sz="1400" kern="0" dirty="0" err="1"/>
              <a:t>lines</a:t>
            </a:r>
            <a:r>
              <a:rPr lang="es-CL" sz="1400" kern="0" dirty="0"/>
              <a:t> </a:t>
            </a:r>
            <a:r>
              <a:rPr lang="es-CL" sz="1400" kern="0" dirty="0" err="1"/>
              <a:t>represent</a:t>
            </a:r>
            <a:r>
              <a:rPr lang="es-CL" sz="1400" kern="0" dirty="0"/>
              <a:t> </a:t>
            </a:r>
            <a:r>
              <a:rPr lang="es-CL" sz="1400" kern="0" dirty="0" err="1"/>
              <a:t>start</a:t>
            </a:r>
            <a:r>
              <a:rPr lang="es-CL" sz="1400" kern="0" dirty="0"/>
              <a:t> and </a:t>
            </a:r>
            <a:r>
              <a:rPr lang="es-CL" sz="1400" kern="0" dirty="0" err="1"/>
              <a:t>end</a:t>
            </a:r>
            <a:r>
              <a:rPr lang="es-CL" sz="1400" kern="0" dirty="0"/>
              <a:t> </a:t>
            </a:r>
            <a:r>
              <a:rPr lang="es-CL" sz="1400" kern="0" dirty="0" err="1"/>
              <a:t>of</a:t>
            </a:r>
            <a:r>
              <a:rPr lang="es-CL" sz="1400" kern="0" dirty="0"/>
              <a:t> </a:t>
            </a:r>
            <a:r>
              <a:rPr lang="es-CL" sz="1400" kern="0" dirty="0" err="1"/>
              <a:t>injection</a:t>
            </a:r>
            <a:r>
              <a:rPr lang="es-CL" sz="1400" kern="0" dirty="0"/>
              <a:t> </a:t>
            </a:r>
            <a:r>
              <a:rPr lang="es-CL" sz="1400" kern="0" dirty="0" err="1"/>
              <a:t>of</a:t>
            </a:r>
            <a:r>
              <a:rPr lang="es-CL" sz="1400" kern="0" dirty="0"/>
              <a:t> </a:t>
            </a:r>
            <a:r>
              <a:rPr lang="es-CL" sz="1400" kern="0" dirty="0" err="1"/>
              <a:t>EOCs</a:t>
            </a:r>
            <a:r>
              <a:rPr lang="es-CL" sz="1400" kern="0" dirty="0"/>
              <a:t>. </a:t>
            </a:r>
          </a:p>
          <a:p>
            <a:pPr marL="0" indent="0" algn="just">
              <a:lnSpc>
                <a:spcPct val="100000"/>
              </a:lnSpc>
            </a:pPr>
            <a:endParaRPr lang="es-CL" sz="1400" kern="0" dirty="0"/>
          </a:p>
          <a:p>
            <a:pPr marL="285750" indent="-285750" algn="just">
              <a:lnSpc>
                <a:spcPct val="100000"/>
              </a:lnSpc>
              <a:buFont typeface="Arial" panose="020B0604020202020204" pitchFamily="34" charset="0"/>
              <a:buChar char="•"/>
            </a:pPr>
            <a:r>
              <a:rPr lang="es-CL" sz="1400" kern="0" dirty="0"/>
              <a:t>ORP </a:t>
            </a:r>
            <a:r>
              <a:rPr lang="es-CL" sz="1400" kern="0" dirty="0" err="1"/>
              <a:t>measurements</a:t>
            </a:r>
            <a:r>
              <a:rPr lang="es-CL" sz="1400" kern="0" dirty="0"/>
              <a:t> in </a:t>
            </a:r>
            <a:r>
              <a:rPr lang="es-CL" sz="1400" kern="0" dirty="0" err="1"/>
              <a:t>agreement</a:t>
            </a:r>
            <a:r>
              <a:rPr lang="es-CL" sz="1400" kern="0" dirty="0"/>
              <a:t> </a:t>
            </a:r>
            <a:r>
              <a:rPr lang="es-CL" sz="1400" kern="0" dirty="0" err="1"/>
              <a:t>with</a:t>
            </a:r>
            <a:r>
              <a:rPr lang="es-CL" sz="1400" kern="0" dirty="0"/>
              <a:t> </a:t>
            </a:r>
            <a:r>
              <a:rPr lang="es-CL" sz="1400" kern="0" dirty="0" err="1"/>
              <a:t>concentration</a:t>
            </a:r>
            <a:r>
              <a:rPr lang="es-CL" sz="1400" kern="0" dirty="0"/>
              <a:t> </a:t>
            </a:r>
            <a:r>
              <a:rPr lang="es-CL" sz="1400" kern="0" dirty="0" err="1"/>
              <a:t>of</a:t>
            </a:r>
            <a:r>
              <a:rPr lang="es-CL" sz="1400" kern="0" dirty="0"/>
              <a:t> </a:t>
            </a:r>
            <a:r>
              <a:rPr lang="es-CL" sz="1400" kern="0" dirty="0" err="1"/>
              <a:t>major</a:t>
            </a:r>
            <a:r>
              <a:rPr lang="es-CL" sz="1400" kern="0" dirty="0"/>
              <a:t> </a:t>
            </a:r>
            <a:r>
              <a:rPr lang="es-CL" sz="1400" kern="0" dirty="0" err="1"/>
              <a:t>ions</a:t>
            </a:r>
            <a:r>
              <a:rPr lang="es-CL" sz="1400" kern="0" dirty="0"/>
              <a:t> (NO</a:t>
            </a:r>
            <a:r>
              <a:rPr lang="es-CL" sz="1400" kern="0" baseline="-25000" dirty="0"/>
              <a:t>3</a:t>
            </a:r>
            <a:r>
              <a:rPr lang="es-CL" sz="1400" kern="0" baseline="30000" dirty="0"/>
              <a:t>-</a:t>
            </a:r>
            <a:r>
              <a:rPr lang="es-CL" sz="1400" kern="0" dirty="0"/>
              <a:t>, Mn, SO</a:t>
            </a:r>
            <a:r>
              <a:rPr lang="es-CL" sz="1400" kern="0" baseline="-25000" dirty="0"/>
              <a:t>4</a:t>
            </a:r>
            <a:r>
              <a:rPr lang="es-CL" sz="1400" kern="0" baseline="30000" dirty="0"/>
              <a:t>-2</a:t>
            </a:r>
            <a:r>
              <a:rPr lang="es-CL" sz="1400" kern="0" dirty="0"/>
              <a:t>)</a:t>
            </a:r>
          </a:p>
          <a:p>
            <a:pPr marL="0" indent="0" algn="just">
              <a:lnSpc>
                <a:spcPct val="100000"/>
              </a:lnSpc>
            </a:pPr>
            <a:endParaRPr lang="es-CL" sz="1400" kern="0" dirty="0"/>
          </a:p>
          <a:p>
            <a:pPr marL="285750" indent="-285750" algn="just">
              <a:lnSpc>
                <a:spcPct val="100000"/>
              </a:lnSpc>
              <a:buFont typeface="Arial" panose="020B0604020202020204" pitchFamily="34" charset="0"/>
              <a:buChar char="•"/>
            </a:pPr>
            <a:r>
              <a:rPr lang="es-CL" sz="1400" kern="0" dirty="0" err="1"/>
              <a:t>Enhanced</a:t>
            </a:r>
            <a:r>
              <a:rPr lang="es-CL" sz="1400" kern="0" dirty="0"/>
              <a:t> </a:t>
            </a:r>
            <a:r>
              <a:rPr lang="es-CL" sz="1400" kern="0" dirty="0" err="1"/>
              <a:t>reducing</a:t>
            </a:r>
            <a:r>
              <a:rPr lang="es-CL" sz="1400" kern="0" dirty="0"/>
              <a:t> </a:t>
            </a:r>
            <a:r>
              <a:rPr lang="es-CL" sz="1400" kern="0" dirty="0" err="1"/>
              <a:t>conditions</a:t>
            </a:r>
            <a:r>
              <a:rPr lang="es-CL" sz="1400" kern="0" dirty="0"/>
              <a:t> </a:t>
            </a:r>
            <a:r>
              <a:rPr lang="es-CL" sz="1400" kern="0" dirty="0" err="1"/>
              <a:t>during</a:t>
            </a:r>
            <a:r>
              <a:rPr lang="es-CL" sz="1400" kern="0" dirty="0"/>
              <a:t> </a:t>
            </a:r>
            <a:r>
              <a:rPr lang="es-CL" sz="1400" kern="0" dirty="0" err="1"/>
              <a:t>injection</a:t>
            </a:r>
            <a:r>
              <a:rPr lang="es-CL" sz="1400" kern="0" dirty="0"/>
              <a:t> </a:t>
            </a:r>
            <a:r>
              <a:rPr lang="es-CL" sz="1400" kern="0" dirty="0" err="1"/>
              <a:t>of</a:t>
            </a:r>
            <a:r>
              <a:rPr lang="es-CL" sz="1400" kern="0" dirty="0"/>
              <a:t> </a:t>
            </a:r>
            <a:r>
              <a:rPr lang="es-CL" sz="1400" kern="0" dirty="0" err="1"/>
              <a:t>EOCs</a:t>
            </a:r>
            <a:r>
              <a:rPr lang="es-CL" sz="1400" kern="0" dirty="0"/>
              <a:t>, </a:t>
            </a:r>
            <a:r>
              <a:rPr lang="es-CL" sz="1400" kern="0" dirty="0" err="1"/>
              <a:t>except</a:t>
            </a:r>
            <a:r>
              <a:rPr lang="es-CL" sz="1400" kern="0" dirty="0"/>
              <a:t> in </a:t>
            </a:r>
            <a:r>
              <a:rPr lang="es-CL" sz="1400" kern="0" dirty="0" err="1"/>
              <a:t>organic</a:t>
            </a:r>
            <a:r>
              <a:rPr lang="es-CL" sz="1400" kern="0" dirty="0"/>
              <a:t> </a:t>
            </a:r>
            <a:r>
              <a:rPr lang="es-CL" sz="1400" kern="0" dirty="0" err="1"/>
              <a:t>abiotic</a:t>
            </a:r>
            <a:r>
              <a:rPr lang="es-CL" sz="1400" kern="0" dirty="0"/>
              <a:t> </a:t>
            </a:r>
            <a:r>
              <a:rPr lang="es-CL" sz="1400" kern="0" dirty="0" err="1"/>
              <a:t>system</a:t>
            </a:r>
            <a:r>
              <a:rPr lang="es-CL" sz="1400" kern="0" dirty="0"/>
              <a:t>.</a:t>
            </a:r>
            <a:r>
              <a:rPr lang="es-CL" sz="1100" kern="0" dirty="0"/>
              <a:t>.</a:t>
            </a:r>
          </a:p>
          <a:p>
            <a:pPr marL="0" indent="0" algn="just">
              <a:lnSpc>
                <a:spcPct val="100000"/>
              </a:lnSpc>
            </a:pPr>
            <a:endParaRPr lang="es-CL" sz="1600" kern="0" dirty="0"/>
          </a:p>
          <a:p>
            <a:pPr marL="0" indent="0" algn="just">
              <a:lnSpc>
                <a:spcPct val="100000"/>
              </a:lnSpc>
            </a:pPr>
            <a:endParaRPr lang="es-CL" sz="1600" kern="0" dirty="0"/>
          </a:p>
        </p:txBody>
      </p:sp>
      <p:pic>
        <p:nvPicPr>
          <p:cNvPr id="6" name="Imagen 5">
            <a:extLst>
              <a:ext uri="{FF2B5EF4-FFF2-40B4-BE49-F238E27FC236}">
                <a16:creationId xmlns:a16="http://schemas.microsoft.com/office/drawing/2014/main" id="{DD22DC73-2C7C-C97A-4488-24E1785831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35" r="21001"/>
          <a:stretch/>
        </p:blipFill>
        <p:spPr>
          <a:xfrm>
            <a:off x="16763" y="1621372"/>
            <a:ext cx="2870527" cy="3240000"/>
          </a:xfrm>
          <a:prstGeom prst="rect">
            <a:avLst/>
          </a:prstGeom>
        </p:spPr>
      </p:pic>
      <p:pic>
        <p:nvPicPr>
          <p:cNvPr id="10" name="Imagen 9">
            <a:extLst>
              <a:ext uri="{FF2B5EF4-FFF2-40B4-BE49-F238E27FC236}">
                <a16:creationId xmlns:a16="http://schemas.microsoft.com/office/drawing/2014/main" id="{015DC5EC-70D8-1431-01D3-8980A09086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033" t="-707" r="22436" b="-1"/>
          <a:stretch/>
        </p:blipFill>
        <p:spPr>
          <a:xfrm>
            <a:off x="3059831" y="1625565"/>
            <a:ext cx="2736305" cy="3240000"/>
          </a:xfrm>
          <a:prstGeom prst="rect">
            <a:avLst/>
          </a:prstGeom>
        </p:spPr>
      </p:pic>
      <p:pic>
        <p:nvPicPr>
          <p:cNvPr id="13" name="Imagen 12">
            <a:extLst>
              <a:ext uri="{FF2B5EF4-FFF2-40B4-BE49-F238E27FC236}">
                <a16:creationId xmlns:a16="http://schemas.microsoft.com/office/drawing/2014/main" id="{BFEFF5AE-4632-CD2F-274F-A721C0704E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903" t="-707" r="7999" b="-1"/>
          <a:stretch/>
        </p:blipFill>
        <p:spPr>
          <a:xfrm>
            <a:off x="5940152" y="1625565"/>
            <a:ext cx="3102802" cy="3240000"/>
          </a:xfrm>
          <a:prstGeom prst="rect">
            <a:avLst/>
          </a:prstGeom>
        </p:spPr>
      </p:pic>
      <p:sp>
        <p:nvSpPr>
          <p:cNvPr id="11" name="CuadroTexto 10">
            <a:extLst>
              <a:ext uri="{FF2B5EF4-FFF2-40B4-BE49-F238E27FC236}">
                <a16:creationId xmlns:a16="http://schemas.microsoft.com/office/drawing/2014/main" id="{0D510863-A584-74C7-9EB8-F9E3482D7B5F}"/>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Tree>
    <p:extLst>
      <p:ext uri="{BB962C8B-B14F-4D97-AF65-F5344CB8AC3E}">
        <p14:creationId xmlns:p14="http://schemas.microsoft.com/office/powerpoint/2010/main" val="338467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1" y="501260"/>
            <a:ext cx="6749372" cy="838200"/>
          </a:xfrm>
        </p:spPr>
        <p:txBody>
          <a:bodyPr/>
          <a:lstStyle/>
          <a:p>
            <a:r>
              <a:rPr lang="en-US" dirty="0"/>
              <a:t>Results: pH data</a:t>
            </a:r>
            <a:endParaRPr lang="es-CL" dirty="0"/>
          </a:p>
        </p:txBody>
      </p:sp>
      <p:sp>
        <p:nvSpPr>
          <p:cNvPr id="3" name="2 Marcador de contenido"/>
          <p:cNvSpPr>
            <a:spLocks noGrp="1"/>
          </p:cNvSpPr>
          <p:nvPr>
            <p:ph idx="1"/>
          </p:nvPr>
        </p:nvSpPr>
        <p:spPr>
          <a:xfrm>
            <a:off x="717787" y="1504134"/>
            <a:ext cx="2018786" cy="1106889"/>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0" lvl="0" indent="0" algn="just">
              <a:lnSpc>
                <a:spcPct val="100000"/>
              </a:lnSpc>
            </a:pPr>
            <a:endParaRPr lang="en-US" dirty="0"/>
          </a:p>
          <a:p>
            <a:pPr marL="342900" lvl="0" indent="-342900" algn="just">
              <a:lnSpc>
                <a:spcPct val="100000"/>
              </a:lnSpc>
              <a:buFont typeface="Arial" panose="020B0604020202020204" pitchFamily="34" charset="0"/>
              <a:buChar char="•"/>
            </a:pPr>
            <a:endParaRPr lang="en-US" dirty="0"/>
          </a:p>
        </p:txBody>
      </p:sp>
      <p:sp>
        <p:nvSpPr>
          <p:cNvPr id="19" name="2 Marcador de contenido">
            <a:extLst>
              <a:ext uri="{FF2B5EF4-FFF2-40B4-BE49-F238E27FC236}">
                <a16:creationId xmlns:a16="http://schemas.microsoft.com/office/drawing/2014/main" id="{FA58F2BC-4A42-4EBB-BBE0-0146EF3CF8B8}"/>
              </a:ext>
            </a:extLst>
          </p:cNvPr>
          <p:cNvSpPr txBox="1">
            <a:spLocks/>
          </p:cNvSpPr>
          <p:nvPr/>
        </p:nvSpPr>
        <p:spPr bwMode="auto">
          <a:xfrm>
            <a:off x="281929" y="4440910"/>
            <a:ext cx="8712968" cy="95624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lgn="just">
              <a:lnSpc>
                <a:spcPct val="100000"/>
              </a:lnSpc>
            </a:pPr>
            <a:r>
              <a:rPr lang="es-CL" sz="1400" kern="0" dirty="0"/>
              <a:t>Point </a:t>
            </a:r>
            <a:r>
              <a:rPr lang="es-CL" sz="1400" kern="0" dirty="0" err="1"/>
              <a:t>of</a:t>
            </a:r>
            <a:r>
              <a:rPr lang="es-CL" sz="1400" kern="0" dirty="0"/>
              <a:t> </a:t>
            </a:r>
            <a:r>
              <a:rPr lang="es-CL" sz="1400" kern="0" dirty="0" err="1"/>
              <a:t>zero</a:t>
            </a:r>
            <a:r>
              <a:rPr lang="es-CL" sz="1400" kern="0" dirty="0"/>
              <a:t> </a:t>
            </a:r>
            <a:r>
              <a:rPr lang="es-CL" sz="1400" kern="0" dirty="0" err="1"/>
              <a:t>charge</a:t>
            </a:r>
            <a:r>
              <a:rPr lang="es-CL" sz="1400" kern="0" dirty="0"/>
              <a:t> </a:t>
            </a:r>
            <a:r>
              <a:rPr lang="es-CL" sz="1400" kern="0" dirty="0" err="1"/>
              <a:t>soil</a:t>
            </a:r>
            <a:r>
              <a:rPr lang="es-CL" sz="1400" kern="0" dirty="0"/>
              <a:t>: </a:t>
            </a:r>
            <a:r>
              <a:rPr lang="es-CL" sz="1400" kern="0" dirty="0" err="1"/>
              <a:t>Organic</a:t>
            </a:r>
            <a:r>
              <a:rPr lang="es-CL" sz="1400" kern="0" dirty="0"/>
              <a:t> = 7.1. </a:t>
            </a:r>
            <a:r>
              <a:rPr lang="es-CL" sz="1400" kern="0" dirty="0" err="1"/>
              <a:t>Muffled</a:t>
            </a:r>
            <a:r>
              <a:rPr lang="es-CL" sz="1400" kern="0" dirty="0"/>
              <a:t> = 7.3 </a:t>
            </a:r>
          </a:p>
          <a:p>
            <a:pPr marL="0" indent="0" algn="just">
              <a:lnSpc>
                <a:spcPct val="100000"/>
              </a:lnSpc>
            </a:pPr>
            <a:r>
              <a:rPr lang="es-CL" sz="1400" b="1" kern="0" dirty="0"/>
              <a:t>Net </a:t>
            </a:r>
            <a:r>
              <a:rPr lang="es-CL" sz="1400" b="1" kern="0" dirty="0" err="1"/>
              <a:t>charge</a:t>
            </a:r>
            <a:r>
              <a:rPr lang="es-CL" sz="1400" b="1" kern="0" dirty="0"/>
              <a:t> </a:t>
            </a:r>
            <a:r>
              <a:rPr lang="es-CL" sz="1400" b="1" kern="0" dirty="0" err="1"/>
              <a:t>of</a:t>
            </a:r>
            <a:r>
              <a:rPr lang="es-CL" sz="1400" b="1" kern="0" dirty="0"/>
              <a:t> </a:t>
            </a:r>
            <a:r>
              <a:rPr lang="es-CL" sz="1400" b="1" kern="0" dirty="0" err="1"/>
              <a:t>the</a:t>
            </a:r>
            <a:r>
              <a:rPr lang="es-CL" sz="1400" b="1" kern="0" dirty="0"/>
              <a:t> </a:t>
            </a:r>
            <a:r>
              <a:rPr lang="es-CL" sz="1400" b="1" kern="0" dirty="0" err="1"/>
              <a:t>soil</a:t>
            </a:r>
            <a:r>
              <a:rPr lang="es-CL" sz="1400" b="1" kern="0" dirty="0"/>
              <a:t> </a:t>
            </a:r>
            <a:r>
              <a:rPr lang="es-CL" sz="1400" b="1" kern="0" dirty="0" err="1"/>
              <a:t>is</a:t>
            </a:r>
            <a:r>
              <a:rPr lang="es-CL" sz="1400" b="1" kern="0" dirty="0"/>
              <a:t> negative, and </a:t>
            </a:r>
            <a:r>
              <a:rPr lang="es-CL" sz="1400" b="1" kern="0" dirty="0" err="1"/>
              <a:t>constant</a:t>
            </a:r>
            <a:r>
              <a:rPr lang="es-CL" sz="1400" b="1" kern="0" dirty="0"/>
              <a:t> in </a:t>
            </a:r>
            <a:r>
              <a:rPr lang="es-CL" sz="1400" b="1" kern="0" dirty="0" err="1"/>
              <a:t>depth</a:t>
            </a:r>
            <a:r>
              <a:rPr lang="es-CL" sz="1400" kern="0" dirty="0">
                <a:solidFill>
                  <a:srgbClr val="FF0000"/>
                </a:solidFill>
              </a:rPr>
              <a:t>.</a:t>
            </a:r>
          </a:p>
          <a:p>
            <a:pPr marL="0" indent="0" algn="just">
              <a:lnSpc>
                <a:spcPct val="100000"/>
              </a:lnSpc>
            </a:pPr>
            <a:endParaRPr lang="es-CL" sz="1400" kern="0" dirty="0"/>
          </a:p>
          <a:p>
            <a:pPr marL="0" indent="0" algn="just">
              <a:lnSpc>
                <a:spcPct val="100000"/>
              </a:lnSpc>
            </a:pPr>
            <a:r>
              <a:rPr lang="es-CL" sz="1400" kern="0" dirty="0"/>
              <a:t>pH </a:t>
            </a:r>
            <a:r>
              <a:rPr lang="es-CL" sz="1400" kern="0" dirty="0" err="1"/>
              <a:t>inflow</a:t>
            </a:r>
            <a:r>
              <a:rPr lang="es-CL" sz="1400" kern="0" dirty="0"/>
              <a:t> </a:t>
            </a:r>
            <a:r>
              <a:rPr lang="es-CL" sz="1400" kern="0" dirty="0" err="1"/>
              <a:t>water</a:t>
            </a:r>
            <a:r>
              <a:rPr lang="es-CL" sz="1400" kern="0" dirty="0"/>
              <a:t> </a:t>
            </a:r>
            <a:r>
              <a:rPr lang="es-CL" sz="1400" kern="0" dirty="0" err="1"/>
              <a:t>biotic</a:t>
            </a:r>
            <a:r>
              <a:rPr lang="es-CL" sz="1400" kern="0" dirty="0"/>
              <a:t> = 8.5 – 8.6. </a:t>
            </a:r>
          </a:p>
          <a:p>
            <a:pPr marL="0" indent="0" algn="just">
              <a:lnSpc>
                <a:spcPct val="100000"/>
              </a:lnSpc>
            </a:pPr>
            <a:r>
              <a:rPr lang="es-CL" sz="1400" kern="0" dirty="0"/>
              <a:t>pH </a:t>
            </a:r>
            <a:r>
              <a:rPr lang="es-CL" sz="1400" kern="0" dirty="0" err="1"/>
              <a:t>inflow</a:t>
            </a:r>
            <a:r>
              <a:rPr lang="es-CL" sz="1400" kern="0" dirty="0"/>
              <a:t> </a:t>
            </a:r>
            <a:r>
              <a:rPr lang="es-CL" sz="1400" kern="0" dirty="0" err="1"/>
              <a:t>water</a:t>
            </a:r>
            <a:r>
              <a:rPr lang="es-CL" sz="1400" kern="0" dirty="0"/>
              <a:t> </a:t>
            </a:r>
            <a:r>
              <a:rPr lang="es-CL" sz="1400" kern="0" dirty="0" err="1"/>
              <a:t>abiotic</a:t>
            </a:r>
            <a:r>
              <a:rPr lang="es-CL" sz="1400" kern="0" dirty="0"/>
              <a:t> = 8.7 – 8.8</a:t>
            </a:r>
            <a:r>
              <a:rPr lang="es-CL" sz="1600" kern="0" dirty="0"/>
              <a:t>.</a:t>
            </a:r>
          </a:p>
          <a:p>
            <a:pPr marL="0" indent="0" algn="just">
              <a:lnSpc>
                <a:spcPct val="100000"/>
              </a:lnSpc>
            </a:pPr>
            <a:endParaRPr lang="es-CL" sz="1600" kern="0" dirty="0"/>
          </a:p>
        </p:txBody>
      </p:sp>
      <p:pic>
        <p:nvPicPr>
          <p:cNvPr id="6" name="Imagen 5" descr="Gráfico, Diagrama&#10;&#10;Descripción generada automáticamente">
            <a:extLst>
              <a:ext uri="{FF2B5EF4-FFF2-40B4-BE49-F238E27FC236}">
                <a16:creationId xmlns:a16="http://schemas.microsoft.com/office/drawing/2014/main" id="{CC1A6D02-7B6D-4A32-90C2-4EC1B856A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53993"/>
            <a:ext cx="3239999" cy="2160000"/>
          </a:xfrm>
          <a:prstGeom prst="rect">
            <a:avLst/>
          </a:prstGeom>
        </p:spPr>
      </p:pic>
      <p:pic>
        <p:nvPicPr>
          <p:cNvPr id="9" name="Imagen 8" descr="Gráfico, Diagrama&#10;&#10;Descripción generada automáticamente con confianza media">
            <a:extLst>
              <a:ext uri="{FF2B5EF4-FFF2-40B4-BE49-F238E27FC236}">
                <a16:creationId xmlns:a16="http://schemas.microsoft.com/office/drawing/2014/main" id="{0D46D49A-D1B7-442C-B825-D2068029A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001" y="1453993"/>
            <a:ext cx="3239999" cy="2160000"/>
          </a:xfrm>
          <a:prstGeom prst="rect">
            <a:avLst/>
          </a:prstGeom>
        </p:spPr>
      </p:pic>
      <p:pic>
        <p:nvPicPr>
          <p:cNvPr id="5" name="Imagen 4" descr="Gráfico, Gráfico de dispersión&#10;&#10;Descripción generada automáticamente">
            <a:extLst>
              <a:ext uri="{FF2B5EF4-FFF2-40B4-BE49-F238E27FC236}">
                <a16:creationId xmlns:a16="http://schemas.microsoft.com/office/drawing/2014/main" id="{F64A60B1-7890-5CE9-464C-A9BEFF7380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502" y="3613993"/>
            <a:ext cx="3695396" cy="2463598"/>
          </a:xfrm>
          <a:prstGeom prst="rect">
            <a:avLst/>
          </a:prstGeom>
        </p:spPr>
      </p:pic>
      <p:pic>
        <p:nvPicPr>
          <p:cNvPr id="7" name="Imagen 6">
            <a:extLst>
              <a:ext uri="{FF2B5EF4-FFF2-40B4-BE49-F238E27FC236}">
                <a16:creationId xmlns:a16="http://schemas.microsoft.com/office/drawing/2014/main" id="{91008259-8ED2-D9ED-4E69-0A27A138F0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4003" y="1453993"/>
            <a:ext cx="3240000" cy="2160000"/>
          </a:xfrm>
          <a:prstGeom prst="rect">
            <a:avLst/>
          </a:prstGeom>
        </p:spPr>
      </p:pic>
      <p:sp>
        <p:nvSpPr>
          <p:cNvPr id="10" name="CuadroTexto 9">
            <a:extLst>
              <a:ext uri="{FF2B5EF4-FFF2-40B4-BE49-F238E27FC236}">
                <a16:creationId xmlns:a16="http://schemas.microsoft.com/office/drawing/2014/main" id="{1B37F2AC-E334-D7A7-A393-366D0599B278}"/>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
        <p:nvSpPr>
          <p:cNvPr id="11" name="CuadroTexto 10">
            <a:extLst>
              <a:ext uri="{FF2B5EF4-FFF2-40B4-BE49-F238E27FC236}">
                <a16:creationId xmlns:a16="http://schemas.microsoft.com/office/drawing/2014/main" id="{80D49AD0-80E7-06D6-8535-062D29C56DBC}"/>
              </a:ext>
            </a:extLst>
          </p:cNvPr>
          <p:cNvSpPr txBox="1"/>
          <p:nvPr/>
        </p:nvSpPr>
        <p:spPr>
          <a:xfrm>
            <a:off x="5993179" y="6073656"/>
            <a:ext cx="3076272" cy="276999"/>
          </a:xfrm>
          <a:prstGeom prst="rect">
            <a:avLst/>
          </a:prstGeom>
          <a:noFill/>
        </p:spPr>
        <p:txBody>
          <a:bodyPr wrap="square" rtlCol="0">
            <a:spAutoFit/>
          </a:bodyPr>
          <a:lstStyle/>
          <a:p>
            <a:pPr algn="just"/>
            <a:r>
              <a:rPr lang="es-CL" sz="1200" i="1" dirty="0" err="1"/>
              <a:t>Method</a:t>
            </a:r>
            <a:r>
              <a:rPr lang="es-CL" sz="1200" i="1" dirty="0"/>
              <a:t> </a:t>
            </a:r>
            <a:r>
              <a:rPr lang="es-CL" sz="1200" i="1" dirty="0" err="1"/>
              <a:t>from</a:t>
            </a:r>
            <a:r>
              <a:rPr lang="es-CL" sz="1200" i="1" dirty="0"/>
              <a:t> Anda et al., 2008.</a:t>
            </a:r>
            <a:endParaRPr lang="es-CL" sz="1200" dirty="0"/>
          </a:p>
        </p:txBody>
      </p:sp>
    </p:spTree>
    <p:extLst>
      <p:ext uri="{BB962C8B-B14F-4D97-AF65-F5344CB8AC3E}">
        <p14:creationId xmlns:p14="http://schemas.microsoft.com/office/powerpoint/2010/main" val="163054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a:extLst>
              <a:ext uri="{FF2B5EF4-FFF2-40B4-BE49-F238E27FC236}">
                <a16:creationId xmlns:a16="http://schemas.microsoft.com/office/drawing/2014/main" id="{6FE29DC6-AABC-4E93-9658-3013AC96F483}"/>
              </a:ext>
            </a:extLst>
          </p:cNvPr>
          <p:cNvSpPr>
            <a:spLocks noGrp="1"/>
          </p:cNvSpPr>
          <p:nvPr>
            <p:ph type="title"/>
          </p:nvPr>
        </p:nvSpPr>
        <p:spPr>
          <a:xfrm>
            <a:off x="251521" y="501260"/>
            <a:ext cx="6749372" cy="838200"/>
          </a:xfrm>
        </p:spPr>
        <p:txBody>
          <a:bodyPr/>
          <a:lstStyle/>
          <a:p>
            <a:r>
              <a:rPr lang="en-US" dirty="0"/>
              <a:t>Results: BC’s EOCs double porosity model </a:t>
            </a:r>
            <a:r>
              <a:rPr lang="en-US" sz="2000" dirty="0"/>
              <a:t>(CXTFIT. </a:t>
            </a:r>
            <a:r>
              <a:rPr lang="en-US" sz="2000" i="1" dirty="0" err="1"/>
              <a:t>Toride</a:t>
            </a:r>
            <a:r>
              <a:rPr lang="en-US" sz="2000" dirty="0"/>
              <a:t> et al., 1995)</a:t>
            </a:r>
            <a:endParaRPr lang="es-CL" sz="2000" dirty="0"/>
          </a:p>
        </p:txBody>
      </p:sp>
      <p:sp>
        <p:nvSpPr>
          <p:cNvPr id="3" name="2 Marcador de contenido"/>
          <p:cNvSpPr>
            <a:spLocks noGrp="1"/>
          </p:cNvSpPr>
          <p:nvPr>
            <p:ph idx="1"/>
          </p:nvPr>
        </p:nvSpPr>
        <p:spPr>
          <a:xfrm>
            <a:off x="526548" y="1147036"/>
            <a:ext cx="3845675" cy="1548000"/>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0" lvl="0" indent="0" algn="just">
              <a:lnSpc>
                <a:spcPct val="100000"/>
              </a:lnSpc>
            </a:pPr>
            <a:endParaRPr lang="en-US" dirty="0"/>
          </a:p>
          <a:p>
            <a:pPr marL="342900" lvl="0" indent="-342900" algn="just">
              <a:lnSpc>
                <a:spcPct val="100000"/>
              </a:lnSpc>
              <a:buFont typeface="Arial" panose="020B0604020202020204" pitchFamily="34" charset="0"/>
              <a:buChar char="•"/>
            </a:pPr>
            <a:endParaRPr lang="en-US" dirty="0"/>
          </a:p>
        </p:txBody>
      </p:sp>
      <p:pic>
        <p:nvPicPr>
          <p:cNvPr id="21" name="Imagen 20" descr="Gráfico, Gráfico de dispersión&#10;&#10;Descripción generada automáticamente">
            <a:extLst>
              <a:ext uri="{FF2B5EF4-FFF2-40B4-BE49-F238E27FC236}">
                <a16:creationId xmlns:a16="http://schemas.microsoft.com/office/drawing/2014/main" id="{1B7F33BB-775D-44A1-A7B1-E966F08E1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50" y="1480930"/>
            <a:ext cx="2321999" cy="1548000"/>
          </a:xfrm>
          <a:prstGeom prst="rect">
            <a:avLst/>
          </a:prstGeom>
        </p:spPr>
      </p:pic>
      <p:pic>
        <p:nvPicPr>
          <p:cNvPr id="19" name="Imagen 18" descr="Gráfico, Gráfico de cajas y bigotes&#10;&#10;Descripción generada automáticamente">
            <a:extLst>
              <a:ext uri="{FF2B5EF4-FFF2-40B4-BE49-F238E27FC236}">
                <a16:creationId xmlns:a16="http://schemas.microsoft.com/office/drawing/2014/main" id="{3733D01C-9219-49F4-A9EF-C547514834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450" y="1480930"/>
            <a:ext cx="2321999" cy="1548000"/>
          </a:xfrm>
          <a:prstGeom prst="rect">
            <a:avLst/>
          </a:prstGeom>
        </p:spPr>
      </p:pic>
      <p:pic>
        <p:nvPicPr>
          <p:cNvPr id="17" name="Imagen 16" descr="Gráfico, Diagrama&#10;&#10;Descripción generada automáticamente">
            <a:extLst>
              <a:ext uri="{FF2B5EF4-FFF2-40B4-BE49-F238E27FC236}">
                <a16:creationId xmlns:a16="http://schemas.microsoft.com/office/drawing/2014/main" id="{2AB82370-6E18-4AA6-AB59-65373AA6D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7453" y="1480930"/>
            <a:ext cx="2321999" cy="1548000"/>
          </a:xfrm>
          <a:prstGeom prst="rect">
            <a:avLst/>
          </a:prstGeom>
        </p:spPr>
      </p:pic>
      <p:pic>
        <p:nvPicPr>
          <p:cNvPr id="7" name="Imagen 6" descr="Diagrama&#10;&#10;Descripción generada automáticamente">
            <a:extLst>
              <a:ext uri="{FF2B5EF4-FFF2-40B4-BE49-F238E27FC236}">
                <a16:creationId xmlns:a16="http://schemas.microsoft.com/office/drawing/2014/main" id="{3AB7E57C-B2FF-BDD6-A6CC-6F46667879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450" y="3026864"/>
            <a:ext cx="2321999" cy="1548000"/>
          </a:xfrm>
          <a:prstGeom prst="rect">
            <a:avLst/>
          </a:prstGeom>
        </p:spPr>
      </p:pic>
      <p:pic>
        <p:nvPicPr>
          <p:cNvPr id="8" name="Imagen 7" descr="Gráfico&#10;&#10;Descripción generada automáticamente">
            <a:extLst>
              <a:ext uri="{FF2B5EF4-FFF2-40B4-BE49-F238E27FC236}">
                <a16:creationId xmlns:a16="http://schemas.microsoft.com/office/drawing/2014/main" id="{80127271-0363-46C7-2C5A-B275BF87BA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450" y="3026864"/>
            <a:ext cx="2321999" cy="1548000"/>
          </a:xfrm>
          <a:prstGeom prst="rect">
            <a:avLst/>
          </a:prstGeom>
        </p:spPr>
      </p:pic>
      <p:pic>
        <p:nvPicPr>
          <p:cNvPr id="9" name="Imagen 8" descr="Gráfico&#10;&#10;Descripción generada automáticamente">
            <a:extLst>
              <a:ext uri="{FF2B5EF4-FFF2-40B4-BE49-F238E27FC236}">
                <a16:creationId xmlns:a16="http://schemas.microsoft.com/office/drawing/2014/main" id="{D4524CF7-5786-2005-F41D-4F5961D3E6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7453" y="3026864"/>
            <a:ext cx="2321999" cy="1548000"/>
          </a:xfrm>
          <a:prstGeom prst="rect">
            <a:avLst/>
          </a:prstGeom>
        </p:spPr>
      </p:pic>
      <p:pic>
        <p:nvPicPr>
          <p:cNvPr id="10" name="Imagen 9" descr="Gráfico, Gráfico de cajas y bigotes&#10;&#10;Descripción generada automáticamente">
            <a:extLst>
              <a:ext uri="{FF2B5EF4-FFF2-40B4-BE49-F238E27FC236}">
                <a16:creationId xmlns:a16="http://schemas.microsoft.com/office/drawing/2014/main" id="{A8AB4A5A-487F-8B39-0526-38A104AB2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768" y="4603070"/>
            <a:ext cx="2321999" cy="1548000"/>
          </a:xfrm>
          <a:prstGeom prst="rect">
            <a:avLst/>
          </a:prstGeom>
        </p:spPr>
      </p:pic>
      <p:pic>
        <p:nvPicPr>
          <p:cNvPr id="11" name="Imagen 10" descr="Gráfico, Gráfico de cajas y bigotes&#10;&#10;Descripción generada automáticamente">
            <a:extLst>
              <a:ext uri="{FF2B5EF4-FFF2-40B4-BE49-F238E27FC236}">
                <a16:creationId xmlns:a16="http://schemas.microsoft.com/office/drawing/2014/main" id="{631A3F46-7D0E-9A91-E552-616DFA3037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05450" y="4603070"/>
            <a:ext cx="2321999" cy="1548000"/>
          </a:xfrm>
          <a:prstGeom prst="rect">
            <a:avLst/>
          </a:prstGeom>
        </p:spPr>
      </p:pic>
      <p:pic>
        <p:nvPicPr>
          <p:cNvPr id="13" name="Imagen 12" descr="Diagrama&#10;&#10;Descripción generada automáticamente">
            <a:extLst>
              <a:ext uri="{FF2B5EF4-FFF2-40B4-BE49-F238E27FC236}">
                <a16:creationId xmlns:a16="http://schemas.microsoft.com/office/drawing/2014/main" id="{EB2AAD85-83D4-A63C-6E50-92DD9D97B2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3132" y="4603070"/>
            <a:ext cx="2321999" cy="1548000"/>
          </a:xfrm>
          <a:prstGeom prst="rect">
            <a:avLst/>
          </a:prstGeom>
        </p:spPr>
      </p:pic>
      <p:sp>
        <p:nvSpPr>
          <p:cNvPr id="14" name="CuadroTexto 13">
            <a:extLst>
              <a:ext uri="{FF2B5EF4-FFF2-40B4-BE49-F238E27FC236}">
                <a16:creationId xmlns:a16="http://schemas.microsoft.com/office/drawing/2014/main" id="{A11B756B-4EA5-3298-DD60-E0E7485AFC32}"/>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Tree>
    <p:extLst>
      <p:ext uri="{BB962C8B-B14F-4D97-AF65-F5344CB8AC3E}">
        <p14:creationId xmlns:p14="http://schemas.microsoft.com/office/powerpoint/2010/main" val="280660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a:extLst>
              <a:ext uri="{FF2B5EF4-FFF2-40B4-BE49-F238E27FC236}">
                <a16:creationId xmlns:a16="http://schemas.microsoft.com/office/drawing/2014/main" id="{6FE29DC6-AABC-4E93-9658-3013AC96F483}"/>
              </a:ext>
            </a:extLst>
          </p:cNvPr>
          <p:cNvSpPr>
            <a:spLocks noGrp="1"/>
          </p:cNvSpPr>
          <p:nvPr>
            <p:ph type="title"/>
          </p:nvPr>
        </p:nvSpPr>
        <p:spPr>
          <a:xfrm>
            <a:off x="251521" y="501260"/>
            <a:ext cx="6749372" cy="838200"/>
          </a:xfrm>
        </p:spPr>
        <p:txBody>
          <a:bodyPr/>
          <a:lstStyle/>
          <a:p>
            <a:r>
              <a:rPr lang="en-US" dirty="0"/>
              <a:t>Results: Retardation factors and EPS content</a:t>
            </a:r>
            <a:endParaRPr lang="es-CL" dirty="0"/>
          </a:p>
        </p:txBody>
      </p:sp>
      <p:sp>
        <p:nvSpPr>
          <p:cNvPr id="3" name="2 Marcador de contenido"/>
          <p:cNvSpPr>
            <a:spLocks noGrp="1"/>
          </p:cNvSpPr>
          <p:nvPr>
            <p:ph idx="1"/>
          </p:nvPr>
        </p:nvSpPr>
        <p:spPr>
          <a:xfrm>
            <a:off x="129661" y="1196752"/>
            <a:ext cx="3845675" cy="1813818"/>
          </a:xfrm>
        </p:spPr>
        <p:txBody>
          <a:bodyPr/>
          <a:lstStyle/>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sz="1600" dirty="0"/>
          </a:p>
          <a:p>
            <a:pPr marL="0" lvl="0" indent="0" algn="just">
              <a:lnSpc>
                <a:spcPct val="100000"/>
              </a:lnSpc>
            </a:pPr>
            <a:endParaRPr lang="en-US" sz="1600" dirty="0"/>
          </a:p>
          <a:p>
            <a:pPr marL="0" lvl="0" indent="0" algn="just">
              <a:lnSpc>
                <a:spcPct val="100000"/>
              </a:lnSpc>
            </a:pPr>
            <a:endParaRPr lang="en-US" sz="1600"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342900" lvl="0" indent="-342900" algn="just">
              <a:lnSpc>
                <a:spcPct val="100000"/>
              </a:lnSpc>
              <a:buFont typeface="Arial" panose="020B0604020202020204" pitchFamily="34" charset="0"/>
              <a:buChar char="•"/>
            </a:pPr>
            <a:endParaRPr lang="en-US" dirty="0"/>
          </a:p>
          <a:p>
            <a:pPr marL="0" lvl="0" indent="0" algn="just">
              <a:lnSpc>
                <a:spcPct val="100000"/>
              </a:lnSpc>
            </a:pPr>
            <a:endParaRPr lang="en-US" dirty="0"/>
          </a:p>
          <a:p>
            <a:pPr marL="342900" lvl="0" indent="-342900" algn="just">
              <a:lnSpc>
                <a:spcPct val="100000"/>
              </a:lnSpc>
              <a:buFont typeface="Arial" panose="020B0604020202020204" pitchFamily="34" charset="0"/>
              <a:buChar char="•"/>
            </a:pPr>
            <a:endParaRPr lang="en-US" dirty="0"/>
          </a:p>
        </p:txBody>
      </p:sp>
      <p:pic>
        <p:nvPicPr>
          <p:cNvPr id="5" name="Imagen 4">
            <a:extLst>
              <a:ext uri="{FF2B5EF4-FFF2-40B4-BE49-F238E27FC236}">
                <a16:creationId xmlns:a16="http://schemas.microsoft.com/office/drawing/2014/main" id="{2AAF3A9D-0B0E-86B4-AE8B-5AD924F04095}"/>
              </a:ext>
            </a:extLst>
          </p:cNvPr>
          <p:cNvPicPr>
            <a:picLocks noChangeAspect="1"/>
          </p:cNvPicPr>
          <p:nvPr/>
        </p:nvPicPr>
        <p:blipFill>
          <a:blip r:embed="rId3"/>
          <a:stretch>
            <a:fillRect/>
          </a:stretch>
        </p:blipFill>
        <p:spPr>
          <a:xfrm>
            <a:off x="160425" y="1562683"/>
            <a:ext cx="8865236" cy="1246570"/>
          </a:xfrm>
          <a:prstGeom prst="rect">
            <a:avLst/>
          </a:prstGeom>
        </p:spPr>
      </p:pic>
      <p:pic>
        <p:nvPicPr>
          <p:cNvPr id="7" name="Imagen 6" descr="Diagrama&#10;&#10;Descripción generada automáticamente con confianza media">
            <a:extLst>
              <a:ext uri="{FF2B5EF4-FFF2-40B4-BE49-F238E27FC236}">
                <a16:creationId xmlns:a16="http://schemas.microsoft.com/office/drawing/2014/main" id="{9AF1ADB5-EE61-2730-AA65-97A806329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528923"/>
            <a:ext cx="3729749" cy="2486500"/>
          </a:xfrm>
          <a:prstGeom prst="rect">
            <a:avLst/>
          </a:prstGeom>
        </p:spPr>
      </p:pic>
      <p:sp>
        <p:nvSpPr>
          <p:cNvPr id="11" name="CuadroTexto 10">
            <a:extLst>
              <a:ext uri="{FF2B5EF4-FFF2-40B4-BE49-F238E27FC236}">
                <a16:creationId xmlns:a16="http://schemas.microsoft.com/office/drawing/2014/main" id="{D18985DD-A0D8-7873-88F2-DBA18C7661AF}"/>
              </a:ext>
            </a:extLst>
          </p:cNvPr>
          <p:cNvSpPr txBox="1"/>
          <p:nvPr/>
        </p:nvSpPr>
        <p:spPr>
          <a:xfrm>
            <a:off x="1828708" y="3007899"/>
            <a:ext cx="1584176" cy="923330"/>
          </a:xfrm>
          <a:prstGeom prst="rect">
            <a:avLst/>
          </a:prstGeom>
          <a:noFill/>
        </p:spPr>
        <p:txBody>
          <a:bodyPr wrap="square">
            <a:spAutoFit/>
          </a:bodyPr>
          <a:lstStyle/>
          <a:p>
            <a:pPr marL="0" indent="0" algn="ctr">
              <a:lnSpc>
                <a:spcPct val="100000"/>
              </a:lnSpc>
            </a:pPr>
            <a:r>
              <a:rPr lang="es-CL" sz="1800" b="1" kern="0" dirty="0"/>
              <a:t>EPS </a:t>
            </a:r>
            <a:r>
              <a:rPr lang="es-CL" sz="1800" b="1" kern="0" dirty="0" err="1"/>
              <a:t>content</a:t>
            </a:r>
            <a:endParaRPr lang="es-CL" sz="1800" b="1" kern="0" dirty="0"/>
          </a:p>
          <a:p>
            <a:pPr marL="0" indent="0" algn="ctr">
              <a:lnSpc>
                <a:spcPct val="100000"/>
              </a:lnSpc>
            </a:pPr>
            <a:r>
              <a:rPr lang="es-CL" b="1" kern="0" dirty="0"/>
              <a:t>C1 &gt; C3 &gt; C2</a:t>
            </a:r>
            <a:endParaRPr lang="es-CL" sz="1800" kern="0" dirty="0"/>
          </a:p>
          <a:p>
            <a:pPr marL="0" indent="0" algn="just">
              <a:lnSpc>
                <a:spcPct val="100000"/>
              </a:lnSpc>
            </a:pPr>
            <a:endParaRPr lang="es-CL" sz="1800" kern="0" dirty="0"/>
          </a:p>
        </p:txBody>
      </p:sp>
      <p:sp>
        <p:nvSpPr>
          <p:cNvPr id="13" name="CuadroTexto 12">
            <a:extLst>
              <a:ext uri="{FF2B5EF4-FFF2-40B4-BE49-F238E27FC236}">
                <a16:creationId xmlns:a16="http://schemas.microsoft.com/office/drawing/2014/main" id="{761659FF-D534-352C-E298-477E729C063D}"/>
              </a:ext>
            </a:extLst>
          </p:cNvPr>
          <p:cNvSpPr txBox="1"/>
          <p:nvPr/>
        </p:nvSpPr>
        <p:spPr>
          <a:xfrm>
            <a:off x="4488752" y="3469564"/>
            <a:ext cx="4572000" cy="1754326"/>
          </a:xfrm>
          <a:prstGeom prst="rect">
            <a:avLst/>
          </a:prstGeom>
          <a:noFill/>
        </p:spPr>
        <p:txBody>
          <a:bodyPr wrap="square">
            <a:spAutoFit/>
          </a:bodyPr>
          <a:lstStyle/>
          <a:p>
            <a:pPr marL="0" indent="0" algn="ctr">
              <a:lnSpc>
                <a:spcPct val="100000"/>
              </a:lnSpc>
            </a:pPr>
            <a:r>
              <a:rPr lang="es-CL" sz="1800" b="1" kern="0" dirty="0" err="1"/>
              <a:t>Sorption</a:t>
            </a:r>
            <a:endParaRPr lang="es-CL" sz="1800" b="1" kern="0" dirty="0"/>
          </a:p>
          <a:p>
            <a:pPr marL="0" indent="0" algn="ctr">
              <a:lnSpc>
                <a:spcPct val="100000"/>
              </a:lnSpc>
            </a:pPr>
            <a:r>
              <a:rPr lang="es-CL" b="1" kern="0" dirty="0"/>
              <a:t>CBZ: C1 &gt; C3 &gt; C2</a:t>
            </a:r>
          </a:p>
          <a:p>
            <a:pPr marL="0" indent="0" algn="ctr">
              <a:lnSpc>
                <a:spcPct val="100000"/>
              </a:lnSpc>
            </a:pPr>
            <a:r>
              <a:rPr lang="es-CL" sz="1800" b="1" kern="0" dirty="0"/>
              <a:t>DIC: </a:t>
            </a:r>
            <a:r>
              <a:rPr lang="es-CL" b="1" kern="0" dirty="0"/>
              <a:t>C1 &gt; C3 ~ C2</a:t>
            </a:r>
          </a:p>
          <a:p>
            <a:pPr marL="0" indent="0" algn="ctr">
              <a:lnSpc>
                <a:spcPct val="100000"/>
              </a:lnSpc>
            </a:pPr>
            <a:r>
              <a:rPr lang="es-CL" sz="1800" b="1" kern="0" dirty="0"/>
              <a:t>MET: C2 &gt; C1 &gt; C3</a:t>
            </a:r>
          </a:p>
          <a:p>
            <a:pPr marL="0" indent="0" algn="ctr">
              <a:lnSpc>
                <a:spcPct val="100000"/>
              </a:lnSpc>
            </a:pPr>
            <a:endParaRPr lang="es-CL" b="1" kern="0" dirty="0"/>
          </a:p>
          <a:p>
            <a:pPr marL="0" indent="0" algn="ctr">
              <a:lnSpc>
                <a:spcPct val="100000"/>
              </a:lnSpc>
            </a:pPr>
            <a:r>
              <a:rPr lang="es-CL" sz="1800" b="1" kern="0" dirty="0"/>
              <a:t>MET &gt; CBZ &gt; DIC</a:t>
            </a:r>
            <a:endParaRPr lang="es-CL" sz="1800" kern="0" dirty="0"/>
          </a:p>
        </p:txBody>
      </p:sp>
      <p:sp>
        <p:nvSpPr>
          <p:cNvPr id="14" name="CuadroTexto 13">
            <a:extLst>
              <a:ext uri="{FF2B5EF4-FFF2-40B4-BE49-F238E27FC236}">
                <a16:creationId xmlns:a16="http://schemas.microsoft.com/office/drawing/2014/main" id="{1068AF75-7C00-5D13-43F9-66EB3969619D}"/>
              </a:ext>
            </a:extLst>
          </p:cNvPr>
          <p:cNvSpPr txBox="1"/>
          <p:nvPr/>
        </p:nvSpPr>
        <p:spPr>
          <a:xfrm>
            <a:off x="3033864" y="6464374"/>
            <a:ext cx="3076272" cy="246221"/>
          </a:xfrm>
          <a:prstGeom prst="rect">
            <a:avLst/>
          </a:prstGeom>
          <a:noFill/>
        </p:spPr>
        <p:txBody>
          <a:bodyPr wrap="square" rtlCol="0">
            <a:spAutoFit/>
          </a:bodyPr>
          <a:lstStyle/>
          <a:p>
            <a:r>
              <a:rPr lang="es-CL" sz="1000" dirty="0"/>
              <a:t>26.05.2022. EGU </a:t>
            </a:r>
            <a:r>
              <a:rPr lang="es-CL" sz="1000" dirty="0" err="1"/>
              <a:t>Conference</a:t>
            </a:r>
            <a:r>
              <a:rPr lang="es-CL" sz="1000" dirty="0"/>
              <a:t>, </a:t>
            </a:r>
            <a:r>
              <a:rPr lang="es-CL" sz="1000" dirty="0" err="1"/>
              <a:t>Vienna</a:t>
            </a:r>
            <a:r>
              <a:rPr lang="es-CL" sz="1000" dirty="0"/>
              <a:t>, Austria. </a:t>
            </a:r>
          </a:p>
        </p:txBody>
      </p:sp>
      <p:sp>
        <p:nvSpPr>
          <p:cNvPr id="15" name="CuadroTexto 14">
            <a:extLst>
              <a:ext uri="{FF2B5EF4-FFF2-40B4-BE49-F238E27FC236}">
                <a16:creationId xmlns:a16="http://schemas.microsoft.com/office/drawing/2014/main" id="{2BE90685-7809-87DC-DFA2-BCBFB4410136}"/>
              </a:ext>
            </a:extLst>
          </p:cNvPr>
          <p:cNvSpPr txBox="1"/>
          <p:nvPr/>
        </p:nvSpPr>
        <p:spPr>
          <a:xfrm>
            <a:off x="1082660" y="5992944"/>
            <a:ext cx="3076272" cy="276999"/>
          </a:xfrm>
          <a:prstGeom prst="rect">
            <a:avLst/>
          </a:prstGeom>
          <a:noFill/>
        </p:spPr>
        <p:txBody>
          <a:bodyPr wrap="square" rtlCol="0">
            <a:spAutoFit/>
          </a:bodyPr>
          <a:lstStyle/>
          <a:p>
            <a:pPr algn="just"/>
            <a:r>
              <a:rPr lang="es-CL" sz="1200" i="1" dirty="0" err="1"/>
              <a:t>Method</a:t>
            </a:r>
            <a:r>
              <a:rPr lang="es-CL" sz="1200" i="1" dirty="0"/>
              <a:t> </a:t>
            </a:r>
            <a:r>
              <a:rPr lang="es-CL" sz="1200" i="1" dirty="0" err="1"/>
              <a:t>from</a:t>
            </a:r>
            <a:r>
              <a:rPr lang="es-CL" sz="1200" i="1" dirty="0"/>
              <a:t> </a:t>
            </a:r>
            <a:r>
              <a:rPr lang="es-CL" sz="1200" i="1" dirty="0" err="1"/>
              <a:t>Redmile</a:t>
            </a:r>
            <a:r>
              <a:rPr lang="es-CL" sz="1200" i="1" dirty="0"/>
              <a:t>-Gordon et al., 2014.</a:t>
            </a:r>
            <a:endParaRPr lang="es-CL" sz="1200" dirty="0"/>
          </a:p>
        </p:txBody>
      </p:sp>
    </p:spTree>
    <p:extLst>
      <p:ext uri="{BB962C8B-B14F-4D97-AF65-F5344CB8AC3E}">
        <p14:creationId xmlns:p14="http://schemas.microsoft.com/office/powerpoint/2010/main" val="1523258623"/>
      </p:ext>
    </p:extLst>
  </p:cSld>
  <p:clrMapOvr>
    <a:masterClrMapping/>
  </p:clrMapOvr>
</p:sld>
</file>

<file path=ppt/theme/theme1.xml><?xml version="1.0" encoding="utf-8"?>
<a:theme xmlns:a="http://schemas.openxmlformats.org/drawingml/2006/main" name="Präsentationsvorlage_BWL9">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15681</TotalTime>
  <Words>758</Words>
  <Application>Microsoft Office PowerPoint</Application>
  <PresentationFormat>Presentación en pantalla (4:3)</PresentationFormat>
  <Paragraphs>181</Paragraphs>
  <Slides>10</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Bitstream Charter</vt:lpstr>
      <vt:lpstr>Stafford</vt:lpstr>
      <vt:lpstr>Wingdings</vt:lpstr>
      <vt:lpstr>Präsentationsvorlage_BWL9</vt:lpstr>
      <vt:lpstr>Role of soil biofilms in the transport processes of emerging organic contaminants: A laboratory experimental study</vt:lpstr>
      <vt:lpstr>Introduction: Natural attenuation of EOCs</vt:lpstr>
      <vt:lpstr>Methods: Experimental setup</vt:lpstr>
      <vt:lpstr>Methods: EOCs</vt:lpstr>
      <vt:lpstr>Methods: Analyses of tracers and BC’s EOCs</vt:lpstr>
      <vt:lpstr>Results: Redox data</vt:lpstr>
      <vt:lpstr>Results: pH data</vt:lpstr>
      <vt:lpstr>Results: BC’s EOCs double porosity model (CXTFIT. Toride et al., 1995)</vt:lpstr>
      <vt:lpstr>Results: Retardation factors and EPS content</vt:lpstr>
      <vt:lpstr>Summary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Moritz Lohse</dc:creator>
  <cp:lastModifiedBy>Munoz, Edinsson</cp:lastModifiedBy>
  <cp:revision>840</cp:revision>
  <cp:lastPrinted>2019-12-10T16:17:31Z</cp:lastPrinted>
  <dcterms:created xsi:type="dcterms:W3CDTF">2009-12-23T09:42:49Z</dcterms:created>
  <dcterms:modified xsi:type="dcterms:W3CDTF">2022-05-25T09:38:20Z</dcterms:modified>
</cp:coreProperties>
</file>