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2222C-745E-41E0-ADB6-ED0879994908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A6ED2-DE06-4516-AF9A-7A7F0985E0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138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A6ED2-DE06-4516-AF9A-7A7F0985E04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57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A6ED2-DE06-4516-AF9A-7A7F0985E04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187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5E725-030B-9F7E-3391-A5DE7524B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B9CFE7-ABA1-9187-D572-63E6E3052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8E3D9-5B25-4E5C-3C28-AD983E2DE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C9101-F7E9-4AF8-B7CC-3501CA32E0EF}" type="datetime1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6682C-6D69-0DAB-6372-542B4A37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B8F7F-EB77-D09D-B7E9-BE546BCEC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F44A-B06E-4F91-9B30-1554810F5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35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41881-5010-7B78-F1C1-661BD194A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2C7FC-7F28-80C1-C480-84CA4FD86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391C4-37DD-D40A-3892-977DC4FF2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DCDF-C9E8-4C84-95DA-69C27545CB4E}" type="datetime1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DF712-1367-2855-2655-72704131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A1D04-63D3-033A-6608-9645E20A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F44A-B06E-4F91-9B30-1554810F5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15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104D2B-2AAF-3E99-D33C-EC1D5EC21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9D2628-3A8E-5A90-C60D-596D3278A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A114A-7CD8-18BB-4527-829314F00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414A-1A10-48AC-A2F1-07CFA03E5FC7}" type="datetime1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A12F5-3E9C-0B26-6182-EA97408E7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0E608-3DF5-011D-29DF-0378D36DB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F44A-B06E-4F91-9B30-1554810F5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90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8CC-74DB-417E-CC4F-9E40CC8D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1CDD0-5C8E-0576-1D37-E18E74FB8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BFD73-EABA-7EB2-E892-64EE4784F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B23CD-BB7A-447D-947E-71EA4AA36EE4}" type="datetime1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76490-7D84-0C52-0BA1-45FD6E293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588AD-5FF0-AD95-7DCA-21B4A8B2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F44A-B06E-4F91-9B30-1554810F5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94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EABFF-3904-3EE0-D232-32CA4CC34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E0211-1A1E-D59D-824E-1FD2BE498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36EC2-46DE-7F47-CCE9-82B91044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6A22-51E7-4F42-A488-1B28F34259C8}" type="datetime1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59B4-11FE-776D-5432-D07548FE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0EE3F-935D-0983-D57C-E6C3C60E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F44A-B06E-4F91-9B30-1554810F5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78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B8CCB-2BC3-5EBF-3910-DFD240EA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E3C5A-6E1F-256E-F988-C10FB13226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CEB7-FFA2-4589-44AA-76D27945D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F8184-FAED-5CEE-4093-9D2F5DB27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5203C-FD62-499D-9362-EA1839D34568}" type="datetime1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5E7A7-4B5A-3940-39A6-527979AF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0AEDD-1A58-CA96-9848-D1F72F885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F44A-B06E-4F91-9B30-1554810F5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2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6C374-6792-B43A-EB60-973869956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CAE1A-F7F2-8FA3-6FB8-2119789E3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DB69A-8357-9E4E-A497-7244E08DD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7ACA3D-9E73-6A66-9343-343760622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D8FF9-2F51-7F0B-C5CB-F7F3A3159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A964DF-C853-BBD0-8B60-225B5869B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C6898-8CC6-4436-8BD4-644BDE6A3923}" type="datetime1">
              <a:rPr lang="en-GB" smtClean="0"/>
              <a:t>24/05/2022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D88384-DDB3-09B4-1204-F6F6F9087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730329-1037-33B7-A785-F5E675CD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F44A-B06E-4F91-9B30-1554810F5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4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D2A52-58E1-8693-9F45-80395BE7B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C9AE8-D576-7D67-9654-6DE3E87C7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FB53-C6E1-4295-8A63-B9F196667ED2}" type="datetime1">
              <a:rPr lang="en-GB" smtClean="0"/>
              <a:t>24/05/2022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94B16E-693F-2E34-3999-9747102A8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982FFB-0E2F-F586-8FE4-11F231632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F44A-B06E-4F91-9B30-1554810F5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05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C744FC-F364-2333-6534-46F9609C5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75870-2A73-483C-816B-7E280D6FB7F4}" type="datetime1">
              <a:rPr lang="en-GB" smtClean="0"/>
              <a:t>24/05/2022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9C0473-0993-4E30-8120-1B1801E9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E0ED0-A0B6-AD62-B7C1-C402997C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F44A-B06E-4F91-9B30-1554810F5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56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41A92-A6B2-2346-1C2F-3400764AF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CA23E-3792-5D66-505C-071BC7187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28936-0481-E883-E27C-1331978D9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F869F-E136-F13B-7807-CDF9CA858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AC3A7-8E35-4BC1-93B6-6C858C91FBAA}" type="datetime1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250DD-5863-82DD-0506-6401A411E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AAC21-6CEA-7616-8F39-FE4AE8F01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F44A-B06E-4F91-9B30-1554810F5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557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646C3-40B4-1737-2165-49BDF7BDD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4EA3BE-AEA2-A3DC-FB07-41D9F61E3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7EDC6-08E5-1067-88DB-FFD4469AA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8A9A-17E0-6255-27C0-447CF1DD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1F3C0-200C-499E-B9AB-0D141C0F49C6}" type="datetime1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1C75A-EEF1-69D0-6B6D-BAD276A7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EB8F1-B034-2BB9-EA15-E8632C9F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6F44A-B06E-4F91-9B30-1554810F5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35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5A6AEA-172C-2367-52E4-9064E5FB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20AE8-B5E4-9B88-6117-41D5D4B6B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1727F-8073-63DC-0A05-8110B8F5F6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1A5B6-11E2-453A-B035-3AC5B7A0C982}" type="datetime1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B729A-C1B0-290F-B812-BD8C103C10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0CF8F-DC2D-49ED-9BE6-27AA3D959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6F44A-B06E-4F91-9B30-1554810F5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65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ogo&#10;&#10;Description automatically generated with medium confidence">
            <a:extLst>
              <a:ext uri="{FF2B5EF4-FFF2-40B4-BE49-F238E27FC236}">
                <a16:creationId xmlns:a16="http://schemas.microsoft.com/office/drawing/2014/main" id="{60D9C237-B137-1979-773D-1B8B4AA97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70" y="3254298"/>
            <a:ext cx="1764769" cy="235084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6FB803-A70D-FC66-15D1-D920B5956E67}"/>
              </a:ext>
            </a:extLst>
          </p:cNvPr>
          <p:cNvSpPr txBox="1"/>
          <p:nvPr/>
        </p:nvSpPr>
        <p:spPr>
          <a:xfrm>
            <a:off x="477027" y="1129553"/>
            <a:ext cx="11281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Dolomite- and magnesite-bearing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</a:rPr>
              <a:t>pelites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: poorly investigated, yet significant, sources of CO</a:t>
            </a:r>
            <a:r>
              <a:rPr lang="en-US" sz="36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in collisional orogens</a:t>
            </a:r>
            <a:endParaRPr lang="en-GB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AF2AE1-631F-2D56-01F9-114A1887D842}"/>
              </a:ext>
            </a:extLst>
          </p:cNvPr>
          <p:cNvGrpSpPr/>
          <p:nvPr/>
        </p:nvGrpSpPr>
        <p:grpSpPr>
          <a:xfrm>
            <a:off x="7063593" y="3833969"/>
            <a:ext cx="5247277" cy="1244847"/>
            <a:chOff x="3682221" y="5141474"/>
            <a:chExt cx="5247277" cy="12448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6C7C7D-3D62-335F-7D6E-4E226BB88BC9}"/>
                </a:ext>
              </a:extLst>
            </p:cNvPr>
            <p:cNvSpPr txBox="1"/>
            <p:nvPr/>
          </p:nvSpPr>
          <p:spPr>
            <a:xfrm>
              <a:off x="4033632" y="5141474"/>
              <a:ext cx="4483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Chiara GROPPO, Franco ROLFO</a:t>
              </a:r>
            </a:p>
            <a:p>
              <a:pPr algn="ctr"/>
              <a:r>
                <a:rPr lang="en-US" sz="1600" dirty="0"/>
                <a:t>Department of Earth Sciences – University of Torino</a:t>
              </a:r>
              <a:endParaRPr lang="en-GB" sz="1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47C6AA-CB3E-D7BC-BA34-5C624CAB2863}"/>
                </a:ext>
              </a:extLst>
            </p:cNvPr>
            <p:cNvSpPr txBox="1"/>
            <p:nvPr/>
          </p:nvSpPr>
          <p:spPr>
            <a:xfrm>
              <a:off x="3682221" y="5739990"/>
              <a:ext cx="52472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</a:t>
              </a:r>
              <a:r>
                <a:rPr lang="it-IT" sz="2000" dirty="0" err="1"/>
                <a:t>édéric</a:t>
              </a:r>
              <a:r>
                <a:rPr lang="it-IT" sz="2000" dirty="0"/>
                <a:t> GIRAULT</a:t>
              </a:r>
            </a:p>
            <a:p>
              <a:pPr algn="ctr"/>
              <a:r>
                <a:rPr lang="it-IT" sz="1600" dirty="0"/>
                <a:t>IPGP </a:t>
              </a:r>
              <a:r>
                <a:rPr lang="en-US" sz="1600" dirty="0"/>
                <a:t>– </a:t>
              </a:r>
              <a:r>
                <a:rPr lang="en-US" sz="1600" dirty="0" err="1"/>
                <a:t>Universit</a:t>
              </a:r>
              <a:r>
                <a:rPr lang="it-IT" sz="1600" dirty="0" err="1"/>
                <a:t>é</a:t>
              </a:r>
              <a:r>
                <a:rPr lang="it-IT" sz="1600" dirty="0"/>
                <a:t> Paris </a:t>
              </a:r>
              <a:r>
                <a:rPr lang="it-IT" sz="1600" dirty="0" err="1"/>
                <a:t>Cité</a:t>
              </a:r>
              <a:endParaRPr lang="en-GB" sz="1600" dirty="0"/>
            </a:p>
          </p:txBody>
        </p:sp>
      </p:grp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D550585-E533-EB6C-D61B-BDAF21EAD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" y="30774"/>
            <a:ext cx="1791366" cy="696267"/>
          </a:xfrm>
          <a:prstGeom prst="rect">
            <a:avLst/>
          </a:prstGeom>
        </p:spPr>
      </p:pic>
      <p:pic>
        <p:nvPicPr>
          <p:cNvPr id="13" name="Picture 12" descr="C:\Documents and Settings\chiara\Desktop\Logo_DST_UNITO_medium.gif">
            <a:extLst>
              <a:ext uri="{FF2B5EF4-FFF2-40B4-BE49-F238E27FC236}">
                <a16:creationId xmlns:a16="http://schemas.microsoft.com/office/drawing/2014/main" id="{A7458EBF-C603-DBD7-0935-9E133C34F8CA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01" b="1879"/>
          <a:stretch/>
        </p:blipFill>
        <p:spPr bwMode="auto">
          <a:xfrm>
            <a:off x="11292643" y="34260"/>
            <a:ext cx="865827" cy="83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1CC8B9D-7B2F-3134-FC1B-40347CAFC1BA}"/>
              </a:ext>
            </a:extLst>
          </p:cNvPr>
          <p:cNvGrpSpPr/>
          <p:nvPr/>
        </p:nvGrpSpPr>
        <p:grpSpPr>
          <a:xfrm>
            <a:off x="0" y="6379692"/>
            <a:ext cx="12192000" cy="478309"/>
            <a:chOff x="-62523" y="6379692"/>
            <a:chExt cx="12402007" cy="47830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FC6D73-35B2-D154-4133-D49BB7B11B6F}"/>
                </a:ext>
              </a:extLst>
            </p:cNvPr>
            <p:cNvSpPr/>
            <p:nvPr/>
          </p:nvSpPr>
          <p:spPr>
            <a:xfrm>
              <a:off x="-62523" y="6379693"/>
              <a:ext cx="12402007" cy="478308"/>
            </a:xfrm>
            <a:prstGeom prst="rect">
              <a:avLst/>
            </a:prstGeom>
            <a:solidFill>
              <a:srgbClr val="0072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8198AED3-9A6B-B53F-4788-9DB0CF21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6438" y="6379692"/>
              <a:ext cx="1041576" cy="47830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BC2508-12CC-A18F-C575-AEE574241529}"/>
                </a:ext>
              </a:extLst>
            </p:cNvPr>
            <p:cNvSpPr txBox="1"/>
            <p:nvPr/>
          </p:nvSpPr>
          <p:spPr>
            <a:xfrm>
              <a:off x="6091855" y="6434180"/>
              <a:ext cx="2044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DD00"/>
                  </a:solidFill>
                </a:rPr>
                <a:t>23 – 27 </a:t>
              </a:r>
              <a:r>
                <a:rPr lang="it-IT" b="1" dirty="0" err="1">
                  <a:solidFill>
                    <a:srgbClr val="FFDD00"/>
                  </a:solidFill>
                </a:rPr>
                <a:t>May</a:t>
              </a:r>
              <a:r>
                <a:rPr lang="it-IT" b="1" dirty="0">
                  <a:solidFill>
                    <a:srgbClr val="FFDD00"/>
                  </a:solidFill>
                </a:rPr>
                <a:t>, 2022</a:t>
              </a:r>
              <a:endParaRPr lang="en-GB" b="1" dirty="0">
                <a:solidFill>
                  <a:srgbClr val="FFDD00"/>
                </a:solidFill>
              </a:endParaRPr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75D980F-A3DB-3897-F054-A632561A7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40540" y="6515100"/>
            <a:ext cx="217931" cy="288412"/>
          </a:xfrm>
        </p:spPr>
        <p:txBody>
          <a:bodyPr/>
          <a:lstStyle/>
          <a:p>
            <a:fld id="{A066F44A-B06E-4F91-9B30-1554810F5081}" type="slidenum">
              <a:rPr lang="en-GB" sz="1600" b="1" smtClean="0">
                <a:solidFill>
                  <a:schemeClr val="tx1"/>
                </a:solidFill>
              </a:rPr>
              <a:t>1</a:t>
            </a:fld>
            <a:endParaRPr lang="en-GB" sz="1600" b="1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75081C-E64C-9914-4F89-233E707B057F}"/>
              </a:ext>
            </a:extLst>
          </p:cNvPr>
          <p:cNvGrpSpPr/>
          <p:nvPr/>
        </p:nvGrpSpPr>
        <p:grpSpPr>
          <a:xfrm>
            <a:off x="5938251" y="-21094"/>
            <a:ext cx="2225309" cy="827952"/>
            <a:chOff x="5938251" y="-21094"/>
            <a:chExt cx="2225309" cy="827952"/>
          </a:xfrm>
        </p:grpSpPr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EE433CFC-AA89-FCDA-F7B8-7FC389AE9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251" y="-21094"/>
              <a:ext cx="615959" cy="827952"/>
            </a:xfrm>
            <a:prstGeom prst="rect">
              <a:avLst/>
            </a:prstGeom>
          </p:spPr>
        </p:pic>
        <p:pic>
          <p:nvPicPr>
            <p:cNvPr id="3" name="Picture 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ECBEDF27-27E6-4896-BF30-FE02BC460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4210" y="109000"/>
              <a:ext cx="1609350" cy="46926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D4C093-1A71-C80A-0BB2-EE1FA8B53EBF}"/>
              </a:ext>
            </a:extLst>
          </p:cNvPr>
          <p:cNvSpPr txBox="1"/>
          <p:nvPr/>
        </p:nvSpPr>
        <p:spPr>
          <a:xfrm>
            <a:off x="490729" y="3700573"/>
            <a:ext cx="44837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/>
              <a:t>PRESENTER</a:t>
            </a:r>
          </a:p>
          <a:p>
            <a:pPr algn="ctr"/>
            <a:r>
              <a:rPr lang="en-US" sz="2400" b="1" dirty="0"/>
              <a:t>Shashi TAMANG</a:t>
            </a:r>
          </a:p>
          <a:p>
            <a:pPr algn="ctr"/>
            <a:r>
              <a:rPr lang="en-US" sz="1600" dirty="0"/>
              <a:t>Department of Earth Sciences – University of Torino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8609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4439A54-513B-7273-2038-DB18FC436192}"/>
              </a:ext>
            </a:extLst>
          </p:cNvPr>
          <p:cNvSpPr/>
          <p:nvPr/>
        </p:nvSpPr>
        <p:spPr>
          <a:xfrm>
            <a:off x="38099" y="5030982"/>
            <a:ext cx="10229231" cy="1695690"/>
          </a:xfrm>
          <a:prstGeom prst="roundRect">
            <a:avLst>
              <a:gd name="adj" fmla="val 974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A797DE4-CAA2-5292-E10E-4EA9CF428DBF}"/>
              </a:ext>
            </a:extLst>
          </p:cNvPr>
          <p:cNvSpPr/>
          <p:nvPr/>
        </p:nvSpPr>
        <p:spPr>
          <a:xfrm>
            <a:off x="38100" y="3148335"/>
            <a:ext cx="3730032" cy="1818725"/>
          </a:xfrm>
          <a:prstGeom prst="roundRect">
            <a:avLst>
              <a:gd name="adj" fmla="val 974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B78435-7BF7-9CBD-8ADF-88199DC6CBAB}"/>
              </a:ext>
            </a:extLst>
          </p:cNvPr>
          <p:cNvSpPr/>
          <p:nvPr/>
        </p:nvSpPr>
        <p:spPr>
          <a:xfrm>
            <a:off x="38100" y="854298"/>
            <a:ext cx="3730032" cy="2246769"/>
          </a:xfrm>
          <a:prstGeom prst="roundRect">
            <a:avLst>
              <a:gd name="adj" fmla="val 974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E5030-968C-5DB2-19DE-DCDC717EB0E5}"/>
              </a:ext>
            </a:extLst>
          </p:cNvPr>
          <p:cNvSpPr txBox="1"/>
          <p:nvPr/>
        </p:nvSpPr>
        <p:spPr>
          <a:xfrm>
            <a:off x="95659" y="304030"/>
            <a:ext cx="759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DECARBONATION IN THE LHS OF NEPAL HIMALAYA</a:t>
            </a:r>
            <a:endParaRPr lang="en-GB" sz="2400" b="1" u="sng" dirty="0"/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21D958F9-68B6-1FE2-4BC9-5590763312D2}"/>
              </a:ext>
            </a:extLst>
          </p:cNvPr>
          <p:cNvGrpSpPr/>
          <p:nvPr/>
        </p:nvGrpSpPr>
        <p:grpSpPr>
          <a:xfrm>
            <a:off x="0" y="-8701"/>
            <a:ext cx="12192000" cy="338554"/>
            <a:chOff x="0" y="-8701"/>
            <a:chExt cx="12192000" cy="338554"/>
          </a:xfrm>
        </p:grpSpPr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A8F0D20F-5B1B-6E1F-8192-C2641450D6C0}"/>
                </a:ext>
              </a:extLst>
            </p:cNvPr>
            <p:cNvSpPr/>
            <p:nvPr/>
          </p:nvSpPr>
          <p:spPr>
            <a:xfrm>
              <a:off x="0" y="0"/>
              <a:ext cx="12192000" cy="3077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EDDE6089-6F69-5A9C-8149-A3D0C776BA61}"/>
                </a:ext>
              </a:extLst>
            </p:cNvPr>
            <p:cNvSpPr txBox="1"/>
            <p:nvPr/>
          </p:nvSpPr>
          <p:spPr>
            <a:xfrm>
              <a:off x="38100" y="-8701"/>
              <a:ext cx="12153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Introduction                               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Aims/Methods                              Petrography                               PT-X(CO</a:t>
              </a:r>
              <a:r>
                <a:rPr lang="en-US" sz="1600" b="1" baseline="-25000" dirty="0">
                  <a:solidFill>
                    <a:schemeClr val="bg2">
                      <a:lumMod val="75000"/>
                    </a:schemeClr>
                  </a:solidFill>
                </a:rPr>
                <a:t>2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) </a:t>
              </a:r>
              <a:r>
                <a:rPr lang="en-US" sz="1600" b="1" dirty="0" err="1">
                  <a:solidFill>
                    <a:schemeClr val="bg2">
                      <a:lumMod val="75000"/>
                    </a:schemeClr>
                  </a:solidFill>
                </a:rPr>
                <a:t>Pseudosection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                         Conclusion</a:t>
              </a:r>
            </a:p>
          </p:txBody>
        </p:sp>
      </p:grp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51828B8-0F12-2E70-DA4E-852747BBB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2" y="812240"/>
            <a:ext cx="6589840" cy="35609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745C64-040A-DD5D-208C-C85EFA2F8567}"/>
              </a:ext>
            </a:extLst>
          </p:cNvPr>
          <p:cNvGrpSpPr>
            <a:grpSpLocks noChangeAspect="1"/>
          </p:cNvGrpSpPr>
          <p:nvPr/>
        </p:nvGrpSpPr>
        <p:grpSpPr>
          <a:xfrm>
            <a:off x="10463241" y="809935"/>
            <a:ext cx="1710160" cy="5561953"/>
            <a:chOff x="66492" y="1927393"/>
            <a:chExt cx="1383028" cy="4513010"/>
          </a:xfrm>
        </p:grpSpPr>
        <p:pic>
          <p:nvPicPr>
            <p:cNvPr id="10" name="Immagine 15">
              <a:extLst>
                <a:ext uri="{FF2B5EF4-FFF2-40B4-BE49-F238E27FC236}">
                  <a16:creationId xmlns:a16="http://schemas.microsoft.com/office/drawing/2014/main" id="{2F17FCFE-08B6-5323-6866-1F11E4BA9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66"/>
            <a:stretch/>
          </p:blipFill>
          <p:spPr>
            <a:xfrm>
              <a:off x="66492" y="1927393"/>
              <a:ext cx="1383028" cy="451301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EB14F8-253C-9298-E63E-C95220FB0D6A}"/>
                </a:ext>
              </a:extLst>
            </p:cNvPr>
            <p:cNvSpPr/>
            <p:nvPr/>
          </p:nvSpPr>
          <p:spPr>
            <a:xfrm>
              <a:off x="66492" y="1927393"/>
              <a:ext cx="1383028" cy="45130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ttangolo 2">
            <a:extLst>
              <a:ext uri="{FF2B5EF4-FFF2-40B4-BE49-F238E27FC236}">
                <a16:creationId xmlns:a16="http://schemas.microsoft.com/office/drawing/2014/main" id="{C2292183-80E9-FA46-CA55-1A2C535D6C98}"/>
              </a:ext>
            </a:extLst>
          </p:cNvPr>
          <p:cNvSpPr/>
          <p:nvPr/>
        </p:nvSpPr>
        <p:spPr>
          <a:xfrm>
            <a:off x="-10048" y="3267748"/>
            <a:ext cx="37781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/>
              <a:t>The </a:t>
            </a:r>
            <a:r>
              <a:rPr lang="en-US" sz="2000" b="1" dirty="0">
                <a:solidFill>
                  <a:srgbClr val="0070C0"/>
                </a:solidFill>
              </a:rPr>
              <a:t>LESSER HIMALAYAN SEQUENCE (LHS) </a:t>
            </a:r>
            <a:r>
              <a:rPr lang="en-US" sz="2000" dirty="0"/>
              <a:t>of the Nepal Himalaya is a thick sedimentary sequence consisting of </a:t>
            </a:r>
            <a:r>
              <a:rPr lang="en-US" sz="2000" b="1" dirty="0"/>
              <a:t>low to medium grade </a:t>
            </a:r>
            <a:r>
              <a:rPr lang="en-US" sz="2000" dirty="0"/>
              <a:t>lithologies.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40043-0833-83EA-64AF-8AFBA7D55F97}"/>
              </a:ext>
            </a:extLst>
          </p:cNvPr>
          <p:cNvSpPr txBox="1"/>
          <p:nvPr/>
        </p:nvSpPr>
        <p:spPr>
          <a:xfrm>
            <a:off x="38100" y="854298"/>
            <a:ext cx="36292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Production of </a:t>
            </a:r>
            <a:r>
              <a:rPr lang="en-US" sz="2000" b="1" dirty="0"/>
              <a:t>CO</a:t>
            </a:r>
            <a:r>
              <a:rPr lang="en-US" sz="2000" b="1" baseline="-25000" dirty="0"/>
              <a:t>2</a:t>
            </a:r>
            <a:r>
              <a:rPr lang="en-US" sz="2000" b="1" dirty="0"/>
              <a:t>-rich fluid</a:t>
            </a:r>
            <a:r>
              <a:rPr lang="en-US" sz="2000" dirty="0"/>
              <a:t> in the </a:t>
            </a:r>
            <a:r>
              <a:rPr lang="en-US" sz="2000" b="1" dirty="0"/>
              <a:t>collisional orogens </a:t>
            </a:r>
            <a:r>
              <a:rPr lang="en-US" sz="2000" dirty="0"/>
              <a:t>e.g. Nepal Himalaya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Decarbonation reactions in </a:t>
            </a:r>
            <a:r>
              <a:rPr lang="en-GB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dolomite-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magnesite-bearing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rocks rarely investigated</a:t>
            </a:r>
            <a:endParaRPr lang="en-GB" sz="2000" dirty="0"/>
          </a:p>
        </p:txBody>
      </p:sp>
      <p:sp>
        <p:nvSpPr>
          <p:cNvPr id="15" name="Rettangolo 2">
            <a:extLst>
              <a:ext uri="{FF2B5EF4-FFF2-40B4-BE49-F238E27FC236}">
                <a16:creationId xmlns:a16="http://schemas.microsoft.com/office/drawing/2014/main" id="{71710DC1-9FD4-3D87-067C-0D076AD86FD5}"/>
              </a:ext>
            </a:extLst>
          </p:cNvPr>
          <p:cNvSpPr/>
          <p:nvPr/>
        </p:nvSpPr>
        <p:spPr>
          <a:xfrm>
            <a:off x="666384" y="5432416"/>
            <a:ext cx="63737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sz="2000" b="1" u="sng" dirty="0">
                <a:solidFill>
                  <a:srgbClr val="0070C0"/>
                </a:solidFill>
              </a:rPr>
              <a:t>dolomite-</a:t>
            </a:r>
            <a:r>
              <a:rPr lang="it-IT" sz="2000" b="1" u="sng" dirty="0" err="1">
                <a:solidFill>
                  <a:srgbClr val="0070C0"/>
                </a:solidFill>
              </a:rPr>
              <a:t>bearing</a:t>
            </a:r>
            <a:r>
              <a:rPr lang="it-IT" sz="2000" b="1" u="sng" dirty="0">
                <a:solidFill>
                  <a:srgbClr val="0070C0"/>
                </a:solidFill>
              </a:rPr>
              <a:t> protoliths (DOLOMITE SERIES): </a:t>
            </a:r>
            <a:r>
              <a:rPr lang="it-IT" sz="2000" dirty="0" err="1"/>
              <a:t>dolostones</a:t>
            </a:r>
            <a:r>
              <a:rPr lang="it-IT" sz="2000" dirty="0"/>
              <a:t>, </a:t>
            </a:r>
            <a:r>
              <a:rPr lang="it-IT" sz="2000" dirty="0" err="1"/>
              <a:t>dolomitic</a:t>
            </a:r>
            <a:r>
              <a:rPr lang="it-IT" sz="2000" dirty="0"/>
              <a:t> </a:t>
            </a:r>
            <a:r>
              <a:rPr lang="it-IT" sz="2000" dirty="0" err="1"/>
              <a:t>marls</a:t>
            </a:r>
            <a:r>
              <a:rPr lang="it-IT" sz="2000" dirty="0"/>
              <a:t>, </a:t>
            </a:r>
            <a:r>
              <a:rPr lang="it-IT" sz="2000" dirty="0" err="1"/>
              <a:t>dolomitic</a:t>
            </a:r>
            <a:r>
              <a:rPr lang="it-IT" sz="2000" dirty="0"/>
              <a:t> </a:t>
            </a:r>
            <a:r>
              <a:rPr lang="it-IT" sz="2000" dirty="0" err="1"/>
              <a:t>pelites</a:t>
            </a:r>
            <a:endParaRPr lang="it-IT" sz="2000" b="1" dirty="0">
              <a:solidFill>
                <a:srgbClr val="0070C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sz="2000" b="1" u="sng" dirty="0">
                <a:solidFill>
                  <a:srgbClr val="0070C0"/>
                </a:solidFill>
              </a:rPr>
              <a:t>magnesite-</a:t>
            </a:r>
            <a:r>
              <a:rPr lang="it-IT" sz="2000" b="1" u="sng" dirty="0" err="1">
                <a:solidFill>
                  <a:srgbClr val="0070C0"/>
                </a:solidFill>
              </a:rPr>
              <a:t>bearing</a:t>
            </a:r>
            <a:r>
              <a:rPr lang="it-IT" sz="2000" b="1" u="sng" dirty="0">
                <a:solidFill>
                  <a:srgbClr val="0070C0"/>
                </a:solidFill>
              </a:rPr>
              <a:t> </a:t>
            </a:r>
            <a:r>
              <a:rPr lang="it-IT" sz="2000" b="1" u="sng" dirty="0" err="1">
                <a:solidFill>
                  <a:srgbClr val="0070C0"/>
                </a:solidFill>
              </a:rPr>
              <a:t>protoliths</a:t>
            </a:r>
            <a:r>
              <a:rPr lang="it-IT" sz="2000" b="1" u="sng" dirty="0">
                <a:solidFill>
                  <a:srgbClr val="0070C0"/>
                </a:solidFill>
              </a:rPr>
              <a:t> (MAGNESITE SERIES): </a:t>
            </a:r>
            <a:r>
              <a:rPr lang="it-IT" sz="2000" dirty="0"/>
              <a:t>magnesite-</a:t>
            </a:r>
            <a:r>
              <a:rPr lang="it-IT" sz="2000" dirty="0" err="1"/>
              <a:t>ores</a:t>
            </a:r>
            <a:r>
              <a:rPr lang="it-IT" sz="2000" dirty="0"/>
              <a:t>, </a:t>
            </a:r>
            <a:r>
              <a:rPr lang="it-IT" sz="2000" dirty="0" err="1"/>
              <a:t>magnesitic</a:t>
            </a:r>
            <a:r>
              <a:rPr lang="it-IT" sz="2000" dirty="0"/>
              <a:t> </a:t>
            </a:r>
            <a:r>
              <a:rPr lang="it-IT" sz="2000" dirty="0" err="1"/>
              <a:t>pelites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3DCDAB-6723-D28F-3956-1EA82DF6D06C}"/>
              </a:ext>
            </a:extLst>
          </p:cNvPr>
          <p:cNvSpPr txBox="1"/>
          <p:nvPr/>
        </p:nvSpPr>
        <p:spPr>
          <a:xfrm>
            <a:off x="95659" y="4996397"/>
            <a:ext cx="9017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/>
              <a:t>Includes different types of </a:t>
            </a:r>
            <a:r>
              <a:rPr lang="en-US" sz="2000" b="1" dirty="0"/>
              <a:t>carbonate-bearing </a:t>
            </a:r>
            <a:r>
              <a:rPr lang="en-US" sz="2000" dirty="0"/>
              <a:t>lithologies mostly derived from:</a:t>
            </a: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ttangolo 17">
            <a:extLst>
              <a:ext uri="{FF2B5EF4-FFF2-40B4-BE49-F238E27FC236}">
                <a16:creationId xmlns:a16="http://schemas.microsoft.com/office/drawing/2014/main" id="{99FDA294-AC87-4A26-D3AC-66013CF799F1}"/>
              </a:ext>
            </a:extLst>
          </p:cNvPr>
          <p:cNvSpPr/>
          <p:nvPr/>
        </p:nvSpPr>
        <p:spPr>
          <a:xfrm>
            <a:off x="10680066" y="6363815"/>
            <a:ext cx="1383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 err="1">
                <a:solidFill>
                  <a:srgbClr val="000000"/>
                </a:solidFill>
              </a:rPr>
              <a:t>Modified</a:t>
            </a:r>
            <a:r>
              <a:rPr lang="it-IT" sz="1200" b="1" dirty="0">
                <a:solidFill>
                  <a:srgbClr val="000000"/>
                </a:solidFill>
              </a:rPr>
              <a:t> after </a:t>
            </a:r>
          </a:p>
          <a:p>
            <a:r>
              <a:rPr lang="it-IT" sz="1200" b="1" dirty="0" err="1">
                <a:solidFill>
                  <a:srgbClr val="000000"/>
                </a:solidFill>
              </a:rPr>
              <a:t>Stöcklin</a:t>
            </a:r>
            <a:r>
              <a:rPr lang="it-IT" sz="1200" b="1" dirty="0">
                <a:solidFill>
                  <a:srgbClr val="000000"/>
                </a:solidFill>
              </a:rPr>
              <a:t> (1980) </a:t>
            </a:r>
            <a:endParaRPr lang="it-IT" sz="1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3A8C70-E063-49CD-442E-91C030439AAA}"/>
              </a:ext>
            </a:extLst>
          </p:cNvPr>
          <p:cNvSpPr txBox="1"/>
          <p:nvPr/>
        </p:nvSpPr>
        <p:spPr>
          <a:xfrm>
            <a:off x="4251690" y="4375255"/>
            <a:ext cx="6015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Geological sketch map of Nepal Himalaya modified from </a:t>
            </a:r>
            <a:r>
              <a:rPr lang="en-US" sz="1200" b="1" dirty="0" err="1"/>
              <a:t>Dhital</a:t>
            </a:r>
            <a:r>
              <a:rPr lang="en-US" sz="1200" b="1" dirty="0"/>
              <a:t> (2015) and He et al. (2015)</a:t>
            </a:r>
            <a:endParaRPr lang="en-GB" sz="1200" b="1" dirty="0"/>
          </a:p>
        </p:txBody>
      </p:sp>
      <p:sp>
        <p:nvSpPr>
          <p:cNvPr id="20" name="Slide Number Placeholder 17">
            <a:extLst>
              <a:ext uri="{FF2B5EF4-FFF2-40B4-BE49-F238E27FC236}">
                <a16:creationId xmlns:a16="http://schemas.microsoft.com/office/drawing/2014/main" id="{999F7F80-AB38-679E-8FDB-3FCE41479BF4}"/>
              </a:ext>
            </a:extLst>
          </p:cNvPr>
          <p:cNvSpPr txBox="1">
            <a:spLocks/>
          </p:cNvSpPr>
          <p:nvPr/>
        </p:nvSpPr>
        <p:spPr>
          <a:xfrm>
            <a:off x="11940540" y="6515100"/>
            <a:ext cx="217931" cy="288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66F44A-B06E-4F91-9B30-1554810F5081}" type="slidenum">
              <a:rPr lang="en-GB" sz="1600" b="1" smtClean="0">
                <a:solidFill>
                  <a:schemeClr val="tx1"/>
                </a:solidFill>
              </a:rPr>
              <a:pPr/>
              <a:t>2</a:t>
            </a:fld>
            <a:endParaRPr lang="en-GB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8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94A69A97-5640-DA7B-265B-3DC0D844A350}"/>
              </a:ext>
            </a:extLst>
          </p:cNvPr>
          <p:cNvSpPr txBox="1">
            <a:spLocks/>
          </p:cNvSpPr>
          <p:nvPr/>
        </p:nvSpPr>
        <p:spPr>
          <a:xfrm>
            <a:off x="11940540" y="6515100"/>
            <a:ext cx="217931" cy="288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66F44A-B06E-4F91-9B30-1554810F5081}" type="slidenum">
              <a:rPr lang="en-GB" sz="1600" b="1" smtClean="0">
                <a:solidFill>
                  <a:schemeClr val="tx1"/>
                </a:solidFill>
              </a:rPr>
              <a:pPr/>
              <a:t>3</a:t>
            </a:fld>
            <a:endParaRPr lang="en-GB" sz="1600" b="1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9B87D7-05C1-1B18-9DFE-110AD7E380CB}"/>
              </a:ext>
            </a:extLst>
          </p:cNvPr>
          <p:cNvGrpSpPr/>
          <p:nvPr/>
        </p:nvGrpSpPr>
        <p:grpSpPr>
          <a:xfrm>
            <a:off x="0" y="-8701"/>
            <a:ext cx="12192000" cy="338554"/>
            <a:chOff x="0" y="-8701"/>
            <a:chExt cx="12192000" cy="3385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DA9660-1AF6-BBE8-4547-6439A0CAF2D1}"/>
                </a:ext>
              </a:extLst>
            </p:cNvPr>
            <p:cNvSpPr/>
            <p:nvPr/>
          </p:nvSpPr>
          <p:spPr>
            <a:xfrm>
              <a:off x="0" y="0"/>
              <a:ext cx="12192000" cy="3077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E9E0BC-41B8-FE46-0CC0-2BEBA3AF4DE9}"/>
                </a:ext>
              </a:extLst>
            </p:cNvPr>
            <p:cNvSpPr txBox="1"/>
            <p:nvPr/>
          </p:nvSpPr>
          <p:spPr>
            <a:xfrm>
              <a:off x="38100" y="-8701"/>
              <a:ext cx="12153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Introduction   </a:t>
              </a:r>
              <a:r>
                <a:rPr lang="en-US" sz="1600" b="1" dirty="0">
                  <a:solidFill>
                    <a:schemeClr val="bg1"/>
                  </a:solidFill>
                </a:rPr>
                <a:t>                           Aims/Methods                             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Petrography                              PT-X(CO</a:t>
              </a:r>
              <a:r>
                <a:rPr lang="en-US" sz="1600" b="1" baseline="-25000" dirty="0">
                  <a:solidFill>
                    <a:schemeClr val="bg2">
                      <a:lumMod val="75000"/>
                    </a:schemeClr>
                  </a:solidFill>
                </a:rPr>
                <a:t>2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) </a:t>
              </a:r>
              <a:r>
                <a:rPr lang="en-US" sz="1600" b="1" dirty="0" err="1">
                  <a:solidFill>
                    <a:schemeClr val="bg2">
                      <a:lumMod val="75000"/>
                    </a:schemeClr>
                  </a:solidFill>
                </a:rPr>
                <a:t>Pseudosection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                           Conclusion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F9A7714-0C8C-797F-2373-F5059D2DE63E}"/>
              </a:ext>
            </a:extLst>
          </p:cNvPr>
          <p:cNvSpPr txBox="1"/>
          <p:nvPr/>
        </p:nvSpPr>
        <p:spPr>
          <a:xfrm>
            <a:off x="75194" y="323515"/>
            <a:ext cx="1634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Approach</a:t>
            </a:r>
            <a:endParaRPr lang="en-GB" sz="2400" b="1" u="sng" dirty="0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EFE0D1C6-F84D-C06A-47FE-AF73D5F85775}"/>
              </a:ext>
            </a:extLst>
          </p:cNvPr>
          <p:cNvSpPr txBox="1"/>
          <p:nvPr/>
        </p:nvSpPr>
        <p:spPr>
          <a:xfrm>
            <a:off x="374670" y="837969"/>
            <a:ext cx="10795036" cy="1394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 Understanding the nature of decarbonation reactions in the LHS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lithologies</a:t>
            </a:r>
            <a:endParaRPr lang="en-US" sz="2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ea typeface="Calibri" panose="020F0502020204030204" pitchFamily="34" charset="0"/>
                <a:cs typeface="Times New Roman" panose="02020603050405020304" pitchFamily="18" charset="0"/>
              </a:rPr>
              <a:t> Constraining the P-T conditions at which these reactions occurred </a:t>
            </a:r>
            <a:endParaRPr lang="en-GB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GB" sz="2200" dirty="0">
                <a:ea typeface="Calibri" panose="020F0502020204030204" pitchFamily="34" charset="0"/>
                <a:cs typeface="Times New Roman" panose="02020603050405020304" pitchFamily="18" charset="0"/>
              </a:rPr>
              <a:t> Estimating the amounts of dolomite/magnesite consumed and associated CO</a:t>
            </a:r>
            <a:r>
              <a:rPr lang="en-GB" sz="22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200" dirty="0">
                <a:ea typeface="Calibri" panose="020F0502020204030204" pitchFamily="34" charset="0"/>
                <a:cs typeface="Times New Roman" panose="02020603050405020304" pitchFamily="18" charset="0"/>
              </a:rPr>
              <a:t> released</a:t>
            </a:r>
            <a:endParaRPr lang="en-US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EDAF88-FDE9-4276-788D-BCA0237F9013}"/>
              </a:ext>
            </a:extLst>
          </p:cNvPr>
          <p:cNvGrpSpPr/>
          <p:nvPr/>
        </p:nvGrpSpPr>
        <p:grpSpPr>
          <a:xfrm>
            <a:off x="7123320" y="2274137"/>
            <a:ext cx="4980288" cy="4624948"/>
            <a:chOff x="6867288" y="2322905"/>
            <a:chExt cx="4980288" cy="4624948"/>
          </a:xfrm>
        </p:grpSpPr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D662E9D9-23F9-03F7-3D84-7F9DC66E1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2152" y="2376790"/>
              <a:ext cx="4794360" cy="40209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592D98-2B94-0F14-B170-50E24F495898}"/>
                </a:ext>
              </a:extLst>
            </p:cNvPr>
            <p:cNvSpPr txBox="1"/>
            <p:nvPr/>
          </p:nvSpPr>
          <p:spPr>
            <a:xfrm>
              <a:off x="8592436" y="6516966"/>
              <a:ext cx="16548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/>
                <a:t>CAF diagram</a:t>
              </a:r>
              <a:endParaRPr lang="en-GB" sz="2200" b="1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8AFA9D-145F-2714-7581-F3FD96B56651}"/>
                </a:ext>
              </a:extLst>
            </p:cNvPr>
            <p:cNvSpPr/>
            <p:nvPr/>
          </p:nvSpPr>
          <p:spPr>
            <a:xfrm>
              <a:off x="6867288" y="2322905"/>
              <a:ext cx="4980288" cy="4242076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7A38B9-F598-5BD3-85BA-66594451017C}"/>
              </a:ext>
            </a:extLst>
          </p:cNvPr>
          <p:cNvGrpSpPr/>
          <p:nvPr/>
        </p:nvGrpSpPr>
        <p:grpSpPr>
          <a:xfrm>
            <a:off x="38100" y="2663834"/>
            <a:ext cx="8638972" cy="1280631"/>
            <a:chOff x="45567" y="1720438"/>
            <a:chExt cx="8536048" cy="12806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00F4CD-0FA3-A388-B776-95C9566DCE7A}"/>
                </a:ext>
              </a:extLst>
            </p:cNvPr>
            <p:cNvSpPr txBox="1"/>
            <p:nvPr/>
          </p:nvSpPr>
          <p:spPr>
            <a:xfrm>
              <a:off x="45567" y="1720438"/>
              <a:ext cx="85360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/>
                <a:t>Methods</a:t>
              </a:r>
            </a:p>
          </p:txBody>
        </p:sp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70BA1012-E2A9-4780-7977-712FAE4DE1E1}"/>
                </a:ext>
              </a:extLst>
            </p:cNvPr>
            <p:cNvSpPr txBox="1"/>
            <p:nvPr/>
          </p:nvSpPr>
          <p:spPr>
            <a:xfrm>
              <a:off x="239139" y="2231628"/>
              <a:ext cx="67605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Petrography, microstructural analysis and mineral </a:t>
              </a:r>
            </a:p>
            <a:p>
              <a:r>
                <a:rPr lang="en-US" sz="2200" b="1" dirty="0"/>
                <a:t>chemistry on 10 carbonate-rich lithology (Central Nepal)</a:t>
              </a:r>
            </a:p>
          </p:txBody>
        </p:sp>
      </p:grpSp>
      <p:sp>
        <p:nvSpPr>
          <p:cNvPr id="19" name="TextBox 5">
            <a:extLst>
              <a:ext uri="{FF2B5EF4-FFF2-40B4-BE49-F238E27FC236}">
                <a16:creationId xmlns:a16="http://schemas.microsoft.com/office/drawing/2014/main" id="{3224A644-B7A0-AC5C-0BA2-45A96FE02057}"/>
              </a:ext>
            </a:extLst>
          </p:cNvPr>
          <p:cNvSpPr txBox="1"/>
          <p:nvPr/>
        </p:nvSpPr>
        <p:spPr>
          <a:xfrm>
            <a:off x="209370" y="4085482"/>
            <a:ext cx="5562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Thermodynamic modeling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9F436C5D-ED7E-5B75-68FD-7C6EE14CC9A1}"/>
              </a:ext>
            </a:extLst>
          </p:cNvPr>
          <p:cNvSpPr txBox="1"/>
          <p:nvPr/>
        </p:nvSpPr>
        <p:spPr>
          <a:xfrm>
            <a:off x="420758" y="4685012"/>
            <a:ext cx="63002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598" indent="-380598" algn="just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P/T-X(CO</a:t>
            </a:r>
            <a:r>
              <a:rPr lang="en-US" sz="2200" b="1" baseline="-25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pseudosection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calculated in the system NKCFMAST-HC </a:t>
            </a:r>
            <a:r>
              <a:rPr lang="en-US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using </a:t>
            </a:r>
            <a:r>
              <a:rPr lang="en-US" sz="2200" dirty="0"/>
              <a:t>Perplex 6.9.0, HP04 database, H</a:t>
            </a:r>
            <a:r>
              <a:rPr lang="en-US" sz="2200" baseline="-25000" dirty="0"/>
              <a:t>2</a:t>
            </a:r>
            <a:r>
              <a:rPr lang="en-US" sz="2200" dirty="0"/>
              <a:t>O in excess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P/T gradient defined based on the P-T evolution</a:t>
            </a:r>
          </a:p>
          <a:p>
            <a:pPr algn="just"/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constrained from the associated </a:t>
            </a:r>
            <a:r>
              <a:rPr lang="en-GB" sz="2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metapelites</a:t>
            </a:r>
            <a:endParaRPr lang="en-US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31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B09CFE06-E1F7-916A-374C-FB299971D452}"/>
              </a:ext>
            </a:extLst>
          </p:cNvPr>
          <p:cNvSpPr txBox="1">
            <a:spLocks/>
          </p:cNvSpPr>
          <p:nvPr/>
        </p:nvSpPr>
        <p:spPr>
          <a:xfrm>
            <a:off x="11940540" y="6515100"/>
            <a:ext cx="217931" cy="288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66F44A-B06E-4F91-9B30-1554810F5081}" type="slidenum">
              <a:rPr lang="en-GB" sz="1600" b="1" smtClean="0">
                <a:solidFill>
                  <a:schemeClr val="tx1"/>
                </a:solidFill>
              </a:rPr>
              <a:pPr/>
              <a:t>4</a:t>
            </a:fld>
            <a:endParaRPr lang="en-GB" sz="1600" b="1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680533-8E48-B855-DA68-44A9EEA59B45}"/>
              </a:ext>
            </a:extLst>
          </p:cNvPr>
          <p:cNvGrpSpPr/>
          <p:nvPr/>
        </p:nvGrpSpPr>
        <p:grpSpPr>
          <a:xfrm>
            <a:off x="0" y="-8701"/>
            <a:ext cx="12192000" cy="338554"/>
            <a:chOff x="0" y="-8701"/>
            <a:chExt cx="12192000" cy="3385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F48EBF-6D8A-BB04-1DE2-97C51D275AAA}"/>
                </a:ext>
              </a:extLst>
            </p:cNvPr>
            <p:cNvSpPr/>
            <p:nvPr/>
          </p:nvSpPr>
          <p:spPr>
            <a:xfrm>
              <a:off x="0" y="0"/>
              <a:ext cx="12192000" cy="3077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870E85-24EE-8137-C9BA-5AE83EEC3FC5}"/>
                </a:ext>
              </a:extLst>
            </p:cNvPr>
            <p:cNvSpPr txBox="1"/>
            <p:nvPr/>
          </p:nvSpPr>
          <p:spPr>
            <a:xfrm>
              <a:off x="38100" y="-8701"/>
              <a:ext cx="12153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Introduction   </a:t>
              </a:r>
              <a:r>
                <a:rPr lang="en-US" sz="1600" b="1" dirty="0">
                  <a:solidFill>
                    <a:schemeClr val="bg1"/>
                  </a:solidFill>
                </a:rPr>
                <a:t>                           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Aims/Methods                             </a:t>
              </a:r>
              <a:r>
                <a:rPr lang="en-US" sz="1600" b="1" dirty="0">
                  <a:solidFill>
                    <a:schemeClr val="bg1"/>
                  </a:solidFill>
                </a:rPr>
                <a:t>Petrography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                              PT-X(CO</a:t>
              </a:r>
              <a:r>
                <a:rPr lang="en-US" sz="1600" b="1" baseline="-25000" dirty="0">
                  <a:solidFill>
                    <a:schemeClr val="bg2">
                      <a:lumMod val="75000"/>
                    </a:schemeClr>
                  </a:solidFill>
                </a:rPr>
                <a:t>2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) </a:t>
              </a:r>
              <a:r>
                <a:rPr lang="en-US" sz="1600" b="1" dirty="0" err="1">
                  <a:solidFill>
                    <a:schemeClr val="bg2">
                      <a:lumMod val="75000"/>
                    </a:schemeClr>
                  </a:solidFill>
                </a:rPr>
                <a:t>Pseudosection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                           Conclusion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18D2DB-1FC1-7AE4-4E46-DB489B68276E}"/>
              </a:ext>
            </a:extLst>
          </p:cNvPr>
          <p:cNvGrpSpPr/>
          <p:nvPr/>
        </p:nvGrpSpPr>
        <p:grpSpPr>
          <a:xfrm>
            <a:off x="-58124" y="858074"/>
            <a:ext cx="6076997" cy="5632425"/>
            <a:chOff x="-58124" y="870180"/>
            <a:chExt cx="6076997" cy="5632425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890F4EBA-1693-13F4-4E8D-FA4324AEC89F}"/>
                </a:ext>
              </a:extLst>
            </p:cNvPr>
            <p:cNvSpPr txBox="1"/>
            <p:nvPr/>
          </p:nvSpPr>
          <p:spPr>
            <a:xfrm>
              <a:off x="1579345" y="870180"/>
              <a:ext cx="3270346" cy="338554"/>
            </a:xfrm>
            <a:prstGeom prst="rect">
              <a:avLst/>
            </a:prstGeom>
            <a:solidFill>
              <a:srgbClr val="FDCFF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PROTOLITHS: DOLOMITE SERIES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E15688-4641-3094-B431-DEDD5127A285}"/>
                </a:ext>
              </a:extLst>
            </p:cNvPr>
            <p:cNvSpPr txBox="1"/>
            <p:nvPr/>
          </p:nvSpPr>
          <p:spPr>
            <a:xfrm>
              <a:off x="-58124" y="1606897"/>
              <a:ext cx="2911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rgbClr val="0070C0"/>
                  </a:solidFill>
                </a:rPr>
                <a:t>15a-28a</a:t>
              </a:r>
              <a:r>
                <a:rPr lang="en-US" b="1" dirty="0">
                  <a:solidFill>
                    <a:srgbClr val="0070C0"/>
                  </a:solidFill>
                </a:rPr>
                <a:t>: </a:t>
              </a:r>
              <a:r>
                <a:rPr lang="en-US" b="1" dirty="0" err="1">
                  <a:solidFill>
                    <a:srgbClr val="0070C0"/>
                  </a:solidFill>
                </a:rPr>
                <a:t>Amp+Pl-bearing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carbonatic-phlogopitic</a:t>
              </a:r>
              <a:r>
                <a:rPr lang="en-US" b="1" dirty="0">
                  <a:solidFill>
                    <a:srgbClr val="0070C0"/>
                  </a:solidFill>
                </a:rPr>
                <a:t> schist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943ED1-F510-92F6-115C-8874A3354E00}"/>
                </a:ext>
              </a:extLst>
            </p:cNvPr>
            <p:cNvSpPr txBox="1"/>
            <p:nvPr/>
          </p:nvSpPr>
          <p:spPr>
            <a:xfrm>
              <a:off x="-58124" y="1240994"/>
              <a:ext cx="30540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u="sng" dirty="0">
                  <a:solidFill>
                    <a:srgbClr val="002060"/>
                  </a:solidFill>
                </a:rPr>
                <a:t>Dolomitic marl (31% Dol)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9C68E65-FC8D-3C43-ED28-540E01F77536}"/>
                </a:ext>
              </a:extLst>
            </p:cNvPr>
            <p:cNvGrpSpPr/>
            <p:nvPr/>
          </p:nvGrpSpPr>
          <p:grpSpPr>
            <a:xfrm>
              <a:off x="2936549" y="1224020"/>
              <a:ext cx="3082324" cy="1024389"/>
              <a:chOff x="7328026" y="483518"/>
              <a:chExt cx="3082324" cy="102438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BEEE7A-EF19-CB03-8A2C-6730FD3BE583}"/>
                  </a:ext>
                </a:extLst>
              </p:cNvPr>
              <p:cNvSpPr txBox="1"/>
              <p:nvPr/>
            </p:nvSpPr>
            <p:spPr>
              <a:xfrm>
                <a:off x="7494534" y="861576"/>
                <a:ext cx="29158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u="sng" dirty="0">
                    <a:solidFill>
                      <a:srgbClr val="0070C0"/>
                    </a:solidFill>
                  </a:rPr>
                  <a:t>17b-12</a:t>
                </a:r>
                <a:r>
                  <a:rPr lang="en-US" b="1" dirty="0">
                    <a:solidFill>
                      <a:srgbClr val="0070C0"/>
                    </a:solidFill>
                  </a:rPr>
                  <a:t>: two-mica </a:t>
                </a:r>
                <a:r>
                  <a:rPr lang="en-US" b="1" dirty="0" err="1">
                    <a:solidFill>
                      <a:srgbClr val="0070C0"/>
                    </a:solidFill>
                  </a:rPr>
                  <a:t>Pl+Grt</a:t>
                </a:r>
                <a:r>
                  <a:rPr lang="en-US" b="1" dirty="0">
                    <a:solidFill>
                      <a:srgbClr val="0070C0"/>
                    </a:solidFill>
                  </a:rPr>
                  <a:t> </a:t>
                </a:r>
              </a:p>
              <a:p>
                <a:pPr algn="ctr"/>
                <a:r>
                  <a:rPr lang="en-US" b="1" dirty="0">
                    <a:solidFill>
                      <a:srgbClr val="0070C0"/>
                    </a:solidFill>
                  </a:rPr>
                  <a:t>-bearing graphitic schist </a:t>
                </a:r>
              </a:p>
            </p:txBody>
          </p:sp>
          <p:sp>
            <p:nvSpPr>
              <p:cNvPr id="20" name="TextBox 12">
                <a:extLst>
                  <a:ext uri="{FF2B5EF4-FFF2-40B4-BE49-F238E27FC236}">
                    <a16:creationId xmlns:a16="http://schemas.microsoft.com/office/drawing/2014/main" id="{A1600191-C51F-5ACD-6A4C-39A4C36CFB53}"/>
                  </a:ext>
                </a:extLst>
              </p:cNvPr>
              <p:cNvSpPr txBox="1"/>
              <p:nvPr/>
            </p:nvSpPr>
            <p:spPr>
              <a:xfrm>
                <a:off x="7328026" y="483518"/>
                <a:ext cx="30540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u="sng" dirty="0">
                    <a:solidFill>
                      <a:srgbClr val="002060"/>
                    </a:solidFill>
                  </a:rPr>
                  <a:t>Dolomitic </a:t>
                </a:r>
                <a:r>
                  <a:rPr lang="en-US" sz="2000" b="1" i="1" u="sng" dirty="0" err="1">
                    <a:solidFill>
                      <a:srgbClr val="002060"/>
                    </a:solidFill>
                  </a:rPr>
                  <a:t>pelite</a:t>
                </a:r>
                <a:r>
                  <a:rPr lang="en-US" sz="2000" b="1" i="1" u="sng" dirty="0">
                    <a:solidFill>
                      <a:srgbClr val="002060"/>
                    </a:solidFill>
                  </a:rPr>
                  <a:t> (7% </a:t>
                </a:r>
                <a:r>
                  <a:rPr lang="en-US" sz="2000" b="1" i="1" u="sng" dirty="0" err="1">
                    <a:solidFill>
                      <a:srgbClr val="002060"/>
                    </a:solidFill>
                  </a:rPr>
                  <a:t>Dol</a:t>
                </a:r>
                <a:r>
                  <a:rPr lang="en-US" sz="2000" b="1" i="1" u="sng" dirty="0">
                    <a:solidFill>
                      <a:srgbClr val="002060"/>
                    </a:solidFill>
                  </a:rPr>
                  <a:t>)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69589C8-74A7-BEAA-328F-696F2E64F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6" r="21867"/>
            <a:stretch/>
          </p:blipFill>
          <p:spPr>
            <a:xfrm>
              <a:off x="65309" y="2278559"/>
              <a:ext cx="2911296" cy="2579786"/>
            </a:xfrm>
            <a:prstGeom prst="rect">
              <a:avLst/>
            </a:prstGeom>
          </p:spPr>
        </p:pic>
        <p:pic>
          <p:nvPicPr>
            <p:cNvPr id="16" name="Picture 15" descr="A picture containing grass, flower, outdoor, plant&#10;&#10;Description automatically generated">
              <a:extLst>
                <a:ext uri="{FF2B5EF4-FFF2-40B4-BE49-F238E27FC236}">
                  <a16:creationId xmlns:a16="http://schemas.microsoft.com/office/drawing/2014/main" id="{95570D82-6719-F015-3017-1C7F5AD67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43" r="7306"/>
            <a:stretch/>
          </p:blipFill>
          <p:spPr>
            <a:xfrm>
              <a:off x="3044589" y="2289014"/>
              <a:ext cx="2911296" cy="25523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76229D-9D63-4E1F-7AAE-813735195567}"/>
                </a:ext>
              </a:extLst>
            </p:cNvPr>
            <p:cNvSpPr txBox="1"/>
            <p:nvPr/>
          </p:nvSpPr>
          <p:spPr>
            <a:xfrm>
              <a:off x="137889" y="5025277"/>
              <a:ext cx="194682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b="1" dirty="0" err="1"/>
                <a:t>Dol+Cal</a:t>
              </a:r>
              <a:r>
                <a:rPr lang="en-US" b="1" dirty="0"/>
                <a:t> = 21%</a:t>
              </a: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dirty="0" err="1"/>
                <a:t>Porphyroblastic</a:t>
              </a:r>
              <a:r>
                <a:rPr lang="en-US" dirty="0"/>
                <a:t> Amp (</a:t>
              </a:r>
              <a:r>
                <a:rPr lang="en-US" dirty="0" err="1"/>
                <a:t>MgHbl</a:t>
              </a:r>
              <a:r>
                <a:rPr lang="en-US" dirty="0"/>
                <a:t>) overgrows the </a:t>
              </a:r>
              <a:r>
                <a:rPr lang="en-US" dirty="0" err="1"/>
                <a:t>Sm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3EA524-C58D-FE0E-76B9-380CCCC198DA}"/>
                </a:ext>
              </a:extLst>
            </p:cNvPr>
            <p:cNvSpPr txBox="1"/>
            <p:nvPr/>
          </p:nvSpPr>
          <p:spPr>
            <a:xfrm>
              <a:off x="3101499" y="5001569"/>
              <a:ext cx="27811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b="1" dirty="0"/>
                <a:t>No Dol relics</a:t>
              </a: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dirty="0"/>
                <a:t>Post-kinematic growth of strongly zoned Pl (Na-rich core, Ca-rich rim)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4D5282E-A57A-D0BD-333C-4B89416409AD}"/>
              </a:ext>
            </a:extLst>
          </p:cNvPr>
          <p:cNvSpPr txBox="1"/>
          <p:nvPr/>
        </p:nvSpPr>
        <p:spPr>
          <a:xfrm>
            <a:off x="38100" y="333108"/>
            <a:ext cx="639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RESULTS: Petrographic &amp; Microstructural analysis </a:t>
            </a:r>
            <a:endParaRPr lang="en-GB" sz="2400" b="1" u="sng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10E947-F2DE-EC9A-358D-739123E7AC48}"/>
              </a:ext>
            </a:extLst>
          </p:cNvPr>
          <p:cNvGrpSpPr/>
          <p:nvPr/>
        </p:nvGrpSpPr>
        <p:grpSpPr>
          <a:xfrm>
            <a:off x="5897037" y="835749"/>
            <a:ext cx="6473571" cy="5638743"/>
            <a:chOff x="5897037" y="777601"/>
            <a:chExt cx="6473571" cy="563874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6C6B58-5FC9-43B7-4C89-DE8E3B686C26}"/>
                </a:ext>
              </a:extLst>
            </p:cNvPr>
            <p:cNvSpPr txBox="1"/>
            <p:nvPr/>
          </p:nvSpPr>
          <p:spPr>
            <a:xfrm>
              <a:off x="7601961" y="777601"/>
              <a:ext cx="3444537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PROTOLITHS: MAGNESITE SERIES</a:t>
              </a:r>
              <a:endParaRPr lang="en-GB" sz="1600" b="1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280EB81-0284-6B6A-35E7-63779F516BFD}"/>
                </a:ext>
              </a:extLst>
            </p:cNvPr>
            <p:cNvGrpSpPr/>
            <p:nvPr/>
          </p:nvGrpSpPr>
          <p:grpSpPr>
            <a:xfrm>
              <a:off x="5897037" y="1179210"/>
              <a:ext cx="3489473" cy="1088359"/>
              <a:chOff x="667009" y="1478168"/>
              <a:chExt cx="3093927" cy="108835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1C99008-2D57-7A3F-D61B-F31477F4ED5E}"/>
                  </a:ext>
                </a:extLst>
              </p:cNvPr>
              <p:cNvSpPr txBox="1"/>
              <p:nvPr/>
            </p:nvSpPr>
            <p:spPr>
              <a:xfrm>
                <a:off x="819362" y="1920196"/>
                <a:ext cx="29415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>
                    <a:solidFill>
                      <a:srgbClr val="0070C0"/>
                    </a:solidFill>
                  </a:rPr>
                  <a:t>17b-7d</a:t>
                </a:r>
                <a:r>
                  <a:rPr lang="en-US" b="1" dirty="0">
                    <a:solidFill>
                      <a:srgbClr val="0070C0"/>
                    </a:solidFill>
                  </a:rPr>
                  <a:t>: </a:t>
                </a:r>
                <a:r>
                  <a:rPr lang="en-US" b="1" dirty="0" err="1">
                    <a:solidFill>
                      <a:srgbClr val="0070C0"/>
                    </a:solidFill>
                  </a:rPr>
                  <a:t>Tlc</a:t>
                </a:r>
                <a:r>
                  <a:rPr lang="en-US" b="1" dirty="0">
                    <a:solidFill>
                      <a:srgbClr val="0070C0"/>
                    </a:solidFill>
                  </a:rPr>
                  <a:t> + Mg-</a:t>
                </a:r>
                <a:r>
                  <a:rPr lang="en-US" b="1" dirty="0" err="1">
                    <a:solidFill>
                      <a:srgbClr val="0070C0"/>
                    </a:solidFill>
                  </a:rPr>
                  <a:t>Chl</a:t>
                </a:r>
                <a:r>
                  <a:rPr lang="en-US" b="1" dirty="0">
                    <a:solidFill>
                      <a:srgbClr val="0070C0"/>
                    </a:solidFill>
                  </a:rPr>
                  <a:t> bearing                                      	magnesite ore</a:t>
                </a:r>
              </a:p>
            </p:txBody>
          </p:sp>
          <p:sp>
            <p:nvSpPr>
              <p:cNvPr id="33" name="TextBox 12">
                <a:extLst>
                  <a:ext uri="{FF2B5EF4-FFF2-40B4-BE49-F238E27FC236}">
                    <a16:creationId xmlns:a16="http://schemas.microsoft.com/office/drawing/2014/main" id="{13EC9C17-031D-F08F-0195-1955D156DB61}"/>
                  </a:ext>
                </a:extLst>
              </p:cNvPr>
              <p:cNvSpPr txBox="1"/>
              <p:nvPr/>
            </p:nvSpPr>
            <p:spPr>
              <a:xfrm>
                <a:off x="667009" y="1478168"/>
                <a:ext cx="30540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u="sng" dirty="0">
                    <a:solidFill>
                      <a:srgbClr val="002060"/>
                    </a:solidFill>
                  </a:rPr>
                  <a:t>Magnesite ore (84% Mag)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A3CA791-18BC-8156-7C76-69568A6966D2}"/>
                </a:ext>
              </a:extLst>
            </p:cNvPr>
            <p:cNvGrpSpPr/>
            <p:nvPr/>
          </p:nvGrpSpPr>
          <p:grpSpPr>
            <a:xfrm>
              <a:off x="8926071" y="1184483"/>
              <a:ext cx="3444537" cy="1066536"/>
              <a:chOff x="3773163" y="1483687"/>
              <a:chExt cx="3054085" cy="1066536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7E54F8-EFA0-11F6-A869-26009A11C9D5}"/>
                  </a:ext>
                </a:extLst>
              </p:cNvPr>
              <p:cNvSpPr txBox="1"/>
              <p:nvPr/>
            </p:nvSpPr>
            <p:spPr>
              <a:xfrm>
                <a:off x="3867576" y="1903892"/>
                <a:ext cx="29336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u="sng" dirty="0">
                    <a:solidFill>
                      <a:srgbClr val="0070C0"/>
                    </a:solidFill>
                  </a:rPr>
                  <a:t>17a-35</a:t>
                </a:r>
                <a:r>
                  <a:rPr lang="en-US" b="1" dirty="0">
                    <a:solidFill>
                      <a:srgbClr val="0070C0"/>
                    </a:solidFill>
                  </a:rPr>
                  <a:t>: </a:t>
                </a:r>
                <a:r>
                  <a:rPr lang="en-US" b="1" dirty="0" err="1">
                    <a:solidFill>
                      <a:srgbClr val="0070C0"/>
                    </a:solidFill>
                  </a:rPr>
                  <a:t>Amp+Ky+Grt+Crd</a:t>
                </a:r>
                <a:r>
                  <a:rPr lang="en-US" b="1" dirty="0">
                    <a:solidFill>
                      <a:srgbClr val="0070C0"/>
                    </a:solidFill>
                  </a:rPr>
                  <a:t> – </a:t>
                </a:r>
              </a:p>
              <a:p>
                <a:pPr algn="ctr"/>
                <a:r>
                  <a:rPr lang="en-US" b="1" dirty="0">
                    <a:solidFill>
                      <a:srgbClr val="0070C0"/>
                    </a:solidFill>
                  </a:rPr>
                  <a:t>bearing </a:t>
                </a:r>
                <a:r>
                  <a:rPr lang="en-US" b="1" dirty="0" err="1">
                    <a:solidFill>
                      <a:srgbClr val="0070C0"/>
                    </a:solidFill>
                  </a:rPr>
                  <a:t>phlogopitic</a:t>
                </a:r>
                <a:r>
                  <a:rPr lang="en-US" b="1" dirty="0">
                    <a:solidFill>
                      <a:srgbClr val="0070C0"/>
                    </a:solidFill>
                  </a:rPr>
                  <a:t> schist</a:t>
                </a:r>
              </a:p>
            </p:txBody>
          </p:sp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65B7F097-EC6A-0685-87BD-C96B701C4852}"/>
                  </a:ext>
                </a:extLst>
              </p:cNvPr>
              <p:cNvSpPr txBox="1"/>
              <p:nvPr/>
            </p:nvSpPr>
            <p:spPr>
              <a:xfrm>
                <a:off x="3773163" y="1483687"/>
                <a:ext cx="30540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u="sng" dirty="0" err="1">
                    <a:solidFill>
                      <a:srgbClr val="002060"/>
                    </a:solidFill>
                  </a:rPr>
                  <a:t>Magnesitic</a:t>
                </a:r>
                <a:r>
                  <a:rPr lang="en-US" sz="2000" b="1" i="1" u="sng" dirty="0">
                    <a:solidFill>
                      <a:srgbClr val="002060"/>
                    </a:solidFill>
                  </a:rPr>
                  <a:t> </a:t>
                </a:r>
                <a:r>
                  <a:rPr lang="en-US" sz="2000" b="1" i="1" u="sng" dirty="0" err="1">
                    <a:solidFill>
                      <a:srgbClr val="002060"/>
                    </a:solidFill>
                  </a:rPr>
                  <a:t>pelite</a:t>
                </a:r>
                <a:r>
                  <a:rPr lang="en-US" sz="2000" b="1" i="1" u="sng" dirty="0">
                    <a:solidFill>
                      <a:srgbClr val="002060"/>
                    </a:solidFill>
                  </a:rPr>
                  <a:t> (18% Mag)</a:t>
                </a:r>
              </a:p>
            </p:txBody>
          </p:sp>
        </p:grpSp>
        <p:pic>
          <p:nvPicPr>
            <p:cNvPr id="26" name="Picture 25" descr="A picture containing plant, tree, maple&#10;&#10;Description automatically generated">
              <a:extLst>
                <a:ext uri="{FF2B5EF4-FFF2-40B4-BE49-F238E27FC236}">
                  <a16:creationId xmlns:a16="http://schemas.microsoft.com/office/drawing/2014/main" id="{043D89C0-9D8A-DE13-7870-34BE8DE92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3" r="7077" b="4905"/>
            <a:stretch/>
          </p:blipFill>
          <p:spPr>
            <a:xfrm>
              <a:off x="9072881" y="2285458"/>
              <a:ext cx="3074978" cy="2536867"/>
            </a:xfrm>
            <a:prstGeom prst="rect">
              <a:avLst/>
            </a:prstGeom>
          </p:spPr>
        </p:pic>
        <p:pic>
          <p:nvPicPr>
            <p:cNvPr id="27" name="Picture 26" descr="Map&#10;&#10;Description automatically generated">
              <a:extLst>
                <a:ext uri="{FF2B5EF4-FFF2-40B4-BE49-F238E27FC236}">
                  <a16:creationId xmlns:a16="http://schemas.microsoft.com/office/drawing/2014/main" id="{7ED83C0F-C806-FCD8-3896-7EFAA5293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59" t="12322" r="15517" b="7536"/>
            <a:stretch/>
          </p:blipFill>
          <p:spPr>
            <a:xfrm>
              <a:off x="6113050" y="2285458"/>
              <a:ext cx="2911296" cy="255479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CE00FD-20BB-FAED-48FF-4716029BF5A4}"/>
                </a:ext>
              </a:extLst>
            </p:cNvPr>
            <p:cNvSpPr txBox="1"/>
            <p:nvPr/>
          </p:nvSpPr>
          <p:spPr>
            <a:xfrm>
              <a:off x="6107286" y="4939016"/>
              <a:ext cx="3068491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b="1" dirty="0"/>
                <a:t>Mag = 73% </a:t>
              </a: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dirty="0"/>
                <a:t>Mag partially replaced by 2</a:t>
              </a:r>
              <a:r>
                <a:rPr lang="en-US" baseline="30000" dirty="0"/>
                <a:t>nd</a:t>
              </a:r>
              <a:r>
                <a:rPr lang="en-US" dirty="0"/>
                <a:t> generation of Mag associated with </a:t>
              </a:r>
              <a:r>
                <a:rPr lang="en-US" dirty="0" err="1"/>
                <a:t>Tlc</a:t>
              </a:r>
              <a:r>
                <a:rPr lang="en-US" dirty="0"/>
                <a:t> and Mg-</a:t>
              </a:r>
              <a:r>
                <a:rPr lang="en-US" dirty="0" err="1"/>
                <a:t>Chl</a:t>
              </a:r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463996-06E4-745B-C872-B5DCFBED27BC}"/>
                </a:ext>
              </a:extLst>
            </p:cNvPr>
            <p:cNvSpPr txBox="1"/>
            <p:nvPr/>
          </p:nvSpPr>
          <p:spPr>
            <a:xfrm>
              <a:off x="9260222" y="5046633"/>
              <a:ext cx="29766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b="1" dirty="0"/>
                <a:t>No Mag relics</a:t>
              </a:r>
            </a:p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dirty="0" err="1"/>
                <a:t>Phl</a:t>
              </a:r>
              <a:r>
                <a:rPr lang="en-US" dirty="0"/>
                <a:t>-rich and Amp-rich domains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9D986C5-1A9A-BD2A-C36E-55FDB14EBC70}"/>
              </a:ext>
            </a:extLst>
          </p:cNvPr>
          <p:cNvCxnSpPr>
            <a:cxnSpLocks/>
          </p:cNvCxnSpPr>
          <p:nvPr/>
        </p:nvCxnSpPr>
        <p:spPr>
          <a:xfrm>
            <a:off x="6038181" y="950118"/>
            <a:ext cx="0" cy="53673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A861155-45AB-6F95-6B68-9EF71F99F356}"/>
              </a:ext>
            </a:extLst>
          </p:cNvPr>
          <p:cNvGrpSpPr/>
          <p:nvPr/>
        </p:nvGrpSpPr>
        <p:grpSpPr>
          <a:xfrm>
            <a:off x="4156500" y="6500315"/>
            <a:ext cx="3856969" cy="309742"/>
            <a:chOff x="7740948" y="6502605"/>
            <a:chExt cx="3856969" cy="30974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710782D-D419-4060-AD95-5AF6389F2E73}"/>
                </a:ext>
              </a:extLst>
            </p:cNvPr>
            <p:cNvSpPr/>
            <p:nvPr/>
          </p:nvSpPr>
          <p:spPr>
            <a:xfrm>
              <a:off x="7740948" y="6502605"/>
              <a:ext cx="420624" cy="30974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/>
                <a:t>Grt</a:t>
              </a:r>
              <a:endParaRPr lang="en-GB" sz="1200" b="1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BF2882-12A7-06DB-0757-E956F4FC920E}"/>
                </a:ext>
              </a:extLst>
            </p:cNvPr>
            <p:cNvSpPr/>
            <p:nvPr/>
          </p:nvSpPr>
          <p:spPr>
            <a:xfrm>
              <a:off x="8161572" y="6502605"/>
              <a:ext cx="420624" cy="30974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843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7400B1D-6877-5776-FA8E-13038E685711}"/>
                </a:ext>
              </a:extLst>
            </p:cNvPr>
            <p:cNvSpPr/>
            <p:nvPr/>
          </p:nvSpPr>
          <p:spPr>
            <a:xfrm>
              <a:off x="8582196" y="6502605"/>
              <a:ext cx="420624" cy="309742"/>
            </a:xfrm>
            <a:prstGeom prst="rect">
              <a:avLst/>
            </a:prstGeom>
            <a:solidFill>
              <a:srgbClr val="FDCC07"/>
            </a:solidFill>
            <a:ln>
              <a:solidFill>
                <a:srgbClr val="FEC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9BD7803-F84A-A201-7E90-7DBD068AB1BE}"/>
                </a:ext>
              </a:extLst>
            </p:cNvPr>
            <p:cNvSpPr/>
            <p:nvPr/>
          </p:nvSpPr>
          <p:spPr>
            <a:xfrm>
              <a:off x="8989658" y="6502605"/>
              <a:ext cx="420624" cy="309742"/>
            </a:xfrm>
            <a:prstGeom prst="rect">
              <a:avLst/>
            </a:prstGeom>
            <a:solidFill>
              <a:srgbClr val="5AA5F9"/>
            </a:solidFill>
            <a:ln>
              <a:solidFill>
                <a:srgbClr val="5AA5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CF37439-A844-959C-DC8B-BB440795F9C0}"/>
                </a:ext>
              </a:extLst>
            </p:cNvPr>
            <p:cNvSpPr/>
            <p:nvPr/>
          </p:nvSpPr>
          <p:spPr>
            <a:xfrm>
              <a:off x="9423444" y="6502605"/>
              <a:ext cx="420624" cy="309742"/>
            </a:xfrm>
            <a:prstGeom prst="rect">
              <a:avLst/>
            </a:prstGeom>
            <a:solidFill>
              <a:srgbClr val="F50ADE"/>
            </a:solidFill>
            <a:ln>
              <a:solidFill>
                <a:srgbClr val="F50A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54D1740-E9BC-BE77-3AF7-1E29EDEAB50D}"/>
                </a:ext>
              </a:extLst>
            </p:cNvPr>
            <p:cNvSpPr/>
            <p:nvPr/>
          </p:nvSpPr>
          <p:spPr>
            <a:xfrm>
              <a:off x="9857230" y="6502605"/>
              <a:ext cx="420624" cy="309742"/>
            </a:xfrm>
            <a:prstGeom prst="rect">
              <a:avLst/>
            </a:prstGeom>
            <a:solidFill>
              <a:srgbClr val="1ADF02"/>
            </a:solidFill>
            <a:ln>
              <a:solidFill>
                <a:srgbClr val="1ADF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CCF6F5-2E73-571D-18DF-AF0D18D93F45}"/>
                </a:ext>
              </a:extLst>
            </p:cNvPr>
            <p:cNvSpPr/>
            <p:nvPr/>
          </p:nvSpPr>
          <p:spPr>
            <a:xfrm>
              <a:off x="11096062" y="6502605"/>
              <a:ext cx="420624" cy="309742"/>
            </a:xfrm>
            <a:prstGeom prst="rect">
              <a:avLst/>
            </a:prstGeom>
            <a:solidFill>
              <a:srgbClr val="FE7D00"/>
            </a:solidFill>
            <a:ln>
              <a:solidFill>
                <a:srgbClr val="FE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9F23254-A260-BE1D-758C-ABD6D6DCC719}"/>
                </a:ext>
              </a:extLst>
            </p:cNvPr>
            <p:cNvSpPr txBox="1"/>
            <p:nvPr/>
          </p:nvSpPr>
          <p:spPr>
            <a:xfrm>
              <a:off x="8174733" y="6527936"/>
              <a:ext cx="405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chemeClr val="bg1"/>
                  </a:solidFill>
                </a:rPr>
                <a:t>Bt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3CD7277-F7A4-7C51-0718-4B9B6485DD09}"/>
                </a:ext>
              </a:extLst>
            </p:cNvPr>
            <p:cNvSpPr txBox="1"/>
            <p:nvPr/>
          </p:nvSpPr>
          <p:spPr>
            <a:xfrm>
              <a:off x="8597786" y="6527936"/>
              <a:ext cx="405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Mu</a:t>
              </a:r>
              <a:endParaRPr lang="en-GB" sz="1200" b="1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28CAEE1-821E-B0BD-EFD2-CCF068580AA2}"/>
                </a:ext>
              </a:extLst>
            </p:cNvPr>
            <p:cNvSpPr txBox="1"/>
            <p:nvPr/>
          </p:nvSpPr>
          <p:spPr>
            <a:xfrm>
              <a:off x="9016791" y="6527936"/>
              <a:ext cx="405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chemeClr val="bg1"/>
                  </a:solidFill>
                </a:rPr>
                <a:t>Plg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9149D31-0FAE-04B9-FED1-C2BC52EA6374}"/>
                </a:ext>
              </a:extLst>
            </p:cNvPr>
            <p:cNvSpPr txBox="1"/>
            <p:nvPr/>
          </p:nvSpPr>
          <p:spPr>
            <a:xfrm>
              <a:off x="9421825" y="6527936"/>
              <a:ext cx="405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Dol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3001C02-AB32-2787-1E1C-C19EC19CB04E}"/>
                </a:ext>
              </a:extLst>
            </p:cNvPr>
            <p:cNvSpPr txBox="1"/>
            <p:nvPr/>
          </p:nvSpPr>
          <p:spPr>
            <a:xfrm>
              <a:off x="9864620" y="6527936"/>
              <a:ext cx="405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Cal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6884B88-1548-C8DF-8E08-D0EAFC36F2B7}"/>
                </a:ext>
              </a:extLst>
            </p:cNvPr>
            <p:cNvSpPr txBox="1"/>
            <p:nvPr/>
          </p:nvSpPr>
          <p:spPr>
            <a:xfrm>
              <a:off x="11094442" y="6527936"/>
              <a:ext cx="503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Amp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47BF120-ABC8-5055-81B2-3436A7218CFA}"/>
                </a:ext>
              </a:extLst>
            </p:cNvPr>
            <p:cNvSpPr/>
            <p:nvPr/>
          </p:nvSpPr>
          <p:spPr>
            <a:xfrm>
              <a:off x="10712063" y="6502605"/>
              <a:ext cx="420624" cy="309742"/>
            </a:xfrm>
            <a:prstGeom prst="rect">
              <a:avLst/>
            </a:prstGeom>
            <a:solidFill>
              <a:srgbClr val="007DBD"/>
            </a:solidFill>
            <a:ln>
              <a:solidFill>
                <a:srgbClr val="007D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8A7C516-6056-89E0-B667-8C1594157FD7}"/>
                </a:ext>
              </a:extLst>
            </p:cNvPr>
            <p:cNvSpPr txBox="1"/>
            <p:nvPr/>
          </p:nvSpPr>
          <p:spPr>
            <a:xfrm>
              <a:off x="10710443" y="6527936"/>
              <a:ext cx="503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Mag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EC85905-0059-0C6E-1424-F84BB96852D0}"/>
                </a:ext>
              </a:extLst>
            </p:cNvPr>
            <p:cNvSpPr/>
            <p:nvPr/>
          </p:nvSpPr>
          <p:spPr>
            <a:xfrm>
              <a:off x="10286864" y="6502605"/>
              <a:ext cx="420624" cy="309742"/>
            </a:xfrm>
            <a:prstGeom prst="rect">
              <a:avLst/>
            </a:prstGeom>
            <a:solidFill>
              <a:srgbClr val="007300"/>
            </a:solidFill>
            <a:ln>
              <a:solidFill>
                <a:srgbClr val="00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1FDA228-D91B-8BFF-E563-0F194FDA8BAF}"/>
                </a:ext>
              </a:extLst>
            </p:cNvPr>
            <p:cNvSpPr txBox="1"/>
            <p:nvPr/>
          </p:nvSpPr>
          <p:spPr>
            <a:xfrm>
              <a:off x="10285244" y="6527936"/>
              <a:ext cx="5034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chemeClr val="bg1"/>
                  </a:solidFill>
                </a:rPr>
                <a:t>Chl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88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94B0FA5-BF09-FF08-E507-5405C91EC8B2}"/>
              </a:ext>
            </a:extLst>
          </p:cNvPr>
          <p:cNvGrpSpPr/>
          <p:nvPr/>
        </p:nvGrpSpPr>
        <p:grpSpPr>
          <a:xfrm>
            <a:off x="0" y="-8701"/>
            <a:ext cx="12192000" cy="338554"/>
            <a:chOff x="0" y="-8701"/>
            <a:chExt cx="12192000" cy="3385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D9C159-2B65-DC24-AD4C-5F91515C4E2E}"/>
                </a:ext>
              </a:extLst>
            </p:cNvPr>
            <p:cNvSpPr/>
            <p:nvPr/>
          </p:nvSpPr>
          <p:spPr>
            <a:xfrm>
              <a:off x="0" y="0"/>
              <a:ext cx="12192000" cy="3077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C685F2-7A6A-01A6-34B3-01363EA75FDC}"/>
                </a:ext>
              </a:extLst>
            </p:cNvPr>
            <p:cNvSpPr txBox="1"/>
            <p:nvPr/>
          </p:nvSpPr>
          <p:spPr>
            <a:xfrm>
              <a:off x="38100" y="-8701"/>
              <a:ext cx="12153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Introduction   </a:t>
              </a:r>
              <a:r>
                <a:rPr lang="en-US" sz="1600" b="1" dirty="0">
                  <a:solidFill>
                    <a:schemeClr val="bg1"/>
                  </a:solidFill>
                </a:rPr>
                <a:t>                         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  Aims/Methods                             Petrography                              </a:t>
              </a:r>
              <a:r>
                <a:rPr lang="en-US" sz="1600" b="1" dirty="0">
                  <a:solidFill>
                    <a:schemeClr val="bg1"/>
                  </a:solidFill>
                </a:rPr>
                <a:t>PT-X(CO</a:t>
              </a:r>
              <a:r>
                <a:rPr lang="en-US" sz="1600" b="1" baseline="-25000" dirty="0">
                  <a:solidFill>
                    <a:schemeClr val="bg1"/>
                  </a:solidFill>
                </a:rPr>
                <a:t>2</a:t>
              </a:r>
              <a:r>
                <a:rPr lang="en-US" sz="1600" b="1" dirty="0">
                  <a:solidFill>
                    <a:schemeClr val="bg1"/>
                  </a:solidFill>
                </a:rPr>
                <a:t>) </a:t>
              </a:r>
              <a:r>
                <a:rPr lang="en-US" sz="1600" b="1" dirty="0" err="1">
                  <a:solidFill>
                    <a:schemeClr val="bg1"/>
                  </a:solidFill>
                </a:rPr>
                <a:t>Pseudosection</a:t>
              </a:r>
              <a:r>
                <a:rPr lang="en-US" sz="1600" b="1" dirty="0">
                  <a:solidFill>
                    <a:schemeClr val="bg1"/>
                  </a:solidFill>
                </a:rPr>
                <a:t>                           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Conclusion</a:t>
              </a:r>
            </a:p>
          </p:txBody>
        </p:sp>
      </p:grpSp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60014620-AA3F-B9E3-C90D-3DBA0945A0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37"/>
          <a:stretch/>
        </p:blipFill>
        <p:spPr>
          <a:xfrm>
            <a:off x="28372" y="2323345"/>
            <a:ext cx="6096000" cy="44949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AF26DC-046C-A5A1-0AF0-C83C3B200447}"/>
              </a:ext>
            </a:extLst>
          </p:cNvPr>
          <p:cNvSpPr txBox="1"/>
          <p:nvPr/>
        </p:nvSpPr>
        <p:spPr>
          <a:xfrm>
            <a:off x="525164" y="1655513"/>
            <a:ext cx="5296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Observed assemblage grew at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T=610</a:t>
            </a:r>
            <a:r>
              <a:rPr lang="en-US" b="1" baseline="30000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C-620</a:t>
            </a:r>
            <a:r>
              <a:rPr lang="en-US" b="1" baseline="30000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70C0"/>
                </a:solidFill>
              </a:rPr>
              <a:t>Amount of dolomite consumed: 10 vol%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69BC7F-6F08-1B30-8784-554FE99B08CA}"/>
              </a:ext>
            </a:extLst>
          </p:cNvPr>
          <p:cNvSpPr txBox="1"/>
          <p:nvPr/>
        </p:nvSpPr>
        <p:spPr>
          <a:xfrm>
            <a:off x="0" y="1280085"/>
            <a:ext cx="5989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2060"/>
                </a:solidFill>
              </a:rPr>
              <a:t>15a-28a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Amp+Pl-bearing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</a:rPr>
              <a:t>carbonatic-phlogopitic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schist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16AA7E-B3AD-DE00-0B69-3EA5F695BC9B}"/>
              </a:ext>
            </a:extLst>
          </p:cNvPr>
          <p:cNvSpPr txBox="1"/>
          <p:nvPr/>
        </p:nvSpPr>
        <p:spPr>
          <a:xfrm>
            <a:off x="3821954" y="2395835"/>
            <a:ext cx="2167581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err="1"/>
              <a:t>Dol+Ky+Mu+Qz</a:t>
            </a:r>
            <a:r>
              <a:rPr lang="en-US" sz="1400" b="1" dirty="0"/>
              <a:t> = </a:t>
            </a:r>
            <a:r>
              <a:rPr lang="en-US" sz="1400" b="1" dirty="0" err="1"/>
              <a:t>Bt+Pl+Zo</a:t>
            </a:r>
            <a:endParaRPr lang="en-US" sz="1400" b="1" dirty="0"/>
          </a:p>
          <a:p>
            <a:r>
              <a:rPr lang="en-US" sz="1400" b="1" dirty="0" err="1"/>
              <a:t>Dol+Ky+Pl+Qz</a:t>
            </a:r>
            <a:r>
              <a:rPr lang="en-US" sz="1400" b="1" dirty="0"/>
              <a:t> = </a:t>
            </a:r>
            <a:r>
              <a:rPr lang="en-US" sz="1400" b="1" dirty="0" err="1"/>
              <a:t>Bt+Hbl+Zo</a:t>
            </a:r>
            <a:endParaRPr lang="en-GB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4F9D58-6E83-3A3E-5483-4A9CA0761B98}"/>
              </a:ext>
            </a:extLst>
          </p:cNvPr>
          <p:cNvSpPr txBox="1"/>
          <p:nvPr/>
        </p:nvSpPr>
        <p:spPr>
          <a:xfrm>
            <a:off x="28372" y="329853"/>
            <a:ext cx="5202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RESULTS: </a:t>
            </a:r>
            <a:r>
              <a:rPr lang="en-US" sz="2400" b="1" u="sng" dirty="0" err="1"/>
              <a:t>Pseudosections</a:t>
            </a:r>
            <a:endParaRPr lang="en-GB" sz="2400" b="1" u="sng" dirty="0"/>
          </a:p>
        </p:txBody>
      </p:sp>
      <p:pic>
        <p:nvPicPr>
          <p:cNvPr id="15" name="Picture 1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4FB122F-85D4-66DE-0021-D9640C2403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4867"/>
          <a:stretch/>
        </p:blipFill>
        <p:spPr>
          <a:xfrm>
            <a:off x="6248187" y="2291538"/>
            <a:ext cx="5935502" cy="43926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F1CBC7-F718-2300-7638-ADB46874255D}"/>
              </a:ext>
            </a:extLst>
          </p:cNvPr>
          <p:cNvSpPr txBox="1"/>
          <p:nvPr/>
        </p:nvSpPr>
        <p:spPr>
          <a:xfrm>
            <a:off x="6568072" y="1658063"/>
            <a:ext cx="524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Observed assemblage grew at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T=630</a:t>
            </a:r>
            <a:r>
              <a:rPr lang="en-US" b="1" baseline="30000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C-650</a:t>
            </a:r>
            <a:r>
              <a:rPr lang="en-US" b="1" baseline="30000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70C0"/>
                </a:solidFill>
              </a:rPr>
              <a:t>Amount of magnesite consumed: 18 vol% 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B62487F-78AB-7397-D1EA-8E71453E66E6}"/>
              </a:ext>
            </a:extLst>
          </p:cNvPr>
          <p:cNvSpPr txBox="1"/>
          <p:nvPr/>
        </p:nvSpPr>
        <p:spPr>
          <a:xfrm>
            <a:off x="6094006" y="1273831"/>
            <a:ext cx="5935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2060"/>
                </a:solidFill>
              </a:rPr>
              <a:t>17a-35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  <a:r>
              <a:rPr lang="en-US" sz="2000" b="1" dirty="0" err="1">
                <a:solidFill>
                  <a:srgbClr val="002060"/>
                </a:solidFill>
              </a:rPr>
              <a:t>Amp+Ky+Grt+Crd</a:t>
            </a:r>
            <a:r>
              <a:rPr lang="en-US" sz="2000" b="1" dirty="0">
                <a:solidFill>
                  <a:srgbClr val="002060"/>
                </a:solidFill>
              </a:rPr>
              <a:t> -bearing </a:t>
            </a:r>
            <a:r>
              <a:rPr lang="en-US" sz="2000" b="1" dirty="0" err="1">
                <a:solidFill>
                  <a:srgbClr val="002060"/>
                </a:solidFill>
              </a:rPr>
              <a:t>phlogopitic</a:t>
            </a:r>
            <a:r>
              <a:rPr lang="en-US" sz="2000" b="1" dirty="0">
                <a:solidFill>
                  <a:srgbClr val="002060"/>
                </a:solidFill>
              </a:rPr>
              <a:t> schist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4AD82C-362F-2BB2-9AB3-CBC0B6B993F7}"/>
              </a:ext>
            </a:extLst>
          </p:cNvPr>
          <p:cNvSpPr txBox="1"/>
          <p:nvPr/>
        </p:nvSpPr>
        <p:spPr>
          <a:xfrm>
            <a:off x="8245425" y="5487734"/>
            <a:ext cx="2302329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Mag+Ky+Qz</a:t>
            </a:r>
            <a:r>
              <a:rPr lang="en-US" sz="1400" b="1" dirty="0"/>
              <a:t> = </a:t>
            </a:r>
            <a:r>
              <a:rPr lang="en-US" sz="1400" b="1" dirty="0" err="1"/>
              <a:t>Chl+Grt</a:t>
            </a:r>
            <a:endParaRPr lang="en-US" sz="1400" b="1" dirty="0"/>
          </a:p>
          <a:p>
            <a:r>
              <a:rPr lang="en-US" sz="1400" b="1" dirty="0" err="1"/>
              <a:t>Chl+Pl+Qz</a:t>
            </a:r>
            <a:r>
              <a:rPr lang="en-US" sz="1400" b="1" dirty="0"/>
              <a:t> = </a:t>
            </a:r>
            <a:r>
              <a:rPr lang="en-US" sz="1400" b="1" dirty="0" err="1"/>
              <a:t>Hbl+Ky+Oamp</a:t>
            </a:r>
            <a:endParaRPr lang="en-US" sz="1400" b="1" dirty="0"/>
          </a:p>
          <a:p>
            <a:r>
              <a:rPr lang="en-US" sz="1400" b="1" dirty="0" err="1"/>
              <a:t>Chl+Hbl+Qz</a:t>
            </a:r>
            <a:r>
              <a:rPr lang="en-US" sz="1400" b="1" dirty="0"/>
              <a:t> = </a:t>
            </a:r>
            <a:r>
              <a:rPr lang="en-US" sz="1400" b="1" dirty="0" err="1"/>
              <a:t>Ky+Oamp+Tlc</a:t>
            </a:r>
            <a:endParaRPr lang="en-US" sz="1400" b="1" dirty="0"/>
          </a:p>
          <a:p>
            <a:r>
              <a:rPr lang="en-US" sz="1400" b="1" dirty="0" err="1"/>
              <a:t>Grt+Hbl+Qz+Tlc</a:t>
            </a:r>
            <a:r>
              <a:rPr lang="en-US" sz="1400" b="1" dirty="0"/>
              <a:t>=</a:t>
            </a:r>
            <a:r>
              <a:rPr lang="en-US" sz="1400" b="1" dirty="0" err="1"/>
              <a:t>Oamp+Pl</a:t>
            </a:r>
            <a:endParaRPr lang="en-GB" sz="1400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6DD590-BF10-0702-1B06-648576518C3F}"/>
              </a:ext>
            </a:extLst>
          </p:cNvPr>
          <p:cNvCxnSpPr>
            <a:cxnSpLocks/>
          </p:cNvCxnSpPr>
          <p:nvPr/>
        </p:nvCxnSpPr>
        <p:spPr>
          <a:xfrm>
            <a:off x="6198108" y="1109239"/>
            <a:ext cx="0" cy="572198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2">
            <a:extLst>
              <a:ext uri="{FF2B5EF4-FFF2-40B4-BE49-F238E27FC236}">
                <a16:creationId xmlns:a16="http://schemas.microsoft.com/office/drawing/2014/main" id="{5FF6811E-5472-0A93-851F-2476054C4DF9}"/>
              </a:ext>
            </a:extLst>
          </p:cNvPr>
          <p:cNvSpPr txBox="1"/>
          <p:nvPr/>
        </p:nvSpPr>
        <p:spPr>
          <a:xfrm>
            <a:off x="2029116" y="904955"/>
            <a:ext cx="2343431" cy="338554"/>
          </a:xfrm>
          <a:prstGeom prst="rect">
            <a:avLst/>
          </a:prstGeom>
          <a:solidFill>
            <a:srgbClr val="FDCFF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DOLOMITE SERIES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2D68AF-D2D8-4E49-77A0-CAD782202F2B}"/>
              </a:ext>
            </a:extLst>
          </p:cNvPr>
          <p:cNvSpPr txBox="1"/>
          <p:nvPr/>
        </p:nvSpPr>
        <p:spPr>
          <a:xfrm>
            <a:off x="8023670" y="935326"/>
            <a:ext cx="2465583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MAGNESITE SERIES</a:t>
            </a:r>
            <a:endParaRPr lang="en-GB" sz="1600" b="1" dirty="0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3C4A4AC3-502F-7AE9-E938-6F518113C962}"/>
              </a:ext>
            </a:extLst>
          </p:cNvPr>
          <p:cNvSpPr txBox="1">
            <a:spLocks/>
          </p:cNvSpPr>
          <p:nvPr/>
        </p:nvSpPr>
        <p:spPr>
          <a:xfrm>
            <a:off x="11928965" y="6561400"/>
            <a:ext cx="217931" cy="288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66F44A-B06E-4F91-9B30-1554810F5081}" type="slidenum">
              <a:rPr lang="en-GB" sz="1600" b="1" smtClean="0">
                <a:solidFill>
                  <a:schemeClr val="tx1"/>
                </a:solidFill>
              </a:rPr>
              <a:pPr/>
              <a:t>5</a:t>
            </a:fld>
            <a:endParaRPr lang="en-GB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0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6" grpId="0"/>
      <p:bldP spid="17" grpId="0"/>
      <p:bldP spid="18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59DD669-932B-A841-A3E0-954F5EC19D1F}"/>
              </a:ext>
            </a:extLst>
          </p:cNvPr>
          <p:cNvSpPr/>
          <p:nvPr/>
        </p:nvSpPr>
        <p:spPr>
          <a:xfrm>
            <a:off x="4" y="5682408"/>
            <a:ext cx="12191998" cy="830997"/>
          </a:xfrm>
          <a:custGeom>
            <a:avLst/>
            <a:gdLst>
              <a:gd name="connsiteX0" fmla="*/ 11990812 w 12191998"/>
              <a:gd name="connsiteY0" fmla="*/ 0 h 830997"/>
              <a:gd name="connsiteX1" fmla="*/ 12191998 w 12191998"/>
              <a:gd name="connsiteY1" fmla="*/ 0 h 830997"/>
              <a:gd name="connsiteX2" fmla="*/ 12191998 w 12191998"/>
              <a:gd name="connsiteY2" fmla="*/ 830997 h 830997"/>
              <a:gd name="connsiteX3" fmla="*/ 11990812 w 12191998"/>
              <a:gd name="connsiteY3" fmla="*/ 830997 h 830997"/>
              <a:gd name="connsiteX4" fmla="*/ 11742785 w 12191998"/>
              <a:gd name="connsiteY4" fmla="*/ 0 h 830997"/>
              <a:gd name="connsiteX5" fmla="*/ 11865125 w 12191998"/>
              <a:gd name="connsiteY5" fmla="*/ 0 h 830997"/>
              <a:gd name="connsiteX6" fmla="*/ 11865125 w 12191998"/>
              <a:gd name="connsiteY6" fmla="*/ 830997 h 830997"/>
              <a:gd name="connsiteX7" fmla="*/ 11742785 w 12191998"/>
              <a:gd name="connsiteY7" fmla="*/ 830997 h 830997"/>
              <a:gd name="connsiteX8" fmla="*/ 11490931 w 12191998"/>
              <a:gd name="connsiteY8" fmla="*/ 0 h 830997"/>
              <a:gd name="connsiteX9" fmla="*/ 11617098 w 12191998"/>
              <a:gd name="connsiteY9" fmla="*/ 0 h 830997"/>
              <a:gd name="connsiteX10" fmla="*/ 11617098 w 12191998"/>
              <a:gd name="connsiteY10" fmla="*/ 830997 h 830997"/>
              <a:gd name="connsiteX11" fmla="*/ 11490931 w 12191998"/>
              <a:gd name="connsiteY11" fmla="*/ 830997 h 830997"/>
              <a:gd name="connsiteX12" fmla="*/ 843243 w 12191998"/>
              <a:gd name="connsiteY12" fmla="*/ 0 h 830997"/>
              <a:gd name="connsiteX13" fmla="*/ 11365244 w 12191998"/>
              <a:gd name="connsiteY13" fmla="*/ 0 h 830997"/>
              <a:gd name="connsiteX14" fmla="*/ 11365244 w 12191998"/>
              <a:gd name="connsiteY14" fmla="*/ 830997 h 830997"/>
              <a:gd name="connsiteX15" fmla="*/ 843243 w 12191998"/>
              <a:gd name="connsiteY15" fmla="*/ 830997 h 830997"/>
              <a:gd name="connsiteX16" fmla="*/ 595216 w 12191998"/>
              <a:gd name="connsiteY16" fmla="*/ 0 h 830997"/>
              <a:gd name="connsiteX17" fmla="*/ 717556 w 12191998"/>
              <a:gd name="connsiteY17" fmla="*/ 0 h 830997"/>
              <a:gd name="connsiteX18" fmla="*/ 717556 w 12191998"/>
              <a:gd name="connsiteY18" fmla="*/ 830997 h 830997"/>
              <a:gd name="connsiteX19" fmla="*/ 595216 w 12191998"/>
              <a:gd name="connsiteY19" fmla="*/ 830997 h 830997"/>
              <a:gd name="connsiteX20" fmla="*/ 343363 w 12191998"/>
              <a:gd name="connsiteY20" fmla="*/ 0 h 830997"/>
              <a:gd name="connsiteX21" fmla="*/ 469529 w 12191998"/>
              <a:gd name="connsiteY21" fmla="*/ 0 h 830997"/>
              <a:gd name="connsiteX22" fmla="*/ 469529 w 12191998"/>
              <a:gd name="connsiteY22" fmla="*/ 830997 h 830997"/>
              <a:gd name="connsiteX23" fmla="*/ 343363 w 12191998"/>
              <a:gd name="connsiteY23" fmla="*/ 830997 h 830997"/>
              <a:gd name="connsiteX24" fmla="*/ 0 w 12191998"/>
              <a:gd name="connsiteY24" fmla="*/ 0 h 830997"/>
              <a:gd name="connsiteX25" fmla="*/ 217675 w 12191998"/>
              <a:gd name="connsiteY25" fmla="*/ 0 h 830997"/>
              <a:gd name="connsiteX26" fmla="*/ 217675 w 12191998"/>
              <a:gd name="connsiteY26" fmla="*/ 830997 h 830997"/>
              <a:gd name="connsiteX27" fmla="*/ 0 w 12191998"/>
              <a:gd name="connsiteY27" fmla="*/ 830997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91998" h="830997">
                <a:moveTo>
                  <a:pt x="11990812" y="0"/>
                </a:moveTo>
                <a:lnTo>
                  <a:pt x="12191998" y="0"/>
                </a:lnTo>
                <a:lnTo>
                  <a:pt x="12191998" y="830997"/>
                </a:lnTo>
                <a:lnTo>
                  <a:pt x="11990812" y="830997"/>
                </a:lnTo>
                <a:close/>
                <a:moveTo>
                  <a:pt x="11742785" y="0"/>
                </a:moveTo>
                <a:lnTo>
                  <a:pt x="11865125" y="0"/>
                </a:lnTo>
                <a:lnTo>
                  <a:pt x="11865125" y="830997"/>
                </a:lnTo>
                <a:lnTo>
                  <a:pt x="11742785" y="830997"/>
                </a:lnTo>
                <a:close/>
                <a:moveTo>
                  <a:pt x="11490931" y="0"/>
                </a:moveTo>
                <a:lnTo>
                  <a:pt x="11617098" y="0"/>
                </a:lnTo>
                <a:lnTo>
                  <a:pt x="11617098" y="830997"/>
                </a:lnTo>
                <a:lnTo>
                  <a:pt x="11490931" y="830997"/>
                </a:lnTo>
                <a:close/>
                <a:moveTo>
                  <a:pt x="843243" y="0"/>
                </a:moveTo>
                <a:lnTo>
                  <a:pt x="11365244" y="0"/>
                </a:lnTo>
                <a:lnTo>
                  <a:pt x="11365244" y="830997"/>
                </a:lnTo>
                <a:lnTo>
                  <a:pt x="843243" y="830997"/>
                </a:lnTo>
                <a:close/>
                <a:moveTo>
                  <a:pt x="595216" y="0"/>
                </a:moveTo>
                <a:lnTo>
                  <a:pt x="717556" y="0"/>
                </a:lnTo>
                <a:lnTo>
                  <a:pt x="717556" y="830997"/>
                </a:lnTo>
                <a:lnTo>
                  <a:pt x="595216" y="830997"/>
                </a:lnTo>
                <a:close/>
                <a:moveTo>
                  <a:pt x="343363" y="0"/>
                </a:moveTo>
                <a:lnTo>
                  <a:pt x="469529" y="0"/>
                </a:lnTo>
                <a:lnTo>
                  <a:pt x="469529" y="830997"/>
                </a:lnTo>
                <a:lnTo>
                  <a:pt x="343363" y="830997"/>
                </a:lnTo>
                <a:close/>
                <a:moveTo>
                  <a:pt x="0" y="0"/>
                </a:moveTo>
                <a:lnTo>
                  <a:pt x="217675" y="0"/>
                </a:lnTo>
                <a:lnTo>
                  <a:pt x="217675" y="830997"/>
                </a:lnTo>
                <a:lnTo>
                  <a:pt x="0" y="83099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AAF02-0945-E553-1A4F-E1E36411802D}"/>
              </a:ext>
            </a:extLst>
          </p:cNvPr>
          <p:cNvSpPr txBox="1"/>
          <p:nvPr/>
        </p:nvSpPr>
        <p:spPr>
          <a:xfrm>
            <a:off x="108712" y="432147"/>
            <a:ext cx="203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CONCLUSIONS</a:t>
            </a:r>
            <a:endParaRPr lang="en-GB" sz="2400" b="1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A73ED7-E4D2-C5A9-F917-BA9DF0B775D9}"/>
              </a:ext>
            </a:extLst>
          </p:cNvPr>
          <p:cNvSpPr txBox="1"/>
          <p:nvPr/>
        </p:nvSpPr>
        <p:spPr>
          <a:xfrm>
            <a:off x="242061" y="1149844"/>
            <a:ext cx="115476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200" dirty="0"/>
              <a:t>Mineral assemblages formed during a heating decompression stage  at P-T conditions of </a:t>
            </a:r>
            <a:r>
              <a:rPr lang="en-US" sz="2200" b="1" dirty="0">
                <a:solidFill>
                  <a:srgbClr val="0070C0"/>
                </a:solidFill>
              </a:rPr>
              <a:t>620±20</a:t>
            </a:r>
            <a:r>
              <a:rPr lang="en-US" sz="2200" b="1" baseline="30000" dirty="0">
                <a:solidFill>
                  <a:srgbClr val="0070C0"/>
                </a:solidFill>
              </a:rPr>
              <a:t>o</a:t>
            </a:r>
            <a:r>
              <a:rPr lang="en-US" sz="2200" b="1" dirty="0">
                <a:solidFill>
                  <a:srgbClr val="0070C0"/>
                </a:solidFill>
              </a:rPr>
              <a:t>C, 8.5±0.2 kbar.</a:t>
            </a:r>
          </a:p>
          <a:p>
            <a:pPr algn="just"/>
            <a:endParaRPr lang="en-US" sz="2200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200" dirty="0"/>
              <a:t>Peak assemblages are predicted to be stable in equilibrium with a CO</a:t>
            </a:r>
            <a:r>
              <a:rPr lang="en-US" sz="2200" baseline="-25000" dirty="0"/>
              <a:t>2</a:t>
            </a:r>
            <a:r>
              <a:rPr lang="en-US" sz="2200" dirty="0"/>
              <a:t> bearing fluid.</a:t>
            </a:r>
          </a:p>
          <a:p>
            <a:pPr algn="just"/>
            <a:endParaRPr lang="en-US" sz="2200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200" dirty="0"/>
              <a:t>In general, the result points to an</a:t>
            </a:r>
            <a:r>
              <a:rPr lang="en-US" sz="2200" dirty="0">
                <a:solidFill>
                  <a:srgbClr val="0070C0"/>
                </a:solidFill>
              </a:rPr>
              <a:t> </a:t>
            </a:r>
            <a:r>
              <a:rPr lang="en-US" sz="2200" b="1" dirty="0">
                <a:solidFill>
                  <a:srgbClr val="0070C0"/>
                </a:solidFill>
              </a:rPr>
              <a:t>internally buffered</a:t>
            </a:r>
            <a:r>
              <a:rPr lang="en-US" sz="2200" b="1" dirty="0"/>
              <a:t> </a:t>
            </a:r>
            <a:r>
              <a:rPr lang="en-US" sz="2200" dirty="0"/>
              <a:t>P/T-X(CO</a:t>
            </a:r>
            <a:r>
              <a:rPr lang="en-US" sz="2200" baseline="-25000" dirty="0"/>
              <a:t>2</a:t>
            </a:r>
            <a:r>
              <a:rPr lang="en-US" sz="2200" dirty="0"/>
              <a:t>) evolution.</a:t>
            </a:r>
          </a:p>
          <a:p>
            <a:pPr algn="just"/>
            <a:endParaRPr lang="en-US" sz="2200" dirty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200" dirty="0"/>
              <a:t>Total amount of </a:t>
            </a:r>
            <a:r>
              <a:rPr lang="en-US" sz="2200" b="1" dirty="0">
                <a:solidFill>
                  <a:srgbClr val="0070C0"/>
                </a:solidFill>
              </a:rPr>
              <a:t>7-20 vol% </a:t>
            </a:r>
            <a:r>
              <a:rPr lang="en-US" sz="2200" dirty="0"/>
              <a:t>of carbonates was consumed, corresponding to </a:t>
            </a:r>
            <a:r>
              <a:rPr lang="en-US" sz="2200" b="1" dirty="0">
                <a:solidFill>
                  <a:srgbClr val="0070C0"/>
                </a:solidFill>
              </a:rPr>
              <a:t>3-10 </a:t>
            </a:r>
            <a:r>
              <a:rPr lang="en-US" sz="2200" b="1" dirty="0" err="1">
                <a:solidFill>
                  <a:srgbClr val="0070C0"/>
                </a:solidFill>
              </a:rPr>
              <a:t>wt</a:t>
            </a:r>
            <a:r>
              <a:rPr lang="en-US" sz="2200" b="1" dirty="0">
                <a:solidFill>
                  <a:srgbClr val="0070C0"/>
                </a:solidFill>
              </a:rPr>
              <a:t>% of CO</a:t>
            </a:r>
            <a:r>
              <a:rPr lang="en-US" sz="2200" b="1" baseline="-25000" dirty="0">
                <a:solidFill>
                  <a:srgbClr val="0070C0"/>
                </a:solidFill>
              </a:rPr>
              <a:t>2</a:t>
            </a:r>
            <a:r>
              <a:rPr lang="en-US" sz="2200" b="1" baseline="30000" dirty="0">
                <a:solidFill>
                  <a:srgbClr val="0070C0"/>
                </a:solidFill>
              </a:rPr>
              <a:t>.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10" name="Slide Number Placeholder 17">
            <a:extLst>
              <a:ext uri="{FF2B5EF4-FFF2-40B4-BE49-F238E27FC236}">
                <a16:creationId xmlns:a16="http://schemas.microsoft.com/office/drawing/2014/main" id="{6A4A2D68-8EEE-FA61-8657-170A8C3DC3EA}"/>
              </a:ext>
            </a:extLst>
          </p:cNvPr>
          <p:cNvSpPr txBox="1">
            <a:spLocks/>
          </p:cNvSpPr>
          <p:nvPr/>
        </p:nvSpPr>
        <p:spPr>
          <a:xfrm>
            <a:off x="11894240" y="6567983"/>
            <a:ext cx="217931" cy="288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66F44A-B06E-4F91-9B30-1554810F5081}" type="slidenum">
              <a:rPr lang="en-GB" sz="1600" b="1" smtClean="0">
                <a:solidFill>
                  <a:schemeClr val="tx1"/>
                </a:solidFill>
              </a:rPr>
              <a:pPr/>
              <a:t>6</a:t>
            </a:fld>
            <a:endParaRPr lang="en-GB" sz="1600" b="1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732D7C-B317-A105-2DA1-E79240127C60}"/>
              </a:ext>
            </a:extLst>
          </p:cNvPr>
          <p:cNvGrpSpPr/>
          <p:nvPr/>
        </p:nvGrpSpPr>
        <p:grpSpPr>
          <a:xfrm>
            <a:off x="0" y="-8701"/>
            <a:ext cx="12192000" cy="338554"/>
            <a:chOff x="0" y="-8701"/>
            <a:chExt cx="12192000" cy="3385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19E5D1-7E49-D048-71C2-99EDF25580C0}"/>
                </a:ext>
              </a:extLst>
            </p:cNvPr>
            <p:cNvSpPr/>
            <p:nvPr/>
          </p:nvSpPr>
          <p:spPr>
            <a:xfrm>
              <a:off x="0" y="0"/>
              <a:ext cx="12192000" cy="3077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AA6768-C10D-79F1-9B57-66796129DA86}"/>
                </a:ext>
              </a:extLst>
            </p:cNvPr>
            <p:cNvSpPr txBox="1"/>
            <p:nvPr/>
          </p:nvSpPr>
          <p:spPr>
            <a:xfrm>
              <a:off x="38100" y="-8701"/>
              <a:ext cx="12153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Introduction   </a:t>
              </a:r>
              <a:r>
                <a:rPr lang="en-US" sz="1600" b="1" dirty="0">
                  <a:solidFill>
                    <a:schemeClr val="bg1"/>
                  </a:solidFill>
                </a:rPr>
                <a:t>                           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Aims/Methods                             Petrography                              PT-X(CO</a:t>
              </a:r>
              <a:r>
                <a:rPr lang="en-US" sz="1600" b="1" baseline="-25000" dirty="0">
                  <a:solidFill>
                    <a:schemeClr val="bg2">
                      <a:lumMod val="75000"/>
                    </a:schemeClr>
                  </a:solidFill>
                </a:rPr>
                <a:t>2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) </a:t>
              </a:r>
              <a:r>
                <a:rPr lang="en-US" sz="1600" b="1" dirty="0" err="1">
                  <a:solidFill>
                    <a:schemeClr val="bg2">
                      <a:lumMod val="75000"/>
                    </a:schemeClr>
                  </a:solidFill>
                </a:rPr>
                <a:t>Pseudosection</a:t>
              </a: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                           </a:t>
              </a:r>
              <a:r>
                <a:rPr lang="en-US" sz="1600" b="1" dirty="0">
                  <a:solidFill>
                    <a:schemeClr val="bg1"/>
                  </a:solidFill>
                </a:rPr>
                <a:t>Conclusion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90A1DC8-5535-7A45-08F0-A9BFB362DA08}"/>
              </a:ext>
            </a:extLst>
          </p:cNvPr>
          <p:cNvSpPr txBox="1"/>
          <p:nvPr/>
        </p:nvSpPr>
        <p:spPr>
          <a:xfrm>
            <a:off x="537990" y="5708156"/>
            <a:ext cx="11154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First step towards tentative comparison of the past CO</a:t>
            </a:r>
            <a:r>
              <a:rPr lang="en-US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production (GHS &amp; LHS) 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with the present CO</a:t>
            </a:r>
            <a:r>
              <a:rPr lang="en-US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emission in the Nepal Himalaya.</a:t>
            </a:r>
            <a:endParaRPr lang="en-GB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1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689</Words>
  <Application>Microsoft Office PowerPoint</Application>
  <PresentationFormat>Widescreen</PresentationFormat>
  <Paragraphs>99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Shashi Tamang</dc:creator>
  <cp:lastModifiedBy>Shashi Tamang</cp:lastModifiedBy>
  <cp:revision>61</cp:revision>
  <dcterms:created xsi:type="dcterms:W3CDTF">2022-05-23T17:39:12Z</dcterms:created>
  <dcterms:modified xsi:type="dcterms:W3CDTF">2022-05-24T16:53:44Z</dcterms:modified>
</cp:coreProperties>
</file>