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2_65D489F9.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85" r:id="rId3"/>
    <p:sldId id="290" r:id="rId4"/>
    <p:sldId id="274" r:id="rId5"/>
    <p:sldId id="284" r:id="rId6"/>
    <p:sldId id="288" r:id="rId7"/>
    <p:sldId id="279" r:id="rId8"/>
    <p:sldId id="278"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6E1512-8101-FE0B-8648-59234725D9AC}" name="Anna Gunina" initials="AG" userId="Anna Gunina" providerId="None"/>
  <p188:author id="{C831F786-F785-B500-A168-BFB0764433AB}" name="Layla" initials="LMARSAN" userId="Lay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6BFC0-7E53-43DF-90F6-18510814CB92}" v="696" dt="2022-05-18T22:18:58.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886" autoAdjust="0"/>
  </p:normalViewPr>
  <p:slideViewPr>
    <p:cSldViewPr snapToGrid="0">
      <p:cViewPr varScale="1">
        <p:scale>
          <a:sx n="57" d="100"/>
          <a:sy n="57" d="100"/>
        </p:scale>
        <p:origin x="4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AllCO2_data_de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AllCO2_data_de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MBC-DOC/DOC-MBC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MBC-DOC/DOC-MBC_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DON/D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DON/D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MBC-DOC/DOC-MBC_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ses0-my.sharepoint.com/personal/lmsanemeterio_us_es/Documents/Escritorio/Estancia%202021-22/Morra/Results/MBC-DOC/DOC-MBC_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12C-CO2</c:v>
          </c:tx>
          <c:spPr>
            <a:pattFill prst="wdUpDiag">
              <a:fgClr>
                <a:schemeClr val="tx1"/>
              </a:fgClr>
              <a:bgClr>
                <a:schemeClr val="bg1"/>
              </a:bgClr>
            </a:pattFill>
            <a:ln>
              <a:solidFill>
                <a:schemeClr val="tx1"/>
              </a:solidFill>
            </a:ln>
            <a:effectLst/>
          </c:spPr>
          <c:invertIfNegative val="0"/>
          <c:errBars>
            <c:errBarType val="both"/>
            <c:errValType val="cust"/>
            <c:noEndCap val="0"/>
            <c:plus>
              <c:numRef>
                <c:f>'[AllCO2_data_def.xlsx]final graphs'!$H$5:$H$16</c:f>
                <c:numCache>
                  <c:formatCode>General</c:formatCode>
                  <c:ptCount val="12"/>
                  <c:pt idx="0">
                    <c:v>15.166871955577019</c:v>
                  </c:pt>
                  <c:pt idx="1">
                    <c:v>0.56532074900733353</c:v>
                  </c:pt>
                  <c:pt idx="2">
                    <c:v>2.2581087954416055</c:v>
                  </c:pt>
                  <c:pt idx="3">
                    <c:v>3.8021592137343352</c:v>
                  </c:pt>
                  <c:pt idx="4">
                    <c:v>8.6628709980516945</c:v>
                  </c:pt>
                  <c:pt idx="5">
                    <c:v>1.0323132746789556</c:v>
                  </c:pt>
                  <c:pt idx="6">
                    <c:v>2.0809218592284746</c:v>
                  </c:pt>
                  <c:pt idx="7">
                    <c:v>1.6722913673471849</c:v>
                  </c:pt>
                  <c:pt idx="8">
                    <c:v>7.4114798613713964</c:v>
                  </c:pt>
                  <c:pt idx="9">
                    <c:v>0.6276630137661815</c:v>
                  </c:pt>
                  <c:pt idx="10">
                    <c:v>2.6127906935984919</c:v>
                  </c:pt>
                  <c:pt idx="11">
                    <c:v>3.3321634052736813</c:v>
                  </c:pt>
                </c:numCache>
              </c:numRef>
            </c:plus>
            <c:minus>
              <c:numRef>
                <c:f>'[AllCO2_data_def.xlsx]final graphs'!$H$5:$H$16</c:f>
                <c:numCache>
                  <c:formatCode>General</c:formatCode>
                  <c:ptCount val="12"/>
                  <c:pt idx="0">
                    <c:v>15.166871955577019</c:v>
                  </c:pt>
                  <c:pt idx="1">
                    <c:v>0.56532074900733353</c:v>
                  </c:pt>
                  <c:pt idx="2">
                    <c:v>2.2581087954416055</c:v>
                  </c:pt>
                  <c:pt idx="3">
                    <c:v>3.8021592137343352</c:v>
                  </c:pt>
                  <c:pt idx="4">
                    <c:v>8.6628709980516945</c:v>
                  </c:pt>
                  <c:pt idx="5">
                    <c:v>1.0323132746789556</c:v>
                  </c:pt>
                  <c:pt idx="6">
                    <c:v>2.0809218592284746</c:v>
                  </c:pt>
                  <c:pt idx="7">
                    <c:v>1.6722913673471849</c:v>
                  </c:pt>
                  <c:pt idx="8">
                    <c:v>7.4114798613713964</c:v>
                  </c:pt>
                  <c:pt idx="9">
                    <c:v>0.6276630137661815</c:v>
                  </c:pt>
                  <c:pt idx="10">
                    <c:v>2.6127906935984919</c:v>
                  </c:pt>
                  <c:pt idx="11">
                    <c:v>3.3321634052736813</c:v>
                  </c:pt>
                </c:numCache>
              </c:numRef>
            </c:minus>
            <c:spPr>
              <a:noFill/>
              <a:ln w="9525" cap="flat" cmpd="sng" algn="ctr">
                <a:solidFill>
                  <a:schemeClr val="tx1">
                    <a:lumMod val="65000"/>
                    <a:lumOff val="35000"/>
                  </a:schemeClr>
                </a:solidFill>
                <a:round/>
              </a:ln>
              <a:effectLst/>
            </c:spPr>
          </c:errBars>
          <c:cat>
            <c:multiLvlStrRef>
              <c:f>'[AllCO2_data_def.xlsx]final graphs'!$C$5:$D$16</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'[AllCO2_data_def.xlsx]final graphs'!$E$5:$E$16</c:f>
              <c:numCache>
                <c:formatCode>General</c:formatCode>
                <c:ptCount val="12"/>
                <c:pt idx="0">
                  <c:v>182.43175988843404</c:v>
                </c:pt>
                <c:pt idx="1">
                  <c:v>27.604040950423443</c:v>
                </c:pt>
                <c:pt idx="2">
                  <c:v>123.88116033746292</c:v>
                </c:pt>
                <c:pt idx="3">
                  <c:v>126.55043120249927</c:v>
                </c:pt>
                <c:pt idx="4">
                  <c:v>188.80152013370406</c:v>
                </c:pt>
                <c:pt idx="5">
                  <c:v>9.3592481883529306</c:v>
                </c:pt>
                <c:pt idx="6">
                  <c:v>103.05398106560918</c:v>
                </c:pt>
                <c:pt idx="7">
                  <c:v>103.00626429500521</c:v>
                </c:pt>
                <c:pt idx="8">
                  <c:v>167.15854060478969</c:v>
                </c:pt>
                <c:pt idx="9">
                  <c:v>13.616564918030983</c:v>
                </c:pt>
                <c:pt idx="10">
                  <c:v>116.57513038943475</c:v>
                </c:pt>
                <c:pt idx="11">
                  <c:v>102.87377092567175</c:v>
                </c:pt>
              </c:numCache>
            </c:numRef>
          </c:val>
          <c:extLst>
            <c:ext xmlns:c16="http://schemas.microsoft.com/office/drawing/2014/chart" uri="{C3380CC4-5D6E-409C-BE32-E72D297353CC}">
              <c16:uniqueId val="{00000000-CBC4-485B-BB02-35B613920FCE}"/>
            </c:ext>
          </c:extLst>
        </c:ser>
        <c:ser>
          <c:idx val="1"/>
          <c:order val="1"/>
          <c:spPr>
            <a:solidFill>
              <a:schemeClr val="tx1">
                <a:lumMod val="75000"/>
                <a:lumOff val="25000"/>
              </a:schemeClr>
            </a:solidFill>
            <a:ln>
              <a:solidFill>
                <a:schemeClr val="tx1"/>
              </a:solidFill>
            </a:ln>
            <a:effectLst/>
          </c:spPr>
          <c:invertIfNegative val="0"/>
          <c:errBars>
            <c:errBarType val="both"/>
            <c:errValType val="cust"/>
            <c:noEndCap val="0"/>
            <c:plus>
              <c:numRef>
                <c:f>'[AllCO2_data_def.xlsx]final graphs'!$G$5:$G$16</c:f>
                <c:numCache>
                  <c:formatCode>General</c:formatCode>
                  <c:ptCount val="12"/>
                  <c:pt idx="0">
                    <c:v>34.443845374560624</c:v>
                  </c:pt>
                  <c:pt idx="1">
                    <c:v>1.8677266728703981</c:v>
                  </c:pt>
                  <c:pt idx="2">
                    <c:v>21.176243817583927</c:v>
                  </c:pt>
                  <c:pt idx="3">
                    <c:v>15.823759614001986</c:v>
                  </c:pt>
                  <c:pt idx="4">
                    <c:v>43.080347573594764</c:v>
                  </c:pt>
                  <c:pt idx="5">
                    <c:v>3.114538568210325</c:v>
                  </c:pt>
                  <c:pt idx="6">
                    <c:v>19.496973994099399</c:v>
                  </c:pt>
                  <c:pt idx="7">
                    <c:v>22.118852046363031</c:v>
                  </c:pt>
                  <c:pt idx="8">
                    <c:v>39.941650682290522</c:v>
                  </c:pt>
                  <c:pt idx="9">
                    <c:v>4.9175769587797413</c:v>
                  </c:pt>
                  <c:pt idx="10">
                    <c:v>34.254992807866465</c:v>
                  </c:pt>
                  <c:pt idx="11">
                    <c:v>30.930836064305918</c:v>
                  </c:pt>
                </c:numCache>
              </c:numRef>
            </c:plus>
            <c:minus>
              <c:numRef>
                <c:f>'[AllCO2_data_def.xlsx]final graphs'!$G$5:$G$16</c:f>
                <c:numCache>
                  <c:formatCode>General</c:formatCode>
                  <c:ptCount val="12"/>
                  <c:pt idx="0">
                    <c:v>34.443845374560624</c:v>
                  </c:pt>
                  <c:pt idx="1">
                    <c:v>1.8677266728703981</c:v>
                  </c:pt>
                  <c:pt idx="2">
                    <c:v>21.176243817583927</c:v>
                  </c:pt>
                  <c:pt idx="3">
                    <c:v>15.823759614001986</c:v>
                  </c:pt>
                  <c:pt idx="4">
                    <c:v>43.080347573594764</c:v>
                  </c:pt>
                  <c:pt idx="5">
                    <c:v>3.114538568210325</c:v>
                  </c:pt>
                  <c:pt idx="6">
                    <c:v>19.496973994099399</c:v>
                  </c:pt>
                  <c:pt idx="7">
                    <c:v>22.118852046363031</c:v>
                  </c:pt>
                  <c:pt idx="8">
                    <c:v>39.941650682290522</c:v>
                  </c:pt>
                  <c:pt idx="9">
                    <c:v>4.9175769587797413</c:v>
                  </c:pt>
                  <c:pt idx="10">
                    <c:v>34.254992807866465</c:v>
                  </c:pt>
                  <c:pt idx="11">
                    <c:v>30.930836064305918</c:v>
                  </c:pt>
                </c:numCache>
              </c:numRef>
            </c:minus>
            <c:spPr>
              <a:noFill/>
              <a:ln w="9525" cap="flat" cmpd="sng" algn="ctr">
                <a:solidFill>
                  <a:schemeClr val="tx1">
                    <a:lumMod val="65000"/>
                    <a:lumOff val="35000"/>
                  </a:schemeClr>
                </a:solidFill>
                <a:round/>
              </a:ln>
              <a:effectLst/>
            </c:spPr>
          </c:errBars>
          <c:cat>
            <c:multiLvlStrRef>
              <c:f>'[AllCO2_data_def.xlsx]final graphs'!$C$5:$D$16</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'[AllCO2_data_def.xlsx]final graphs'!$F$5:$F$16</c:f>
              <c:numCache>
                <c:formatCode>General</c:formatCode>
                <c:ptCount val="12"/>
                <c:pt idx="0">
                  <c:v>136.16793268932238</c:v>
                </c:pt>
                <c:pt idx="1">
                  <c:v>14.510981776849285</c:v>
                </c:pt>
                <c:pt idx="2">
                  <c:v>32.850703298900719</c:v>
                </c:pt>
                <c:pt idx="3">
                  <c:v>37.548551041134964</c:v>
                </c:pt>
                <c:pt idx="4">
                  <c:v>112.30849024643089</c:v>
                </c:pt>
                <c:pt idx="5">
                  <c:v>11.860092720737978</c:v>
                </c:pt>
                <c:pt idx="6">
                  <c:v>34.060405298027185</c:v>
                </c:pt>
                <c:pt idx="7">
                  <c:v>35.648144795903875</c:v>
                </c:pt>
                <c:pt idx="8">
                  <c:v>112.26180999089631</c:v>
                </c:pt>
                <c:pt idx="9">
                  <c:v>14.783412354696289</c:v>
                </c:pt>
                <c:pt idx="10">
                  <c:v>36.285437792383433</c:v>
                </c:pt>
                <c:pt idx="11">
                  <c:v>41.763456347055509</c:v>
                </c:pt>
              </c:numCache>
            </c:numRef>
          </c:val>
          <c:extLst>
            <c:ext xmlns:c16="http://schemas.microsoft.com/office/drawing/2014/chart" uri="{C3380CC4-5D6E-409C-BE32-E72D297353CC}">
              <c16:uniqueId val="{00000001-CBC4-485B-BB02-35B613920FCE}"/>
            </c:ext>
          </c:extLst>
        </c:ser>
        <c:dLbls>
          <c:showLegendKey val="0"/>
          <c:showVal val="0"/>
          <c:showCatName val="0"/>
          <c:showSerName val="0"/>
          <c:showPercent val="0"/>
          <c:showBubbleSize val="0"/>
        </c:dLbls>
        <c:gapWidth val="150"/>
        <c:overlap val="100"/>
        <c:axId val="743707000"/>
        <c:axId val="743701424"/>
      </c:barChart>
      <c:catAx>
        <c:axId val="74370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3701424"/>
        <c:crosses val="autoZero"/>
        <c:auto val="1"/>
        <c:lblAlgn val="ctr"/>
        <c:lblOffset val="100"/>
        <c:noMultiLvlLbl val="0"/>
      </c:catAx>
      <c:valAx>
        <c:axId val="743701424"/>
        <c:scaling>
          <c:orientation val="minMax"/>
          <c:max val="400"/>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en-GB" sz="1600" b="1" dirty="0"/>
                  <a:t>CO</a:t>
                </a:r>
                <a:r>
                  <a:rPr lang="en-GB" sz="1600" b="1" baseline="-25000" dirty="0"/>
                  <a:t>2</a:t>
                </a:r>
                <a:r>
                  <a:rPr lang="en-GB" sz="1600" b="1" dirty="0"/>
                  <a:t> production (</a:t>
                </a:r>
                <a:r>
                  <a:rPr lang="el-GR" sz="1600" b="1" i="0" baseline="0" dirty="0">
                    <a:effectLst/>
                  </a:rPr>
                  <a:t>μ</a:t>
                </a:r>
                <a:r>
                  <a:rPr lang="en-GB" sz="1600" b="1" i="0" baseline="0" dirty="0">
                    <a:effectLst/>
                  </a:rPr>
                  <a:t>g C g</a:t>
                </a:r>
                <a:r>
                  <a:rPr lang="en-GB" sz="1600" b="1" i="0" baseline="30000" dirty="0">
                    <a:effectLst/>
                  </a:rPr>
                  <a:t>-1</a:t>
                </a:r>
                <a:r>
                  <a:rPr lang="en-GB" sz="1600" b="1" i="0" baseline="0" dirty="0">
                    <a:effectLst/>
                  </a:rPr>
                  <a:t> soil)</a:t>
                </a:r>
                <a:endParaRPr lang="en-GB" sz="1600" b="1"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3707000"/>
        <c:crosses val="autoZero"/>
        <c:crossBetween val="between"/>
        <c:majorUnit val="7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pattFill prst="wdUpDiag">
              <a:fgClr>
                <a:schemeClr val="tx1"/>
              </a:fgClr>
              <a:bgClr>
                <a:schemeClr val="bg1"/>
              </a:bgClr>
            </a:pattFill>
            <a:ln>
              <a:solidFill>
                <a:schemeClr val="tx1"/>
              </a:solidFill>
            </a:ln>
            <a:effectLst/>
          </c:spPr>
          <c:invertIfNegative val="0"/>
          <c:errBars>
            <c:errBarType val="both"/>
            <c:errValType val="cust"/>
            <c:noEndCap val="0"/>
            <c:plus>
              <c:numRef>
                <c:f>'[AllCO2_data_def.xlsx]final graphs'!$G$17:$G$28</c:f>
                <c:numCache>
                  <c:formatCode>General</c:formatCode>
                  <c:ptCount val="12"/>
                  <c:pt idx="0">
                    <c:v>65.937317589846913</c:v>
                  </c:pt>
                  <c:pt idx="1">
                    <c:v>10.318567478456806</c:v>
                  </c:pt>
                  <c:pt idx="2">
                    <c:v>7.7980560983217089</c:v>
                  </c:pt>
                  <c:pt idx="3">
                    <c:v>40.33723486644265</c:v>
                  </c:pt>
                  <c:pt idx="4">
                    <c:v>52.727468670859338</c:v>
                  </c:pt>
                  <c:pt idx="5">
                    <c:v>3.000756527166073</c:v>
                  </c:pt>
                  <c:pt idx="6">
                    <c:v>28.542401483774519</c:v>
                  </c:pt>
                  <c:pt idx="7">
                    <c:v>43.790676988849683</c:v>
                  </c:pt>
                  <c:pt idx="8">
                    <c:v>31.389357760943504</c:v>
                  </c:pt>
                  <c:pt idx="9">
                    <c:v>9.1110846668391297</c:v>
                  </c:pt>
                  <c:pt idx="10">
                    <c:v>35.409877861395806</c:v>
                  </c:pt>
                  <c:pt idx="11">
                    <c:v>33.867694879433159</c:v>
                  </c:pt>
                </c:numCache>
              </c:numRef>
            </c:plus>
            <c:minus>
              <c:numRef>
                <c:f>'[AllCO2_data_def.xlsx]final graphs'!$G$17:$G$28</c:f>
                <c:numCache>
                  <c:formatCode>General</c:formatCode>
                  <c:ptCount val="12"/>
                  <c:pt idx="0">
                    <c:v>65.937317589846913</c:v>
                  </c:pt>
                  <c:pt idx="1">
                    <c:v>10.318567478456806</c:v>
                  </c:pt>
                  <c:pt idx="2">
                    <c:v>7.7980560983217089</c:v>
                  </c:pt>
                  <c:pt idx="3">
                    <c:v>40.33723486644265</c:v>
                  </c:pt>
                  <c:pt idx="4">
                    <c:v>52.727468670859338</c:v>
                  </c:pt>
                  <c:pt idx="5">
                    <c:v>3.000756527166073</c:v>
                  </c:pt>
                  <c:pt idx="6">
                    <c:v>28.542401483774519</c:v>
                  </c:pt>
                  <c:pt idx="7">
                    <c:v>43.790676988849683</c:v>
                  </c:pt>
                  <c:pt idx="8">
                    <c:v>31.389357760943504</c:v>
                  </c:pt>
                  <c:pt idx="9">
                    <c:v>9.1110846668391297</c:v>
                  </c:pt>
                  <c:pt idx="10">
                    <c:v>35.409877861395806</c:v>
                  </c:pt>
                  <c:pt idx="11">
                    <c:v>33.867694879433159</c:v>
                  </c:pt>
                </c:numCache>
              </c:numRef>
            </c:minus>
            <c:spPr>
              <a:noFill/>
              <a:ln w="9525" cap="flat" cmpd="sng" algn="ctr">
                <a:solidFill>
                  <a:schemeClr val="tx1">
                    <a:lumMod val="65000"/>
                    <a:lumOff val="35000"/>
                  </a:schemeClr>
                </a:solidFill>
                <a:round/>
              </a:ln>
              <a:effectLst/>
            </c:spPr>
          </c:errBars>
          <c:cat>
            <c:multiLvlStrRef>
              <c:f>'[AllCO2_data_def.xlsx]final graphs'!$C$17:$D$28</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'[AllCO2_data_def.xlsx]final graphs'!$E$17:$E$28</c:f>
              <c:numCache>
                <c:formatCode>General</c:formatCode>
                <c:ptCount val="12"/>
                <c:pt idx="0">
                  <c:v>291.92741482600928</c:v>
                </c:pt>
                <c:pt idx="1">
                  <c:v>30.623291570558848</c:v>
                </c:pt>
                <c:pt idx="2">
                  <c:v>144.32546617853336</c:v>
                </c:pt>
                <c:pt idx="3">
                  <c:v>181.85131347650861</c:v>
                </c:pt>
                <c:pt idx="4">
                  <c:v>253.25116974014503</c:v>
                </c:pt>
                <c:pt idx="5">
                  <c:v>4.4631623555873272</c:v>
                </c:pt>
                <c:pt idx="6">
                  <c:v>131.90277877570176</c:v>
                </c:pt>
                <c:pt idx="7">
                  <c:v>164.5043742501081</c:v>
                </c:pt>
                <c:pt idx="8">
                  <c:v>303.33181682166997</c:v>
                </c:pt>
                <c:pt idx="9">
                  <c:v>18.487138437796585</c:v>
                </c:pt>
                <c:pt idx="10">
                  <c:v>173.33580412002286</c:v>
                </c:pt>
                <c:pt idx="11">
                  <c:v>160.58302978702963</c:v>
                </c:pt>
              </c:numCache>
            </c:numRef>
          </c:val>
          <c:extLst>
            <c:ext xmlns:c16="http://schemas.microsoft.com/office/drawing/2014/chart" uri="{C3380CC4-5D6E-409C-BE32-E72D297353CC}">
              <c16:uniqueId val="{00000000-F120-49CC-8DA9-B631C7CC13DA}"/>
            </c:ext>
          </c:extLst>
        </c:ser>
        <c:ser>
          <c:idx val="1"/>
          <c:order val="1"/>
          <c:spPr>
            <a:solidFill>
              <a:schemeClr val="tx1">
                <a:lumMod val="75000"/>
                <a:lumOff val="25000"/>
              </a:schemeClr>
            </a:solidFill>
            <a:ln>
              <a:solidFill>
                <a:schemeClr val="tx1"/>
              </a:solidFill>
            </a:ln>
            <a:effectLst/>
          </c:spPr>
          <c:invertIfNegative val="0"/>
          <c:errBars>
            <c:errBarType val="both"/>
            <c:errValType val="cust"/>
            <c:noEndCap val="0"/>
            <c:plus>
              <c:numRef>
                <c:f>'[AllCO2_data_def.xlsx]final graphs'!$H$17:$H$28</c:f>
                <c:numCache>
                  <c:formatCode>General</c:formatCode>
                  <c:ptCount val="12"/>
                  <c:pt idx="0">
                    <c:v>4.7576768858123275</c:v>
                  </c:pt>
                  <c:pt idx="1">
                    <c:v>2.486945232853115</c:v>
                  </c:pt>
                  <c:pt idx="2">
                    <c:v>1.720579172891187</c:v>
                  </c:pt>
                  <c:pt idx="3">
                    <c:v>4.0547702127028336</c:v>
                  </c:pt>
                  <c:pt idx="4">
                    <c:v>8.1978336813790218</c:v>
                  </c:pt>
                  <c:pt idx="5">
                    <c:v>0.84263485090169177</c:v>
                  </c:pt>
                  <c:pt idx="6">
                    <c:v>0.48086149071404027</c:v>
                  </c:pt>
                  <c:pt idx="7">
                    <c:v>1.4073013123853977</c:v>
                  </c:pt>
                  <c:pt idx="8">
                    <c:v>8.6300966754302522</c:v>
                  </c:pt>
                  <c:pt idx="9">
                    <c:v>4.5635400378750877</c:v>
                  </c:pt>
                  <c:pt idx="10">
                    <c:v>1.005429835532335</c:v>
                  </c:pt>
                  <c:pt idx="11">
                    <c:v>4.7839294122853424</c:v>
                  </c:pt>
                </c:numCache>
              </c:numRef>
            </c:plus>
            <c:minus>
              <c:numRef>
                <c:f>'[AllCO2_data_def.xlsx]final graphs'!$H$17:$H$28</c:f>
                <c:numCache>
                  <c:formatCode>General</c:formatCode>
                  <c:ptCount val="12"/>
                  <c:pt idx="0">
                    <c:v>4.7576768858123275</c:v>
                  </c:pt>
                  <c:pt idx="1">
                    <c:v>2.486945232853115</c:v>
                  </c:pt>
                  <c:pt idx="2">
                    <c:v>1.720579172891187</c:v>
                  </c:pt>
                  <c:pt idx="3">
                    <c:v>4.0547702127028336</c:v>
                  </c:pt>
                  <c:pt idx="4">
                    <c:v>8.1978336813790218</c:v>
                  </c:pt>
                  <c:pt idx="5">
                    <c:v>0.84263485090169177</c:v>
                  </c:pt>
                  <c:pt idx="6">
                    <c:v>0.48086149071404027</c:v>
                  </c:pt>
                  <c:pt idx="7">
                    <c:v>1.4073013123853977</c:v>
                  </c:pt>
                  <c:pt idx="8">
                    <c:v>8.6300966754302522</c:v>
                  </c:pt>
                  <c:pt idx="9">
                    <c:v>4.5635400378750877</c:v>
                  </c:pt>
                  <c:pt idx="10">
                    <c:v>1.005429835532335</c:v>
                  </c:pt>
                  <c:pt idx="11">
                    <c:v>4.7839294122853424</c:v>
                  </c:pt>
                </c:numCache>
              </c:numRef>
            </c:minus>
            <c:spPr>
              <a:noFill/>
              <a:ln w="9525" cap="flat" cmpd="sng" algn="ctr">
                <a:solidFill>
                  <a:schemeClr val="tx1">
                    <a:lumMod val="65000"/>
                    <a:lumOff val="35000"/>
                  </a:schemeClr>
                </a:solidFill>
                <a:round/>
              </a:ln>
              <a:effectLst/>
            </c:spPr>
          </c:errBars>
          <c:cat>
            <c:multiLvlStrRef>
              <c:f>'[AllCO2_data_def.xlsx]final graphs'!$C$17:$D$28</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'[AllCO2_data_def.xlsx]final graphs'!$F$17:$F$28</c:f>
              <c:numCache>
                <c:formatCode>General</c:formatCode>
                <c:ptCount val="12"/>
                <c:pt idx="0">
                  <c:v>130.81999952480854</c:v>
                </c:pt>
                <c:pt idx="1">
                  <c:v>18.573912974895695</c:v>
                </c:pt>
                <c:pt idx="2">
                  <c:v>45.585510012540325</c:v>
                </c:pt>
                <c:pt idx="3">
                  <c:v>48.305686523491417</c:v>
                </c:pt>
                <c:pt idx="4">
                  <c:v>99.711367129764739</c:v>
                </c:pt>
                <c:pt idx="5">
                  <c:v>14.175671774810514</c:v>
                </c:pt>
                <c:pt idx="6">
                  <c:v>44.28347122429826</c:v>
                </c:pt>
                <c:pt idx="7">
                  <c:v>44.357534840801009</c:v>
                </c:pt>
                <c:pt idx="8">
                  <c:v>123.65170059586248</c:v>
                </c:pt>
                <c:pt idx="9">
                  <c:v>18.631584260712511</c:v>
                </c:pt>
                <c:pt idx="10">
                  <c:v>46.46983224361351</c:v>
                </c:pt>
                <c:pt idx="11">
                  <c:v>53.398515667515831</c:v>
                </c:pt>
              </c:numCache>
            </c:numRef>
          </c:val>
          <c:extLst>
            <c:ext xmlns:c16="http://schemas.microsoft.com/office/drawing/2014/chart" uri="{C3380CC4-5D6E-409C-BE32-E72D297353CC}">
              <c16:uniqueId val="{00000001-F120-49CC-8DA9-B631C7CC13DA}"/>
            </c:ext>
          </c:extLst>
        </c:ser>
        <c:dLbls>
          <c:showLegendKey val="0"/>
          <c:showVal val="0"/>
          <c:showCatName val="0"/>
          <c:showSerName val="0"/>
          <c:showPercent val="0"/>
          <c:showBubbleSize val="0"/>
        </c:dLbls>
        <c:gapWidth val="150"/>
        <c:overlap val="100"/>
        <c:axId val="743707000"/>
        <c:axId val="743701424"/>
      </c:barChart>
      <c:catAx>
        <c:axId val="74370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3701424"/>
        <c:crosses val="autoZero"/>
        <c:auto val="1"/>
        <c:lblAlgn val="ctr"/>
        <c:lblOffset val="100"/>
        <c:noMultiLvlLbl val="0"/>
      </c:catAx>
      <c:valAx>
        <c:axId val="743701424"/>
        <c:scaling>
          <c:orientation val="minMax"/>
          <c:max val="6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43707000"/>
        <c:crosses val="autoZero"/>
        <c:crossBetween val="between"/>
        <c:majorUnit val="1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open</c:v>
          </c:tx>
          <c:spPr>
            <a:solidFill>
              <a:schemeClr val="bg1"/>
            </a:solidFill>
            <a:ln>
              <a:solidFill>
                <a:schemeClr val="tx1"/>
              </a:solidFill>
            </a:ln>
            <a:effectLst/>
          </c:spPr>
          <c:invertIfNegative val="0"/>
          <c:errBars>
            <c:errBarType val="both"/>
            <c:errValType val="cust"/>
            <c:noEndCap val="0"/>
            <c:plus>
              <c:numRef>
                <c:f>'12C calculations'!$U$7:$U$18</c:f>
                <c:numCache>
                  <c:formatCode>General</c:formatCode>
                  <c:ptCount val="12"/>
                  <c:pt idx="0">
                    <c:v>10.905594911874166</c:v>
                  </c:pt>
                  <c:pt idx="1">
                    <c:v>8.0452028329880765</c:v>
                  </c:pt>
                  <c:pt idx="2">
                    <c:v>8.5006249443587532</c:v>
                  </c:pt>
                  <c:pt idx="3">
                    <c:v>6.8635938744449554</c:v>
                  </c:pt>
                  <c:pt idx="4">
                    <c:v>7.6645666227324449</c:v>
                  </c:pt>
                  <c:pt idx="5">
                    <c:v>6.6039674258994676</c:v>
                  </c:pt>
                  <c:pt idx="6">
                    <c:v>10.838954689558458</c:v>
                  </c:pt>
                  <c:pt idx="7">
                    <c:v>10.950176870914145</c:v>
                  </c:pt>
                  <c:pt idx="8">
                    <c:v>15.912499089388167</c:v>
                  </c:pt>
                  <c:pt idx="9">
                    <c:v>23.02037650457904</c:v>
                  </c:pt>
                  <c:pt idx="10">
                    <c:v>18.364339533208231</c:v>
                  </c:pt>
                  <c:pt idx="11">
                    <c:v>16.444990475660891</c:v>
                  </c:pt>
                </c:numCache>
              </c:numRef>
            </c:plus>
            <c:minus>
              <c:numRef>
                <c:f>'12C calculations'!$U$7:$U$18</c:f>
                <c:numCache>
                  <c:formatCode>General</c:formatCode>
                  <c:ptCount val="12"/>
                  <c:pt idx="0">
                    <c:v>10.905594911874166</c:v>
                  </c:pt>
                  <c:pt idx="1">
                    <c:v>8.0452028329880765</c:v>
                  </c:pt>
                  <c:pt idx="2">
                    <c:v>8.5006249443587532</c:v>
                  </c:pt>
                  <c:pt idx="3">
                    <c:v>6.8635938744449554</c:v>
                  </c:pt>
                  <c:pt idx="4">
                    <c:v>7.6645666227324449</c:v>
                  </c:pt>
                  <c:pt idx="5">
                    <c:v>6.6039674258994676</c:v>
                  </c:pt>
                  <c:pt idx="6">
                    <c:v>10.838954689558458</c:v>
                  </c:pt>
                  <c:pt idx="7">
                    <c:v>10.950176870914145</c:v>
                  </c:pt>
                  <c:pt idx="8">
                    <c:v>15.912499089388167</c:v>
                  </c:pt>
                  <c:pt idx="9">
                    <c:v>23.02037650457904</c:v>
                  </c:pt>
                  <c:pt idx="10">
                    <c:v>18.364339533208231</c:v>
                  </c:pt>
                  <c:pt idx="11">
                    <c:v>16.444990475660891</c:v>
                  </c:pt>
                </c:numCache>
              </c:numRef>
            </c:minus>
            <c:spPr>
              <a:noFill/>
              <a:ln w="9525" cap="flat" cmpd="sng" algn="ctr">
                <a:solidFill>
                  <a:schemeClr val="tx1">
                    <a:lumMod val="65000"/>
                    <a:lumOff val="35000"/>
                  </a:schemeClr>
                </a:solidFill>
                <a:round/>
              </a:ln>
              <a:effectLst/>
            </c:spPr>
          </c:errBars>
          <c:cat>
            <c:multiLvlStrRef>
              <c:f>'14C MBC (fum-unf 0.45)'!$AJ$6:$AK$17</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'12C calculations'!$T$7:$T$18</c:f>
              <c:numCache>
                <c:formatCode>0.00</c:formatCode>
                <c:ptCount val="12"/>
                <c:pt idx="0">
                  <c:v>78.211736916287393</c:v>
                </c:pt>
                <c:pt idx="1">
                  <c:v>76.76513701923038</c:v>
                </c:pt>
                <c:pt idx="2">
                  <c:v>73.703985316916274</c:v>
                </c:pt>
                <c:pt idx="3">
                  <c:v>76.127031120221687</c:v>
                </c:pt>
                <c:pt idx="4">
                  <c:v>71.719696015592575</c:v>
                </c:pt>
                <c:pt idx="5">
                  <c:v>82.923547666934923</c:v>
                </c:pt>
                <c:pt idx="6">
                  <c:v>73.301815372918469</c:v>
                </c:pt>
                <c:pt idx="7">
                  <c:v>76.247394834153411</c:v>
                </c:pt>
                <c:pt idx="8">
                  <c:v>78.742449969724433</c:v>
                </c:pt>
                <c:pt idx="9">
                  <c:v>88.634697805475923</c:v>
                </c:pt>
                <c:pt idx="10">
                  <c:v>80.057949785148139</c:v>
                </c:pt>
                <c:pt idx="11">
                  <c:v>76.79957943073488</c:v>
                </c:pt>
              </c:numCache>
            </c:numRef>
          </c:val>
          <c:extLst>
            <c:ext xmlns:c16="http://schemas.microsoft.com/office/drawing/2014/chart" uri="{C3380CC4-5D6E-409C-BE32-E72D297353CC}">
              <c16:uniqueId val="{00000000-437E-40FF-8F88-80A66BE25F71}"/>
            </c:ext>
          </c:extLst>
        </c:ser>
        <c:ser>
          <c:idx val="2"/>
          <c:order val="1"/>
          <c:tx>
            <c:v>tree</c:v>
          </c:tx>
          <c:spPr>
            <a:solidFill>
              <a:schemeClr val="tx2"/>
            </a:solidFill>
            <a:ln>
              <a:solidFill>
                <a:schemeClr val="tx1"/>
              </a:solidFill>
            </a:ln>
            <a:effectLst/>
          </c:spPr>
          <c:invertIfNegative val="0"/>
          <c:errBars>
            <c:errBarType val="both"/>
            <c:errValType val="cust"/>
            <c:noEndCap val="0"/>
            <c:plus>
              <c:numRef>
                <c:f>'12C calculations'!$U$19:$U$30</c:f>
                <c:numCache>
                  <c:formatCode>General</c:formatCode>
                  <c:ptCount val="12"/>
                  <c:pt idx="0">
                    <c:v>29.45192802460717</c:v>
                  </c:pt>
                  <c:pt idx="1">
                    <c:v>29.920832416882355</c:v>
                  </c:pt>
                  <c:pt idx="2">
                    <c:v>21.170632838756074</c:v>
                  </c:pt>
                  <c:pt idx="3">
                    <c:v>32.28448689244923</c:v>
                  </c:pt>
                  <c:pt idx="4">
                    <c:v>36.158349776956335</c:v>
                  </c:pt>
                  <c:pt idx="5">
                    <c:v>43.103168331627316</c:v>
                  </c:pt>
                  <c:pt idx="6">
                    <c:v>37.834326078202167</c:v>
                  </c:pt>
                  <c:pt idx="7">
                    <c:v>45.182959789845746</c:v>
                  </c:pt>
                  <c:pt idx="8">
                    <c:v>25.589809135423597</c:v>
                  </c:pt>
                  <c:pt idx="9">
                    <c:v>63.130365777331662</c:v>
                  </c:pt>
                  <c:pt idx="10">
                    <c:v>26.522160514399634</c:v>
                  </c:pt>
                  <c:pt idx="11">
                    <c:v>42.822305462283062</c:v>
                  </c:pt>
                </c:numCache>
              </c:numRef>
            </c:plus>
            <c:minus>
              <c:numRef>
                <c:f>'12C calculations'!$U$19:$U$30</c:f>
                <c:numCache>
                  <c:formatCode>General</c:formatCode>
                  <c:ptCount val="12"/>
                  <c:pt idx="0">
                    <c:v>29.45192802460717</c:v>
                  </c:pt>
                  <c:pt idx="1">
                    <c:v>29.920832416882355</c:v>
                  </c:pt>
                  <c:pt idx="2">
                    <c:v>21.170632838756074</c:v>
                  </c:pt>
                  <c:pt idx="3">
                    <c:v>32.28448689244923</c:v>
                  </c:pt>
                  <c:pt idx="4">
                    <c:v>36.158349776956335</c:v>
                  </c:pt>
                  <c:pt idx="5">
                    <c:v>43.103168331627316</c:v>
                  </c:pt>
                  <c:pt idx="6">
                    <c:v>37.834326078202167</c:v>
                  </c:pt>
                  <c:pt idx="7">
                    <c:v>45.182959789845746</c:v>
                  </c:pt>
                  <c:pt idx="8">
                    <c:v>25.589809135423597</c:v>
                  </c:pt>
                  <c:pt idx="9">
                    <c:v>63.130365777331662</c:v>
                  </c:pt>
                  <c:pt idx="10">
                    <c:v>26.522160514399634</c:v>
                  </c:pt>
                  <c:pt idx="11">
                    <c:v>42.822305462283062</c:v>
                  </c:pt>
                </c:numCache>
              </c:numRef>
            </c:minus>
            <c:spPr>
              <a:noFill/>
              <a:ln w="9525" cap="flat" cmpd="sng" algn="ctr">
                <a:solidFill>
                  <a:schemeClr val="tx1">
                    <a:lumMod val="65000"/>
                    <a:lumOff val="35000"/>
                  </a:schemeClr>
                </a:solidFill>
                <a:round/>
              </a:ln>
              <a:effectLst/>
            </c:spPr>
          </c:errBars>
          <c:cat>
            <c:multiLvlStrRef>
              <c:f>'14C MBC (fum-unf 0.45)'!$AJ$6:$AK$17</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'12C calculations'!$T$19:$T$30</c:f>
              <c:numCache>
                <c:formatCode>0.00</c:formatCode>
                <c:ptCount val="12"/>
                <c:pt idx="0" formatCode="0.0">
                  <c:v>142.4325133544672</c:v>
                </c:pt>
                <c:pt idx="1">
                  <c:v>145.53321140417199</c:v>
                </c:pt>
                <c:pt idx="2">
                  <c:v>166.68032089567311</c:v>
                </c:pt>
                <c:pt idx="3">
                  <c:v>139.81000387781467</c:v>
                </c:pt>
                <c:pt idx="4">
                  <c:v>159.59897794296151</c:v>
                </c:pt>
                <c:pt idx="5">
                  <c:v>166.60151858926835</c:v>
                </c:pt>
                <c:pt idx="6">
                  <c:v>141.3962839962206</c:v>
                </c:pt>
                <c:pt idx="7">
                  <c:v>177.21377767068094</c:v>
                </c:pt>
                <c:pt idx="8">
                  <c:v>214.99737281522766</c:v>
                </c:pt>
                <c:pt idx="9">
                  <c:v>193.51467816095192</c:v>
                </c:pt>
                <c:pt idx="10">
                  <c:v>189.92154729606409</c:v>
                </c:pt>
                <c:pt idx="11">
                  <c:v>154.01717974172817</c:v>
                </c:pt>
              </c:numCache>
            </c:numRef>
          </c:val>
          <c:extLst>
            <c:ext xmlns:c16="http://schemas.microsoft.com/office/drawing/2014/chart" uri="{C3380CC4-5D6E-409C-BE32-E72D297353CC}">
              <c16:uniqueId val="{00000001-437E-40FF-8F88-80A66BE25F71}"/>
            </c:ext>
          </c:extLst>
        </c:ser>
        <c:dLbls>
          <c:showLegendKey val="0"/>
          <c:showVal val="0"/>
          <c:showCatName val="0"/>
          <c:showSerName val="0"/>
          <c:showPercent val="0"/>
          <c:showBubbleSize val="0"/>
        </c:dLbls>
        <c:gapWidth val="219"/>
        <c:overlap val="-27"/>
        <c:axId val="803035832"/>
        <c:axId val="803036816"/>
      </c:barChart>
      <c:catAx>
        <c:axId val="80303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03036816"/>
        <c:crosses val="autoZero"/>
        <c:auto val="1"/>
        <c:lblAlgn val="ctr"/>
        <c:lblOffset val="100"/>
        <c:noMultiLvlLbl val="0"/>
      </c:catAx>
      <c:valAx>
        <c:axId val="803036816"/>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l-GR" b="1" dirty="0"/>
                  <a:t>μ</a:t>
                </a:r>
                <a:r>
                  <a:rPr lang="en-GB" b="1" dirty="0"/>
                  <a:t>g C g</a:t>
                </a:r>
                <a:r>
                  <a:rPr lang="en-GB" b="1" baseline="30000" dirty="0"/>
                  <a:t>-1</a:t>
                </a:r>
                <a:r>
                  <a:rPr lang="en-GB" b="1" dirty="0"/>
                  <a:t> soil</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03035832"/>
        <c:crosses val="autoZero"/>
        <c:crossBetween val="between"/>
        <c:majorUnit val="7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solidFill>
            <a:ln>
              <a:solidFill>
                <a:schemeClr val="tx1"/>
              </a:solidFill>
            </a:ln>
            <a:effectLst/>
          </c:spPr>
          <c:invertIfNegative val="0"/>
          <c:errBars>
            <c:errBarType val="both"/>
            <c:errValType val="cust"/>
            <c:noEndCap val="0"/>
            <c:plus>
              <c:numRef>
                <c:f>'12C calculations'!$AE$7:$AE$18</c:f>
                <c:numCache>
                  <c:formatCode>General</c:formatCode>
                  <c:ptCount val="12"/>
                  <c:pt idx="0">
                    <c:v>0.2456815872534778</c:v>
                  </c:pt>
                  <c:pt idx="1">
                    <c:v>0.24078069306715708</c:v>
                  </c:pt>
                  <c:pt idx="2">
                    <c:v>0.19679301406409558</c:v>
                  </c:pt>
                  <c:pt idx="3">
                    <c:v>0.28836159674285833</c:v>
                  </c:pt>
                  <c:pt idx="4">
                    <c:v>0.49538840695718778</c:v>
                  </c:pt>
                  <c:pt idx="5">
                    <c:v>0.22445213248583704</c:v>
                  </c:pt>
                  <c:pt idx="6">
                    <c:v>7.3822144326681702E-2</c:v>
                  </c:pt>
                  <c:pt idx="7">
                    <c:v>0.2039628281842058</c:v>
                  </c:pt>
                  <c:pt idx="8">
                    <c:v>0.3261042297784334</c:v>
                  </c:pt>
                  <c:pt idx="9">
                    <c:v>0.37944843278308249</c:v>
                  </c:pt>
                  <c:pt idx="10">
                    <c:v>0.18868807701796403</c:v>
                  </c:pt>
                  <c:pt idx="11">
                    <c:v>9.1068561198700312E-2</c:v>
                  </c:pt>
                </c:numCache>
              </c:numRef>
            </c:plus>
            <c:minus>
              <c:numRef>
                <c:f>'12C calculations'!$AE$7:$AE$18</c:f>
                <c:numCache>
                  <c:formatCode>General</c:formatCode>
                  <c:ptCount val="12"/>
                  <c:pt idx="0">
                    <c:v>0.2456815872534778</c:v>
                  </c:pt>
                  <c:pt idx="1">
                    <c:v>0.24078069306715708</c:v>
                  </c:pt>
                  <c:pt idx="2">
                    <c:v>0.19679301406409558</c:v>
                  </c:pt>
                  <c:pt idx="3">
                    <c:v>0.28836159674285833</c:v>
                  </c:pt>
                  <c:pt idx="4">
                    <c:v>0.49538840695718778</c:v>
                  </c:pt>
                  <c:pt idx="5">
                    <c:v>0.22445213248583704</c:v>
                  </c:pt>
                  <c:pt idx="6">
                    <c:v>7.3822144326681702E-2</c:v>
                  </c:pt>
                  <c:pt idx="7">
                    <c:v>0.2039628281842058</c:v>
                  </c:pt>
                  <c:pt idx="8">
                    <c:v>0.3261042297784334</c:v>
                  </c:pt>
                  <c:pt idx="9">
                    <c:v>0.37944843278308249</c:v>
                  </c:pt>
                  <c:pt idx="10">
                    <c:v>0.18868807701796403</c:v>
                  </c:pt>
                  <c:pt idx="11">
                    <c:v>9.1068561198700312E-2</c:v>
                  </c:pt>
                </c:numCache>
              </c:numRef>
            </c:minus>
            <c:spPr>
              <a:noFill/>
              <a:ln w="9525" cap="flat" cmpd="sng" algn="ctr">
                <a:solidFill>
                  <a:schemeClr val="tx1">
                    <a:lumMod val="65000"/>
                    <a:lumOff val="35000"/>
                  </a:schemeClr>
                </a:solidFill>
                <a:round/>
              </a:ln>
              <a:effectLst/>
            </c:spPr>
          </c:errBars>
          <c:cat>
            <c:multiLvlStrRef>
              <c:f>'14C MBC (fum-unf 0.45)'!$AJ$6:$AK$17</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'12C calculations'!$AD$7:$AD$18</c:f>
              <c:numCache>
                <c:formatCode>0.00</c:formatCode>
                <c:ptCount val="12"/>
                <c:pt idx="0">
                  <c:v>2.7529075752300267</c:v>
                </c:pt>
                <c:pt idx="1">
                  <c:v>1.9376780840066397</c:v>
                </c:pt>
                <c:pt idx="2">
                  <c:v>1.8547978194769321</c:v>
                </c:pt>
                <c:pt idx="3">
                  <c:v>2.0911244805161173</c:v>
                </c:pt>
                <c:pt idx="4">
                  <c:v>2.3557254558705885</c:v>
                </c:pt>
                <c:pt idx="5">
                  <c:v>2.0258092286808731</c:v>
                </c:pt>
                <c:pt idx="6">
                  <c:v>2.133119195669658</c:v>
                </c:pt>
                <c:pt idx="7">
                  <c:v>1.8670592704912141</c:v>
                </c:pt>
                <c:pt idx="8">
                  <c:v>1.8945981632920983</c:v>
                </c:pt>
                <c:pt idx="9">
                  <c:v>2.3358213658855242</c:v>
                </c:pt>
                <c:pt idx="10">
                  <c:v>2.1921029108200609</c:v>
                </c:pt>
                <c:pt idx="11">
                  <c:v>1.9645423284704309</c:v>
                </c:pt>
              </c:numCache>
            </c:numRef>
          </c:val>
          <c:extLst>
            <c:ext xmlns:c16="http://schemas.microsoft.com/office/drawing/2014/chart" uri="{C3380CC4-5D6E-409C-BE32-E72D297353CC}">
              <c16:uniqueId val="{00000000-DB31-4A5E-86F0-8E20F0D9E8B0}"/>
            </c:ext>
          </c:extLst>
        </c:ser>
        <c:ser>
          <c:idx val="2"/>
          <c:order val="1"/>
          <c:spPr>
            <a:solidFill>
              <a:schemeClr val="tx2"/>
            </a:solidFill>
            <a:ln>
              <a:solidFill>
                <a:schemeClr val="tx1"/>
              </a:solidFill>
            </a:ln>
            <a:effectLst/>
          </c:spPr>
          <c:invertIfNegative val="0"/>
          <c:errBars>
            <c:errBarType val="both"/>
            <c:errValType val="cust"/>
            <c:noEndCap val="0"/>
            <c:plus>
              <c:numRef>
                <c:f>'12C calculations'!$AE$19:$AE$30</c:f>
                <c:numCache>
                  <c:formatCode>General</c:formatCode>
                  <c:ptCount val="12"/>
                  <c:pt idx="0">
                    <c:v>0.41153062494612686</c:v>
                  </c:pt>
                  <c:pt idx="1">
                    <c:v>0.66573881838097781</c:v>
                  </c:pt>
                  <c:pt idx="2">
                    <c:v>1.0448625051307632</c:v>
                  </c:pt>
                  <c:pt idx="3">
                    <c:v>0.31423474737235296</c:v>
                  </c:pt>
                  <c:pt idx="4">
                    <c:v>1.1138545429180993</c:v>
                  </c:pt>
                  <c:pt idx="5">
                    <c:v>0.42975155406480109</c:v>
                  </c:pt>
                  <c:pt idx="6">
                    <c:v>0.1939543430826941</c:v>
                  </c:pt>
                  <c:pt idx="7">
                    <c:v>0.33594036994109616</c:v>
                  </c:pt>
                  <c:pt idx="8">
                    <c:v>0.42928860917336659</c:v>
                  </c:pt>
                  <c:pt idx="9">
                    <c:v>0.50359404892566872</c:v>
                  </c:pt>
                  <c:pt idx="10">
                    <c:v>0.12194595740271146</c:v>
                  </c:pt>
                  <c:pt idx="11">
                    <c:v>0.65331361178672731</c:v>
                  </c:pt>
                </c:numCache>
              </c:numRef>
            </c:plus>
            <c:minus>
              <c:numRef>
                <c:f>'12C calculations'!$AE$19:$AE$30</c:f>
                <c:numCache>
                  <c:formatCode>General</c:formatCode>
                  <c:ptCount val="12"/>
                  <c:pt idx="0">
                    <c:v>0.41153062494612686</c:v>
                  </c:pt>
                  <c:pt idx="1">
                    <c:v>0.66573881838097781</c:v>
                  </c:pt>
                  <c:pt idx="2">
                    <c:v>1.0448625051307632</c:v>
                  </c:pt>
                  <c:pt idx="3">
                    <c:v>0.31423474737235296</c:v>
                  </c:pt>
                  <c:pt idx="4">
                    <c:v>1.1138545429180993</c:v>
                  </c:pt>
                  <c:pt idx="5">
                    <c:v>0.42975155406480109</c:v>
                  </c:pt>
                  <c:pt idx="6">
                    <c:v>0.1939543430826941</c:v>
                  </c:pt>
                  <c:pt idx="7">
                    <c:v>0.33594036994109616</c:v>
                  </c:pt>
                  <c:pt idx="8">
                    <c:v>0.42928860917336659</c:v>
                  </c:pt>
                  <c:pt idx="9">
                    <c:v>0.50359404892566872</c:v>
                  </c:pt>
                  <c:pt idx="10">
                    <c:v>0.12194595740271146</c:v>
                  </c:pt>
                  <c:pt idx="11">
                    <c:v>0.65331361178672731</c:v>
                  </c:pt>
                </c:numCache>
              </c:numRef>
            </c:minus>
            <c:spPr>
              <a:noFill/>
              <a:ln w="9525" cap="flat" cmpd="sng" algn="ctr">
                <a:solidFill>
                  <a:schemeClr val="tx1">
                    <a:lumMod val="65000"/>
                    <a:lumOff val="35000"/>
                  </a:schemeClr>
                </a:solidFill>
                <a:round/>
              </a:ln>
              <a:effectLst/>
            </c:spPr>
          </c:errBars>
          <c:cat>
            <c:multiLvlStrRef>
              <c:f>'14C MBC (fum-unf 0.45)'!$AJ$6:$AK$17</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'12C calculations'!$AD$19:$AD$30</c:f>
              <c:numCache>
                <c:formatCode>0.00</c:formatCode>
                <c:ptCount val="12"/>
                <c:pt idx="0" formatCode="0.0">
                  <c:v>3.6381818577091631</c:v>
                </c:pt>
                <c:pt idx="1">
                  <c:v>3.9419825713950871</c:v>
                </c:pt>
                <c:pt idx="2">
                  <c:v>4.0362804022770495</c:v>
                </c:pt>
                <c:pt idx="3">
                  <c:v>3.9264660814447709</c:v>
                </c:pt>
                <c:pt idx="4">
                  <c:v>4.5296243858736993</c:v>
                </c:pt>
                <c:pt idx="5">
                  <c:v>4.3318608173950013</c:v>
                </c:pt>
                <c:pt idx="6">
                  <c:v>3.5872777401138678</c:v>
                </c:pt>
                <c:pt idx="7">
                  <c:v>4.0469701030531215</c:v>
                </c:pt>
                <c:pt idx="8">
                  <c:v>4.5960111150936314</c:v>
                </c:pt>
                <c:pt idx="9">
                  <c:v>4.4161109905759135</c:v>
                </c:pt>
                <c:pt idx="10">
                  <c:v>3.6941036497379756</c:v>
                </c:pt>
                <c:pt idx="11">
                  <c:v>3.9365698071157098</c:v>
                </c:pt>
              </c:numCache>
            </c:numRef>
          </c:val>
          <c:extLst>
            <c:ext xmlns:c16="http://schemas.microsoft.com/office/drawing/2014/chart" uri="{C3380CC4-5D6E-409C-BE32-E72D297353CC}">
              <c16:uniqueId val="{00000001-DB31-4A5E-86F0-8E20F0D9E8B0}"/>
            </c:ext>
          </c:extLst>
        </c:ser>
        <c:dLbls>
          <c:showLegendKey val="0"/>
          <c:showVal val="0"/>
          <c:showCatName val="0"/>
          <c:showSerName val="0"/>
          <c:showPercent val="0"/>
          <c:showBubbleSize val="0"/>
        </c:dLbls>
        <c:gapWidth val="219"/>
        <c:overlap val="-27"/>
        <c:axId val="803035832"/>
        <c:axId val="803036816"/>
      </c:barChart>
      <c:catAx>
        <c:axId val="80303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03036816"/>
        <c:crosses val="autoZero"/>
        <c:auto val="1"/>
        <c:lblAlgn val="ctr"/>
        <c:lblOffset val="100"/>
        <c:noMultiLvlLbl val="0"/>
      </c:catAx>
      <c:valAx>
        <c:axId val="803036816"/>
        <c:scaling>
          <c:orientation val="minMax"/>
          <c:max val="6.5"/>
          <c:min val="0"/>
        </c:scaling>
        <c:delete val="0"/>
        <c:axPos val="l"/>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03035832"/>
        <c:crosses val="autoZero"/>
        <c:crossBetween val="between"/>
        <c:majorUnit val="1.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'T3'!$M$7:$M$18</c:f>
              <c:strCache>
                <c:ptCount val="12"/>
                <c:pt idx="0">
                  <c:v>open</c:v>
                </c:pt>
              </c:strCache>
            </c:strRef>
          </c:tx>
          <c:spPr>
            <a:solidFill>
              <a:schemeClr val="bg1"/>
            </a:solidFill>
            <a:ln>
              <a:solidFill>
                <a:sysClr val="windowText" lastClr="000000"/>
              </a:solidFill>
            </a:ln>
            <a:effectLst/>
          </c:spPr>
          <c:invertIfNegative val="0"/>
          <c:errBars>
            <c:errBarType val="both"/>
            <c:errValType val="cust"/>
            <c:noEndCap val="0"/>
            <c:plus>
              <c:numRef>
                <c:f>'T3'!$Q$7:$Q$18</c:f>
                <c:numCache>
                  <c:formatCode>General</c:formatCode>
                  <c:ptCount val="12"/>
                  <c:pt idx="0">
                    <c:v>3.8761045181245315</c:v>
                  </c:pt>
                  <c:pt idx="1">
                    <c:v>5.100869354184316</c:v>
                  </c:pt>
                  <c:pt idx="2">
                    <c:v>2.9437394978646472</c:v>
                  </c:pt>
                  <c:pt idx="3">
                    <c:v>5.3069276837414856</c:v>
                  </c:pt>
                  <c:pt idx="4">
                    <c:v>15.800952351899506</c:v>
                  </c:pt>
                  <c:pt idx="5">
                    <c:v>10.033783387314106</c:v>
                  </c:pt>
                  <c:pt idx="6">
                    <c:v>10.584802348605992</c:v>
                  </c:pt>
                  <c:pt idx="7">
                    <c:v>12.200724546201801</c:v>
                  </c:pt>
                  <c:pt idx="8">
                    <c:v>20.504099138465271</c:v>
                  </c:pt>
                  <c:pt idx="9">
                    <c:v>18.206301555697106</c:v>
                  </c:pt>
                  <c:pt idx="10">
                    <c:v>20.278244740473667</c:v>
                  </c:pt>
                  <c:pt idx="11">
                    <c:v>19.888696462946601</c:v>
                  </c:pt>
                </c:numCache>
              </c:numRef>
            </c:plus>
            <c:minus>
              <c:numRef>
                <c:f>'T3'!$Q$7:$Q$18</c:f>
                <c:numCache>
                  <c:formatCode>General</c:formatCode>
                  <c:ptCount val="12"/>
                  <c:pt idx="0">
                    <c:v>3.8761045181245315</c:v>
                  </c:pt>
                  <c:pt idx="1">
                    <c:v>5.100869354184316</c:v>
                  </c:pt>
                  <c:pt idx="2">
                    <c:v>2.9437394978646472</c:v>
                  </c:pt>
                  <c:pt idx="3">
                    <c:v>5.3069276837414856</c:v>
                  </c:pt>
                  <c:pt idx="4">
                    <c:v>15.800952351899506</c:v>
                  </c:pt>
                  <c:pt idx="5">
                    <c:v>10.033783387314106</c:v>
                  </c:pt>
                  <c:pt idx="6">
                    <c:v>10.584802348605992</c:v>
                  </c:pt>
                  <c:pt idx="7">
                    <c:v>12.200724546201801</c:v>
                  </c:pt>
                  <c:pt idx="8">
                    <c:v>20.504099138465271</c:v>
                  </c:pt>
                  <c:pt idx="9">
                    <c:v>18.206301555697106</c:v>
                  </c:pt>
                  <c:pt idx="10">
                    <c:v>20.278244740473667</c:v>
                  </c:pt>
                  <c:pt idx="11">
                    <c:v>19.888696462946601</c:v>
                  </c:pt>
                </c:numCache>
              </c:numRef>
            </c:minus>
            <c:spPr>
              <a:noFill/>
              <a:ln w="9525" cap="flat" cmpd="sng" algn="ctr">
                <a:solidFill>
                  <a:schemeClr val="tx1">
                    <a:lumMod val="65000"/>
                    <a:lumOff val="35000"/>
                  </a:schemeClr>
                </a:solidFill>
                <a:round/>
              </a:ln>
              <a:effectLst/>
            </c:spPr>
          </c:errBars>
          <c:cat>
            <c:multiLvlStrRef>
              <c:f>'T3'!$N$19:$O$30</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'T3'!$P$7:$P$18</c:f>
              <c:numCache>
                <c:formatCode>0.00</c:formatCode>
                <c:ptCount val="12"/>
                <c:pt idx="0">
                  <c:v>104.76082236540857</c:v>
                </c:pt>
                <c:pt idx="1">
                  <c:v>81.139114409042691</c:v>
                </c:pt>
                <c:pt idx="2">
                  <c:v>103.2855991861307</c:v>
                </c:pt>
                <c:pt idx="3">
                  <c:v>106.33177536585902</c:v>
                </c:pt>
                <c:pt idx="4">
                  <c:v>87.911028408970594</c:v>
                </c:pt>
                <c:pt idx="5">
                  <c:v>58.155094027607063</c:v>
                </c:pt>
                <c:pt idx="6">
                  <c:v>82.128099773891279</c:v>
                </c:pt>
                <c:pt idx="7">
                  <c:v>85.302369483299202</c:v>
                </c:pt>
                <c:pt idx="8">
                  <c:v>103.5243392869843</c:v>
                </c:pt>
                <c:pt idx="9">
                  <c:v>85.984767582587551</c:v>
                </c:pt>
                <c:pt idx="10">
                  <c:v>100.09247475993362</c:v>
                </c:pt>
                <c:pt idx="11">
                  <c:v>107.71816844094862</c:v>
                </c:pt>
              </c:numCache>
            </c:numRef>
          </c:val>
          <c:extLst>
            <c:ext xmlns:c16="http://schemas.microsoft.com/office/drawing/2014/chart" uri="{C3380CC4-5D6E-409C-BE32-E72D297353CC}">
              <c16:uniqueId val="{00000000-D4F4-4095-99DA-BAC814806F5A}"/>
            </c:ext>
          </c:extLst>
        </c:ser>
        <c:ser>
          <c:idx val="1"/>
          <c:order val="1"/>
          <c:tx>
            <c:strRef>
              <c:f>'T3'!$M$19:$M$30</c:f>
              <c:strCache>
                <c:ptCount val="12"/>
                <c:pt idx="0">
                  <c:v>tree</c:v>
                </c:pt>
              </c:strCache>
            </c:strRef>
          </c:tx>
          <c:spPr>
            <a:solidFill>
              <a:schemeClr val="tx2"/>
            </a:solidFill>
            <a:ln>
              <a:solidFill>
                <a:schemeClr val="tx1"/>
              </a:solidFill>
            </a:ln>
            <a:effectLst/>
          </c:spPr>
          <c:invertIfNegative val="0"/>
          <c:errBars>
            <c:errBarType val="both"/>
            <c:errValType val="cust"/>
            <c:noEndCap val="0"/>
            <c:plus>
              <c:numRef>
                <c:f>'T3'!$Q$19:$Q$30</c:f>
                <c:numCache>
                  <c:formatCode>General</c:formatCode>
                  <c:ptCount val="12"/>
                  <c:pt idx="0">
                    <c:v>20.184978889141547</c:v>
                  </c:pt>
                  <c:pt idx="1">
                    <c:v>10.371360015841606</c:v>
                  </c:pt>
                  <c:pt idx="2">
                    <c:v>16.803315197275356</c:v>
                  </c:pt>
                  <c:pt idx="3">
                    <c:v>19.323186628582224</c:v>
                  </c:pt>
                  <c:pt idx="4">
                    <c:v>26.031987084318189</c:v>
                  </c:pt>
                  <c:pt idx="5">
                    <c:v>13.958404598914012</c:v>
                  </c:pt>
                  <c:pt idx="6">
                    <c:v>20.024415481418576</c:v>
                  </c:pt>
                  <c:pt idx="7">
                    <c:v>20.676357106694045</c:v>
                  </c:pt>
                  <c:pt idx="8">
                    <c:v>12.925229437332446</c:v>
                  </c:pt>
                  <c:pt idx="9">
                    <c:v>11.976032882625455</c:v>
                  </c:pt>
                  <c:pt idx="10">
                    <c:v>25.367051755388406</c:v>
                  </c:pt>
                  <c:pt idx="11">
                    <c:v>24.581304899225415</c:v>
                  </c:pt>
                </c:numCache>
              </c:numRef>
            </c:plus>
            <c:minus>
              <c:numRef>
                <c:f>'T3'!$Q$19:$Q$30</c:f>
                <c:numCache>
                  <c:formatCode>General</c:formatCode>
                  <c:ptCount val="12"/>
                  <c:pt idx="0">
                    <c:v>20.184978889141547</c:v>
                  </c:pt>
                  <c:pt idx="1">
                    <c:v>10.371360015841606</c:v>
                  </c:pt>
                  <c:pt idx="2">
                    <c:v>16.803315197275356</c:v>
                  </c:pt>
                  <c:pt idx="3">
                    <c:v>19.323186628582224</c:v>
                  </c:pt>
                  <c:pt idx="4">
                    <c:v>26.031987084318189</c:v>
                  </c:pt>
                  <c:pt idx="5">
                    <c:v>13.958404598914012</c:v>
                  </c:pt>
                  <c:pt idx="6">
                    <c:v>20.024415481418576</c:v>
                  </c:pt>
                  <c:pt idx="7">
                    <c:v>20.676357106694045</c:v>
                  </c:pt>
                  <c:pt idx="8">
                    <c:v>12.925229437332446</c:v>
                  </c:pt>
                  <c:pt idx="9">
                    <c:v>11.976032882625455</c:v>
                  </c:pt>
                  <c:pt idx="10">
                    <c:v>25.367051755388406</c:v>
                  </c:pt>
                  <c:pt idx="11">
                    <c:v>24.581304899225415</c:v>
                  </c:pt>
                </c:numCache>
              </c:numRef>
            </c:minus>
            <c:spPr>
              <a:noFill/>
              <a:ln w="9525" cap="flat" cmpd="sng" algn="ctr">
                <a:solidFill>
                  <a:schemeClr val="tx1">
                    <a:lumMod val="65000"/>
                    <a:lumOff val="35000"/>
                  </a:schemeClr>
                </a:solidFill>
                <a:round/>
              </a:ln>
              <a:effectLst/>
            </c:spPr>
          </c:errBars>
          <c:cat>
            <c:multiLvlStrRef>
              <c:f>'T3'!$N$19:$O$30</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'T3'!$P$19:$P$30</c:f>
              <c:numCache>
                <c:formatCode>0.00</c:formatCode>
                <c:ptCount val="12"/>
                <c:pt idx="0" formatCode="0.0">
                  <c:v>129.50758760974793</c:v>
                </c:pt>
                <c:pt idx="1">
                  <c:v>89.823612588338875</c:v>
                </c:pt>
                <c:pt idx="2">
                  <c:v>121.2057239095157</c:v>
                </c:pt>
                <c:pt idx="3">
                  <c:v>129.89050565300025</c:v>
                </c:pt>
                <c:pt idx="4">
                  <c:v>125.88829578904158</c:v>
                </c:pt>
                <c:pt idx="5">
                  <c:v>74.501986780206778</c:v>
                </c:pt>
                <c:pt idx="6">
                  <c:v>104.89842905233925</c:v>
                </c:pt>
                <c:pt idx="7">
                  <c:v>123.54293125884737</c:v>
                </c:pt>
                <c:pt idx="8">
                  <c:v>121.07631574496499</c:v>
                </c:pt>
                <c:pt idx="9">
                  <c:v>84.237682609919503</c:v>
                </c:pt>
                <c:pt idx="10">
                  <c:v>122.34064262943217</c:v>
                </c:pt>
                <c:pt idx="11">
                  <c:v>129.08449618650806</c:v>
                </c:pt>
              </c:numCache>
            </c:numRef>
          </c:val>
          <c:extLst>
            <c:ext xmlns:c16="http://schemas.microsoft.com/office/drawing/2014/chart" uri="{C3380CC4-5D6E-409C-BE32-E72D297353CC}">
              <c16:uniqueId val="{00000001-D4F4-4095-99DA-BAC814806F5A}"/>
            </c:ext>
          </c:extLst>
        </c:ser>
        <c:dLbls>
          <c:showLegendKey val="0"/>
          <c:showVal val="0"/>
          <c:showCatName val="0"/>
          <c:showSerName val="0"/>
          <c:showPercent val="0"/>
          <c:showBubbleSize val="0"/>
        </c:dLbls>
        <c:gapWidth val="219"/>
        <c:overlap val="-27"/>
        <c:axId val="671559728"/>
        <c:axId val="671560056"/>
      </c:barChart>
      <c:catAx>
        <c:axId val="67155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71560056"/>
        <c:crosses val="autoZero"/>
        <c:auto val="1"/>
        <c:lblAlgn val="ctr"/>
        <c:lblOffset val="100"/>
        <c:noMultiLvlLbl val="0"/>
      </c:catAx>
      <c:valAx>
        <c:axId val="671560056"/>
        <c:scaling>
          <c:orientation val="minMax"/>
          <c:max val="300"/>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71559728"/>
        <c:crosses val="autoZero"/>
        <c:crossBetween val="between"/>
        <c:majorUnit val="7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'T3'!$M$7:$M$18</c:f>
              <c:strCache>
                <c:ptCount val="12"/>
                <c:pt idx="0">
                  <c:v>open</c:v>
                </c:pt>
              </c:strCache>
            </c:strRef>
          </c:tx>
          <c:spPr>
            <a:noFill/>
            <a:ln>
              <a:solidFill>
                <a:sysClr val="windowText" lastClr="000000"/>
              </a:solidFill>
            </a:ln>
            <a:effectLst/>
          </c:spPr>
          <c:invertIfNegative val="0"/>
          <c:errBars>
            <c:errBarType val="both"/>
            <c:errValType val="cust"/>
            <c:noEndCap val="0"/>
            <c:plus>
              <c:numRef>
                <c:f>'T3'!$Q$7:$Q$18</c:f>
                <c:numCache>
                  <c:formatCode>General</c:formatCode>
                  <c:ptCount val="12"/>
                  <c:pt idx="0">
                    <c:v>3.8761045181245315</c:v>
                  </c:pt>
                  <c:pt idx="1">
                    <c:v>5.100869354184316</c:v>
                  </c:pt>
                  <c:pt idx="2">
                    <c:v>2.9437394978646472</c:v>
                  </c:pt>
                  <c:pt idx="3">
                    <c:v>5.3069276837414856</c:v>
                  </c:pt>
                  <c:pt idx="4">
                    <c:v>15.800952351899506</c:v>
                  </c:pt>
                  <c:pt idx="5">
                    <c:v>10.033783387314106</c:v>
                  </c:pt>
                  <c:pt idx="6">
                    <c:v>10.584802348605992</c:v>
                  </c:pt>
                  <c:pt idx="7">
                    <c:v>12.200724546201801</c:v>
                  </c:pt>
                  <c:pt idx="8">
                    <c:v>20.504099138465271</c:v>
                  </c:pt>
                  <c:pt idx="9">
                    <c:v>18.206301555697106</c:v>
                  </c:pt>
                  <c:pt idx="10">
                    <c:v>20.278244740473667</c:v>
                  </c:pt>
                  <c:pt idx="11">
                    <c:v>19.888696462946601</c:v>
                  </c:pt>
                </c:numCache>
              </c:numRef>
            </c:plus>
            <c:minus>
              <c:numRef>
                <c:f>'T3'!$Q$7:$Q$18</c:f>
                <c:numCache>
                  <c:formatCode>General</c:formatCode>
                  <c:ptCount val="12"/>
                  <c:pt idx="0">
                    <c:v>3.8761045181245315</c:v>
                  </c:pt>
                  <c:pt idx="1">
                    <c:v>5.100869354184316</c:v>
                  </c:pt>
                  <c:pt idx="2">
                    <c:v>2.9437394978646472</c:v>
                  </c:pt>
                  <c:pt idx="3">
                    <c:v>5.3069276837414856</c:v>
                  </c:pt>
                  <c:pt idx="4">
                    <c:v>15.800952351899506</c:v>
                  </c:pt>
                  <c:pt idx="5">
                    <c:v>10.033783387314106</c:v>
                  </c:pt>
                  <c:pt idx="6">
                    <c:v>10.584802348605992</c:v>
                  </c:pt>
                  <c:pt idx="7">
                    <c:v>12.200724546201801</c:v>
                  </c:pt>
                  <c:pt idx="8">
                    <c:v>20.504099138465271</c:v>
                  </c:pt>
                  <c:pt idx="9">
                    <c:v>18.206301555697106</c:v>
                  </c:pt>
                  <c:pt idx="10">
                    <c:v>20.278244740473667</c:v>
                  </c:pt>
                  <c:pt idx="11">
                    <c:v>19.888696462946601</c:v>
                  </c:pt>
                </c:numCache>
              </c:numRef>
            </c:minus>
            <c:spPr>
              <a:noFill/>
              <a:ln w="9525" cap="flat" cmpd="sng" algn="ctr">
                <a:solidFill>
                  <a:schemeClr val="tx1">
                    <a:lumMod val="65000"/>
                    <a:lumOff val="35000"/>
                  </a:schemeClr>
                </a:solidFill>
                <a:round/>
              </a:ln>
              <a:effectLst/>
            </c:spPr>
          </c:errBars>
          <c:cat>
            <c:multiLvlStrRef>
              <c:f>'T3'!$N$19:$O$30</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'T3'!$P$7:$P$18</c:f>
              <c:numCache>
                <c:formatCode>0.00</c:formatCode>
                <c:ptCount val="12"/>
                <c:pt idx="0">
                  <c:v>104.76082236540857</c:v>
                </c:pt>
                <c:pt idx="1">
                  <c:v>81.139114409042691</c:v>
                </c:pt>
                <c:pt idx="2">
                  <c:v>103.2855991861307</c:v>
                </c:pt>
                <c:pt idx="3">
                  <c:v>106.33177536585902</c:v>
                </c:pt>
                <c:pt idx="4">
                  <c:v>87.911028408970594</c:v>
                </c:pt>
                <c:pt idx="5">
                  <c:v>58.155094027607063</c:v>
                </c:pt>
                <c:pt idx="6">
                  <c:v>82.128099773891279</c:v>
                </c:pt>
                <c:pt idx="7">
                  <c:v>85.302369483299202</c:v>
                </c:pt>
                <c:pt idx="8">
                  <c:v>103.5243392869843</c:v>
                </c:pt>
                <c:pt idx="9">
                  <c:v>85.984767582587551</c:v>
                </c:pt>
                <c:pt idx="10">
                  <c:v>100.09247475993362</c:v>
                </c:pt>
                <c:pt idx="11">
                  <c:v>107.71816844094862</c:v>
                </c:pt>
              </c:numCache>
            </c:numRef>
          </c:val>
          <c:extLst>
            <c:ext xmlns:c16="http://schemas.microsoft.com/office/drawing/2014/chart" uri="{C3380CC4-5D6E-409C-BE32-E72D297353CC}">
              <c16:uniqueId val="{00000000-2BF1-4464-B1E2-BCA6A104E287}"/>
            </c:ext>
          </c:extLst>
        </c:ser>
        <c:ser>
          <c:idx val="1"/>
          <c:order val="1"/>
          <c:tx>
            <c:strRef>
              <c:f>'T3'!$M$19:$M$30</c:f>
              <c:strCache>
                <c:ptCount val="12"/>
                <c:pt idx="0">
                  <c:v>tree</c:v>
                </c:pt>
              </c:strCache>
            </c:strRef>
          </c:tx>
          <c:spPr>
            <a:solidFill>
              <a:schemeClr val="tx2"/>
            </a:solidFill>
            <a:ln>
              <a:solidFill>
                <a:sysClr val="windowText" lastClr="000000"/>
              </a:solidFill>
            </a:ln>
            <a:effectLst/>
          </c:spPr>
          <c:invertIfNegative val="0"/>
          <c:errBars>
            <c:errBarType val="both"/>
            <c:errValType val="cust"/>
            <c:noEndCap val="0"/>
            <c:plus>
              <c:numRef>
                <c:f>'T3'!$Q$19:$Q$30</c:f>
                <c:numCache>
                  <c:formatCode>General</c:formatCode>
                  <c:ptCount val="12"/>
                  <c:pt idx="0">
                    <c:v>20.184978889141547</c:v>
                  </c:pt>
                  <c:pt idx="1">
                    <c:v>10.371360015841606</c:v>
                  </c:pt>
                  <c:pt idx="2">
                    <c:v>16.803315197275356</c:v>
                  </c:pt>
                  <c:pt idx="3">
                    <c:v>19.323186628582224</c:v>
                  </c:pt>
                  <c:pt idx="4">
                    <c:v>26.031987084318189</c:v>
                  </c:pt>
                  <c:pt idx="5">
                    <c:v>13.958404598914012</c:v>
                  </c:pt>
                  <c:pt idx="6">
                    <c:v>20.024415481418576</c:v>
                  </c:pt>
                  <c:pt idx="7">
                    <c:v>20.676357106694045</c:v>
                  </c:pt>
                  <c:pt idx="8">
                    <c:v>12.925229437332446</c:v>
                  </c:pt>
                  <c:pt idx="9">
                    <c:v>11.976032882625455</c:v>
                  </c:pt>
                  <c:pt idx="10">
                    <c:v>25.367051755388406</c:v>
                  </c:pt>
                  <c:pt idx="11">
                    <c:v>24.581304899225415</c:v>
                  </c:pt>
                </c:numCache>
              </c:numRef>
            </c:plus>
            <c:minus>
              <c:numRef>
                <c:f>'T3'!$Q$19:$Q$30</c:f>
                <c:numCache>
                  <c:formatCode>General</c:formatCode>
                  <c:ptCount val="12"/>
                  <c:pt idx="0">
                    <c:v>20.184978889141547</c:v>
                  </c:pt>
                  <c:pt idx="1">
                    <c:v>10.371360015841606</c:v>
                  </c:pt>
                  <c:pt idx="2">
                    <c:v>16.803315197275356</c:v>
                  </c:pt>
                  <c:pt idx="3">
                    <c:v>19.323186628582224</c:v>
                  </c:pt>
                  <c:pt idx="4">
                    <c:v>26.031987084318189</c:v>
                  </c:pt>
                  <c:pt idx="5">
                    <c:v>13.958404598914012</c:v>
                  </c:pt>
                  <c:pt idx="6">
                    <c:v>20.024415481418576</c:v>
                  </c:pt>
                  <c:pt idx="7">
                    <c:v>20.676357106694045</c:v>
                  </c:pt>
                  <c:pt idx="8">
                    <c:v>12.925229437332446</c:v>
                  </c:pt>
                  <c:pt idx="9">
                    <c:v>11.976032882625455</c:v>
                  </c:pt>
                  <c:pt idx="10">
                    <c:v>25.367051755388406</c:v>
                  </c:pt>
                  <c:pt idx="11">
                    <c:v>24.581304899225415</c:v>
                  </c:pt>
                </c:numCache>
              </c:numRef>
            </c:minus>
            <c:spPr>
              <a:noFill/>
              <a:ln w="9525" cap="flat" cmpd="sng" algn="ctr">
                <a:solidFill>
                  <a:schemeClr val="tx1">
                    <a:lumMod val="65000"/>
                    <a:lumOff val="35000"/>
                  </a:schemeClr>
                </a:solidFill>
                <a:round/>
              </a:ln>
              <a:effectLst/>
            </c:spPr>
          </c:errBars>
          <c:cat>
            <c:multiLvlStrRef>
              <c:f>'T3'!$N$19:$O$30</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'T3'!$P$19:$P$30</c:f>
              <c:numCache>
                <c:formatCode>0.00</c:formatCode>
                <c:ptCount val="12"/>
                <c:pt idx="0" formatCode="0.0">
                  <c:v>129.50758760974793</c:v>
                </c:pt>
                <c:pt idx="1">
                  <c:v>89.823612588338875</c:v>
                </c:pt>
                <c:pt idx="2">
                  <c:v>121.2057239095157</c:v>
                </c:pt>
                <c:pt idx="3">
                  <c:v>129.89050565300025</c:v>
                </c:pt>
                <c:pt idx="4">
                  <c:v>125.88829578904158</c:v>
                </c:pt>
                <c:pt idx="5">
                  <c:v>74.501986780206778</c:v>
                </c:pt>
                <c:pt idx="6">
                  <c:v>104.89842905233925</c:v>
                </c:pt>
                <c:pt idx="7">
                  <c:v>123.54293125884737</c:v>
                </c:pt>
                <c:pt idx="8">
                  <c:v>121.07631574496499</c:v>
                </c:pt>
                <c:pt idx="9">
                  <c:v>84.237682609919503</c:v>
                </c:pt>
                <c:pt idx="10">
                  <c:v>122.34064262943217</c:v>
                </c:pt>
                <c:pt idx="11">
                  <c:v>129.08449618650806</c:v>
                </c:pt>
              </c:numCache>
            </c:numRef>
          </c:val>
          <c:extLst>
            <c:ext xmlns:c16="http://schemas.microsoft.com/office/drawing/2014/chart" uri="{C3380CC4-5D6E-409C-BE32-E72D297353CC}">
              <c16:uniqueId val="{00000001-2BF1-4464-B1E2-BCA6A104E287}"/>
            </c:ext>
          </c:extLst>
        </c:ser>
        <c:dLbls>
          <c:showLegendKey val="0"/>
          <c:showVal val="0"/>
          <c:showCatName val="0"/>
          <c:showSerName val="0"/>
          <c:showPercent val="0"/>
          <c:showBubbleSize val="0"/>
        </c:dLbls>
        <c:gapWidth val="219"/>
        <c:overlap val="-27"/>
        <c:axId val="671559728"/>
        <c:axId val="671560056"/>
      </c:barChart>
      <c:catAx>
        <c:axId val="67155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71560056"/>
        <c:crosses val="autoZero"/>
        <c:auto val="1"/>
        <c:lblAlgn val="ctr"/>
        <c:lblOffset val="100"/>
        <c:noMultiLvlLbl val="0"/>
      </c:catAx>
      <c:valAx>
        <c:axId val="671560056"/>
        <c:scaling>
          <c:orientation val="minMax"/>
          <c:max val="160"/>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71559728"/>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open</c:v>
          </c:tx>
          <c:spPr>
            <a:solidFill>
              <a:schemeClr val="bg1"/>
            </a:solidFill>
            <a:ln>
              <a:solidFill>
                <a:sysClr val="windowText" lastClr="000000"/>
              </a:solidFill>
            </a:ln>
            <a:effectLst/>
          </c:spPr>
          <c:invertIfNegative val="0"/>
          <c:errBars>
            <c:errBarType val="both"/>
            <c:errValType val="cust"/>
            <c:noEndCap val="0"/>
            <c:plus>
              <c:numRef>
                <c:f>'14C MBC (fum-unf 0.45)'!$AQ$6:$AQ$17</c:f>
                <c:numCache>
                  <c:formatCode>General</c:formatCode>
                  <c:ptCount val="12"/>
                  <c:pt idx="0">
                    <c:v>88.851807166204821</c:v>
                  </c:pt>
                  <c:pt idx="1">
                    <c:v>51.107309015882599</c:v>
                  </c:pt>
                  <c:pt idx="2">
                    <c:v>57.59475830670501</c:v>
                  </c:pt>
                  <c:pt idx="3">
                    <c:v>59.804736625898187</c:v>
                  </c:pt>
                  <c:pt idx="4">
                    <c:v>82.410192272962945</c:v>
                  </c:pt>
                  <c:pt idx="5">
                    <c:v>66.252498257990979</c:v>
                  </c:pt>
                  <c:pt idx="6">
                    <c:v>38.6973013822846</c:v>
                  </c:pt>
                  <c:pt idx="7">
                    <c:v>54.556629555035244</c:v>
                  </c:pt>
                  <c:pt idx="8">
                    <c:v>108.05261536375524</c:v>
                  </c:pt>
                  <c:pt idx="9">
                    <c:v>77.895907992490891</c:v>
                  </c:pt>
                  <c:pt idx="10">
                    <c:v>87.871294028684545</c:v>
                  </c:pt>
                  <c:pt idx="11">
                    <c:v>75.886628016932363</c:v>
                  </c:pt>
                </c:numCache>
              </c:numRef>
            </c:plus>
            <c:minus>
              <c:numRef>
                <c:f>'14C MBC (fum-unf 0.45)'!$AQ$6:$AQ$17</c:f>
                <c:numCache>
                  <c:formatCode>General</c:formatCode>
                  <c:ptCount val="12"/>
                  <c:pt idx="0">
                    <c:v>88.851807166204821</c:v>
                  </c:pt>
                  <c:pt idx="1">
                    <c:v>51.107309015882599</c:v>
                  </c:pt>
                  <c:pt idx="2">
                    <c:v>57.59475830670501</c:v>
                  </c:pt>
                  <c:pt idx="3">
                    <c:v>59.804736625898187</c:v>
                  </c:pt>
                  <c:pt idx="4">
                    <c:v>82.410192272962945</c:v>
                  </c:pt>
                  <c:pt idx="5">
                    <c:v>66.252498257990979</c:v>
                  </c:pt>
                  <c:pt idx="6">
                    <c:v>38.6973013822846</c:v>
                  </c:pt>
                  <c:pt idx="7">
                    <c:v>54.556629555035244</c:v>
                  </c:pt>
                  <c:pt idx="8">
                    <c:v>108.05261536375524</c:v>
                  </c:pt>
                  <c:pt idx="9">
                    <c:v>77.895907992490891</c:v>
                  </c:pt>
                  <c:pt idx="10">
                    <c:v>87.871294028684545</c:v>
                  </c:pt>
                  <c:pt idx="11">
                    <c:v>75.886628016932363</c:v>
                  </c:pt>
                </c:numCache>
              </c:numRef>
            </c:minus>
            <c:spPr>
              <a:noFill/>
              <a:ln w="9525" cap="flat" cmpd="sng" algn="ctr">
                <a:solidFill>
                  <a:schemeClr val="tx1">
                    <a:lumMod val="65000"/>
                    <a:lumOff val="35000"/>
                  </a:schemeClr>
                </a:solidFill>
                <a:round/>
              </a:ln>
              <a:effectLst/>
            </c:spPr>
          </c:errBars>
          <c:cat>
            <c:multiLvlStrRef>
              <c:f>'14C MBC (fum-unf 0.45)'!$AJ$6:$AK$17</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'14C MBC (fum-unf 0.45)'!$AP$6:$AP$17</c:f>
              <c:numCache>
                <c:formatCode>0.00</c:formatCode>
                <c:ptCount val="12"/>
                <c:pt idx="0">
                  <c:v>532.56105197409158</c:v>
                </c:pt>
                <c:pt idx="1">
                  <c:v>382.23167245363589</c:v>
                </c:pt>
                <c:pt idx="2">
                  <c:v>462.11379853273377</c:v>
                </c:pt>
                <c:pt idx="3">
                  <c:v>493.58877482843684</c:v>
                </c:pt>
                <c:pt idx="4">
                  <c:v>396.94974722135021</c:v>
                </c:pt>
                <c:pt idx="5">
                  <c:v>301.35964343916135</c:v>
                </c:pt>
                <c:pt idx="6">
                  <c:v>381.86698919149001</c:v>
                </c:pt>
                <c:pt idx="7">
                  <c:v>431.20288713155992</c:v>
                </c:pt>
                <c:pt idx="8">
                  <c:v>475.40080330412729</c:v>
                </c:pt>
                <c:pt idx="9">
                  <c:v>348.44161008541573</c:v>
                </c:pt>
                <c:pt idx="10">
                  <c:v>420.00983312586385</c:v>
                </c:pt>
                <c:pt idx="11">
                  <c:v>414.70351539285696</c:v>
                </c:pt>
              </c:numCache>
            </c:numRef>
          </c:val>
          <c:extLst>
            <c:ext xmlns:c16="http://schemas.microsoft.com/office/drawing/2014/chart" uri="{C3380CC4-5D6E-409C-BE32-E72D297353CC}">
              <c16:uniqueId val="{00000000-0E2C-4A87-B6D1-AC11605A6EAB}"/>
            </c:ext>
          </c:extLst>
        </c:ser>
        <c:ser>
          <c:idx val="2"/>
          <c:order val="1"/>
          <c:tx>
            <c:v>tree</c:v>
          </c:tx>
          <c:spPr>
            <a:solidFill>
              <a:schemeClr val="tx2"/>
            </a:solidFill>
            <a:ln>
              <a:solidFill>
                <a:sysClr val="windowText" lastClr="000000"/>
              </a:solidFill>
            </a:ln>
            <a:effectLst/>
          </c:spPr>
          <c:invertIfNegative val="0"/>
          <c:errBars>
            <c:errBarType val="both"/>
            <c:errValType val="cust"/>
            <c:noEndCap val="0"/>
            <c:plus>
              <c:numRef>
                <c:f>'14C MBC (fum-unf 0.45)'!$AQ$18:$AQ$29</c:f>
                <c:numCache>
                  <c:formatCode>General</c:formatCode>
                  <c:ptCount val="12"/>
                  <c:pt idx="0">
                    <c:v>80.84608490096025</c:v>
                  </c:pt>
                  <c:pt idx="1">
                    <c:v>65.3015266763217</c:v>
                  </c:pt>
                  <c:pt idx="2">
                    <c:v>73.314840639747317</c:v>
                  </c:pt>
                  <c:pt idx="3">
                    <c:v>140.5987670731179</c:v>
                  </c:pt>
                  <c:pt idx="4">
                    <c:v>72.757807248445843</c:v>
                  </c:pt>
                  <c:pt idx="5">
                    <c:v>58.127005997217047</c:v>
                  </c:pt>
                  <c:pt idx="6">
                    <c:v>59.70503846655194</c:v>
                  </c:pt>
                  <c:pt idx="7">
                    <c:v>56.808781740657039</c:v>
                  </c:pt>
                  <c:pt idx="8">
                    <c:v>61.270784215416626</c:v>
                  </c:pt>
                  <c:pt idx="9">
                    <c:v>177.76911966489843</c:v>
                  </c:pt>
                  <c:pt idx="10">
                    <c:v>96.441799995632124</c:v>
                  </c:pt>
                  <c:pt idx="11">
                    <c:v>91.866036137064242</c:v>
                  </c:pt>
                </c:numCache>
              </c:numRef>
            </c:plus>
            <c:minus>
              <c:numRef>
                <c:f>'14C MBC (fum-unf 0.45)'!$AQ$18:$AQ$29</c:f>
                <c:numCache>
                  <c:formatCode>General</c:formatCode>
                  <c:ptCount val="12"/>
                  <c:pt idx="0">
                    <c:v>80.84608490096025</c:v>
                  </c:pt>
                  <c:pt idx="1">
                    <c:v>65.3015266763217</c:v>
                  </c:pt>
                  <c:pt idx="2">
                    <c:v>73.314840639747317</c:v>
                  </c:pt>
                  <c:pt idx="3">
                    <c:v>140.5987670731179</c:v>
                  </c:pt>
                  <c:pt idx="4">
                    <c:v>72.757807248445843</c:v>
                  </c:pt>
                  <c:pt idx="5">
                    <c:v>58.127005997217047</c:v>
                  </c:pt>
                  <c:pt idx="6">
                    <c:v>59.70503846655194</c:v>
                  </c:pt>
                  <c:pt idx="7">
                    <c:v>56.808781740657039</c:v>
                  </c:pt>
                  <c:pt idx="8">
                    <c:v>61.270784215416626</c:v>
                  </c:pt>
                  <c:pt idx="9">
                    <c:v>177.76911966489843</c:v>
                  </c:pt>
                  <c:pt idx="10">
                    <c:v>96.441799995632124</c:v>
                  </c:pt>
                  <c:pt idx="11">
                    <c:v>91.866036137064242</c:v>
                  </c:pt>
                </c:numCache>
              </c:numRef>
            </c:minus>
            <c:spPr>
              <a:noFill/>
              <a:ln w="9525" cap="flat" cmpd="sng" algn="ctr">
                <a:solidFill>
                  <a:schemeClr val="tx1">
                    <a:lumMod val="65000"/>
                    <a:lumOff val="35000"/>
                  </a:schemeClr>
                </a:solidFill>
                <a:round/>
              </a:ln>
              <a:effectLst/>
            </c:spPr>
          </c:errBars>
          <c:cat>
            <c:multiLvlStrRef>
              <c:f>'14C MBC (fum-unf 0.45)'!$AJ$6:$AK$17</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'14C MBC (fum-unf 0.45)'!$AP$18:$AP$29</c:f>
              <c:numCache>
                <c:formatCode>0.00</c:formatCode>
                <c:ptCount val="12"/>
                <c:pt idx="0" formatCode="0.0">
                  <c:v>651.71598173291068</c:v>
                </c:pt>
                <c:pt idx="1">
                  <c:v>487.44736558932482</c:v>
                </c:pt>
                <c:pt idx="2">
                  <c:v>568.37281411879223</c:v>
                </c:pt>
                <c:pt idx="3">
                  <c:v>452.19318370538014</c:v>
                </c:pt>
                <c:pt idx="4">
                  <c:v>582.05493372375736</c:v>
                </c:pt>
                <c:pt idx="5">
                  <c:v>272.83891711204569</c:v>
                </c:pt>
                <c:pt idx="6">
                  <c:v>458.45883742439224</c:v>
                </c:pt>
                <c:pt idx="7">
                  <c:v>452.38127205025256</c:v>
                </c:pt>
                <c:pt idx="8">
                  <c:v>937.30496360189579</c:v>
                </c:pt>
                <c:pt idx="9">
                  <c:v>348.77318978824616</c:v>
                </c:pt>
                <c:pt idx="10">
                  <c:v>495.36937684230122</c:v>
                </c:pt>
                <c:pt idx="11">
                  <c:v>440.81480331536483</c:v>
                </c:pt>
              </c:numCache>
            </c:numRef>
          </c:val>
          <c:extLst>
            <c:ext xmlns:c16="http://schemas.microsoft.com/office/drawing/2014/chart" uri="{C3380CC4-5D6E-409C-BE32-E72D297353CC}">
              <c16:uniqueId val="{00000001-0E2C-4A87-B6D1-AC11605A6EAB}"/>
            </c:ext>
          </c:extLst>
        </c:ser>
        <c:dLbls>
          <c:showLegendKey val="0"/>
          <c:showVal val="0"/>
          <c:showCatName val="0"/>
          <c:showSerName val="0"/>
          <c:showPercent val="0"/>
          <c:showBubbleSize val="0"/>
        </c:dLbls>
        <c:gapWidth val="219"/>
        <c:overlap val="-27"/>
        <c:axId val="803035832"/>
        <c:axId val="803036816"/>
      </c:barChart>
      <c:catAx>
        <c:axId val="80303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03036816"/>
        <c:crosses val="autoZero"/>
        <c:auto val="1"/>
        <c:lblAlgn val="ctr"/>
        <c:lblOffset val="100"/>
        <c:noMultiLvlLbl val="0"/>
      </c:catAx>
      <c:valAx>
        <c:axId val="803036816"/>
        <c:scaling>
          <c:orientation val="minMax"/>
          <c:max val="100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ysClr val="windowText" lastClr="000000"/>
                    </a:solidFill>
                    <a:latin typeface="+mn-lt"/>
                    <a:ea typeface="+mn-ea"/>
                    <a:cs typeface="+mn-cs"/>
                  </a:defRPr>
                </a:pPr>
                <a:r>
                  <a:rPr lang="el-GR" sz="1800" b="1" i="0" baseline="0" dirty="0">
                    <a:effectLst/>
                  </a:rPr>
                  <a:t>μ</a:t>
                </a:r>
                <a:r>
                  <a:rPr lang="en-GB" sz="1800" b="1" i="0" baseline="0" dirty="0">
                    <a:effectLst/>
                  </a:rPr>
                  <a:t>g C g</a:t>
                </a:r>
                <a:r>
                  <a:rPr lang="en-GB" sz="1800" b="1" i="0" baseline="30000" dirty="0">
                    <a:effectLst/>
                  </a:rPr>
                  <a:t>-1</a:t>
                </a:r>
                <a:r>
                  <a:rPr lang="en-GB" sz="1800" b="1" i="0" baseline="0" dirty="0">
                    <a:effectLst/>
                  </a:rPr>
                  <a:t> soil</a:t>
                </a:r>
                <a:endParaRPr lang="en-GB" dirty="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03035832"/>
        <c:crosses val="autoZero"/>
        <c:crossBetween val="between"/>
        <c:majorUnit val="20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open</c:v>
          </c:tx>
          <c:spPr>
            <a:noFill/>
            <a:ln>
              <a:solidFill>
                <a:schemeClr val="tx1"/>
              </a:solidFill>
            </a:ln>
            <a:effectLst/>
          </c:spPr>
          <c:invertIfNegative val="0"/>
          <c:errBars>
            <c:errBarType val="both"/>
            <c:errValType val="cust"/>
            <c:noEndCap val="0"/>
            <c:plus>
              <c:numRef>
                <c:f>MBC_14C!$AX$9:$AX$20</c:f>
                <c:numCache>
                  <c:formatCode>General</c:formatCode>
                  <c:ptCount val="12"/>
                  <c:pt idx="0">
                    <c:v>1.1965203285904817</c:v>
                  </c:pt>
                  <c:pt idx="1">
                    <c:v>3.5183259914313112</c:v>
                  </c:pt>
                  <c:pt idx="2">
                    <c:v>2.2428061493687004</c:v>
                  </c:pt>
                  <c:pt idx="3">
                    <c:v>0.68272764862448887</c:v>
                  </c:pt>
                  <c:pt idx="4">
                    <c:v>3.2426423126904091</c:v>
                  </c:pt>
                  <c:pt idx="5">
                    <c:v>2.9817568463347834</c:v>
                  </c:pt>
                  <c:pt idx="6">
                    <c:v>4.7567785394620525</c:v>
                  </c:pt>
                  <c:pt idx="7">
                    <c:v>1.0418886777782637</c:v>
                  </c:pt>
                  <c:pt idx="8">
                    <c:v>6.119010266467205</c:v>
                  </c:pt>
                  <c:pt idx="9">
                    <c:v>7.6313459375733625</c:v>
                  </c:pt>
                  <c:pt idx="10">
                    <c:v>1.1302676276452694</c:v>
                  </c:pt>
                  <c:pt idx="11">
                    <c:v>3.4339538505730811</c:v>
                  </c:pt>
                </c:numCache>
              </c:numRef>
            </c:plus>
            <c:minus>
              <c:numRef>
                <c:f>MBC_14C!$AX$9:$AX$20</c:f>
                <c:numCache>
                  <c:formatCode>General</c:formatCode>
                  <c:ptCount val="12"/>
                  <c:pt idx="0">
                    <c:v>1.1965203285904817</c:v>
                  </c:pt>
                  <c:pt idx="1">
                    <c:v>3.5183259914313112</c:v>
                  </c:pt>
                  <c:pt idx="2">
                    <c:v>2.2428061493687004</c:v>
                  </c:pt>
                  <c:pt idx="3">
                    <c:v>0.68272764862448887</c:v>
                  </c:pt>
                  <c:pt idx="4">
                    <c:v>3.2426423126904091</c:v>
                  </c:pt>
                  <c:pt idx="5">
                    <c:v>2.9817568463347834</c:v>
                  </c:pt>
                  <c:pt idx="6">
                    <c:v>4.7567785394620525</c:v>
                  </c:pt>
                  <c:pt idx="7">
                    <c:v>1.0418886777782637</c:v>
                  </c:pt>
                  <c:pt idx="8">
                    <c:v>6.119010266467205</c:v>
                  </c:pt>
                  <c:pt idx="9">
                    <c:v>7.6313459375733625</c:v>
                  </c:pt>
                  <c:pt idx="10">
                    <c:v>1.1302676276452694</c:v>
                  </c:pt>
                  <c:pt idx="11">
                    <c:v>3.4339538505730811</c:v>
                  </c:pt>
                </c:numCache>
              </c:numRef>
            </c:minus>
            <c:spPr>
              <a:noFill/>
              <a:ln w="9525" cap="flat" cmpd="sng" algn="ctr">
                <a:solidFill>
                  <a:schemeClr val="tx1">
                    <a:lumMod val="65000"/>
                    <a:lumOff val="35000"/>
                  </a:schemeClr>
                </a:solidFill>
                <a:round/>
              </a:ln>
              <a:effectLst/>
            </c:spPr>
          </c:errBars>
          <c:cat>
            <c:multiLvlStrRef>
              <c:f>DOC_14C!$AQ$9:$AR$20</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MBC_14C!$AW$9:$AW$20</c:f>
              <c:numCache>
                <c:formatCode>0.00</c:formatCode>
                <c:ptCount val="12"/>
                <c:pt idx="0">
                  <c:v>30.871307271598774</c:v>
                </c:pt>
                <c:pt idx="1">
                  <c:v>32.525977061106573</c:v>
                </c:pt>
                <c:pt idx="2">
                  <c:v>23.222815032999605</c:v>
                </c:pt>
                <c:pt idx="3">
                  <c:v>27.654008107914819</c:v>
                </c:pt>
                <c:pt idx="4">
                  <c:v>34.683584199284063</c:v>
                </c:pt>
                <c:pt idx="5">
                  <c:v>32.620433283837102</c:v>
                </c:pt>
                <c:pt idx="6">
                  <c:v>32.532945734555177</c:v>
                </c:pt>
                <c:pt idx="7">
                  <c:v>29.988286793223384</c:v>
                </c:pt>
                <c:pt idx="8">
                  <c:v>37.373955324517802</c:v>
                </c:pt>
                <c:pt idx="9">
                  <c:v>33.447558480789255</c:v>
                </c:pt>
                <c:pt idx="10">
                  <c:v>29.998339062799996</c:v>
                </c:pt>
                <c:pt idx="11">
                  <c:v>24.915733775937696</c:v>
                </c:pt>
              </c:numCache>
            </c:numRef>
          </c:val>
          <c:extLst>
            <c:ext xmlns:c16="http://schemas.microsoft.com/office/drawing/2014/chart" uri="{C3380CC4-5D6E-409C-BE32-E72D297353CC}">
              <c16:uniqueId val="{00000000-68A6-4177-840F-60E885A0A859}"/>
            </c:ext>
          </c:extLst>
        </c:ser>
        <c:ser>
          <c:idx val="2"/>
          <c:order val="1"/>
          <c:tx>
            <c:v>tree</c:v>
          </c:tx>
          <c:spPr>
            <a:solidFill>
              <a:schemeClr val="tx2"/>
            </a:solidFill>
            <a:ln>
              <a:solidFill>
                <a:schemeClr val="tx1"/>
              </a:solidFill>
            </a:ln>
            <a:effectLst/>
          </c:spPr>
          <c:invertIfNegative val="0"/>
          <c:errBars>
            <c:errBarType val="both"/>
            <c:errValType val="cust"/>
            <c:noEndCap val="0"/>
            <c:plus>
              <c:numRef>
                <c:f>MBC_14C!$AX$21:$AX$32</c:f>
                <c:numCache>
                  <c:formatCode>General</c:formatCode>
                  <c:ptCount val="12"/>
                  <c:pt idx="0">
                    <c:v>2.0018453349120571</c:v>
                  </c:pt>
                  <c:pt idx="1">
                    <c:v>1.2120319671833157</c:v>
                  </c:pt>
                  <c:pt idx="2">
                    <c:v>3.5805609886736911</c:v>
                  </c:pt>
                  <c:pt idx="3">
                    <c:v>3.4840434765787878</c:v>
                  </c:pt>
                  <c:pt idx="4">
                    <c:v>0.99811845908805497</c:v>
                  </c:pt>
                  <c:pt idx="5">
                    <c:v>3.5524531344227497</c:v>
                  </c:pt>
                  <c:pt idx="6">
                    <c:v>2.38074763479931</c:v>
                  </c:pt>
                  <c:pt idx="7">
                    <c:v>3.5538695291122959</c:v>
                  </c:pt>
                  <c:pt idx="8">
                    <c:v>4.1737380535284023</c:v>
                  </c:pt>
                  <c:pt idx="9">
                    <c:v>5.7903930693097596</c:v>
                  </c:pt>
                  <c:pt idx="10">
                    <c:v>3.625131447579244</c:v>
                  </c:pt>
                  <c:pt idx="11">
                    <c:v>3.0368173306257109</c:v>
                  </c:pt>
                </c:numCache>
              </c:numRef>
            </c:plus>
            <c:minus>
              <c:numRef>
                <c:f>MBC_14C!$AX$21:$AX$32</c:f>
                <c:numCache>
                  <c:formatCode>General</c:formatCode>
                  <c:ptCount val="12"/>
                  <c:pt idx="0">
                    <c:v>2.0018453349120571</c:v>
                  </c:pt>
                  <c:pt idx="1">
                    <c:v>1.2120319671833157</c:v>
                  </c:pt>
                  <c:pt idx="2">
                    <c:v>3.5805609886736911</c:v>
                  </c:pt>
                  <c:pt idx="3">
                    <c:v>3.4840434765787878</c:v>
                  </c:pt>
                  <c:pt idx="4">
                    <c:v>0.99811845908805497</c:v>
                  </c:pt>
                  <c:pt idx="5">
                    <c:v>3.5524531344227497</c:v>
                  </c:pt>
                  <c:pt idx="6">
                    <c:v>2.38074763479931</c:v>
                  </c:pt>
                  <c:pt idx="7">
                    <c:v>3.5538695291122959</c:v>
                  </c:pt>
                  <c:pt idx="8">
                    <c:v>4.1737380535284023</c:v>
                  </c:pt>
                  <c:pt idx="9">
                    <c:v>5.7903930693097596</c:v>
                  </c:pt>
                  <c:pt idx="10">
                    <c:v>3.625131447579244</c:v>
                  </c:pt>
                  <c:pt idx="11">
                    <c:v>3.0368173306257109</c:v>
                  </c:pt>
                </c:numCache>
              </c:numRef>
            </c:minus>
            <c:spPr>
              <a:noFill/>
              <a:ln w="9525" cap="flat" cmpd="sng" algn="ctr">
                <a:solidFill>
                  <a:schemeClr val="tx1">
                    <a:lumMod val="65000"/>
                    <a:lumOff val="35000"/>
                  </a:schemeClr>
                </a:solidFill>
                <a:round/>
              </a:ln>
              <a:effectLst/>
            </c:spPr>
          </c:errBars>
          <c:cat>
            <c:multiLvlStrRef>
              <c:f>DOC_14C!$AQ$9:$AR$20</c:f>
              <c:multiLvlStrCache>
                <c:ptCount val="12"/>
                <c:lvl>
                  <c:pt idx="0">
                    <c:v>constant</c:v>
                  </c:pt>
                  <c:pt idx="1">
                    <c:v>dry</c:v>
                  </c:pt>
                  <c:pt idx="2">
                    <c:v>slow</c:v>
                  </c:pt>
                  <c:pt idx="3">
                    <c:v>fast</c:v>
                  </c:pt>
                  <c:pt idx="4">
                    <c:v>constant</c:v>
                  </c:pt>
                  <c:pt idx="5">
                    <c:v>dry</c:v>
                  </c:pt>
                  <c:pt idx="6">
                    <c:v>slow</c:v>
                  </c:pt>
                  <c:pt idx="7">
                    <c:v>fast</c:v>
                  </c:pt>
                  <c:pt idx="8">
                    <c:v>constant</c:v>
                  </c:pt>
                  <c:pt idx="9">
                    <c:v>dry</c:v>
                  </c:pt>
                  <c:pt idx="10">
                    <c:v>slow</c:v>
                  </c:pt>
                  <c:pt idx="11">
                    <c:v>fast</c:v>
                  </c:pt>
                </c:lvl>
                <c:lvl>
                  <c:pt idx="0">
                    <c:v>control</c:v>
                  </c:pt>
                  <c:pt idx="4">
                    <c:v>warming</c:v>
                  </c:pt>
                  <c:pt idx="8">
                    <c:v>drought</c:v>
                  </c:pt>
                </c:lvl>
              </c:multiLvlStrCache>
            </c:multiLvlStrRef>
          </c:cat>
          <c:val>
            <c:numRef>
              <c:f>MBC_14C!$AW$21:$AW$32</c:f>
              <c:numCache>
                <c:formatCode>0.00</c:formatCode>
                <c:ptCount val="12"/>
                <c:pt idx="0" formatCode="0.0">
                  <c:v>46.227918549228264</c:v>
                </c:pt>
                <c:pt idx="1">
                  <c:v>49.422186892144268</c:v>
                </c:pt>
                <c:pt idx="2">
                  <c:v>40.596014717734022</c:v>
                </c:pt>
                <c:pt idx="3">
                  <c:v>29.670148947666867</c:v>
                </c:pt>
                <c:pt idx="4">
                  <c:v>47.968904271384822</c:v>
                </c:pt>
                <c:pt idx="5">
                  <c:v>48.514226011294767</c:v>
                </c:pt>
                <c:pt idx="6">
                  <c:v>37.775677547456063</c:v>
                </c:pt>
                <c:pt idx="7">
                  <c:v>38.165471251128345</c:v>
                </c:pt>
                <c:pt idx="8">
                  <c:v>39.964352653541638</c:v>
                </c:pt>
                <c:pt idx="9">
                  <c:v>36.482406495062143</c:v>
                </c:pt>
                <c:pt idx="10">
                  <c:v>35.519537092977096</c:v>
                </c:pt>
                <c:pt idx="11">
                  <c:v>24.144291798516729</c:v>
                </c:pt>
              </c:numCache>
            </c:numRef>
          </c:val>
          <c:extLst>
            <c:ext xmlns:c16="http://schemas.microsoft.com/office/drawing/2014/chart" uri="{C3380CC4-5D6E-409C-BE32-E72D297353CC}">
              <c16:uniqueId val="{00000001-68A6-4177-840F-60E885A0A859}"/>
            </c:ext>
          </c:extLst>
        </c:ser>
        <c:dLbls>
          <c:showLegendKey val="0"/>
          <c:showVal val="0"/>
          <c:showCatName val="0"/>
          <c:showSerName val="0"/>
          <c:showPercent val="0"/>
          <c:showBubbleSize val="0"/>
        </c:dLbls>
        <c:gapWidth val="219"/>
        <c:overlap val="-27"/>
        <c:axId val="924288936"/>
        <c:axId val="924287952"/>
      </c:barChart>
      <c:catAx>
        <c:axId val="92428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924287952"/>
        <c:crosses val="autoZero"/>
        <c:auto val="1"/>
        <c:lblAlgn val="ctr"/>
        <c:lblOffset val="100"/>
        <c:noMultiLvlLbl val="0"/>
      </c:catAx>
      <c:valAx>
        <c:axId val="924287952"/>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924288936"/>
        <c:crosses val="autoZero"/>
        <c:crossBetween val="between"/>
        <c:majorUnit val="15"/>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2_65D489F9.xml><?xml version="1.0" encoding="utf-8"?>
<p188:cmLst xmlns:a="http://schemas.openxmlformats.org/drawingml/2006/main" xmlns:r="http://schemas.openxmlformats.org/officeDocument/2006/relationships" xmlns:p188="http://schemas.microsoft.com/office/powerpoint/2018/8/main">
  <p188:cm id="{D5D3C97D-9A73-4C19-9913-FCF7F304C80D}" authorId="{C831F786-F785-B500-A168-BFB0764433AB}" created="2022-05-23T09:28:34.021">
    <pc:sldMkLst xmlns:pc="http://schemas.microsoft.com/office/powerpoint/2013/main/command">
      <pc:docMk/>
      <pc:sldMk cId="1708427769" sldId="290"/>
    </pc:sldMkLst>
    <p188:txBody>
      <a:bodyPr/>
      <a:lstStyle/>
      <a:p>
        <a:r>
          <a:rPr lang="en-GB"/>
          <a:t>Remember to check days before incubation (in red)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2763E-6BCE-4AEA-8B53-BB8F699B2BD1}"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59A54-1B31-4624-A7DF-A6BFDAF039FD}" type="slidenum">
              <a:rPr lang="en-GB" smtClean="0"/>
              <a:t>‹#›</a:t>
            </a:fld>
            <a:endParaRPr lang="en-GB"/>
          </a:p>
        </p:txBody>
      </p:sp>
    </p:spTree>
    <p:extLst>
      <p:ext uri="{BB962C8B-B14F-4D97-AF65-F5344CB8AC3E}">
        <p14:creationId xmlns:p14="http://schemas.microsoft.com/office/powerpoint/2010/main" val="405273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topics/earth-and-planetary-sciences/phosphata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Calibri" panose="020F0502020204030204" pitchFamily="34" charset="0"/>
              <a:cs typeface="Times New Roman" panose="02020603050405020304" pitchFamily="18" charset="0"/>
            </a:endParaRPr>
          </a:p>
          <a:p>
            <a:pPr algn="l"/>
            <a:r>
              <a:rPr lang="en-GB" sz="1200" b="0" i="0" u="none" strike="noStrike" baseline="0" dirty="0"/>
              <a:t>Drought coupled with high temperature has dramatic impacts on soil biogeochemical cycling in forest ecosystems, and it can even induce tree mortality and reduce forest ecosystem productivity (Schlesinger et al., 2016).</a:t>
            </a:r>
          </a:p>
          <a:p>
            <a:pPr algn="l"/>
            <a:r>
              <a:rPr lang="en-GB" sz="1200" b="0" i="0" u="none" strike="noStrike" baseline="0" dirty="0">
                <a:solidFill>
                  <a:srgbClr val="000000"/>
                </a:solidFill>
                <a:latin typeface="BIECH C+ Formata"/>
              </a:rPr>
              <a:t>In a 2021 survey of 92 IPCC scientists, based on current rates of progress in reducing GHG emissions, 60% expected the world to warm by at least 3 °C</a:t>
            </a:r>
            <a:endParaRPr lang="en-GB" sz="1200" dirty="0">
              <a:effectLst/>
              <a:ea typeface="Calibri" panose="020F0502020204030204" pitchFamily="34" charset="0"/>
              <a:cs typeface="Times New Roman" panose="02020603050405020304" pitchFamily="18" charset="0"/>
            </a:endParaRP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Ozturk, T., </a:t>
            </a:r>
            <a:r>
              <a:rPr lang="en-GB" b="0" i="0" dirty="0" err="1">
                <a:solidFill>
                  <a:srgbClr val="222222"/>
                </a:solidFill>
                <a:effectLst/>
                <a:latin typeface="Arial" panose="020B0604020202020204" pitchFamily="34" charset="0"/>
              </a:rPr>
              <a:t>Ceber</a:t>
            </a:r>
            <a:r>
              <a:rPr lang="en-GB" b="0" i="0" dirty="0">
                <a:solidFill>
                  <a:srgbClr val="222222"/>
                </a:solidFill>
                <a:effectLst/>
                <a:latin typeface="Arial" panose="020B0604020202020204" pitchFamily="34" charset="0"/>
              </a:rPr>
              <a:t>, Z. P., </a:t>
            </a:r>
            <a:r>
              <a:rPr lang="en-GB" b="0" i="0" dirty="0" err="1">
                <a:solidFill>
                  <a:srgbClr val="222222"/>
                </a:solidFill>
                <a:effectLst/>
                <a:latin typeface="Arial" panose="020B0604020202020204" pitchFamily="34" charset="0"/>
              </a:rPr>
              <a:t>Türkeş</a:t>
            </a:r>
            <a:r>
              <a:rPr lang="en-GB" b="0" i="0" dirty="0">
                <a:solidFill>
                  <a:srgbClr val="222222"/>
                </a:solidFill>
                <a:effectLst/>
                <a:latin typeface="Arial" panose="020B0604020202020204" pitchFamily="34" charset="0"/>
              </a:rPr>
              <a:t>, M., &amp; Kurnaz, M. L. (2015). Projections of climate change in the Mediterranean Basin by using downscaled global climate model outputs. </a:t>
            </a:r>
            <a:r>
              <a:rPr lang="en-GB" b="0" i="1" dirty="0">
                <a:solidFill>
                  <a:srgbClr val="222222"/>
                </a:solidFill>
                <a:effectLst/>
                <a:latin typeface="Arial" panose="020B0604020202020204" pitchFamily="34" charset="0"/>
              </a:rPr>
              <a:t>International Journal of Climatology</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35</a:t>
            </a:r>
            <a:r>
              <a:rPr lang="en-GB" b="0" i="0" dirty="0">
                <a:solidFill>
                  <a:srgbClr val="222222"/>
                </a:solidFill>
                <a:effectLst/>
                <a:latin typeface="Arial" panose="020B0604020202020204" pitchFamily="34" charset="0"/>
              </a:rPr>
              <a:t>(14), 4276-4292.</a:t>
            </a:r>
            <a:endParaRPr lang="en-GB" dirty="0"/>
          </a:p>
        </p:txBody>
      </p:sp>
      <p:sp>
        <p:nvSpPr>
          <p:cNvPr id="4" name="Slide Number Placeholder 3"/>
          <p:cNvSpPr>
            <a:spLocks noGrp="1"/>
          </p:cNvSpPr>
          <p:nvPr>
            <p:ph type="sldNum" sz="quarter" idx="5"/>
          </p:nvPr>
        </p:nvSpPr>
        <p:spPr/>
        <p:txBody>
          <a:bodyPr/>
          <a:lstStyle/>
          <a:p>
            <a:fld id="{C0059A54-1B31-4624-A7DF-A6BFDAF039FD}" type="slidenum">
              <a:rPr lang="en-GB" smtClean="0"/>
              <a:t>2</a:t>
            </a:fld>
            <a:endParaRPr lang="en-GB"/>
          </a:p>
        </p:txBody>
      </p:sp>
    </p:spTree>
    <p:extLst>
      <p:ext uri="{BB962C8B-B14F-4D97-AF65-F5344CB8AC3E}">
        <p14:creationId xmlns:p14="http://schemas.microsoft.com/office/powerpoint/2010/main" val="415087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Therefore, we conducted a 26-day incubation experiment with soils from this field experiment. Firstly, soil jars were preincubated for three days at which we assigned to constant moisture treatments (40% soil water-holding capacity, WHC) and labelled each day with 14C-glucose. The experiment included four rewetting treatments: 1) constant-moisture at 40% WHC, 2) slow DWC with 5-days water addition to 40% WHC, 3) fast DWC with all water added during the first day of the experiment, and 4) dry DWC with 7-days drying and no rewetting. Following DWC period, there was a 26-d extended incubation, where destructive samples were taken at three different times (T1: 3 days; T2: 6 days; T: 26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Other analysis were conducted but not shown here given the great amount of data generated.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dvOT863180fb"/>
              </a:rPr>
              <a:t>Enzyme activities for </a:t>
            </a:r>
            <a:r>
              <a:rPr lang="en-GB" sz="1200" dirty="0">
                <a:solidFill>
                  <a:srgbClr val="000000"/>
                </a:solidFill>
                <a:latin typeface="AdvP3F4C13"/>
              </a:rPr>
              <a:t>b</a:t>
            </a:r>
            <a:r>
              <a:rPr lang="en-GB" sz="1200" dirty="0">
                <a:solidFill>
                  <a:srgbClr val="000000"/>
                </a:solidFill>
                <a:latin typeface="AdvOT863180fb"/>
              </a:rPr>
              <a:t>-1,4-glucosidase (BG), </a:t>
            </a:r>
            <a:r>
              <a:rPr lang="en-GB" sz="1200" dirty="0">
                <a:solidFill>
                  <a:srgbClr val="000000"/>
                </a:solidFill>
                <a:latin typeface="AdvP3F4C13"/>
              </a:rPr>
              <a:t>b </a:t>
            </a:r>
            <a:r>
              <a:rPr lang="en-GB" sz="1200" dirty="0">
                <a:solidFill>
                  <a:srgbClr val="000000"/>
                </a:solidFill>
                <a:latin typeface="AdvOT863180fb"/>
              </a:rPr>
              <a:t>-1,4-N-acetylglucosaminidase (NAG), and acid phosphatase (</a:t>
            </a:r>
            <a:r>
              <a:rPr lang="en-GB" sz="1200" dirty="0" err="1">
                <a:solidFill>
                  <a:srgbClr val="000000"/>
                </a:solidFill>
                <a:latin typeface="AdvOT863180fb"/>
              </a:rPr>
              <a:t>aP</a:t>
            </a:r>
            <a:r>
              <a:rPr lang="en-GB" sz="1200" dirty="0">
                <a:solidFill>
                  <a:srgbClr val="000000"/>
                </a:solidFill>
                <a:latin typeface="AdvOT863180fb"/>
              </a:rPr>
              <a:t>) were determined; these enzymes are commonly used to assess the investment of the overall microbial community (fungi and bacteria) in the acquisition of the limiting elements C, N, and P (</a:t>
            </a:r>
            <a:r>
              <a:rPr lang="en-GB" sz="1200" dirty="0" err="1">
                <a:solidFill>
                  <a:srgbClr val="2197D2"/>
                </a:solidFill>
                <a:latin typeface="AdvOT863180fb"/>
              </a:rPr>
              <a:t>Sinsabaugh</a:t>
            </a:r>
            <a:r>
              <a:rPr lang="en-GB" sz="1200" dirty="0">
                <a:solidFill>
                  <a:srgbClr val="2197D2"/>
                </a:solidFill>
                <a:latin typeface="AdvOT863180fb"/>
              </a:rPr>
              <a:t> et al., 2008</a:t>
            </a:r>
            <a:r>
              <a:rPr lang="en-GB" sz="1200" dirty="0">
                <a:solidFill>
                  <a:srgbClr val="000000"/>
                </a:solidFill>
                <a:latin typeface="AdvOT863180fb"/>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0059A54-1B31-4624-A7DF-A6BFDAF039FD}" type="slidenum">
              <a:rPr lang="en-GB" smtClean="0"/>
              <a:t>3</a:t>
            </a:fld>
            <a:endParaRPr lang="en-GB"/>
          </a:p>
        </p:txBody>
      </p:sp>
    </p:spTree>
    <p:extLst>
      <p:ext uri="{BB962C8B-B14F-4D97-AF65-F5344CB8AC3E}">
        <p14:creationId xmlns:p14="http://schemas.microsoft.com/office/powerpoint/2010/main" val="109844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presented only for T3 sampling point (after 26 days of incubation)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Discrepancy of DON and DOC -&gt; due to differences in the pathways of C and N mineralization after drought</a:t>
            </a:r>
          </a:p>
          <a:p>
            <a:endParaRPr lang="en-GB" dirty="0"/>
          </a:p>
        </p:txBody>
      </p:sp>
      <p:sp>
        <p:nvSpPr>
          <p:cNvPr id="4" name="Slide Number Placeholder 3"/>
          <p:cNvSpPr>
            <a:spLocks noGrp="1"/>
          </p:cNvSpPr>
          <p:nvPr>
            <p:ph type="sldNum" sz="quarter" idx="5"/>
          </p:nvPr>
        </p:nvSpPr>
        <p:spPr/>
        <p:txBody>
          <a:bodyPr/>
          <a:lstStyle/>
          <a:p>
            <a:fld id="{C0059A54-1B31-4624-A7DF-A6BFDAF039FD}" type="slidenum">
              <a:rPr lang="en-GB" smtClean="0"/>
              <a:t>5</a:t>
            </a:fld>
            <a:endParaRPr lang="en-GB"/>
          </a:p>
        </p:txBody>
      </p:sp>
    </p:spTree>
    <p:extLst>
      <p:ext uri="{BB962C8B-B14F-4D97-AF65-F5344CB8AC3E}">
        <p14:creationId xmlns:p14="http://schemas.microsoft.com/office/powerpoint/2010/main" val="256399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b="1" dirty="0">
                <a:sym typeface="Wingdings" panose="05000000000000000000" pitchFamily="2" charset="2"/>
              </a:rPr>
              <a:t>faster recovering, more adaptation </a:t>
            </a:r>
            <a:r>
              <a:rPr lang="en-GB" b="1" dirty="0"/>
              <a:t>to dry cycles.</a:t>
            </a:r>
          </a:p>
          <a:p>
            <a:pPr marL="285750" indent="-285750">
              <a:buFont typeface="Arial" panose="020B0604020202020204" pitchFamily="34" charset="0"/>
              <a:buChar char="•"/>
            </a:pPr>
            <a:r>
              <a:rPr lang="en-GB" dirty="0"/>
              <a:t>than those field-induced drought and warming. </a:t>
            </a:r>
          </a:p>
        </p:txBody>
      </p:sp>
      <p:sp>
        <p:nvSpPr>
          <p:cNvPr id="4" name="Slide Number Placeholder 3"/>
          <p:cNvSpPr>
            <a:spLocks noGrp="1"/>
          </p:cNvSpPr>
          <p:nvPr>
            <p:ph type="sldNum" sz="quarter" idx="5"/>
          </p:nvPr>
        </p:nvSpPr>
        <p:spPr/>
        <p:txBody>
          <a:bodyPr/>
          <a:lstStyle/>
          <a:p>
            <a:fld id="{C0059A54-1B31-4624-A7DF-A6BFDAF039FD}" type="slidenum">
              <a:rPr lang="en-GB" smtClean="0"/>
              <a:t>6</a:t>
            </a:fld>
            <a:endParaRPr lang="en-GB"/>
          </a:p>
        </p:txBody>
      </p:sp>
    </p:spTree>
    <p:extLst>
      <p:ext uri="{BB962C8B-B14F-4D97-AF65-F5344CB8AC3E}">
        <p14:creationId xmlns:p14="http://schemas.microsoft.com/office/powerpoint/2010/main" val="196167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E2E2E"/>
                </a:solidFill>
                <a:effectLst/>
                <a:latin typeface="NexusSerif"/>
              </a:rPr>
              <a:t>b-glucosidase (BG, C-acquiring enzyme), N-</a:t>
            </a:r>
            <a:r>
              <a:rPr lang="en-GB" b="0" i="0" dirty="0" err="1">
                <a:solidFill>
                  <a:srgbClr val="2E2E2E"/>
                </a:solidFill>
                <a:effectLst/>
                <a:latin typeface="NexusSerif"/>
              </a:rPr>
              <a:t>acetylglucosaminidase</a:t>
            </a:r>
            <a:r>
              <a:rPr lang="en-GB" b="0" i="0" dirty="0">
                <a:solidFill>
                  <a:srgbClr val="2E2E2E"/>
                </a:solidFill>
                <a:effectLst/>
                <a:latin typeface="NexusSerif"/>
              </a:rPr>
              <a:t> (NAG, N-acquiring enzymes), and acid </a:t>
            </a:r>
            <a:r>
              <a:rPr lang="en-GB" b="0" i="0" dirty="0">
                <a:solidFill>
                  <a:srgbClr val="2E2E2E"/>
                </a:solidFill>
                <a:effectLst/>
                <a:latin typeface="NexusSerif"/>
                <a:hlinkClick r:id="rId3" tooltip="Learn more about phosphatase from ScienceDirect's AI-generated Topic Pages"/>
              </a:rPr>
              <a:t>phosphatase</a:t>
            </a:r>
            <a:r>
              <a:rPr lang="en-GB" b="0" i="0" dirty="0">
                <a:solidFill>
                  <a:srgbClr val="2E2E2E"/>
                </a:solidFill>
                <a:effectLst/>
                <a:latin typeface="NexusSerif"/>
              </a:rPr>
              <a:t> (AP, organic P acquiring enzyme)</a:t>
            </a:r>
            <a:endParaRPr lang="en-GB" dirty="0"/>
          </a:p>
        </p:txBody>
      </p:sp>
      <p:sp>
        <p:nvSpPr>
          <p:cNvPr id="4" name="Slide Number Placeholder 3"/>
          <p:cNvSpPr>
            <a:spLocks noGrp="1"/>
          </p:cNvSpPr>
          <p:nvPr>
            <p:ph type="sldNum" sz="quarter" idx="5"/>
          </p:nvPr>
        </p:nvSpPr>
        <p:spPr/>
        <p:txBody>
          <a:bodyPr/>
          <a:lstStyle/>
          <a:p>
            <a:fld id="{C0059A54-1B31-4624-A7DF-A6BFDAF039FD}" type="slidenum">
              <a:rPr lang="en-GB" smtClean="0"/>
              <a:t>7</a:t>
            </a:fld>
            <a:endParaRPr lang="en-GB"/>
          </a:p>
        </p:txBody>
      </p:sp>
    </p:spTree>
    <p:extLst>
      <p:ext uri="{BB962C8B-B14F-4D97-AF65-F5344CB8AC3E}">
        <p14:creationId xmlns:p14="http://schemas.microsoft.com/office/powerpoint/2010/main" val="93224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0736-481F-A0C2-B8B8-2716EB573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E78617-E79B-C108-B3F8-2812CDAD2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A22424-36F4-0682-5003-265F34573CCE}"/>
              </a:ext>
            </a:extLst>
          </p:cNvPr>
          <p:cNvSpPr>
            <a:spLocks noGrp="1"/>
          </p:cNvSpPr>
          <p:nvPr>
            <p:ph type="dt" sz="half" idx="10"/>
          </p:nvPr>
        </p:nvSpPr>
        <p:spPr/>
        <p:txBody>
          <a:bodyPr/>
          <a:lstStyle/>
          <a:p>
            <a:fld id="{E127166B-B94B-4382-8A39-6699B7A84B8D}" type="datetime1">
              <a:rPr lang="en-GB" smtClean="0"/>
              <a:t>23/05/2022</a:t>
            </a:fld>
            <a:endParaRPr lang="en-GB"/>
          </a:p>
        </p:txBody>
      </p:sp>
      <p:sp>
        <p:nvSpPr>
          <p:cNvPr id="5" name="Footer Placeholder 4">
            <a:extLst>
              <a:ext uri="{FF2B5EF4-FFF2-40B4-BE49-F238E27FC236}">
                <a16:creationId xmlns:a16="http://schemas.microsoft.com/office/drawing/2014/main" id="{AE12D812-5FAC-8402-3689-EDFF57128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D6F5DD-69A7-6B05-FD22-CDB694BEC2A1}"/>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7099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7AB-67BF-9670-8D6F-6C8940725E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6D807F-35A7-C70B-B860-2474A34C33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010F4-EAF5-13F0-F98D-C421C3267DC1}"/>
              </a:ext>
            </a:extLst>
          </p:cNvPr>
          <p:cNvSpPr>
            <a:spLocks noGrp="1"/>
          </p:cNvSpPr>
          <p:nvPr>
            <p:ph type="dt" sz="half" idx="10"/>
          </p:nvPr>
        </p:nvSpPr>
        <p:spPr/>
        <p:txBody>
          <a:bodyPr/>
          <a:lstStyle/>
          <a:p>
            <a:fld id="{7682E865-319D-4BB8-9333-F47162F918C9}" type="datetime1">
              <a:rPr lang="en-GB" smtClean="0"/>
              <a:t>23/05/2022</a:t>
            </a:fld>
            <a:endParaRPr lang="en-GB"/>
          </a:p>
        </p:txBody>
      </p:sp>
      <p:sp>
        <p:nvSpPr>
          <p:cNvPr id="5" name="Footer Placeholder 4">
            <a:extLst>
              <a:ext uri="{FF2B5EF4-FFF2-40B4-BE49-F238E27FC236}">
                <a16:creationId xmlns:a16="http://schemas.microsoft.com/office/drawing/2014/main" id="{DD83AABA-19D8-9AD4-3B75-1419303B8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1429C7-073F-0960-A2A3-C60C66A65712}"/>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63558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57FFA-016D-3BDB-65E6-FA3C64156A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A41BBA-3D80-C6BA-F2ED-76974C9513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E84728-763F-A219-905E-E63105BA56FB}"/>
              </a:ext>
            </a:extLst>
          </p:cNvPr>
          <p:cNvSpPr>
            <a:spLocks noGrp="1"/>
          </p:cNvSpPr>
          <p:nvPr>
            <p:ph type="dt" sz="half" idx="10"/>
          </p:nvPr>
        </p:nvSpPr>
        <p:spPr/>
        <p:txBody>
          <a:bodyPr/>
          <a:lstStyle/>
          <a:p>
            <a:fld id="{03AF41D2-212A-4113-8E5B-44E069B12D19}" type="datetime1">
              <a:rPr lang="en-GB" smtClean="0"/>
              <a:t>23/05/2022</a:t>
            </a:fld>
            <a:endParaRPr lang="en-GB"/>
          </a:p>
        </p:txBody>
      </p:sp>
      <p:sp>
        <p:nvSpPr>
          <p:cNvPr id="5" name="Footer Placeholder 4">
            <a:extLst>
              <a:ext uri="{FF2B5EF4-FFF2-40B4-BE49-F238E27FC236}">
                <a16:creationId xmlns:a16="http://schemas.microsoft.com/office/drawing/2014/main" id="{DF41B781-C5E9-9A0A-57ED-029DEFFB5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D05030-CF21-684D-0312-BFFB7EB4B146}"/>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76472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75C9-F21E-C4D5-7C04-6A441EF078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60E320-38AD-158E-4AAB-2A0E6CC470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3C416F-62D5-09B9-4311-3B5B08BC4991}"/>
              </a:ext>
            </a:extLst>
          </p:cNvPr>
          <p:cNvSpPr>
            <a:spLocks noGrp="1"/>
          </p:cNvSpPr>
          <p:nvPr>
            <p:ph type="dt" sz="half" idx="10"/>
          </p:nvPr>
        </p:nvSpPr>
        <p:spPr/>
        <p:txBody>
          <a:bodyPr/>
          <a:lstStyle/>
          <a:p>
            <a:fld id="{1F7C1CC0-5DFF-461F-A4E1-CF74A1C5CFF1}" type="datetime1">
              <a:rPr lang="en-GB" smtClean="0"/>
              <a:t>23/05/2022</a:t>
            </a:fld>
            <a:endParaRPr lang="en-GB"/>
          </a:p>
        </p:txBody>
      </p:sp>
      <p:sp>
        <p:nvSpPr>
          <p:cNvPr id="5" name="Footer Placeholder 4">
            <a:extLst>
              <a:ext uri="{FF2B5EF4-FFF2-40B4-BE49-F238E27FC236}">
                <a16:creationId xmlns:a16="http://schemas.microsoft.com/office/drawing/2014/main" id="{A82A18D9-C0D2-FEC4-E916-BE5E1F97D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3BBAA7-ADB3-FED5-5184-A96DE469F997}"/>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215478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F795-3071-48E6-3387-AA20A3BCED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259E79-237E-3CC0-DCCE-20E88C1A7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EDC015-6FB4-CAF1-B067-548428176AB6}"/>
              </a:ext>
            </a:extLst>
          </p:cNvPr>
          <p:cNvSpPr>
            <a:spLocks noGrp="1"/>
          </p:cNvSpPr>
          <p:nvPr>
            <p:ph type="dt" sz="half" idx="10"/>
          </p:nvPr>
        </p:nvSpPr>
        <p:spPr/>
        <p:txBody>
          <a:bodyPr/>
          <a:lstStyle/>
          <a:p>
            <a:fld id="{DFE5C63A-D994-4882-9E93-39DC092A605B}" type="datetime1">
              <a:rPr lang="en-GB" smtClean="0"/>
              <a:t>23/05/2022</a:t>
            </a:fld>
            <a:endParaRPr lang="en-GB"/>
          </a:p>
        </p:txBody>
      </p:sp>
      <p:sp>
        <p:nvSpPr>
          <p:cNvPr id="5" name="Footer Placeholder 4">
            <a:extLst>
              <a:ext uri="{FF2B5EF4-FFF2-40B4-BE49-F238E27FC236}">
                <a16:creationId xmlns:a16="http://schemas.microsoft.com/office/drawing/2014/main" id="{0C123B0D-B197-E0BB-F35A-E0DFB3844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B1869-CCAF-09E4-8414-E13E953AB622}"/>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212308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CF6E-59D5-9E9D-732C-F6DEC5BE6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506868-DB8E-2C01-DF71-8ADE0C751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11712A-4E32-1801-1971-8403A049C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8577BB-C1C0-E673-83BA-A04D0BE37123}"/>
              </a:ext>
            </a:extLst>
          </p:cNvPr>
          <p:cNvSpPr>
            <a:spLocks noGrp="1"/>
          </p:cNvSpPr>
          <p:nvPr>
            <p:ph type="dt" sz="half" idx="10"/>
          </p:nvPr>
        </p:nvSpPr>
        <p:spPr/>
        <p:txBody>
          <a:bodyPr/>
          <a:lstStyle/>
          <a:p>
            <a:fld id="{28A4308C-6074-4322-943D-A91D2E5449C6}" type="datetime1">
              <a:rPr lang="en-GB" smtClean="0"/>
              <a:t>23/05/2022</a:t>
            </a:fld>
            <a:endParaRPr lang="en-GB"/>
          </a:p>
        </p:txBody>
      </p:sp>
      <p:sp>
        <p:nvSpPr>
          <p:cNvPr id="6" name="Footer Placeholder 5">
            <a:extLst>
              <a:ext uri="{FF2B5EF4-FFF2-40B4-BE49-F238E27FC236}">
                <a16:creationId xmlns:a16="http://schemas.microsoft.com/office/drawing/2014/main" id="{667B11EC-E8F4-8173-2D56-1B763577DE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0AF475-2E8F-E396-0EA1-69E977D3883F}"/>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91736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E449-ABFC-B375-D328-8449D47516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C73643-3910-0E6A-9208-0C7C71D6C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174D7-853B-00C4-0453-787F99DB8B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0F6ACC-16D2-6BF6-37FB-3C4EA4B34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7BBAA-9B41-9CFE-433C-83D0EB20E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6582AE-26B6-249A-598A-7201CF981EF8}"/>
              </a:ext>
            </a:extLst>
          </p:cNvPr>
          <p:cNvSpPr>
            <a:spLocks noGrp="1"/>
          </p:cNvSpPr>
          <p:nvPr>
            <p:ph type="dt" sz="half" idx="10"/>
          </p:nvPr>
        </p:nvSpPr>
        <p:spPr/>
        <p:txBody>
          <a:bodyPr/>
          <a:lstStyle/>
          <a:p>
            <a:fld id="{E37B04AA-B7E9-43A6-B19C-2ECB5E8A39AB}" type="datetime1">
              <a:rPr lang="en-GB" smtClean="0"/>
              <a:t>23/05/2022</a:t>
            </a:fld>
            <a:endParaRPr lang="en-GB"/>
          </a:p>
        </p:txBody>
      </p:sp>
      <p:sp>
        <p:nvSpPr>
          <p:cNvPr id="8" name="Footer Placeholder 7">
            <a:extLst>
              <a:ext uri="{FF2B5EF4-FFF2-40B4-BE49-F238E27FC236}">
                <a16:creationId xmlns:a16="http://schemas.microsoft.com/office/drawing/2014/main" id="{171F973C-33DF-F6BF-FBB0-742B23F5BA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B06712-C8AB-33C0-B296-718FE6D8EAFD}"/>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11598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BA11-7AE6-C204-19A5-3E7F128D96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C54057-5183-1803-AFFA-48F785085AD4}"/>
              </a:ext>
            </a:extLst>
          </p:cNvPr>
          <p:cNvSpPr>
            <a:spLocks noGrp="1"/>
          </p:cNvSpPr>
          <p:nvPr>
            <p:ph type="dt" sz="half" idx="10"/>
          </p:nvPr>
        </p:nvSpPr>
        <p:spPr/>
        <p:txBody>
          <a:bodyPr/>
          <a:lstStyle/>
          <a:p>
            <a:fld id="{84B8D0B4-55AF-4F4A-9509-B1CFDD51B581}" type="datetime1">
              <a:rPr lang="en-GB" smtClean="0"/>
              <a:t>23/05/2022</a:t>
            </a:fld>
            <a:endParaRPr lang="en-GB"/>
          </a:p>
        </p:txBody>
      </p:sp>
      <p:sp>
        <p:nvSpPr>
          <p:cNvPr id="4" name="Footer Placeholder 3">
            <a:extLst>
              <a:ext uri="{FF2B5EF4-FFF2-40B4-BE49-F238E27FC236}">
                <a16:creationId xmlns:a16="http://schemas.microsoft.com/office/drawing/2014/main" id="{EDDD6BFF-0166-1D7C-3605-15CA92306E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32A243-9BD1-946A-DDC6-5F850EA89F97}"/>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60550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025C3-BCCB-AA5E-1360-C97E57118584}"/>
              </a:ext>
            </a:extLst>
          </p:cNvPr>
          <p:cNvSpPr>
            <a:spLocks noGrp="1"/>
          </p:cNvSpPr>
          <p:nvPr>
            <p:ph type="dt" sz="half" idx="10"/>
          </p:nvPr>
        </p:nvSpPr>
        <p:spPr/>
        <p:txBody>
          <a:bodyPr/>
          <a:lstStyle/>
          <a:p>
            <a:fld id="{23D246F0-E340-4695-9FA5-9FFFC5C4B1AA}" type="datetime1">
              <a:rPr lang="en-GB" smtClean="0"/>
              <a:t>23/05/2022</a:t>
            </a:fld>
            <a:endParaRPr lang="en-GB"/>
          </a:p>
        </p:txBody>
      </p:sp>
      <p:sp>
        <p:nvSpPr>
          <p:cNvPr id="3" name="Footer Placeholder 2">
            <a:extLst>
              <a:ext uri="{FF2B5EF4-FFF2-40B4-BE49-F238E27FC236}">
                <a16:creationId xmlns:a16="http://schemas.microsoft.com/office/drawing/2014/main" id="{13B72031-70C6-FE63-3CA2-86734E3319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E70D01-55D6-8592-0DEF-34B6629996B4}"/>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146546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86AA-E2D6-81DF-C5BF-52221AADE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917DCD-4205-EBEC-5C39-57E097350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1C344F-B77F-6D14-F879-32AC22FB1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15009-DB36-B73C-8250-90F025F1B01C}"/>
              </a:ext>
            </a:extLst>
          </p:cNvPr>
          <p:cNvSpPr>
            <a:spLocks noGrp="1"/>
          </p:cNvSpPr>
          <p:nvPr>
            <p:ph type="dt" sz="half" idx="10"/>
          </p:nvPr>
        </p:nvSpPr>
        <p:spPr/>
        <p:txBody>
          <a:bodyPr/>
          <a:lstStyle/>
          <a:p>
            <a:fld id="{65100AEC-CFF6-4AAF-9D25-A779A3ECC75C}" type="datetime1">
              <a:rPr lang="en-GB" smtClean="0"/>
              <a:t>23/05/2022</a:t>
            </a:fld>
            <a:endParaRPr lang="en-GB"/>
          </a:p>
        </p:txBody>
      </p:sp>
      <p:sp>
        <p:nvSpPr>
          <p:cNvPr id="6" name="Footer Placeholder 5">
            <a:extLst>
              <a:ext uri="{FF2B5EF4-FFF2-40B4-BE49-F238E27FC236}">
                <a16:creationId xmlns:a16="http://schemas.microsoft.com/office/drawing/2014/main" id="{39957179-7F73-5250-CD1A-EEB1C71529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3B8EA5-CBA7-042B-F4C8-62D4B49843E0}"/>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313173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AA36-6C29-2728-C9D5-C4E490D94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B309F0-48E1-EDA1-B383-31DB0BECD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A25794-094E-3606-1A33-2E4B65993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637A4-D796-B346-655A-506C408495A3}"/>
              </a:ext>
            </a:extLst>
          </p:cNvPr>
          <p:cNvSpPr>
            <a:spLocks noGrp="1"/>
          </p:cNvSpPr>
          <p:nvPr>
            <p:ph type="dt" sz="half" idx="10"/>
          </p:nvPr>
        </p:nvSpPr>
        <p:spPr/>
        <p:txBody>
          <a:bodyPr/>
          <a:lstStyle/>
          <a:p>
            <a:fld id="{F724D7EB-74F4-4139-816E-49E422E1670D}" type="datetime1">
              <a:rPr lang="en-GB" smtClean="0"/>
              <a:t>23/05/2022</a:t>
            </a:fld>
            <a:endParaRPr lang="en-GB"/>
          </a:p>
        </p:txBody>
      </p:sp>
      <p:sp>
        <p:nvSpPr>
          <p:cNvPr id="6" name="Footer Placeholder 5">
            <a:extLst>
              <a:ext uri="{FF2B5EF4-FFF2-40B4-BE49-F238E27FC236}">
                <a16:creationId xmlns:a16="http://schemas.microsoft.com/office/drawing/2014/main" id="{A570D140-AB02-BF35-F5AE-59ED5FE5B0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949F6F-AB4E-048B-4045-BBF4AD130D55}"/>
              </a:ext>
            </a:extLst>
          </p:cNvPr>
          <p:cNvSpPr>
            <a:spLocks noGrp="1"/>
          </p:cNvSpPr>
          <p:nvPr>
            <p:ph type="sldNum" sz="quarter" idx="12"/>
          </p:nvPr>
        </p:nvSpPr>
        <p:spPr/>
        <p:txBody>
          <a:bodyPr/>
          <a:lstStyle/>
          <a:p>
            <a:fld id="{C018B291-1AAC-4D9F-9BA5-E4472E391701}" type="slidenum">
              <a:rPr lang="en-GB" smtClean="0"/>
              <a:t>‹#›</a:t>
            </a:fld>
            <a:endParaRPr lang="en-GB"/>
          </a:p>
        </p:txBody>
      </p:sp>
    </p:spTree>
    <p:extLst>
      <p:ext uri="{BB962C8B-B14F-4D97-AF65-F5344CB8AC3E}">
        <p14:creationId xmlns:p14="http://schemas.microsoft.com/office/powerpoint/2010/main" val="417607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ECB565-6EB8-0E01-E8DC-19E36753A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B6FF20-6693-4008-6BA3-BAC9F651E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5D7B90-A693-4BBF-380F-0E2BB985F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D27CF-54D3-4555-8536-D2D74902ECEE}" type="datetime1">
              <a:rPr lang="en-GB" smtClean="0"/>
              <a:t>23/05/2022</a:t>
            </a:fld>
            <a:endParaRPr lang="en-GB"/>
          </a:p>
        </p:txBody>
      </p:sp>
      <p:sp>
        <p:nvSpPr>
          <p:cNvPr id="5" name="Footer Placeholder 4">
            <a:extLst>
              <a:ext uri="{FF2B5EF4-FFF2-40B4-BE49-F238E27FC236}">
                <a16:creationId xmlns:a16="http://schemas.microsoft.com/office/drawing/2014/main" id="{2FD1F84D-CA55-35C7-E45B-2AA996CF92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7696FD-5787-1BFE-3444-1868C0724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8B291-1AAC-4D9F-9BA5-E4472E391701}" type="slidenum">
              <a:rPr lang="en-GB" smtClean="0"/>
              <a:t>‹#›</a:t>
            </a:fld>
            <a:endParaRPr lang="en-GB"/>
          </a:p>
        </p:txBody>
      </p:sp>
    </p:spTree>
    <p:extLst>
      <p:ext uri="{BB962C8B-B14F-4D97-AF65-F5344CB8AC3E}">
        <p14:creationId xmlns:p14="http://schemas.microsoft.com/office/powerpoint/2010/main" val="120827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microsoft.com/office/2018/10/relationships/comments" Target="../comments/modernComment_122_65D489F9.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twitter.com/LaylaMSE" TargetMode="External"/><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hyperlink" Target="mailto:lmarsan@irnas.cs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9C191-AA09-FF23-DEB3-B9191426C097}"/>
              </a:ext>
            </a:extLst>
          </p:cNvPr>
          <p:cNvSpPr>
            <a:spLocks noGrp="1"/>
          </p:cNvSpPr>
          <p:nvPr>
            <p:ph type="ctrTitle"/>
          </p:nvPr>
        </p:nvSpPr>
        <p:spPr/>
        <p:txBody>
          <a:bodyPr>
            <a:normAutofit/>
          </a:bodyPr>
          <a:lstStyle/>
          <a:p>
            <a:r>
              <a:rPr lang="en-US" sz="3600" b="1" dirty="0">
                <a:solidFill>
                  <a:schemeClr val="accent2">
                    <a:lumMod val="75000"/>
                  </a:schemeClr>
                </a:solidFill>
              </a:rPr>
              <a:t>Mediterranean soils under climate change: a drying-rewetting experiment with </a:t>
            </a:r>
            <a:r>
              <a:rPr lang="en-US" sz="3600" b="1" baseline="30000" dirty="0">
                <a:solidFill>
                  <a:schemeClr val="accent2">
                    <a:lumMod val="75000"/>
                  </a:schemeClr>
                </a:solidFill>
              </a:rPr>
              <a:t>14</a:t>
            </a:r>
            <a:r>
              <a:rPr lang="en-US" sz="3600" b="1" dirty="0">
                <a:solidFill>
                  <a:schemeClr val="accent2">
                    <a:lumMod val="75000"/>
                  </a:schemeClr>
                </a:solidFill>
              </a:rPr>
              <a:t>C-labelled glucose</a:t>
            </a:r>
          </a:p>
        </p:txBody>
      </p:sp>
      <p:sp>
        <p:nvSpPr>
          <p:cNvPr id="5" name="Subtitle 4">
            <a:extLst>
              <a:ext uri="{FF2B5EF4-FFF2-40B4-BE49-F238E27FC236}">
                <a16:creationId xmlns:a16="http://schemas.microsoft.com/office/drawing/2014/main" id="{90382074-D8DF-46D4-68BF-1D19E480EEC5}"/>
              </a:ext>
            </a:extLst>
          </p:cNvPr>
          <p:cNvSpPr>
            <a:spLocks noGrp="1"/>
          </p:cNvSpPr>
          <p:nvPr>
            <p:ph type="subTitle" idx="1"/>
          </p:nvPr>
        </p:nvSpPr>
        <p:spPr>
          <a:xfrm>
            <a:off x="2142066" y="3809409"/>
            <a:ext cx="7907867" cy="1655762"/>
          </a:xfrm>
        </p:spPr>
        <p:txBody>
          <a:bodyPr>
            <a:normAutofit/>
          </a:bodyPr>
          <a:lstStyle/>
          <a:p>
            <a:r>
              <a:rPr lang="en-US" sz="2000" dirty="0"/>
              <a:t>Layla M. San Emeterio</a:t>
            </a:r>
            <a:r>
              <a:rPr lang="en-US" sz="2000" baseline="30000" dirty="0"/>
              <a:t>1</a:t>
            </a:r>
            <a:r>
              <a:rPr lang="en-US" sz="2000" dirty="0"/>
              <a:t>, González-Pérez J.A.</a:t>
            </a:r>
            <a:r>
              <a:rPr lang="en-US" sz="2000" baseline="30000" dirty="0"/>
              <a:t>1</a:t>
            </a:r>
            <a:r>
              <a:rPr lang="en-US" sz="2000" dirty="0"/>
              <a:t>, Chen, J.</a:t>
            </a:r>
            <a:r>
              <a:rPr lang="en-US" sz="2000" baseline="30000" dirty="0"/>
              <a:t>2,3</a:t>
            </a:r>
            <a:r>
              <a:rPr lang="en-US" sz="2000" dirty="0"/>
              <a:t>, Pérez-Ramos I.</a:t>
            </a:r>
            <a:r>
              <a:rPr lang="en-US" sz="2000" baseline="30000" dirty="0"/>
              <a:t>1</a:t>
            </a:r>
            <a:r>
              <a:rPr lang="en-US" sz="2000" dirty="0"/>
              <a:t>, Domínguez M.T.</a:t>
            </a:r>
            <a:r>
              <a:rPr lang="en-US" sz="2000" baseline="30000" dirty="0"/>
              <a:t>4</a:t>
            </a:r>
            <a:r>
              <a:rPr lang="en-US" sz="2000" dirty="0"/>
              <a:t>, </a:t>
            </a:r>
            <a:r>
              <a:rPr lang="en-US" sz="2000" dirty="0" err="1"/>
              <a:t>Kuzyakov</a:t>
            </a:r>
            <a:r>
              <a:rPr lang="en-US" sz="2000" dirty="0"/>
              <a:t>, Y.</a:t>
            </a:r>
            <a:r>
              <a:rPr lang="en-US" sz="2000" baseline="30000" dirty="0"/>
              <a:t>5,6</a:t>
            </a:r>
            <a:r>
              <a:rPr lang="en-US" sz="2000" dirty="0"/>
              <a:t>, </a:t>
            </a:r>
            <a:r>
              <a:rPr lang="en-US" sz="2000" dirty="0" err="1"/>
              <a:t>Gunina</a:t>
            </a:r>
            <a:r>
              <a:rPr lang="en-US" sz="2000" dirty="0"/>
              <a:t>, A.</a:t>
            </a:r>
            <a:r>
              <a:rPr lang="en-US" sz="2000" baseline="30000" dirty="0"/>
              <a:t>3</a:t>
            </a:r>
          </a:p>
        </p:txBody>
      </p:sp>
      <p:pic>
        <p:nvPicPr>
          <p:cNvPr id="1026" name="Picture 2" descr="Universität Göttingen - Georg-August-Universität Göttingen">
            <a:extLst>
              <a:ext uri="{FF2B5EF4-FFF2-40B4-BE49-F238E27FC236}">
                <a16:creationId xmlns:a16="http://schemas.microsoft.com/office/drawing/2014/main" id="{7FAADA2F-1C97-A14F-D44D-1C10DEA727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7432" y="421380"/>
            <a:ext cx="2074308" cy="441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with low confidence">
            <a:extLst>
              <a:ext uri="{FF2B5EF4-FFF2-40B4-BE49-F238E27FC236}">
                <a16:creationId xmlns:a16="http://schemas.microsoft.com/office/drawing/2014/main" id="{0187A60A-C953-FF00-ABD9-8EA66C2174B1}"/>
              </a:ext>
            </a:extLst>
          </p:cNvPr>
          <p:cNvPicPr>
            <a:picLocks noChangeAspect="1"/>
          </p:cNvPicPr>
          <p:nvPr/>
        </p:nvPicPr>
        <p:blipFill>
          <a:blip r:embed="rId3"/>
          <a:stretch>
            <a:fillRect/>
          </a:stretch>
        </p:blipFill>
        <p:spPr>
          <a:xfrm>
            <a:off x="8803888" y="192756"/>
            <a:ext cx="2964704" cy="883569"/>
          </a:xfrm>
          <a:prstGeom prst="rect">
            <a:avLst/>
          </a:prstGeom>
        </p:spPr>
      </p:pic>
      <p:pic>
        <p:nvPicPr>
          <p:cNvPr id="8" name="Picture 4" descr="http://intranet.irnase.csic.es/intranet/logos-irnas/MB%20alta/Logotipo_alta_leyenda_RGB.jpg">
            <a:extLst>
              <a:ext uri="{FF2B5EF4-FFF2-40B4-BE49-F238E27FC236}">
                <a16:creationId xmlns:a16="http://schemas.microsoft.com/office/drawing/2014/main" id="{7F67C0B4-520C-C3D0-20F6-1CF06A36C8B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8" t="13780" r="47778" b="12265"/>
          <a:stretch>
            <a:fillRect/>
          </a:stretch>
        </p:blipFill>
        <p:spPr bwMode="auto">
          <a:xfrm>
            <a:off x="2001061" y="367607"/>
            <a:ext cx="6254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C2B3C45-7F0B-547E-6077-D6F79B6F878A}"/>
              </a:ext>
            </a:extLst>
          </p:cNvPr>
          <p:cNvSpPr txBox="1"/>
          <p:nvPr/>
        </p:nvSpPr>
        <p:spPr>
          <a:xfrm>
            <a:off x="736146" y="4794156"/>
            <a:ext cx="9931854" cy="1585049"/>
          </a:xfrm>
          <a:prstGeom prst="rect">
            <a:avLst/>
          </a:prstGeom>
          <a:noFill/>
        </p:spPr>
        <p:txBody>
          <a:bodyPr wrap="square">
            <a:spAutoFit/>
          </a:bodyPr>
          <a:lstStyle/>
          <a:p>
            <a:pPr algn="l">
              <a:spcAft>
                <a:spcPts val="600"/>
              </a:spcAft>
            </a:pPr>
            <a:r>
              <a:rPr lang="en-GB" sz="1200" b="0" i="0" baseline="30000" dirty="0">
                <a:solidFill>
                  <a:schemeClr val="bg1">
                    <a:lumMod val="50000"/>
                  </a:schemeClr>
                </a:solidFill>
                <a:effectLst/>
                <a:latin typeface="Open Sans" panose="020B0606030504020204" pitchFamily="34" charset="0"/>
              </a:rPr>
              <a:t>1</a:t>
            </a:r>
            <a:r>
              <a:rPr lang="en-GB" sz="1200" b="0" i="0" dirty="0">
                <a:solidFill>
                  <a:schemeClr val="bg1">
                    <a:lumMod val="50000"/>
                  </a:schemeClr>
                </a:solidFill>
                <a:effectLst/>
                <a:latin typeface="Open Sans" panose="020B0606030504020204" pitchFamily="34" charset="0"/>
              </a:rPr>
              <a:t>Institute of Natural Resources and Agrobiology of Seville, Biogeochemistry and Microbial and Plant Ecology, Spain</a:t>
            </a:r>
          </a:p>
          <a:p>
            <a:pPr algn="l">
              <a:spcAft>
                <a:spcPts val="600"/>
              </a:spcAft>
            </a:pPr>
            <a:r>
              <a:rPr lang="en-GB" sz="1200" b="0" i="0" baseline="30000" dirty="0">
                <a:solidFill>
                  <a:schemeClr val="bg1">
                    <a:lumMod val="50000"/>
                  </a:schemeClr>
                </a:solidFill>
                <a:effectLst/>
                <a:latin typeface="Open Sans" panose="020B0606030504020204" pitchFamily="34" charset="0"/>
              </a:rPr>
              <a:t>2</a:t>
            </a:r>
            <a:r>
              <a:rPr lang="en-GB" sz="1200" b="0" i="0" dirty="0">
                <a:solidFill>
                  <a:schemeClr val="bg1">
                    <a:lumMod val="50000"/>
                  </a:schemeClr>
                </a:solidFill>
                <a:effectLst/>
                <a:latin typeface="Open Sans" panose="020B0606030504020204" pitchFamily="34" charset="0"/>
              </a:rPr>
              <a:t>South China Botanical Garden, China</a:t>
            </a:r>
            <a:r>
              <a:rPr lang="en-GB" sz="1200" dirty="0">
                <a:solidFill>
                  <a:schemeClr val="bg1">
                    <a:lumMod val="50000"/>
                  </a:schemeClr>
                </a:solidFill>
                <a:latin typeface="Open Sans" panose="020B0606030504020204" pitchFamily="34" charset="0"/>
              </a:rPr>
              <a:t>.</a:t>
            </a:r>
            <a:endParaRPr lang="en-GB" sz="1200" b="0" i="0" dirty="0">
              <a:solidFill>
                <a:schemeClr val="bg1">
                  <a:lumMod val="50000"/>
                </a:schemeClr>
              </a:solidFill>
              <a:effectLst/>
              <a:latin typeface="Open Sans" panose="020B0606030504020204" pitchFamily="34" charset="0"/>
            </a:endParaRPr>
          </a:p>
          <a:p>
            <a:pPr algn="l">
              <a:spcAft>
                <a:spcPts val="600"/>
              </a:spcAft>
            </a:pPr>
            <a:r>
              <a:rPr lang="en-GB" sz="1200" b="0" i="0" baseline="30000" dirty="0">
                <a:solidFill>
                  <a:schemeClr val="bg1">
                    <a:lumMod val="50000"/>
                  </a:schemeClr>
                </a:solidFill>
                <a:effectLst/>
                <a:latin typeface="Open Sans" panose="020B0606030504020204" pitchFamily="34" charset="0"/>
              </a:rPr>
              <a:t>3</a:t>
            </a:r>
            <a:r>
              <a:rPr lang="en-GB" sz="1200" b="0" i="0" dirty="0">
                <a:solidFill>
                  <a:schemeClr val="bg1">
                    <a:lumMod val="50000"/>
                  </a:schemeClr>
                </a:solidFill>
                <a:effectLst/>
                <a:latin typeface="Open Sans" panose="020B0606030504020204" pitchFamily="34" charset="0"/>
              </a:rPr>
              <a:t>Dept. Environmental Chemistry, University of Kassel, Germany</a:t>
            </a:r>
          </a:p>
          <a:p>
            <a:pPr algn="l">
              <a:spcAft>
                <a:spcPts val="600"/>
              </a:spcAft>
            </a:pPr>
            <a:r>
              <a:rPr lang="en-GB" sz="1200" b="0" i="0" baseline="30000" dirty="0">
                <a:solidFill>
                  <a:schemeClr val="bg1">
                    <a:lumMod val="50000"/>
                  </a:schemeClr>
                </a:solidFill>
                <a:effectLst/>
                <a:latin typeface="Open Sans" panose="020B0606030504020204" pitchFamily="34" charset="0"/>
              </a:rPr>
              <a:t>4</a:t>
            </a:r>
            <a:r>
              <a:rPr lang="en-GB" sz="1200" b="0" i="0" dirty="0">
                <a:solidFill>
                  <a:schemeClr val="bg1">
                    <a:lumMod val="50000"/>
                  </a:schemeClr>
                </a:solidFill>
                <a:effectLst/>
                <a:latin typeface="Open Sans" panose="020B0606030504020204" pitchFamily="34" charset="0"/>
              </a:rPr>
              <a:t>Dept. Crystallography, Mineralogy and Agricultural Chemistry, University of Seville, Spain</a:t>
            </a:r>
          </a:p>
          <a:p>
            <a:pPr algn="l">
              <a:spcAft>
                <a:spcPts val="600"/>
              </a:spcAft>
            </a:pPr>
            <a:r>
              <a:rPr lang="en-GB" sz="1200" b="0" i="0" baseline="30000" dirty="0">
                <a:solidFill>
                  <a:schemeClr val="bg1">
                    <a:lumMod val="50000"/>
                  </a:schemeClr>
                </a:solidFill>
                <a:effectLst/>
                <a:latin typeface="Open Sans" panose="020B0606030504020204" pitchFamily="34" charset="0"/>
              </a:rPr>
              <a:t>5</a:t>
            </a:r>
            <a:r>
              <a:rPr lang="en-GB" sz="1200" b="0" i="0" dirty="0">
                <a:solidFill>
                  <a:schemeClr val="bg1">
                    <a:lumMod val="50000"/>
                  </a:schemeClr>
                </a:solidFill>
                <a:effectLst/>
                <a:latin typeface="Open Sans" panose="020B0606030504020204" pitchFamily="34" charset="0"/>
              </a:rPr>
              <a:t>Dept. Soil Science of Temperate Ecosystems, Department of Agricultural Soil Science, Georg August University of Göttingen, Germany</a:t>
            </a:r>
          </a:p>
          <a:p>
            <a:pPr algn="l">
              <a:spcAft>
                <a:spcPts val="600"/>
              </a:spcAft>
            </a:pPr>
            <a:r>
              <a:rPr lang="en-GB" sz="1200" b="0" i="0" baseline="30000" dirty="0">
                <a:solidFill>
                  <a:schemeClr val="bg1">
                    <a:lumMod val="50000"/>
                  </a:schemeClr>
                </a:solidFill>
                <a:effectLst/>
                <a:latin typeface="Open Sans" panose="020B0606030504020204" pitchFamily="34" charset="0"/>
              </a:rPr>
              <a:t>6</a:t>
            </a:r>
            <a:r>
              <a:rPr lang="en-GB" sz="1200" b="0" i="0" dirty="0">
                <a:solidFill>
                  <a:schemeClr val="bg1">
                    <a:lumMod val="50000"/>
                  </a:schemeClr>
                </a:solidFill>
                <a:effectLst/>
                <a:latin typeface="Open Sans" panose="020B0606030504020204" pitchFamily="34" charset="0"/>
              </a:rPr>
              <a:t>Agrarian &amp; Tech. Instit</a:t>
            </a:r>
            <a:r>
              <a:rPr lang="en-GB" sz="1200" dirty="0">
                <a:solidFill>
                  <a:schemeClr val="bg1">
                    <a:lumMod val="50000"/>
                  </a:schemeClr>
                </a:solidFill>
                <a:latin typeface="Open Sans" panose="020B0606030504020204" pitchFamily="34" charset="0"/>
              </a:rPr>
              <a:t>ute</a:t>
            </a:r>
            <a:r>
              <a:rPr lang="en-GB" sz="1200" b="0" i="0" dirty="0">
                <a:solidFill>
                  <a:schemeClr val="bg1">
                    <a:lumMod val="50000"/>
                  </a:schemeClr>
                </a:solidFill>
                <a:effectLst/>
                <a:latin typeface="Open Sans" panose="020B0606030504020204" pitchFamily="34" charset="0"/>
              </a:rPr>
              <a:t>, RUDN University, Russia</a:t>
            </a:r>
          </a:p>
        </p:txBody>
      </p:sp>
      <p:pic>
        <p:nvPicPr>
          <p:cNvPr id="1030" name="Picture 6">
            <a:extLst>
              <a:ext uri="{FF2B5EF4-FFF2-40B4-BE49-F238E27FC236}">
                <a16:creationId xmlns:a16="http://schemas.microsoft.com/office/drawing/2014/main" id="{F4FC0AA2-2DDB-C73C-2746-366C962EE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986" y="478795"/>
            <a:ext cx="1352021" cy="29111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3">
            <a:extLst>
              <a:ext uri="{FF2B5EF4-FFF2-40B4-BE49-F238E27FC236}">
                <a16:creationId xmlns:a16="http://schemas.microsoft.com/office/drawing/2014/main" id="{D76E06B6-D752-E5D0-C8C3-CF2376CA08E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9725" y="440330"/>
            <a:ext cx="15351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11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F4980-E57B-887D-8B73-9BD39FCE48AA}"/>
              </a:ext>
            </a:extLst>
          </p:cNvPr>
          <p:cNvSpPr>
            <a:spLocks noGrp="1"/>
          </p:cNvSpPr>
          <p:nvPr>
            <p:ph type="title"/>
          </p:nvPr>
        </p:nvSpPr>
        <p:spPr>
          <a:xfrm>
            <a:off x="838200" y="365125"/>
            <a:ext cx="10515600" cy="647749"/>
          </a:xfrm>
        </p:spPr>
        <p:txBody>
          <a:bodyPr>
            <a:normAutofit/>
          </a:bodyPr>
          <a:lstStyle/>
          <a:p>
            <a:r>
              <a:rPr lang="de-DE" sz="3600" b="1" dirty="0">
                <a:solidFill>
                  <a:schemeClr val="accent2">
                    <a:lumMod val="75000"/>
                  </a:schemeClr>
                </a:solidFill>
              </a:rPr>
              <a:t>Forecasted climate change in Mediterranean ecosystems</a:t>
            </a:r>
          </a:p>
        </p:txBody>
      </p:sp>
      <p:sp>
        <p:nvSpPr>
          <p:cNvPr id="3" name="Объект 2">
            <a:extLst>
              <a:ext uri="{FF2B5EF4-FFF2-40B4-BE49-F238E27FC236}">
                <a16:creationId xmlns:a16="http://schemas.microsoft.com/office/drawing/2014/main" id="{8F3F5A73-2A5B-3D98-E351-C6B55E132036}"/>
              </a:ext>
            </a:extLst>
          </p:cNvPr>
          <p:cNvSpPr>
            <a:spLocks noGrp="1"/>
          </p:cNvSpPr>
          <p:nvPr>
            <p:ph idx="1"/>
          </p:nvPr>
        </p:nvSpPr>
        <p:spPr>
          <a:xfrm>
            <a:off x="92482" y="4026811"/>
            <a:ext cx="4372919" cy="1200329"/>
          </a:xfrm>
        </p:spPr>
        <p:txBody>
          <a:bodyPr>
            <a:normAutofit fontScale="92500" lnSpcReduction="10000"/>
          </a:bodyPr>
          <a:lstStyle/>
          <a:p>
            <a:r>
              <a:rPr lang="en-GB" sz="1600" b="0" i="0" u="none" strike="noStrike" baseline="0" dirty="0"/>
              <a:t>Climate extremes: more frequent and prolonged, especially in Mediterranean ecosystems.</a:t>
            </a:r>
          </a:p>
          <a:p>
            <a:r>
              <a:rPr lang="en-GB" sz="1600" dirty="0">
                <a:latin typeface="Calibri" panose="020F0502020204030204" pitchFamily="34" charset="0"/>
                <a:ea typeface="Calibri" panose="020F0502020204030204" pitchFamily="34" charset="0"/>
                <a:cs typeface="Times New Roman" panose="02020603050405020304" pitchFamily="18" charset="0"/>
              </a:rPr>
              <a:t>D</a:t>
            </a:r>
            <a:r>
              <a:rPr lang="en-GB" sz="1600" dirty="0">
                <a:effectLst/>
                <a:latin typeface="Calibri" panose="020F0502020204030204" pitchFamily="34" charset="0"/>
                <a:ea typeface="Calibri" panose="020F0502020204030204" pitchFamily="34" charset="0"/>
                <a:cs typeface="Times New Roman" panose="02020603050405020304" pitchFamily="18" charset="0"/>
              </a:rPr>
              <a:t>rying-rewetting cycles (DWC) in soils can influence decomposition of litter and soil organic carbon (SOC) and their mineralization.</a:t>
            </a:r>
          </a:p>
        </p:txBody>
      </p:sp>
      <p:sp>
        <p:nvSpPr>
          <p:cNvPr id="4" name="Номер слайда 3">
            <a:extLst>
              <a:ext uri="{FF2B5EF4-FFF2-40B4-BE49-F238E27FC236}">
                <a16:creationId xmlns:a16="http://schemas.microsoft.com/office/drawing/2014/main" id="{049A9005-D468-A9AC-9772-E2190366CEAC}"/>
              </a:ext>
            </a:extLst>
          </p:cNvPr>
          <p:cNvSpPr>
            <a:spLocks noGrp="1"/>
          </p:cNvSpPr>
          <p:nvPr>
            <p:ph type="sldNum" sz="quarter" idx="12"/>
          </p:nvPr>
        </p:nvSpPr>
        <p:spPr/>
        <p:txBody>
          <a:bodyPr/>
          <a:lstStyle/>
          <a:p>
            <a:fld id="{C018B291-1AAC-4D9F-9BA5-E4472E391701}" type="slidenum">
              <a:rPr lang="en-GB" smtClean="0"/>
              <a:t>2</a:t>
            </a:fld>
            <a:endParaRPr lang="en-GB"/>
          </a:p>
        </p:txBody>
      </p:sp>
      <p:grpSp>
        <p:nvGrpSpPr>
          <p:cNvPr id="7" name="Group 6">
            <a:extLst>
              <a:ext uri="{FF2B5EF4-FFF2-40B4-BE49-F238E27FC236}">
                <a16:creationId xmlns:a16="http://schemas.microsoft.com/office/drawing/2014/main" id="{1D853561-9E1E-0B92-CDF0-5798DE720380}"/>
              </a:ext>
            </a:extLst>
          </p:cNvPr>
          <p:cNvGrpSpPr/>
          <p:nvPr/>
        </p:nvGrpSpPr>
        <p:grpSpPr>
          <a:xfrm>
            <a:off x="4418975" y="1033340"/>
            <a:ext cx="3004692" cy="1928225"/>
            <a:chOff x="492634" y="3476191"/>
            <a:chExt cx="3877056" cy="2108292"/>
          </a:xfrm>
        </p:grpSpPr>
        <p:pic>
          <p:nvPicPr>
            <p:cNvPr id="6" name="Picture 5">
              <a:extLst>
                <a:ext uri="{FF2B5EF4-FFF2-40B4-BE49-F238E27FC236}">
                  <a16:creationId xmlns:a16="http://schemas.microsoft.com/office/drawing/2014/main" id="{D5B9698B-C318-D21B-4413-0DB323B51597}"/>
                </a:ext>
              </a:extLst>
            </p:cNvPr>
            <p:cNvPicPr>
              <a:picLocks noChangeAspect="1"/>
            </p:cNvPicPr>
            <p:nvPr/>
          </p:nvPicPr>
          <p:blipFill>
            <a:blip r:embed="rId3"/>
            <a:stretch>
              <a:fillRect/>
            </a:stretch>
          </p:blipFill>
          <p:spPr>
            <a:xfrm>
              <a:off x="492634" y="3476191"/>
              <a:ext cx="3877056" cy="1871682"/>
            </a:xfrm>
            <a:prstGeom prst="rect">
              <a:avLst/>
            </a:prstGeom>
          </p:spPr>
        </p:pic>
        <p:sp>
          <p:nvSpPr>
            <p:cNvPr id="9" name="CuadroTexto 27">
              <a:extLst>
                <a:ext uri="{FF2B5EF4-FFF2-40B4-BE49-F238E27FC236}">
                  <a16:creationId xmlns:a16="http://schemas.microsoft.com/office/drawing/2014/main" id="{AD61B052-2838-792F-F1D8-9C56916B77E4}"/>
                </a:ext>
              </a:extLst>
            </p:cNvPr>
            <p:cNvSpPr txBox="1"/>
            <p:nvPr/>
          </p:nvSpPr>
          <p:spPr>
            <a:xfrm>
              <a:off x="3233675" y="5387269"/>
              <a:ext cx="916056" cy="1972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rPr>
                <a:t>Ozturk </a:t>
              </a:r>
              <a:r>
                <a:rPr kumimoji="0" lang="en-GB" sz="900" b="0" i="1" u="none" strike="noStrike" kern="1200" cap="none" spc="0" normalizeH="0" baseline="0" noProof="0" dirty="0">
                  <a:ln>
                    <a:noFill/>
                  </a:ln>
                  <a:solidFill>
                    <a:prstClr val="white">
                      <a:lumMod val="50000"/>
                    </a:prstClr>
                  </a:solidFill>
                  <a:effectLst/>
                  <a:uLnTx/>
                  <a:uFillTx/>
                </a:rPr>
                <a:t>et al</a:t>
              </a:r>
              <a:r>
                <a:rPr kumimoji="0" lang="en-GB" sz="900" b="0" i="0" u="none" strike="noStrike" kern="1200" cap="none" spc="0" normalizeH="0" baseline="0" noProof="0" dirty="0">
                  <a:ln>
                    <a:noFill/>
                  </a:ln>
                  <a:solidFill>
                    <a:prstClr val="white">
                      <a:lumMod val="50000"/>
                    </a:prstClr>
                  </a:solidFill>
                  <a:effectLst/>
                  <a:uLnTx/>
                  <a:uFillTx/>
                </a:rPr>
                <a:t>., 2015</a:t>
              </a:r>
            </a:p>
          </p:txBody>
        </p:sp>
      </p:grpSp>
      <p:sp>
        <p:nvSpPr>
          <p:cNvPr id="14" name="TextBox 13">
            <a:extLst>
              <a:ext uri="{FF2B5EF4-FFF2-40B4-BE49-F238E27FC236}">
                <a16:creationId xmlns:a16="http://schemas.microsoft.com/office/drawing/2014/main" id="{622DAE4B-DF1B-24FA-F5EA-4E5CF7F1D218}"/>
              </a:ext>
            </a:extLst>
          </p:cNvPr>
          <p:cNvSpPr txBox="1"/>
          <p:nvPr/>
        </p:nvSpPr>
        <p:spPr>
          <a:xfrm>
            <a:off x="186266" y="5292546"/>
            <a:ext cx="4141995"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b="1" dirty="0">
                <a:latin typeface="Calibri" panose="020F0502020204030204" pitchFamily="34" charset="0"/>
                <a:ea typeface="Calibri" panose="020F0502020204030204" pitchFamily="34" charset="0"/>
                <a:cs typeface="Times New Roman" panose="02020603050405020304" pitchFamily="18" charset="0"/>
              </a:rPr>
              <a:t>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etermine the effects of climate-change factors (increasing temperature and drought events) on carbon turnover rates based on a DWC approach.</a:t>
            </a:r>
          </a:p>
        </p:txBody>
      </p:sp>
      <p:grpSp>
        <p:nvGrpSpPr>
          <p:cNvPr id="5" name="Group 4">
            <a:extLst>
              <a:ext uri="{FF2B5EF4-FFF2-40B4-BE49-F238E27FC236}">
                <a16:creationId xmlns:a16="http://schemas.microsoft.com/office/drawing/2014/main" id="{7086000E-D25A-DCED-440C-65DF70A31D34}"/>
              </a:ext>
            </a:extLst>
          </p:cNvPr>
          <p:cNvGrpSpPr/>
          <p:nvPr/>
        </p:nvGrpSpPr>
        <p:grpSpPr>
          <a:xfrm>
            <a:off x="328396" y="1024096"/>
            <a:ext cx="4634818" cy="3039904"/>
            <a:chOff x="492634" y="970538"/>
            <a:chExt cx="4440424" cy="2770117"/>
          </a:xfrm>
        </p:grpSpPr>
        <p:pic>
          <p:nvPicPr>
            <p:cNvPr id="1028" name="Picture 4" descr="Projections of Future Changes in Climate - AR4 WGI Summary for Policymakers">
              <a:extLst>
                <a:ext uri="{FF2B5EF4-FFF2-40B4-BE49-F238E27FC236}">
                  <a16:creationId xmlns:a16="http://schemas.microsoft.com/office/drawing/2014/main" id="{D37C1B48-7240-050C-B02B-B14FAD000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34" y="970538"/>
              <a:ext cx="3794512" cy="267662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27">
              <a:extLst>
                <a:ext uri="{FF2B5EF4-FFF2-40B4-BE49-F238E27FC236}">
                  <a16:creationId xmlns:a16="http://schemas.microsoft.com/office/drawing/2014/main" id="{7987D35A-F3B8-6333-9CD6-C4800F13D929}"/>
                </a:ext>
              </a:extLst>
            </p:cNvPr>
            <p:cNvSpPr txBox="1"/>
            <p:nvPr/>
          </p:nvSpPr>
          <p:spPr>
            <a:xfrm>
              <a:off x="3641233" y="3525211"/>
              <a:ext cx="12918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prstClr val="white">
                      <a:lumMod val="50000"/>
                    </a:prstClr>
                  </a:solidFill>
                </a:rPr>
                <a:t>IPCC, 2013</a:t>
              </a:r>
              <a:endParaRPr kumimoji="0" lang="en-GB" sz="800" b="0" i="0" u="none" strike="noStrike" kern="1200" cap="none" spc="0" normalizeH="0" baseline="0" noProof="0" dirty="0">
                <a:ln>
                  <a:noFill/>
                </a:ln>
                <a:solidFill>
                  <a:prstClr val="white">
                    <a:lumMod val="50000"/>
                  </a:prstClr>
                </a:solidFill>
                <a:effectLst/>
                <a:uLnTx/>
                <a:uFillTx/>
              </a:endParaRPr>
            </a:p>
          </p:txBody>
        </p:sp>
      </p:grpSp>
      <p:grpSp>
        <p:nvGrpSpPr>
          <p:cNvPr id="8" name="Group 7">
            <a:extLst>
              <a:ext uri="{FF2B5EF4-FFF2-40B4-BE49-F238E27FC236}">
                <a16:creationId xmlns:a16="http://schemas.microsoft.com/office/drawing/2014/main" id="{E39D0943-6FFC-F470-6A95-6C2673E5B2AD}"/>
              </a:ext>
            </a:extLst>
          </p:cNvPr>
          <p:cNvGrpSpPr/>
          <p:nvPr/>
        </p:nvGrpSpPr>
        <p:grpSpPr>
          <a:xfrm>
            <a:off x="7869384" y="1653057"/>
            <a:ext cx="3595689" cy="1085850"/>
            <a:chOff x="7077226" y="1135000"/>
            <a:chExt cx="3595689" cy="1085850"/>
          </a:xfrm>
        </p:grpSpPr>
        <p:grpSp>
          <p:nvGrpSpPr>
            <p:cNvPr id="15" name="Grupo 18">
              <a:extLst>
                <a:ext uri="{FF2B5EF4-FFF2-40B4-BE49-F238E27FC236}">
                  <a16:creationId xmlns:a16="http://schemas.microsoft.com/office/drawing/2014/main" id="{EB2C35A8-D4CB-219E-0455-5DBB854CE2AE}"/>
                </a:ext>
              </a:extLst>
            </p:cNvPr>
            <p:cNvGrpSpPr/>
            <p:nvPr/>
          </p:nvGrpSpPr>
          <p:grpSpPr>
            <a:xfrm>
              <a:off x="9081896" y="1145203"/>
              <a:ext cx="1591019" cy="1028510"/>
              <a:chOff x="8563111" y="4079864"/>
              <a:chExt cx="2979573" cy="2011212"/>
            </a:xfrm>
          </p:grpSpPr>
          <p:pic>
            <p:nvPicPr>
              <p:cNvPr id="16" name="Picture 4" descr="Resultado de imagen de andalucia mapa">
                <a:extLst>
                  <a:ext uri="{FF2B5EF4-FFF2-40B4-BE49-F238E27FC236}">
                    <a16:creationId xmlns:a16="http://schemas.microsoft.com/office/drawing/2014/main" id="{49342F3E-31B4-686E-7DE6-A0C768E91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111" y="4079864"/>
                <a:ext cx="2979573" cy="2011212"/>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21">
                <a:extLst>
                  <a:ext uri="{FF2B5EF4-FFF2-40B4-BE49-F238E27FC236}">
                    <a16:creationId xmlns:a16="http://schemas.microsoft.com/office/drawing/2014/main" id="{D233C40C-71AD-EF7F-7B55-2A7DC5FD620E}"/>
                  </a:ext>
                </a:extLst>
              </p:cNvPr>
              <p:cNvSpPr/>
              <p:nvPr/>
            </p:nvSpPr>
            <p:spPr>
              <a:xfrm>
                <a:off x="9826273" y="4461657"/>
                <a:ext cx="70339" cy="9847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pic>
          <p:nvPicPr>
            <p:cNvPr id="18" name="Picture 2" descr="Plantilla:Mapa de localización de España - Wikipedia, la enciclopedia libre">
              <a:extLst>
                <a:ext uri="{FF2B5EF4-FFF2-40B4-BE49-F238E27FC236}">
                  <a16:creationId xmlns:a16="http://schemas.microsoft.com/office/drawing/2014/main" id="{8C88F929-D28F-751C-A0C5-BF580910B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226" y="1135000"/>
              <a:ext cx="1905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a:extLst>
              <a:ext uri="{FF2B5EF4-FFF2-40B4-BE49-F238E27FC236}">
                <a16:creationId xmlns:a16="http://schemas.microsoft.com/office/drawing/2014/main" id="{B78FF64C-3377-4830-022F-5423C2431223}"/>
              </a:ext>
            </a:extLst>
          </p:cNvPr>
          <p:cNvPicPr/>
          <p:nvPr/>
        </p:nvPicPr>
        <p:blipFill rotWithShape="1">
          <a:blip r:embed="rId7" cstate="print">
            <a:extLst>
              <a:ext uri="{28A0092B-C50C-407E-A947-70E740481C1C}">
                <a14:useLocalDpi xmlns:a14="http://schemas.microsoft.com/office/drawing/2010/main" val="0"/>
              </a:ext>
            </a:extLst>
          </a:blip>
          <a:srcRect r="69222"/>
          <a:stretch/>
        </p:blipFill>
        <p:spPr bwMode="auto">
          <a:xfrm>
            <a:off x="4602541" y="3175221"/>
            <a:ext cx="2072922" cy="3858808"/>
          </a:xfrm>
          <a:prstGeom prst="rect">
            <a:avLst/>
          </a:prstGeom>
          <a:noFill/>
        </p:spPr>
      </p:pic>
      <p:pic>
        <p:nvPicPr>
          <p:cNvPr id="21" name="Picture 20">
            <a:extLst>
              <a:ext uri="{FF2B5EF4-FFF2-40B4-BE49-F238E27FC236}">
                <a16:creationId xmlns:a16="http://schemas.microsoft.com/office/drawing/2014/main" id="{2F6C00D7-921D-6B12-E2CA-698E3D60FC91}"/>
              </a:ext>
            </a:extLst>
          </p:cNvPr>
          <p:cNvPicPr/>
          <p:nvPr/>
        </p:nvPicPr>
        <p:blipFill rotWithShape="1">
          <a:blip r:embed="rId7" cstate="print">
            <a:extLst>
              <a:ext uri="{28A0092B-C50C-407E-A947-70E740481C1C}">
                <a14:useLocalDpi xmlns:a14="http://schemas.microsoft.com/office/drawing/2010/main" val="0"/>
              </a:ext>
            </a:extLst>
          </a:blip>
          <a:srcRect l="31507" b="26209"/>
          <a:stretch/>
        </p:blipFill>
        <p:spPr bwMode="auto">
          <a:xfrm>
            <a:off x="6898231" y="2485346"/>
            <a:ext cx="4690255" cy="2908643"/>
          </a:xfrm>
          <a:prstGeom prst="rect">
            <a:avLst/>
          </a:prstGeom>
          <a:noFill/>
        </p:spPr>
      </p:pic>
      <p:sp>
        <p:nvSpPr>
          <p:cNvPr id="23" name="TextBox 22">
            <a:extLst>
              <a:ext uri="{FF2B5EF4-FFF2-40B4-BE49-F238E27FC236}">
                <a16:creationId xmlns:a16="http://schemas.microsoft.com/office/drawing/2014/main" id="{2C204F25-B856-751A-2818-B3302005140E}"/>
              </a:ext>
            </a:extLst>
          </p:cNvPr>
          <p:cNvSpPr txBox="1"/>
          <p:nvPr/>
        </p:nvSpPr>
        <p:spPr>
          <a:xfrm>
            <a:off x="7649103" y="990186"/>
            <a:ext cx="4030132" cy="523220"/>
          </a:xfrm>
          <a:prstGeom prst="rect">
            <a:avLst/>
          </a:prstGeom>
          <a:noFill/>
        </p:spPr>
        <p:txBody>
          <a:bodyPr wrap="square">
            <a:spAutoFit/>
          </a:bodyPr>
          <a:lstStyle/>
          <a:p>
            <a:pPr algn="ctr"/>
            <a:r>
              <a:rPr lang="en-GB" sz="1400" dirty="0">
                <a:effectLst/>
                <a:latin typeface="Calibri" panose="020F0502020204030204" pitchFamily="34" charset="0"/>
                <a:ea typeface="Calibri" panose="020F0502020204030204" pitchFamily="34" charset="0"/>
                <a:cs typeface="Times New Roman" panose="02020603050405020304" pitchFamily="18" charset="0"/>
              </a:rPr>
              <a:t>Composite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dehesa</a:t>
            </a:r>
            <a:r>
              <a:rPr lang="en-GB" sz="1400" dirty="0">
                <a:effectLst/>
                <a:latin typeface="Calibri" panose="020F0502020204030204" pitchFamily="34" charset="0"/>
                <a:ea typeface="Calibri" panose="020F0502020204030204" pitchFamily="34" charset="0"/>
                <a:cs typeface="Times New Roman" panose="02020603050405020304" pitchFamily="18" charset="0"/>
              </a:rPr>
              <a:t> surface (0-10 cm) soil samples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Pozoblanco</a:t>
            </a:r>
            <a:r>
              <a:rPr lang="en-GB" sz="1400" dirty="0">
                <a:effectLst/>
                <a:latin typeface="Calibri" panose="020F0502020204030204" pitchFamily="34" charset="0"/>
                <a:ea typeface="Calibri" panose="020F0502020204030204" pitchFamily="34" charset="0"/>
                <a:cs typeface="Times New Roman" panose="02020603050405020304" pitchFamily="18" charset="0"/>
              </a:rPr>
              <a:t>, Córdoba, Spain) </a:t>
            </a:r>
          </a:p>
        </p:txBody>
      </p:sp>
      <p:sp>
        <p:nvSpPr>
          <p:cNvPr id="19" name="TextBox 18">
            <a:extLst>
              <a:ext uri="{FF2B5EF4-FFF2-40B4-BE49-F238E27FC236}">
                <a16:creationId xmlns:a16="http://schemas.microsoft.com/office/drawing/2014/main" id="{1A3A7ED1-6075-E37C-A488-FB9A58C7CF58}"/>
              </a:ext>
            </a:extLst>
          </p:cNvPr>
          <p:cNvSpPr txBox="1"/>
          <p:nvPr/>
        </p:nvSpPr>
        <p:spPr>
          <a:xfrm>
            <a:off x="7375215" y="5447383"/>
            <a:ext cx="4089858" cy="1323439"/>
          </a:xfrm>
          <a:prstGeom prst="rect">
            <a:avLst/>
          </a:prstGeom>
          <a:noFill/>
        </p:spPr>
        <p:txBody>
          <a:bodyPr wrap="square">
            <a:spAutoFit/>
          </a:bodyPr>
          <a:lstStyle/>
          <a:p>
            <a:pPr marL="285750" indent="-285750" algn="just">
              <a:buFont typeface="Arial" panose="020B060402020202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warming (W)</a:t>
            </a:r>
            <a:r>
              <a:rPr lang="en-GB" sz="1600" dirty="0">
                <a:effectLst/>
                <a:latin typeface="Calibri" panose="020F0502020204030204" pitchFamily="34" charset="0"/>
                <a:ea typeface="Calibri" panose="020F0502020204030204" pitchFamily="34" charset="0"/>
                <a:cs typeface="Times New Roman" panose="02020603050405020304" pitchFamily="18" charset="0"/>
              </a:rPr>
              <a:t>, an increase of 2 ºC induced according IPCC.</a:t>
            </a:r>
          </a:p>
          <a:p>
            <a:pPr marL="285750" indent="-285750" algn="just">
              <a:buFont typeface="Arial" panose="020B060402020202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drought (D)</a:t>
            </a:r>
            <a:r>
              <a:rPr lang="en-GB" sz="1600" dirty="0">
                <a:effectLst/>
                <a:latin typeface="Calibri" panose="020F0502020204030204" pitchFamily="34" charset="0"/>
                <a:ea typeface="Calibri" panose="020F0502020204030204" pitchFamily="34" charset="0"/>
                <a:cs typeface="Times New Roman" panose="02020603050405020304" pitchFamily="18" charset="0"/>
              </a:rPr>
              <a:t>, excluding up for 30% of total precipitation</a:t>
            </a:r>
          </a:p>
          <a:p>
            <a:pPr marL="285750" indent="-285750" algn="just">
              <a:buFont typeface="Arial" panose="020B0604020202020204" pitchFamily="34" charset="0"/>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control (C)</a:t>
            </a:r>
            <a:endParaRPr lang="en-GB" sz="1600" b="1" dirty="0"/>
          </a:p>
        </p:txBody>
      </p:sp>
    </p:spTree>
    <p:extLst>
      <p:ext uri="{BB962C8B-B14F-4D97-AF65-F5344CB8AC3E}">
        <p14:creationId xmlns:p14="http://schemas.microsoft.com/office/powerpoint/2010/main" val="33486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95E2E8-4557-797E-AFCD-E822E3A04253}"/>
              </a:ext>
            </a:extLst>
          </p:cNvPr>
          <p:cNvSpPr>
            <a:spLocks noGrp="1"/>
          </p:cNvSpPr>
          <p:nvPr>
            <p:ph type="sldNum" sz="quarter" idx="12"/>
          </p:nvPr>
        </p:nvSpPr>
        <p:spPr/>
        <p:txBody>
          <a:bodyPr/>
          <a:lstStyle/>
          <a:p>
            <a:fld id="{C018B291-1AAC-4D9F-9BA5-E4472E391701}" type="slidenum">
              <a:rPr lang="en-GB" smtClean="0"/>
              <a:t>3</a:t>
            </a:fld>
            <a:endParaRPr lang="en-GB" dirty="0"/>
          </a:p>
        </p:txBody>
      </p:sp>
      <p:sp>
        <p:nvSpPr>
          <p:cNvPr id="148" name="TextBox 147">
            <a:extLst>
              <a:ext uri="{FF2B5EF4-FFF2-40B4-BE49-F238E27FC236}">
                <a16:creationId xmlns:a16="http://schemas.microsoft.com/office/drawing/2014/main" id="{37093D19-4C12-9A4E-31E3-8EAF4194A8EE}"/>
              </a:ext>
            </a:extLst>
          </p:cNvPr>
          <p:cNvSpPr txBox="1"/>
          <p:nvPr/>
        </p:nvSpPr>
        <p:spPr>
          <a:xfrm rot="16200000">
            <a:off x="-478632" y="3345994"/>
            <a:ext cx="1268874" cy="345476"/>
          </a:xfrm>
          <a:prstGeom prst="rect">
            <a:avLst/>
          </a:prstGeom>
          <a:noFill/>
        </p:spPr>
        <p:txBody>
          <a:bodyPr wrap="none" rtlCol="0">
            <a:spAutoFit/>
          </a:bodyPr>
          <a:lstStyle/>
          <a:p>
            <a:r>
              <a:rPr lang="en-US" b="1" u="sng" dirty="0"/>
              <a:t>Treatments</a:t>
            </a:r>
          </a:p>
        </p:txBody>
      </p:sp>
      <p:grpSp>
        <p:nvGrpSpPr>
          <p:cNvPr id="166" name="Group 165">
            <a:extLst>
              <a:ext uri="{FF2B5EF4-FFF2-40B4-BE49-F238E27FC236}">
                <a16:creationId xmlns:a16="http://schemas.microsoft.com/office/drawing/2014/main" id="{27C27A7E-E36A-E210-69F2-BB184DC3902B}"/>
              </a:ext>
            </a:extLst>
          </p:cNvPr>
          <p:cNvGrpSpPr/>
          <p:nvPr/>
        </p:nvGrpSpPr>
        <p:grpSpPr>
          <a:xfrm>
            <a:off x="461801" y="1411643"/>
            <a:ext cx="1586588" cy="1062844"/>
            <a:chOff x="451162" y="1421447"/>
            <a:chExt cx="1696147" cy="1062844"/>
          </a:xfrm>
        </p:grpSpPr>
        <p:sp>
          <p:nvSpPr>
            <p:cNvPr id="164" name="TextBox 163">
              <a:extLst>
                <a:ext uri="{FF2B5EF4-FFF2-40B4-BE49-F238E27FC236}">
                  <a16:creationId xmlns:a16="http://schemas.microsoft.com/office/drawing/2014/main" id="{BEE7ED20-8532-0B57-636F-071B5D1370D9}"/>
                </a:ext>
              </a:extLst>
            </p:cNvPr>
            <p:cNvSpPr txBox="1"/>
            <p:nvPr/>
          </p:nvSpPr>
          <p:spPr>
            <a:xfrm>
              <a:off x="480131" y="1421447"/>
              <a:ext cx="1554663" cy="338554"/>
            </a:xfrm>
            <a:prstGeom prst="rect">
              <a:avLst/>
            </a:prstGeom>
            <a:noFill/>
          </p:spPr>
          <p:txBody>
            <a:bodyPr wrap="none" rtlCol="0">
              <a:spAutoFit/>
            </a:bodyPr>
            <a:lstStyle/>
            <a:p>
              <a:r>
                <a:rPr lang="en-US" sz="1600" b="1" dirty="0"/>
                <a:t>x3 types of soil</a:t>
              </a:r>
            </a:p>
          </p:txBody>
        </p:sp>
        <p:sp>
          <p:nvSpPr>
            <p:cNvPr id="165" name="TextBox 164">
              <a:extLst>
                <a:ext uri="{FF2B5EF4-FFF2-40B4-BE49-F238E27FC236}">
                  <a16:creationId xmlns:a16="http://schemas.microsoft.com/office/drawing/2014/main" id="{5046BEDD-785A-5FAC-A6F4-6225293779A3}"/>
                </a:ext>
              </a:extLst>
            </p:cNvPr>
            <p:cNvSpPr txBox="1"/>
            <p:nvPr/>
          </p:nvSpPr>
          <p:spPr>
            <a:xfrm>
              <a:off x="451162" y="1653294"/>
              <a:ext cx="1696147"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Control (C)</a:t>
              </a:r>
            </a:p>
            <a:p>
              <a:pPr marL="285750" indent="-285750">
                <a:buFont typeface="Arial" panose="020B0604020202020204" pitchFamily="34" charset="0"/>
                <a:buChar char="•"/>
              </a:pPr>
              <a:r>
                <a:rPr lang="en-US" sz="1600" dirty="0"/>
                <a:t>Drought (D)</a:t>
              </a:r>
            </a:p>
            <a:p>
              <a:pPr marL="285750" indent="-285750">
                <a:buFont typeface="Arial" panose="020B0604020202020204" pitchFamily="34" charset="0"/>
                <a:buChar char="•"/>
              </a:pPr>
              <a:r>
                <a:rPr lang="en-US" sz="1600" dirty="0"/>
                <a:t>Warming (W)</a:t>
              </a:r>
            </a:p>
          </p:txBody>
        </p:sp>
      </p:grpSp>
      <p:grpSp>
        <p:nvGrpSpPr>
          <p:cNvPr id="167" name="Group 166">
            <a:extLst>
              <a:ext uri="{FF2B5EF4-FFF2-40B4-BE49-F238E27FC236}">
                <a16:creationId xmlns:a16="http://schemas.microsoft.com/office/drawing/2014/main" id="{FAF68586-F42D-5E76-3D03-CB2F6654DE30}"/>
              </a:ext>
            </a:extLst>
          </p:cNvPr>
          <p:cNvGrpSpPr/>
          <p:nvPr/>
        </p:nvGrpSpPr>
        <p:grpSpPr>
          <a:xfrm>
            <a:off x="363183" y="2461634"/>
            <a:ext cx="2776343" cy="2293950"/>
            <a:chOff x="451163" y="1421447"/>
            <a:chExt cx="2968057" cy="2293950"/>
          </a:xfrm>
        </p:grpSpPr>
        <p:sp>
          <p:nvSpPr>
            <p:cNvPr id="168" name="TextBox 167">
              <a:extLst>
                <a:ext uri="{FF2B5EF4-FFF2-40B4-BE49-F238E27FC236}">
                  <a16:creationId xmlns:a16="http://schemas.microsoft.com/office/drawing/2014/main" id="{BF1BC16F-9041-6B66-1E79-786759A866A3}"/>
                </a:ext>
              </a:extLst>
            </p:cNvPr>
            <p:cNvSpPr txBox="1"/>
            <p:nvPr/>
          </p:nvSpPr>
          <p:spPr>
            <a:xfrm>
              <a:off x="480131" y="1421447"/>
              <a:ext cx="2397253" cy="338554"/>
            </a:xfrm>
            <a:prstGeom prst="rect">
              <a:avLst/>
            </a:prstGeom>
            <a:noFill/>
          </p:spPr>
          <p:txBody>
            <a:bodyPr wrap="none" rtlCol="0">
              <a:spAutoFit/>
            </a:bodyPr>
            <a:lstStyle/>
            <a:p>
              <a:r>
                <a:rPr lang="en-US" sz="1600" b="1" dirty="0"/>
                <a:t>x4 rewetting treatments</a:t>
              </a:r>
            </a:p>
          </p:txBody>
        </p:sp>
        <p:sp>
          <p:nvSpPr>
            <p:cNvPr id="169" name="TextBox 168">
              <a:extLst>
                <a:ext uri="{FF2B5EF4-FFF2-40B4-BE49-F238E27FC236}">
                  <a16:creationId xmlns:a16="http://schemas.microsoft.com/office/drawing/2014/main" id="{439DF358-3817-E211-F3F7-EE194720D954}"/>
                </a:ext>
              </a:extLst>
            </p:cNvPr>
            <p:cNvSpPr txBox="1"/>
            <p:nvPr/>
          </p:nvSpPr>
          <p:spPr>
            <a:xfrm>
              <a:off x="451163" y="1653294"/>
              <a:ext cx="2968057"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Constant-moisture</a:t>
              </a:r>
              <a:r>
                <a:rPr lang="en-US" sz="1600" dirty="0"/>
                <a:t> (no drying)</a:t>
              </a:r>
            </a:p>
            <a:p>
              <a:pPr marL="285750" indent="-285750">
                <a:buFont typeface="Arial" panose="020B0604020202020204" pitchFamily="34" charset="0"/>
                <a:buChar char="•"/>
              </a:pPr>
              <a:r>
                <a:rPr lang="en-US" sz="1600" b="1" dirty="0"/>
                <a:t>Dry</a:t>
              </a:r>
              <a:r>
                <a:rPr lang="en-US" sz="1600" dirty="0"/>
                <a:t> (7 days drying and no </a:t>
              </a:r>
              <a:r>
                <a:rPr lang="en-US" sz="1600" dirty="0" err="1"/>
                <a:t>rew</a:t>
              </a:r>
              <a:r>
                <a:rPr lang="en-US" sz="1600" dirty="0"/>
                <a:t>.)</a:t>
              </a:r>
            </a:p>
            <a:p>
              <a:pPr marL="285750" indent="-285750">
                <a:buFont typeface="Arial" panose="020B0604020202020204" pitchFamily="34" charset="0"/>
                <a:buChar char="•"/>
              </a:pPr>
              <a:r>
                <a:rPr lang="en-US" sz="1600" b="1" dirty="0"/>
                <a:t>Slow</a:t>
              </a:r>
              <a:r>
                <a:rPr lang="en-US" sz="1600" dirty="0"/>
                <a:t> (</a:t>
              </a:r>
              <a:r>
                <a:rPr lang="en-GB" sz="1600" dirty="0"/>
                <a:t>5-days </a:t>
              </a:r>
              <a:r>
                <a:rPr lang="en-US" sz="1600" dirty="0"/>
                <a:t>H</a:t>
              </a:r>
              <a:r>
                <a:rPr lang="en-US" sz="1600" baseline="-25000" dirty="0"/>
                <a:t>2</a:t>
              </a:r>
              <a:r>
                <a:rPr lang="en-US" sz="1600" dirty="0"/>
                <a:t>O</a:t>
              </a:r>
              <a:r>
                <a:rPr lang="en-GB" sz="1600" dirty="0"/>
                <a:t> addition to 40%</a:t>
              </a:r>
              <a:r>
                <a:rPr lang="en-US" sz="1600" dirty="0"/>
                <a:t>)</a:t>
              </a:r>
            </a:p>
            <a:p>
              <a:pPr marL="285750" indent="-285750">
                <a:buFont typeface="Arial" panose="020B0604020202020204" pitchFamily="34" charset="0"/>
                <a:buChar char="•"/>
              </a:pPr>
              <a:r>
                <a:rPr lang="en-US" sz="1600" b="1" dirty="0"/>
                <a:t>Fast</a:t>
              </a:r>
              <a:r>
                <a:rPr lang="en-US" sz="1600" dirty="0"/>
                <a:t> (H</a:t>
              </a:r>
              <a:r>
                <a:rPr lang="en-US" sz="1600" baseline="-25000" dirty="0"/>
                <a:t>2</a:t>
              </a:r>
              <a:r>
                <a:rPr lang="en-US" sz="1600" dirty="0"/>
                <a:t>O added to 40% at the 1</a:t>
              </a:r>
              <a:r>
                <a:rPr lang="en-US" sz="1600" baseline="30000" dirty="0"/>
                <a:t>st</a:t>
              </a:r>
              <a:r>
                <a:rPr lang="en-US" sz="1600" dirty="0"/>
                <a:t> day)</a:t>
              </a:r>
            </a:p>
          </p:txBody>
        </p:sp>
      </p:grpSp>
      <p:grpSp>
        <p:nvGrpSpPr>
          <p:cNvPr id="170" name="Group 169">
            <a:extLst>
              <a:ext uri="{FF2B5EF4-FFF2-40B4-BE49-F238E27FC236}">
                <a16:creationId xmlns:a16="http://schemas.microsoft.com/office/drawing/2014/main" id="{384DEE77-3F7E-26DA-A811-D1BA816D6A66}"/>
              </a:ext>
            </a:extLst>
          </p:cNvPr>
          <p:cNvGrpSpPr/>
          <p:nvPr/>
        </p:nvGrpSpPr>
        <p:grpSpPr>
          <a:xfrm>
            <a:off x="393902" y="4698698"/>
            <a:ext cx="1803225" cy="1062844"/>
            <a:chOff x="467019" y="1842832"/>
            <a:chExt cx="1927743" cy="1062844"/>
          </a:xfrm>
        </p:grpSpPr>
        <p:sp>
          <p:nvSpPr>
            <p:cNvPr id="171" name="TextBox 170">
              <a:extLst>
                <a:ext uri="{FF2B5EF4-FFF2-40B4-BE49-F238E27FC236}">
                  <a16:creationId xmlns:a16="http://schemas.microsoft.com/office/drawing/2014/main" id="{FC7BD1F6-C8D2-6C31-B515-1F524B2414CE}"/>
                </a:ext>
              </a:extLst>
            </p:cNvPr>
            <p:cNvSpPr txBox="1"/>
            <p:nvPr/>
          </p:nvSpPr>
          <p:spPr>
            <a:xfrm>
              <a:off x="495989" y="1842832"/>
              <a:ext cx="1898773" cy="338554"/>
            </a:xfrm>
            <a:prstGeom prst="rect">
              <a:avLst/>
            </a:prstGeom>
            <a:noFill/>
          </p:spPr>
          <p:txBody>
            <a:bodyPr wrap="none" rtlCol="0">
              <a:spAutoFit/>
            </a:bodyPr>
            <a:lstStyle/>
            <a:p>
              <a:r>
                <a:rPr lang="en-US" sz="1600" b="1" dirty="0"/>
                <a:t>x3 sampling points</a:t>
              </a:r>
            </a:p>
          </p:txBody>
        </p:sp>
        <p:sp>
          <p:nvSpPr>
            <p:cNvPr id="172" name="TextBox 171">
              <a:extLst>
                <a:ext uri="{FF2B5EF4-FFF2-40B4-BE49-F238E27FC236}">
                  <a16:creationId xmlns:a16="http://schemas.microsoft.com/office/drawing/2014/main" id="{EB1C98C3-751C-2913-99B7-E2364EB01F9E}"/>
                </a:ext>
              </a:extLst>
            </p:cNvPr>
            <p:cNvSpPr txBox="1"/>
            <p:nvPr/>
          </p:nvSpPr>
          <p:spPr>
            <a:xfrm>
              <a:off x="467019" y="2074679"/>
              <a:ext cx="1502293"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T1: 3 days</a:t>
              </a:r>
            </a:p>
            <a:p>
              <a:pPr marL="285750" indent="-285750">
                <a:buFont typeface="Arial" panose="020B0604020202020204" pitchFamily="34" charset="0"/>
                <a:buChar char="•"/>
              </a:pPr>
              <a:r>
                <a:rPr lang="en-US" sz="1600" dirty="0"/>
                <a:t>T2: 6 days</a:t>
              </a:r>
            </a:p>
            <a:p>
              <a:pPr marL="285750" indent="-285750">
                <a:buFont typeface="Arial" panose="020B0604020202020204" pitchFamily="34" charset="0"/>
                <a:buChar char="•"/>
              </a:pPr>
              <a:r>
                <a:rPr lang="en-US" sz="1600" dirty="0"/>
                <a:t>T3: 26 days</a:t>
              </a:r>
            </a:p>
          </p:txBody>
        </p:sp>
      </p:grpSp>
      <p:sp>
        <p:nvSpPr>
          <p:cNvPr id="181" name="Заголовок 1">
            <a:extLst>
              <a:ext uri="{FF2B5EF4-FFF2-40B4-BE49-F238E27FC236}">
                <a16:creationId xmlns:a16="http://schemas.microsoft.com/office/drawing/2014/main" id="{EE49F1C1-127B-3E39-E94C-5F8AC1CDC8FC}"/>
              </a:ext>
            </a:extLst>
          </p:cNvPr>
          <p:cNvSpPr txBox="1">
            <a:spLocks/>
          </p:cNvSpPr>
          <p:nvPr/>
        </p:nvSpPr>
        <p:spPr>
          <a:xfrm>
            <a:off x="838200" y="365125"/>
            <a:ext cx="10515600" cy="6477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accent2">
                    <a:lumMod val="75000"/>
                  </a:schemeClr>
                </a:solidFill>
              </a:rPr>
              <a:t>Drying-rewetting experiment: 26-days incubation</a:t>
            </a:r>
          </a:p>
        </p:txBody>
      </p:sp>
      <p:grpSp>
        <p:nvGrpSpPr>
          <p:cNvPr id="8" name="Group 7">
            <a:extLst>
              <a:ext uri="{FF2B5EF4-FFF2-40B4-BE49-F238E27FC236}">
                <a16:creationId xmlns:a16="http://schemas.microsoft.com/office/drawing/2014/main" id="{FA749154-A879-91C3-11DB-52107B2FF485}"/>
              </a:ext>
            </a:extLst>
          </p:cNvPr>
          <p:cNvGrpSpPr/>
          <p:nvPr/>
        </p:nvGrpSpPr>
        <p:grpSpPr>
          <a:xfrm>
            <a:off x="3131002" y="1375285"/>
            <a:ext cx="8961941" cy="4618653"/>
            <a:chOff x="3160504" y="1786333"/>
            <a:chExt cx="8961941" cy="4618653"/>
          </a:xfrm>
        </p:grpSpPr>
        <p:sp>
          <p:nvSpPr>
            <p:cNvPr id="154" name="Rectangle 153">
              <a:extLst>
                <a:ext uri="{FF2B5EF4-FFF2-40B4-BE49-F238E27FC236}">
                  <a16:creationId xmlns:a16="http://schemas.microsoft.com/office/drawing/2014/main" id="{876DC2A7-DCBF-5733-5349-A74AD6B6A07B}"/>
                </a:ext>
              </a:extLst>
            </p:cNvPr>
            <p:cNvSpPr/>
            <p:nvPr/>
          </p:nvSpPr>
          <p:spPr>
            <a:xfrm>
              <a:off x="3722727" y="2420793"/>
              <a:ext cx="1698501" cy="2762791"/>
            </a:xfrm>
            <a:prstGeom prst="rect">
              <a:avLst/>
            </a:prstGeom>
            <a:solidFill>
              <a:schemeClr val="accent1">
                <a:lumMod val="20000"/>
                <a:lumOff val="80000"/>
              </a:schemeClr>
            </a:solidFill>
            <a:ln>
              <a:solidFill>
                <a:schemeClr val="accent1">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52" name="Rectangle 151">
              <a:extLst>
                <a:ext uri="{FF2B5EF4-FFF2-40B4-BE49-F238E27FC236}">
                  <a16:creationId xmlns:a16="http://schemas.microsoft.com/office/drawing/2014/main" id="{7F0BE761-487E-5932-F820-902E93D2D3EF}"/>
                </a:ext>
              </a:extLst>
            </p:cNvPr>
            <p:cNvSpPr/>
            <p:nvPr/>
          </p:nvSpPr>
          <p:spPr>
            <a:xfrm>
              <a:off x="5516771" y="2419634"/>
              <a:ext cx="897815" cy="2762791"/>
            </a:xfrm>
            <a:prstGeom prst="rect">
              <a:avLst/>
            </a:prstGeom>
            <a:solidFill>
              <a:schemeClr val="accent2">
                <a:lumMod val="20000"/>
                <a:lumOff val="80000"/>
              </a:schemeClr>
            </a:solidFill>
            <a:ln>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010560E2-730B-E670-200E-03035417F695}"/>
                </a:ext>
              </a:extLst>
            </p:cNvPr>
            <p:cNvSpPr/>
            <p:nvPr/>
          </p:nvSpPr>
          <p:spPr>
            <a:xfrm>
              <a:off x="6471517" y="2397022"/>
              <a:ext cx="5490455" cy="2803533"/>
            </a:xfrm>
            <a:prstGeom prst="rect">
              <a:avLst/>
            </a:prstGeom>
            <a:solidFill>
              <a:schemeClr val="accent6">
                <a:lumMod val="20000"/>
                <a:lumOff val="80000"/>
              </a:schemeClr>
            </a:solidFill>
            <a:ln>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50" name="TextBox 49">
              <a:extLst>
                <a:ext uri="{FF2B5EF4-FFF2-40B4-BE49-F238E27FC236}">
                  <a16:creationId xmlns:a16="http://schemas.microsoft.com/office/drawing/2014/main" id="{AE8464B0-8565-9F89-CF0C-755E1CEBFEED}"/>
                </a:ext>
              </a:extLst>
            </p:cNvPr>
            <p:cNvSpPr txBox="1"/>
            <p:nvPr/>
          </p:nvSpPr>
          <p:spPr>
            <a:xfrm>
              <a:off x="3562000" y="1891412"/>
              <a:ext cx="175092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b="1" dirty="0"/>
                <a:t>1. Preincubation</a:t>
              </a:r>
            </a:p>
          </p:txBody>
        </p:sp>
        <p:sp>
          <p:nvSpPr>
            <p:cNvPr id="52" name="TextBox 51">
              <a:extLst>
                <a:ext uri="{FF2B5EF4-FFF2-40B4-BE49-F238E27FC236}">
                  <a16:creationId xmlns:a16="http://schemas.microsoft.com/office/drawing/2014/main" id="{E95E7F13-44EF-EB32-BEB1-75F9A3218C15}"/>
                </a:ext>
              </a:extLst>
            </p:cNvPr>
            <p:cNvSpPr txBox="1"/>
            <p:nvPr/>
          </p:nvSpPr>
          <p:spPr>
            <a:xfrm>
              <a:off x="5479522" y="1892736"/>
              <a:ext cx="104169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b="1" dirty="0"/>
                <a:t>2. Drying</a:t>
              </a:r>
            </a:p>
          </p:txBody>
        </p:sp>
        <p:sp>
          <p:nvSpPr>
            <p:cNvPr id="53" name="TextBox 52">
              <a:extLst>
                <a:ext uri="{FF2B5EF4-FFF2-40B4-BE49-F238E27FC236}">
                  <a16:creationId xmlns:a16="http://schemas.microsoft.com/office/drawing/2014/main" id="{E2B3B95E-BDB9-84C3-CA14-A99D1489562A}"/>
                </a:ext>
              </a:extLst>
            </p:cNvPr>
            <p:cNvSpPr txBox="1"/>
            <p:nvPr/>
          </p:nvSpPr>
          <p:spPr>
            <a:xfrm>
              <a:off x="7917654" y="1869921"/>
              <a:ext cx="138589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b="1" dirty="0"/>
                <a:t>3. Rewetting</a:t>
              </a:r>
            </a:p>
          </p:txBody>
        </p:sp>
        <p:sp>
          <p:nvSpPr>
            <p:cNvPr id="145" name="TextBox 144">
              <a:extLst>
                <a:ext uri="{FF2B5EF4-FFF2-40B4-BE49-F238E27FC236}">
                  <a16:creationId xmlns:a16="http://schemas.microsoft.com/office/drawing/2014/main" id="{3FEF160E-32AF-CE65-85DE-9D5EFF666D7D}"/>
                </a:ext>
              </a:extLst>
            </p:cNvPr>
            <p:cNvSpPr txBox="1"/>
            <p:nvPr/>
          </p:nvSpPr>
          <p:spPr>
            <a:xfrm>
              <a:off x="7146511" y="3230530"/>
              <a:ext cx="4734534" cy="1600438"/>
            </a:xfrm>
            <a:prstGeom prst="rect">
              <a:avLst/>
            </a:prstGeom>
            <a:noFill/>
          </p:spPr>
          <p:txBody>
            <a:bodyPr wrap="square" rtlCol="0">
              <a:spAutoFit/>
            </a:bodyPr>
            <a:lstStyle/>
            <a:p>
              <a:r>
                <a:rPr lang="en-US" sz="1400" b="1" dirty="0"/>
                <a:t>For each sampling point (T1, 2 &amp; 3)</a:t>
              </a:r>
            </a:p>
            <a:p>
              <a:pPr marL="285750" indent="-285750">
                <a:buFont typeface="Arial" panose="020B0604020202020204" pitchFamily="34" charset="0"/>
                <a:buChar char="•"/>
              </a:pPr>
              <a:r>
                <a:rPr lang="en-US" sz="1400" dirty="0"/>
                <a:t>DOC, MBC (fumigation extraction).</a:t>
              </a:r>
            </a:p>
            <a:p>
              <a:pPr marL="285750" indent="-285750">
                <a:buFont typeface="Arial" panose="020B0604020202020204" pitchFamily="34" charset="0"/>
                <a:buChar char="•"/>
              </a:pPr>
              <a:r>
                <a:rPr lang="en-US" sz="1400" dirty="0"/>
                <a:t>NH</a:t>
              </a:r>
              <a:r>
                <a:rPr lang="en-US" sz="1400" baseline="-25000" dirty="0"/>
                <a:t>4</a:t>
              </a:r>
              <a:r>
                <a:rPr lang="en-US" sz="1400" baseline="30000" dirty="0"/>
                <a:t>+</a:t>
              </a:r>
              <a:r>
                <a:rPr lang="en-US" sz="1400" dirty="0"/>
                <a:t>, NO</a:t>
              </a:r>
              <a:r>
                <a:rPr lang="en-US" sz="1400" baseline="-25000" dirty="0"/>
                <a:t>3</a:t>
              </a:r>
              <a:r>
                <a:rPr lang="en-US" sz="1400" baseline="30000" dirty="0"/>
                <a:t>-</a:t>
              </a:r>
              <a:r>
                <a:rPr lang="en-US" sz="1400" dirty="0"/>
                <a:t> </a:t>
              </a:r>
            </a:p>
            <a:p>
              <a:pPr marL="285750" indent="-285750">
                <a:buFont typeface="Arial" panose="020B0604020202020204" pitchFamily="34" charset="0"/>
                <a:buChar char="•"/>
              </a:pPr>
              <a:r>
                <a:rPr lang="en-US" sz="1400" dirty="0"/>
                <a:t>Enzyme activity:</a:t>
              </a:r>
            </a:p>
            <a:p>
              <a:pPr marL="742950" lvl="1" indent="-285750">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BG: </a:t>
              </a:r>
              <a:r>
                <a:rPr lang="el-GR" sz="1400" dirty="0">
                  <a:effectLst/>
                  <a:latin typeface="Calibri" panose="020F0502020204030204" pitchFamily="34" charset="0"/>
                  <a:ea typeface="Calibri" panose="020F0502020204030204" pitchFamily="34" charset="0"/>
                  <a:cs typeface="Times New Roman" panose="02020603050405020304" pitchFamily="18" charset="0"/>
                </a:rPr>
                <a:t>β</a:t>
              </a:r>
              <a:r>
                <a:rPr lang="en-GB" sz="1400" dirty="0">
                  <a:effectLst/>
                  <a:latin typeface="Calibri" panose="020F0502020204030204" pitchFamily="34" charset="0"/>
                  <a:ea typeface="Calibri" panose="020F0502020204030204" pitchFamily="34" charset="0"/>
                  <a:cs typeface="Times New Roman" panose="02020603050405020304" pitchFamily="18" charset="0"/>
                </a:rPr>
                <a:t>-glucosidase (C-acquiring enzyme)</a:t>
              </a:r>
            </a:p>
            <a:p>
              <a:pPr marL="742950" lvl="1"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NAG: </a:t>
              </a:r>
              <a:r>
                <a:rPr lang="en-GB" sz="1400" dirty="0">
                  <a:effectLst/>
                  <a:latin typeface="Calibri" panose="020F0502020204030204" pitchFamily="34" charset="0"/>
                  <a:ea typeface="Calibri" panose="020F0502020204030204" pitchFamily="34" charset="0"/>
                  <a:cs typeface="Times New Roman" panose="02020603050405020304" pitchFamily="18" charset="0"/>
                </a:rPr>
                <a:t>N-</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acetylglucosaminidase</a:t>
              </a:r>
              <a:r>
                <a:rPr lang="en-GB" sz="1400" dirty="0">
                  <a:effectLst/>
                  <a:latin typeface="Calibri" panose="020F0502020204030204" pitchFamily="34" charset="0"/>
                  <a:ea typeface="Calibri" panose="020F0502020204030204" pitchFamily="34" charset="0"/>
                  <a:cs typeface="Times New Roman" panose="02020603050405020304" pitchFamily="18" charset="0"/>
                </a:rPr>
                <a:t> (N-acquiring enzyme)</a:t>
              </a:r>
            </a:p>
            <a:p>
              <a:pPr marL="742950" lvl="1" indent="-285750">
                <a:buFont typeface="Arial" panose="020B060402020202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ACP: </a:t>
              </a:r>
              <a:r>
                <a:rPr lang="en-GB" sz="1400" dirty="0">
                  <a:effectLst/>
                  <a:latin typeface="Calibri" panose="020F0502020204030204" pitchFamily="34" charset="0"/>
                  <a:ea typeface="Calibri" panose="020F0502020204030204" pitchFamily="34" charset="0"/>
                  <a:cs typeface="Times New Roman" panose="02020603050405020304" pitchFamily="18" charset="0"/>
                </a:rPr>
                <a:t>acid phosphatase (organic P acquiring enzyme)</a:t>
              </a:r>
            </a:p>
          </p:txBody>
        </p:sp>
        <p:sp>
          <p:nvSpPr>
            <p:cNvPr id="54" name="TextBox 53">
              <a:extLst>
                <a:ext uri="{FF2B5EF4-FFF2-40B4-BE49-F238E27FC236}">
                  <a16:creationId xmlns:a16="http://schemas.microsoft.com/office/drawing/2014/main" id="{A592E891-F9B7-A218-0C4C-1DE3001DDA44}"/>
                </a:ext>
              </a:extLst>
            </p:cNvPr>
            <p:cNvSpPr txBox="1"/>
            <p:nvPr/>
          </p:nvSpPr>
          <p:spPr>
            <a:xfrm>
              <a:off x="3670813" y="4175167"/>
              <a:ext cx="936989" cy="1046440"/>
            </a:xfrm>
            <a:prstGeom prst="rect">
              <a:avLst/>
            </a:prstGeom>
            <a:noFill/>
          </p:spPr>
          <p:txBody>
            <a:bodyPr wrap="square" rtlCol="0">
              <a:spAutoFit/>
            </a:bodyPr>
            <a:lstStyle/>
            <a:p>
              <a:r>
                <a:rPr lang="en-US" sz="2400" b="1" i="1" dirty="0"/>
                <a:t>T0</a:t>
              </a:r>
            </a:p>
            <a:p>
              <a:r>
                <a:rPr lang="en-US" sz="1200" dirty="0"/>
                <a:t>Constant moisture</a:t>
              </a:r>
            </a:p>
            <a:p>
              <a:r>
                <a:rPr lang="en-US" sz="1400" b="1" dirty="0"/>
                <a:t>CO</a:t>
              </a:r>
              <a:r>
                <a:rPr lang="en-US" sz="1400" b="1" baseline="-25000" dirty="0"/>
                <a:t>2</a:t>
              </a:r>
            </a:p>
          </p:txBody>
        </p:sp>
        <p:sp>
          <p:nvSpPr>
            <p:cNvPr id="59" name="TextBox 58">
              <a:extLst>
                <a:ext uri="{FF2B5EF4-FFF2-40B4-BE49-F238E27FC236}">
                  <a16:creationId xmlns:a16="http://schemas.microsoft.com/office/drawing/2014/main" id="{6DC73D01-66CF-B8EE-D1C5-F285D4349813}"/>
                </a:ext>
              </a:extLst>
            </p:cNvPr>
            <p:cNvSpPr txBox="1"/>
            <p:nvPr/>
          </p:nvSpPr>
          <p:spPr>
            <a:xfrm>
              <a:off x="4357300" y="2604759"/>
              <a:ext cx="1148471" cy="738664"/>
            </a:xfrm>
            <a:prstGeom prst="rect">
              <a:avLst/>
            </a:prstGeom>
            <a:noFill/>
          </p:spPr>
          <p:txBody>
            <a:bodyPr wrap="square" rtlCol="0">
              <a:spAutoFit/>
            </a:bodyPr>
            <a:lstStyle/>
            <a:p>
              <a:pPr algn="ctr"/>
              <a:r>
                <a:rPr lang="en-US" sz="1400" b="1" dirty="0"/>
                <a:t>addition of </a:t>
              </a:r>
              <a:r>
                <a:rPr lang="en-US" sz="1400" b="1" baseline="30000" dirty="0"/>
                <a:t>14</a:t>
              </a:r>
              <a:r>
                <a:rPr lang="en-US" sz="1400" b="1" dirty="0"/>
                <a:t>C-labelled glucose</a:t>
              </a:r>
            </a:p>
          </p:txBody>
        </p:sp>
        <p:cxnSp>
          <p:nvCxnSpPr>
            <p:cNvPr id="37" name="Straight Connector 36">
              <a:extLst>
                <a:ext uri="{FF2B5EF4-FFF2-40B4-BE49-F238E27FC236}">
                  <a16:creationId xmlns:a16="http://schemas.microsoft.com/office/drawing/2014/main" id="{4252B84D-D6BE-0351-DB98-8EF6D93569A0}"/>
                </a:ext>
              </a:extLst>
            </p:cNvPr>
            <p:cNvCxnSpPr>
              <a:cxnSpLocks/>
            </p:cNvCxnSpPr>
            <p:nvPr/>
          </p:nvCxnSpPr>
          <p:spPr>
            <a:xfrm>
              <a:off x="3722727" y="5231196"/>
              <a:ext cx="8288946" cy="4391"/>
            </a:xfrm>
            <a:prstGeom prst="line">
              <a:avLst/>
            </a:prstGeom>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E75136E6-9AA5-181E-4878-B595C956BBCD}"/>
                </a:ext>
              </a:extLst>
            </p:cNvPr>
            <p:cNvCxnSpPr>
              <a:cxnSpLocks/>
            </p:cNvCxnSpPr>
            <p:nvPr/>
          </p:nvCxnSpPr>
          <p:spPr>
            <a:xfrm flipV="1">
              <a:off x="3722727" y="5214971"/>
              <a:ext cx="0" cy="315471"/>
            </a:xfrm>
            <a:prstGeom prst="line">
              <a:avLst/>
            </a:prstGeom>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62EC216-2701-FD9B-B05D-A8C2E675DD09}"/>
                </a:ext>
              </a:extLst>
            </p:cNvPr>
            <p:cNvSpPr txBox="1"/>
            <p:nvPr/>
          </p:nvSpPr>
          <p:spPr>
            <a:xfrm>
              <a:off x="3502769" y="5537078"/>
              <a:ext cx="542136" cy="369332"/>
            </a:xfrm>
            <a:prstGeom prst="rect">
              <a:avLst/>
            </a:prstGeom>
            <a:noFill/>
          </p:spPr>
          <p:txBody>
            <a:bodyPr wrap="none" rtlCol="0">
              <a:spAutoFit/>
            </a:bodyPr>
            <a:lstStyle/>
            <a:p>
              <a:r>
                <a:rPr lang="en-US" dirty="0"/>
                <a:t>- 12</a:t>
              </a:r>
            </a:p>
          </p:txBody>
        </p:sp>
        <p:sp>
          <p:nvSpPr>
            <p:cNvPr id="44" name="TextBox 43">
              <a:extLst>
                <a:ext uri="{FF2B5EF4-FFF2-40B4-BE49-F238E27FC236}">
                  <a16:creationId xmlns:a16="http://schemas.microsoft.com/office/drawing/2014/main" id="{A96A1527-70A2-90D4-8D6C-5BD72123ED1D}"/>
                </a:ext>
              </a:extLst>
            </p:cNvPr>
            <p:cNvSpPr txBox="1"/>
            <p:nvPr/>
          </p:nvSpPr>
          <p:spPr>
            <a:xfrm>
              <a:off x="7168478" y="6035654"/>
              <a:ext cx="1286700" cy="369332"/>
            </a:xfrm>
            <a:prstGeom prst="rect">
              <a:avLst/>
            </a:prstGeom>
            <a:noFill/>
          </p:spPr>
          <p:txBody>
            <a:bodyPr wrap="none" rtlCol="0">
              <a:spAutoFit/>
            </a:bodyPr>
            <a:lstStyle/>
            <a:p>
              <a:r>
                <a:rPr lang="en-US" b="1" dirty="0"/>
                <a:t>Time (days)</a:t>
              </a:r>
            </a:p>
          </p:txBody>
        </p:sp>
        <p:sp>
          <p:nvSpPr>
            <p:cNvPr id="45" name="TextBox 44">
              <a:extLst>
                <a:ext uri="{FF2B5EF4-FFF2-40B4-BE49-F238E27FC236}">
                  <a16:creationId xmlns:a16="http://schemas.microsoft.com/office/drawing/2014/main" id="{79BFDF16-C6DB-4C4B-C591-4100F29B3678}"/>
                </a:ext>
              </a:extLst>
            </p:cNvPr>
            <p:cNvSpPr txBox="1"/>
            <p:nvPr/>
          </p:nvSpPr>
          <p:spPr>
            <a:xfrm>
              <a:off x="5203403" y="5543656"/>
              <a:ext cx="425116" cy="369332"/>
            </a:xfrm>
            <a:prstGeom prst="rect">
              <a:avLst/>
            </a:prstGeom>
            <a:noFill/>
          </p:spPr>
          <p:txBody>
            <a:bodyPr wrap="none" rtlCol="0">
              <a:spAutoFit/>
            </a:bodyPr>
            <a:lstStyle/>
            <a:p>
              <a:r>
                <a:rPr lang="en-US" dirty="0"/>
                <a:t>- 5</a:t>
              </a:r>
            </a:p>
          </p:txBody>
        </p:sp>
        <p:sp>
          <p:nvSpPr>
            <p:cNvPr id="46" name="TextBox 45">
              <a:extLst>
                <a:ext uri="{FF2B5EF4-FFF2-40B4-BE49-F238E27FC236}">
                  <a16:creationId xmlns:a16="http://schemas.microsoft.com/office/drawing/2014/main" id="{08D004A2-1524-6B71-0A51-23149A537F1B}"/>
                </a:ext>
              </a:extLst>
            </p:cNvPr>
            <p:cNvSpPr txBox="1"/>
            <p:nvPr/>
          </p:nvSpPr>
          <p:spPr>
            <a:xfrm>
              <a:off x="6312795" y="5557270"/>
              <a:ext cx="301686" cy="369332"/>
            </a:xfrm>
            <a:prstGeom prst="rect">
              <a:avLst/>
            </a:prstGeom>
            <a:noFill/>
          </p:spPr>
          <p:txBody>
            <a:bodyPr wrap="none" rtlCol="0">
              <a:spAutoFit/>
            </a:bodyPr>
            <a:lstStyle/>
            <a:p>
              <a:r>
                <a:rPr lang="en-US" b="1" dirty="0"/>
                <a:t>0</a:t>
              </a:r>
            </a:p>
          </p:txBody>
        </p:sp>
        <p:sp>
          <p:nvSpPr>
            <p:cNvPr id="47" name="TextBox 46">
              <a:extLst>
                <a:ext uri="{FF2B5EF4-FFF2-40B4-BE49-F238E27FC236}">
                  <a16:creationId xmlns:a16="http://schemas.microsoft.com/office/drawing/2014/main" id="{3DEA4C16-7BE1-4985-5EF9-453AB163A677}"/>
                </a:ext>
              </a:extLst>
            </p:cNvPr>
            <p:cNvSpPr txBox="1"/>
            <p:nvPr/>
          </p:nvSpPr>
          <p:spPr>
            <a:xfrm>
              <a:off x="7010932" y="5557270"/>
              <a:ext cx="301686" cy="369332"/>
            </a:xfrm>
            <a:prstGeom prst="rect">
              <a:avLst/>
            </a:prstGeom>
            <a:noFill/>
          </p:spPr>
          <p:txBody>
            <a:bodyPr wrap="none" rtlCol="0">
              <a:spAutoFit/>
            </a:bodyPr>
            <a:lstStyle/>
            <a:p>
              <a:r>
                <a:rPr lang="en-US" b="1" dirty="0"/>
                <a:t>3</a:t>
              </a:r>
            </a:p>
          </p:txBody>
        </p:sp>
        <p:sp>
          <p:nvSpPr>
            <p:cNvPr id="48" name="TextBox 47">
              <a:extLst>
                <a:ext uri="{FF2B5EF4-FFF2-40B4-BE49-F238E27FC236}">
                  <a16:creationId xmlns:a16="http://schemas.microsoft.com/office/drawing/2014/main" id="{AD248DF2-5E95-F015-6779-6C817B0B0B4F}"/>
                </a:ext>
              </a:extLst>
            </p:cNvPr>
            <p:cNvSpPr txBox="1"/>
            <p:nvPr/>
          </p:nvSpPr>
          <p:spPr>
            <a:xfrm>
              <a:off x="11703741" y="5537078"/>
              <a:ext cx="418704" cy="369332"/>
            </a:xfrm>
            <a:prstGeom prst="rect">
              <a:avLst/>
            </a:prstGeom>
            <a:noFill/>
          </p:spPr>
          <p:txBody>
            <a:bodyPr wrap="none" rtlCol="0">
              <a:spAutoFit/>
            </a:bodyPr>
            <a:lstStyle/>
            <a:p>
              <a:r>
                <a:rPr lang="en-US" b="1" dirty="0"/>
                <a:t>26</a:t>
              </a:r>
            </a:p>
          </p:txBody>
        </p:sp>
        <p:cxnSp>
          <p:nvCxnSpPr>
            <p:cNvPr id="49" name="Straight Connector 48">
              <a:extLst>
                <a:ext uri="{FF2B5EF4-FFF2-40B4-BE49-F238E27FC236}">
                  <a16:creationId xmlns:a16="http://schemas.microsoft.com/office/drawing/2014/main" id="{D0EA94C5-F041-7395-E3E2-70FF31225DCF}"/>
                </a:ext>
              </a:extLst>
            </p:cNvPr>
            <p:cNvCxnSpPr>
              <a:cxnSpLocks/>
            </p:cNvCxnSpPr>
            <p:nvPr/>
          </p:nvCxnSpPr>
          <p:spPr>
            <a:xfrm flipV="1">
              <a:off x="11996613" y="5214972"/>
              <a:ext cx="0" cy="315471"/>
            </a:xfrm>
            <a:prstGeom prst="line">
              <a:avLst/>
            </a:prstGeom>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C0211592-F03B-5A8D-36E3-F4915EAAE7EA}"/>
                </a:ext>
              </a:extLst>
            </p:cNvPr>
            <p:cNvCxnSpPr>
              <a:cxnSpLocks/>
            </p:cNvCxnSpPr>
            <p:nvPr/>
          </p:nvCxnSpPr>
          <p:spPr>
            <a:xfrm flipV="1">
              <a:off x="7146512" y="5258206"/>
              <a:ext cx="0" cy="315471"/>
            </a:xfrm>
            <a:prstGeom prst="line">
              <a:avLst/>
            </a:prstGeom>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FF5BEF1-54EC-11F6-0988-9E11895E09E0}"/>
                </a:ext>
              </a:extLst>
            </p:cNvPr>
            <p:cNvCxnSpPr>
              <a:cxnSpLocks/>
            </p:cNvCxnSpPr>
            <p:nvPr/>
          </p:nvCxnSpPr>
          <p:spPr>
            <a:xfrm flipV="1">
              <a:off x="6436876" y="3749487"/>
              <a:ext cx="0" cy="1813090"/>
            </a:xfrm>
            <a:prstGeom prst="line">
              <a:avLst/>
            </a:prstGeom>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CB138BE1-E294-C63E-E754-CF3E822A8BF5}"/>
                </a:ext>
              </a:extLst>
            </p:cNvPr>
            <p:cNvSpPr txBox="1"/>
            <p:nvPr/>
          </p:nvSpPr>
          <p:spPr>
            <a:xfrm>
              <a:off x="4297115" y="5537078"/>
              <a:ext cx="425116" cy="369332"/>
            </a:xfrm>
            <a:prstGeom prst="rect">
              <a:avLst/>
            </a:prstGeom>
            <a:noFill/>
          </p:spPr>
          <p:txBody>
            <a:bodyPr wrap="none" rtlCol="0">
              <a:spAutoFit/>
            </a:bodyPr>
            <a:lstStyle/>
            <a:p>
              <a:r>
                <a:rPr lang="en-US" dirty="0"/>
                <a:t>- 9</a:t>
              </a:r>
            </a:p>
          </p:txBody>
        </p:sp>
        <p:sp>
          <p:nvSpPr>
            <p:cNvPr id="58" name="TextBox 57">
              <a:extLst>
                <a:ext uri="{FF2B5EF4-FFF2-40B4-BE49-F238E27FC236}">
                  <a16:creationId xmlns:a16="http://schemas.microsoft.com/office/drawing/2014/main" id="{C6C1ABF1-D076-BFCC-86F4-A82182954A8C}"/>
                </a:ext>
              </a:extLst>
            </p:cNvPr>
            <p:cNvSpPr txBox="1"/>
            <p:nvPr/>
          </p:nvSpPr>
          <p:spPr>
            <a:xfrm>
              <a:off x="4382073" y="3274555"/>
              <a:ext cx="1118405" cy="954107"/>
            </a:xfrm>
            <a:prstGeom prst="rect">
              <a:avLst/>
            </a:prstGeom>
            <a:noFill/>
          </p:spPr>
          <p:txBody>
            <a:bodyPr wrap="square" rtlCol="0">
              <a:spAutoFit/>
            </a:bodyPr>
            <a:lstStyle/>
            <a:p>
              <a:r>
                <a:rPr lang="en-US" sz="1400" dirty="0"/>
                <a:t>3 days, 50% MBC/day till constant WHC (40 %)</a:t>
              </a:r>
            </a:p>
          </p:txBody>
        </p:sp>
        <p:sp>
          <p:nvSpPr>
            <p:cNvPr id="93" name="TextBox 92">
              <a:extLst>
                <a:ext uri="{FF2B5EF4-FFF2-40B4-BE49-F238E27FC236}">
                  <a16:creationId xmlns:a16="http://schemas.microsoft.com/office/drawing/2014/main" id="{6691C3F1-64D2-E55E-0776-F74282108D93}"/>
                </a:ext>
              </a:extLst>
            </p:cNvPr>
            <p:cNvSpPr txBox="1"/>
            <p:nvPr/>
          </p:nvSpPr>
          <p:spPr>
            <a:xfrm>
              <a:off x="5475490" y="3464620"/>
              <a:ext cx="1052632" cy="1569660"/>
            </a:xfrm>
            <a:prstGeom prst="rect">
              <a:avLst/>
            </a:prstGeom>
            <a:noFill/>
          </p:spPr>
          <p:txBody>
            <a:bodyPr wrap="square" rtlCol="0">
              <a:spAutoFit/>
            </a:bodyPr>
            <a:lstStyle/>
            <a:p>
              <a:pPr algn="ctr"/>
              <a:r>
                <a:rPr lang="en-US" sz="1200" b="1" dirty="0"/>
                <a:t>All jars except for the ‘constant’ rewetting ones were dried at 40ºC for 5 days</a:t>
              </a:r>
            </a:p>
          </p:txBody>
        </p:sp>
        <p:sp>
          <p:nvSpPr>
            <p:cNvPr id="73" name="235 Rectángulo">
              <a:extLst>
                <a:ext uri="{FF2B5EF4-FFF2-40B4-BE49-F238E27FC236}">
                  <a16:creationId xmlns:a16="http://schemas.microsoft.com/office/drawing/2014/main" id="{A811A149-6F4C-CEB2-F2FA-BFB7860C5581}"/>
                </a:ext>
              </a:extLst>
            </p:cNvPr>
            <p:cNvSpPr/>
            <p:nvPr/>
          </p:nvSpPr>
          <p:spPr>
            <a:xfrm>
              <a:off x="4709391" y="5071196"/>
              <a:ext cx="48177" cy="38550"/>
            </a:xfrm>
            <a:prstGeom prst="rect">
              <a:avLst/>
            </a:prstGeom>
            <a:solidFill>
              <a:srgbClr val="EEECE1">
                <a:lumMod val="5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74" name="236 Rectángulo redondeado">
              <a:extLst>
                <a:ext uri="{FF2B5EF4-FFF2-40B4-BE49-F238E27FC236}">
                  <a16:creationId xmlns:a16="http://schemas.microsoft.com/office/drawing/2014/main" id="{1B2CE095-98F7-325E-02B3-28070B761503}"/>
                </a:ext>
              </a:extLst>
            </p:cNvPr>
            <p:cNvSpPr/>
            <p:nvPr/>
          </p:nvSpPr>
          <p:spPr>
            <a:xfrm>
              <a:off x="4691163" y="4669251"/>
              <a:ext cx="84631" cy="401946"/>
            </a:xfrm>
            <a:prstGeom prst="roundRect">
              <a:avLst/>
            </a:prstGeom>
            <a:solidFill>
              <a:srgbClr val="4BACC6">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75" name="237 Rectángulo redondeado">
              <a:extLst>
                <a:ext uri="{FF2B5EF4-FFF2-40B4-BE49-F238E27FC236}">
                  <a16:creationId xmlns:a16="http://schemas.microsoft.com/office/drawing/2014/main" id="{032EB8D4-F1E0-08BF-7556-A4C4D0B29E56}"/>
                </a:ext>
              </a:extLst>
            </p:cNvPr>
            <p:cNvSpPr/>
            <p:nvPr/>
          </p:nvSpPr>
          <p:spPr>
            <a:xfrm>
              <a:off x="4694760" y="4537160"/>
              <a:ext cx="77082" cy="401946"/>
            </a:xfrm>
            <a:prstGeom prst="roundRect">
              <a:avLst/>
            </a:prstGeom>
            <a:solidFill>
              <a:srgbClr val="1F497D">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76" name="238 Rectángulo redondeado">
              <a:extLst>
                <a:ext uri="{FF2B5EF4-FFF2-40B4-BE49-F238E27FC236}">
                  <a16:creationId xmlns:a16="http://schemas.microsoft.com/office/drawing/2014/main" id="{56DCE3A2-D0E5-F146-0502-9C084745FB29}"/>
                </a:ext>
              </a:extLst>
            </p:cNvPr>
            <p:cNvSpPr/>
            <p:nvPr/>
          </p:nvSpPr>
          <p:spPr>
            <a:xfrm>
              <a:off x="4673815" y="4664284"/>
              <a:ext cx="115623" cy="18566"/>
            </a:xfrm>
            <a:prstGeom prst="roundRect">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77" name="239 Rectángulo redondeado">
              <a:extLst>
                <a:ext uri="{FF2B5EF4-FFF2-40B4-BE49-F238E27FC236}">
                  <a16:creationId xmlns:a16="http://schemas.microsoft.com/office/drawing/2014/main" id="{06E010AB-8734-C348-9613-37B22A92BCA5}"/>
                </a:ext>
              </a:extLst>
            </p:cNvPr>
            <p:cNvSpPr/>
            <p:nvPr/>
          </p:nvSpPr>
          <p:spPr>
            <a:xfrm>
              <a:off x="4674996" y="4524981"/>
              <a:ext cx="115623" cy="18566"/>
            </a:xfrm>
            <a:prstGeom prst="roundRect">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cxnSp>
          <p:nvCxnSpPr>
            <p:cNvPr id="78" name="216 Conector recto">
              <a:extLst>
                <a:ext uri="{FF2B5EF4-FFF2-40B4-BE49-F238E27FC236}">
                  <a16:creationId xmlns:a16="http://schemas.microsoft.com/office/drawing/2014/main" id="{F16EDFF2-88A6-2D4C-067B-280539AB1CE0}"/>
                </a:ext>
              </a:extLst>
            </p:cNvPr>
            <p:cNvCxnSpPr/>
            <p:nvPr/>
          </p:nvCxnSpPr>
          <p:spPr>
            <a:xfrm>
              <a:off x="4758501" y="4707801"/>
              <a:ext cx="16059" cy="0"/>
            </a:xfrm>
            <a:prstGeom prst="line">
              <a:avLst/>
            </a:prstGeom>
            <a:noFill/>
            <a:ln w="9525" cap="flat" cmpd="sng" algn="ctr">
              <a:solidFill>
                <a:sysClr val="windowText" lastClr="000000"/>
              </a:solidFill>
              <a:prstDash val="solid"/>
            </a:ln>
            <a:effectLst/>
          </p:spPr>
        </p:cxnSp>
        <p:cxnSp>
          <p:nvCxnSpPr>
            <p:cNvPr id="79" name="217 Conector recto">
              <a:extLst>
                <a:ext uri="{FF2B5EF4-FFF2-40B4-BE49-F238E27FC236}">
                  <a16:creationId xmlns:a16="http://schemas.microsoft.com/office/drawing/2014/main" id="{E00B8A08-E77F-A841-6561-7B39D85A3868}"/>
                </a:ext>
              </a:extLst>
            </p:cNvPr>
            <p:cNvCxnSpPr/>
            <p:nvPr/>
          </p:nvCxnSpPr>
          <p:spPr>
            <a:xfrm>
              <a:off x="4758501" y="4746353"/>
              <a:ext cx="16059" cy="0"/>
            </a:xfrm>
            <a:prstGeom prst="line">
              <a:avLst/>
            </a:prstGeom>
            <a:noFill/>
            <a:ln w="9525" cap="flat" cmpd="sng" algn="ctr">
              <a:solidFill>
                <a:sysClr val="windowText" lastClr="000000"/>
              </a:solidFill>
              <a:prstDash val="solid"/>
            </a:ln>
            <a:effectLst/>
          </p:spPr>
        </p:cxnSp>
        <p:cxnSp>
          <p:nvCxnSpPr>
            <p:cNvPr id="80" name="218 Conector recto">
              <a:extLst>
                <a:ext uri="{FF2B5EF4-FFF2-40B4-BE49-F238E27FC236}">
                  <a16:creationId xmlns:a16="http://schemas.microsoft.com/office/drawing/2014/main" id="{9A2F767E-2AB7-2823-69B1-7B85285D767A}"/>
                </a:ext>
              </a:extLst>
            </p:cNvPr>
            <p:cNvCxnSpPr/>
            <p:nvPr/>
          </p:nvCxnSpPr>
          <p:spPr>
            <a:xfrm>
              <a:off x="4758501" y="4784903"/>
              <a:ext cx="16059" cy="0"/>
            </a:xfrm>
            <a:prstGeom prst="line">
              <a:avLst/>
            </a:prstGeom>
            <a:noFill/>
            <a:ln w="9525" cap="flat" cmpd="sng" algn="ctr">
              <a:solidFill>
                <a:sysClr val="windowText" lastClr="000000"/>
              </a:solidFill>
              <a:prstDash val="solid"/>
            </a:ln>
            <a:effectLst/>
          </p:spPr>
        </p:cxnSp>
        <p:cxnSp>
          <p:nvCxnSpPr>
            <p:cNvPr id="81" name="219 Conector recto">
              <a:extLst>
                <a:ext uri="{FF2B5EF4-FFF2-40B4-BE49-F238E27FC236}">
                  <a16:creationId xmlns:a16="http://schemas.microsoft.com/office/drawing/2014/main" id="{15316C06-3DFC-5F76-D71A-2CE322AC7C9D}"/>
                </a:ext>
              </a:extLst>
            </p:cNvPr>
            <p:cNvCxnSpPr/>
            <p:nvPr/>
          </p:nvCxnSpPr>
          <p:spPr>
            <a:xfrm>
              <a:off x="4758501" y="4823453"/>
              <a:ext cx="16059" cy="0"/>
            </a:xfrm>
            <a:prstGeom prst="line">
              <a:avLst/>
            </a:prstGeom>
            <a:noFill/>
            <a:ln w="9525" cap="flat" cmpd="sng" algn="ctr">
              <a:solidFill>
                <a:sysClr val="windowText" lastClr="000000"/>
              </a:solidFill>
              <a:prstDash val="solid"/>
            </a:ln>
            <a:effectLst/>
          </p:spPr>
        </p:cxnSp>
        <p:cxnSp>
          <p:nvCxnSpPr>
            <p:cNvPr id="82" name="220 Conector recto">
              <a:extLst>
                <a:ext uri="{FF2B5EF4-FFF2-40B4-BE49-F238E27FC236}">
                  <a16:creationId xmlns:a16="http://schemas.microsoft.com/office/drawing/2014/main" id="{AF4F5AED-F5A8-3CA9-7E14-C26857EF216B}"/>
                </a:ext>
              </a:extLst>
            </p:cNvPr>
            <p:cNvCxnSpPr/>
            <p:nvPr/>
          </p:nvCxnSpPr>
          <p:spPr>
            <a:xfrm>
              <a:off x="4758501" y="4862005"/>
              <a:ext cx="16059" cy="0"/>
            </a:xfrm>
            <a:prstGeom prst="line">
              <a:avLst/>
            </a:prstGeom>
            <a:noFill/>
            <a:ln w="9525" cap="flat" cmpd="sng" algn="ctr">
              <a:solidFill>
                <a:sysClr val="windowText" lastClr="000000"/>
              </a:solidFill>
              <a:prstDash val="solid"/>
            </a:ln>
            <a:effectLst/>
          </p:spPr>
        </p:cxnSp>
        <p:cxnSp>
          <p:nvCxnSpPr>
            <p:cNvPr id="83" name="221 Conector recto">
              <a:extLst>
                <a:ext uri="{FF2B5EF4-FFF2-40B4-BE49-F238E27FC236}">
                  <a16:creationId xmlns:a16="http://schemas.microsoft.com/office/drawing/2014/main" id="{F4234CD8-1D9E-25DA-30C5-64CC7874E979}"/>
                </a:ext>
              </a:extLst>
            </p:cNvPr>
            <p:cNvCxnSpPr/>
            <p:nvPr/>
          </p:nvCxnSpPr>
          <p:spPr>
            <a:xfrm>
              <a:off x="4758501" y="4900555"/>
              <a:ext cx="16059" cy="0"/>
            </a:xfrm>
            <a:prstGeom prst="line">
              <a:avLst/>
            </a:prstGeom>
            <a:noFill/>
            <a:ln w="9525" cap="flat" cmpd="sng" algn="ctr">
              <a:solidFill>
                <a:sysClr val="windowText" lastClr="000000"/>
              </a:solidFill>
              <a:prstDash val="solid"/>
            </a:ln>
            <a:effectLst/>
          </p:spPr>
        </p:cxnSp>
        <p:cxnSp>
          <p:nvCxnSpPr>
            <p:cNvPr id="84" name="222 Conector recto">
              <a:extLst>
                <a:ext uri="{FF2B5EF4-FFF2-40B4-BE49-F238E27FC236}">
                  <a16:creationId xmlns:a16="http://schemas.microsoft.com/office/drawing/2014/main" id="{78916635-2E1F-29FF-67E0-B23772DDB14F}"/>
                </a:ext>
              </a:extLst>
            </p:cNvPr>
            <p:cNvCxnSpPr/>
            <p:nvPr/>
          </p:nvCxnSpPr>
          <p:spPr>
            <a:xfrm>
              <a:off x="4758501" y="4939107"/>
              <a:ext cx="16059" cy="0"/>
            </a:xfrm>
            <a:prstGeom prst="line">
              <a:avLst/>
            </a:prstGeom>
            <a:noFill/>
            <a:ln w="9525" cap="flat" cmpd="sng" algn="ctr">
              <a:solidFill>
                <a:sysClr val="windowText" lastClr="000000"/>
              </a:solidFill>
              <a:prstDash val="solid"/>
            </a:ln>
            <a:effectLst/>
          </p:spPr>
        </p:cxnSp>
        <p:cxnSp>
          <p:nvCxnSpPr>
            <p:cNvPr id="85" name="223 Conector recto">
              <a:extLst>
                <a:ext uri="{FF2B5EF4-FFF2-40B4-BE49-F238E27FC236}">
                  <a16:creationId xmlns:a16="http://schemas.microsoft.com/office/drawing/2014/main" id="{55F5C92B-5A5F-24D9-8B47-EC265A2525B1}"/>
                </a:ext>
              </a:extLst>
            </p:cNvPr>
            <p:cNvCxnSpPr/>
            <p:nvPr/>
          </p:nvCxnSpPr>
          <p:spPr>
            <a:xfrm>
              <a:off x="4758501" y="4977658"/>
              <a:ext cx="16059" cy="0"/>
            </a:xfrm>
            <a:prstGeom prst="line">
              <a:avLst/>
            </a:prstGeom>
            <a:noFill/>
            <a:ln w="9525" cap="flat" cmpd="sng" algn="ctr">
              <a:solidFill>
                <a:sysClr val="windowText" lastClr="000000"/>
              </a:solidFill>
              <a:prstDash val="solid"/>
            </a:ln>
            <a:effectLst/>
          </p:spPr>
        </p:cxnSp>
        <p:cxnSp>
          <p:nvCxnSpPr>
            <p:cNvPr id="86" name="224 Conector recto">
              <a:extLst>
                <a:ext uri="{FF2B5EF4-FFF2-40B4-BE49-F238E27FC236}">
                  <a16:creationId xmlns:a16="http://schemas.microsoft.com/office/drawing/2014/main" id="{F598358E-5F8D-31A1-709B-B4CD078331C2}"/>
                </a:ext>
              </a:extLst>
            </p:cNvPr>
            <p:cNvCxnSpPr/>
            <p:nvPr/>
          </p:nvCxnSpPr>
          <p:spPr>
            <a:xfrm>
              <a:off x="4758501" y="4707801"/>
              <a:ext cx="16059" cy="0"/>
            </a:xfrm>
            <a:prstGeom prst="line">
              <a:avLst/>
            </a:prstGeom>
            <a:noFill/>
            <a:ln w="9525" cap="flat" cmpd="sng" algn="ctr">
              <a:solidFill>
                <a:sysClr val="windowText" lastClr="000000"/>
              </a:solidFill>
              <a:prstDash val="solid"/>
            </a:ln>
            <a:effectLst/>
          </p:spPr>
        </p:cxnSp>
        <p:cxnSp>
          <p:nvCxnSpPr>
            <p:cNvPr id="87" name="225 Conector recto">
              <a:extLst>
                <a:ext uri="{FF2B5EF4-FFF2-40B4-BE49-F238E27FC236}">
                  <a16:creationId xmlns:a16="http://schemas.microsoft.com/office/drawing/2014/main" id="{811DE736-0A39-91AD-9CEE-D94925D8D87B}"/>
                </a:ext>
              </a:extLst>
            </p:cNvPr>
            <p:cNvCxnSpPr/>
            <p:nvPr/>
          </p:nvCxnSpPr>
          <p:spPr>
            <a:xfrm>
              <a:off x="4758501" y="4746353"/>
              <a:ext cx="16059" cy="0"/>
            </a:xfrm>
            <a:prstGeom prst="line">
              <a:avLst/>
            </a:prstGeom>
            <a:noFill/>
            <a:ln w="9525" cap="flat" cmpd="sng" algn="ctr">
              <a:solidFill>
                <a:sysClr val="windowText" lastClr="000000"/>
              </a:solidFill>
              <a:prstDash val="solid"/>
            </a:ln>
            <a:effectLst/>
          </p:spPr>
        </p:cxnSp>
        <p:cxnSp>
          <p:nvCxnSpPr>
            <p:cNvPr id="88" name="226 Conector recto">
              <a:extLst>
                <a:ext uri="{FF2B5EF4-FFF2-40B4-BE49-F238E27FC236}">
                  <a16:creationId xmlns:a16="http://schemas.microsoft.com/office/drawing/2014/main" id="{5C671E89-A2B6-D679-A140-1C90DA57AA9E}"/>
                </a:ext>
              </a:extLst>
            </p:cNvPr>
            <p:cNvCxnSpPr/>
            <p:nvPr/>
          </p:nvCxnSpPr>
          <p:spPr>
            <a:xfrm>
              <a:off x="4758501" y="4784903"/>
              <a:ext cx="16059" cy="0"/>
            </a:xfrm>
            <a:prstGeom prst="line">
              <a:avLst/>
            </a:prstGeom>
            <a:noFill/>
            <a:ln w="9525" cap="flat" cmpd="sng" algn="ctr">
              <a:solidFill>
                <a:sysClr val="windowText" lastClr="000000"/>
              </a:solidFill>
              <a:prstDash val="solid"/>
            </a:ln>
            <a:effectLst/>
          </p:spPr>
        </p:cxnSp>
        <p:cxnSp>
          <p:nvCxnSpPr>
            <p:cNvPr id="89" name="227 Conector recto">
              <a:extLst>
                <a:ext uri="{FF2B5EF4-FFF2-40B4-BE49-F238E27FC236}">
                  <a16:creationId xmlns:a16="http://schemas.microsoft.com/office/drawing/2014/main" id="{F0532181-E43E-92E1-E4D0-9C5918BB505C}"/>
                </a:ext>
              </a:extLst>
            </p:cNvPr>
            <p:cNvCxnSpPr/>
            <p:nvPr/>
          </p:nvCxnSpPr>
          <p:spPr>
            <a:xfrm>
              <a:off x="4758501" y="4823453"/>
              <a:ext cx="16059" cy="0"/>
            </a:xfrm>
            <a:prstGeom prst="line">
              <a:avLst/>
            </a:prstGeom>
            <a:noFill/>
            <a:ln w="9525" cap="flat" cmpd="sng" algn="ctr">
              <a:solidFill>
                <a:sysClr val="windowText" lastClr="000000"/>
              </a:solidFill>
              <a:prstDash val="solid"/>
            </a:ln>
            <a:effectLst/>
          </p:spPr>
        </p:cxnSp>
        <p:cxnSp>
          <p:nvCxnSpPr>
            <p:cNvPr id="90" name="228 Conector recto">
              <a:extLst>
                <a:ext uri="{FF2B5EF4-FFF2-40B4-BE49-F238E27FC236}">
                  <a16:creationId xmlns:a16="http://schemas.microsoft.com/office/drawing/2014/main" id="{D74C1CE0-F869-98B9-8CD1-36CB000AA900}"/>
                </a:ext>
              </a:extLst>
            </p:cNvPr>
            <p:cNvCxnSpPr/>
            <p:nvPr/>
          </p:nvCxnSpPr>
          <p:spPr>
            <a:xfrm>
              <a:off x="4758501" y="4977658"/>
              <a:ext cx="16059" cy="0"/>
            </a:xfrm>
            <a:prstGeom prst="line">
              <a:avLst/>
            </a:prstGeom>
            <a:noFill/>
            <a:ln w="9525" cap="flat" cmpd="sng" algn="ctr">
              <a:solidFill>
                <a:sysClr val="windowText" lastClr="000000"/>
              </a:solidFill>
              <a:prstDash val="solid"/>
            </a:ln>
            <a:effectLst/>
          </p:spPr>
        </p:cxnSp>
        <p:cxnSp>
          <p:nvCxnSpPr>
            <p:cNvPr id="91" name="229 Conector recto">
              <a:extLst>
                <a:ext uri="{FF2B5EF4-FFF2-40B4-BE49-F238E27FC236}">
                  <a16:creationId xmlns:a16="http://schemas.microsoft.com/office/drawing/2014/main" id="{C64D025E-7FDB-F1A9-4158-0FBA61822B54}"/>
                </a:ext>
              </a:extLst>
            </p:cNvPr>
            <p:cNvCxnSpPr/>
            <p:nvPr/>
          </p:nvCxnSpPr>
          <p:spPr>
            <a:xfrm>
              <a:off x="4758501" y="5016208"/>
              <a:ext cx="16059" cy="0"/>
            </a:xfrm>
            <a:prstGeom prst="line">
              <a:avLst/>
            </a:prstGeom>
            <a:noFill/>
            <a:ln w="9525" cap="flat" cmpd="sng" algn="ctr">
              <a:solidFill>
                <a:sysClr val="windowText" lastClr="000000"/>
              </a:solidFill>
              <a:prstDash val="solid"/>
            </a:ln>
            <a:effectLst/>
          </p:spPr>
        </p:cxnSp>
        <p:cxnSp>
          <p:nvCxnSpPr>
            <p:cNvPr id="92" name="230 Conector recto">
              <a:extLst>
                <a:ext uri="{FF2B5EF4-FFF2-40B4-BE49-F238E27FC236}">
                  <a16:creationId xmlns:a16="http://schemas.microsoft.com/office/drawing/2014/main" id="{08F7783D-D0EA-D25A-37E8-A5DC9A05CAD0}"/>
                </a:ext>
              </a:extLst>
            </p:cNvPr>
            <p:cNvCxnSpPr/>
            <p:nvPr/>
          </p:nvCxnSpPr>
          <p:spPr>
            <a:xfrm>
              <a:off x="4758501" y="5054760"/>
              <a:ext cx="16059" cy="0"/>
            </a:xfrm>
            <a:prstGeom prst="line">
              <a:avLst/>
            </a:prstGeom>
            <a:noFill/>
            <a:ln w="9525" cap="flat" cmpd="sng" algn="ctr">
              <a:solidFill>
                <a:sysClr val="windowText" lastClr="000000"/>
              </a:solidFill>
              <a:prstDash val="solid"/>
            </a:ln>
            <a:effectLst/>
          </p:spPr>
        </p:cxnSp>
        <p:sp>
          <p:nvSpPr>
            <p:cNvPr id="95" name="235 Rectángulo">
              <a:extLst>
                <a:ext uri="{FF2B5EF4-FFF2-40B4-BE49-F238E27FC236}">
                  <a16:creationId xmlns:a16="http://schemas.microsoft.com/office/drawing/2014/main" id="{950D7E93-41D3-3880-506A-08ADF2AB9F1F}"/>
                </a:ext>
              </a:extLst>
            </p:cNvPr>
            <p:cNvSpPr/>
            <p:nvPr/>
          </p:nvSpPr>
          <p:spPr>
            <a:xfrm>
              <a:off x="5010510" y="5071800"/>
              <a:ext cx="48177" cy="38550"/>
            </a:xfrm>
            <a:prstGeom prst="rect">
              <a:avLst/>
            </a:prstGeom>
            <a:solidFill>
              <a:srgbClr val="EEECE1">
                <a:lumMod val="5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96" name="236 Rectángulo redondeado">
              <a:extLst>
                <a:ext uri="{FF2B5EF4-FFF2-40B4-BE49-F238E27FC236}">
                  <a16:creationId xmlns:a16="http://schemas.microsoft.com/office/drawing/2014/main" id="{F125A7FE-8D9B-5DE9-E244-86CE141F0CE1}"/>
                </a:ext>
              </a:extLst>
            </p:cNvPr>
            <p:cNvSpPr/>
            <p:nvPr/>
          </p:nvSpPr>
          <p:spPr>
            <a:xfrm>
              <a:off x="4992282" y="4669855"/>
              <a:ext cx="84631" cy="401946"/>
            </a:xfrm>
            <a:prstGeom prst="roundRect">
              <a:avLst/>
            </a:prstGeom>
            <a:solidFill>
              <a:srgbClr val="4BACC6">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97" name="237 Rectángulo redondeado">
              <a:extLst>
                <a:ext uri="{FF2B5EF4-FFF2-40B4-BE49-F238E27FC236}">
                  <a16:creationId xmlns:a16="http://schemas.microsoft.com/office/drawing/2014/main" id="{792B7BF4-5DC6-5075-942A-8DE5AFDC9ECB}"/>
                </a:ext>
              </a:extLst>
            </p:cNvPr>
            <p:cNvSpPr/>
            <p:nvPr/>
          </p:nvSpPr>
          <p:spPr>
            <a:xfrm>
              <a:off x="4995879" y="4537764"/>
              <a:ext cx="77082" cy="401946"/>
            </a:xfrm>
            <a:prstGeom prst="roundRect">
              <a:avLst/>
            </a:prstGeom>
            <a:solidFill>
              <a:srgbClr val="1F497D">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98" name="238 Rectángulo redondeado">
              <a:extLst>
                <a:ext uri="{FF2B5EF4-FFF2-40B4-BE49-F238E27FC236}">
                  <a16:creationId xmlns:a16="http://schemas.microsoft.com/office/drawing/2014/main" id="{38A8B068-1CC6-0911-A59F-D685FE65DD7B}"/>
                </a:ext>
              </a:extLst>
            </p:cNvPr>
            <p:cNvSpPr/>
            <p:nvPr/>
          </p:nvSpPr>
          <p:spPr>
            <a:xfrm>
              <a:off x="4974934" y="4664888"/>
              <a:ext cx="115623" cy="18566"/>
            </a:xfrm>
            <a:prstGeom prst="roundRect">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99" name="239 Rectángulo redondeado">
              <a:extLst>
                <a:ext uri="{FF2B5EF4-FFF2-40B4-BE49-F238E27FC236}">
                  <a16:creationId xmlns:a16="http://schemas.microsoft.com/office/drawing/2014/main" id="{C4D25399-CD47-69E7-246D-9FF32FB25571}"/>
                </a:ext>
              </a:extLst>
            </p:cNvPr>
            <p:cNvSpPr/>
            <p:nvPr/>
          </p:nvSpPr>
          <p:spPr>
            <a:xfrm>
              <a:off x="4976115" y="4525585"/>
              <a:ext cx="115623" cy="18566"/>
            </a:xfrm>
            <a:prstGeom prst="roundRect">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cxnSp>
          <p:nvCxnSpPr>
            <p:cNvPr id="100" name="216 Conector recto">
              <a:extLst>
                <a:ext uri="{FF2B5EF4-FFF2-40B4-BE49-F238E27FC236}">
                  <a16:creationId xmlns:a16="http://schemas.microsoft.com/office/drawing/2014/main" id="{1EB5DC37-C26D-E203-CFB7-9E704ED11C1E}"/>
                </a:ext>
              </a:extLst>
            </p:cNvPr>
            <p:cNvCxnSpPr/>
            <p:nvPr/>
          </p:nvCxnSpPr>
          <p:spPr>
            <a:xfrm>
              <a:off x="5059620" y="4708405"/>
              <a:ext cx="16059" cy="0"/>
            </a:xfrm>
            <a:prstGeom prst="line">
              <a:avLst/>
            </a:prstGeom>
            <a:noFill/>
            <a:ln w="9525" cap="flat" cmpd="sng" algn="ctr">
              <a:solidFill>
                <a:sysClr val="windowText" lastClr="000000"/>
              </a:solidFill>
              <a:prstDash val="solid"/>
            </a:ln>
            <a:effectLst/>
          </p:spPr>
        </p:cxnSp>
        <p:cxnSp>
          <p:nvCxnSpPr>
            <p:cNvPr id="101" name="217 Conector recto">
              <a:extLst>
                <a:ext uri="{FF2B5EF4-FFF2-40B4-BE49-F238E27FC236}">
                  <a16:creationId xmlns:a16="http://schemas.microsoft.com/office/drawing/2014/main" id="{1741F05E-EEE0-BF1C-D751-4C72BFBBC0D1}"/>
                </a:ext>
              </a:extLst>
            </p:cNvPr>
            <p:cNvCxnSpPr/>
            <p:nvPr/>
          </p:nvCxnSpPr>
          <p:spPr>
            <a:xfrm>
              <a:off x="5059620" y="4746957"/>
              <a:ext cx="16059" cy="0"/>
            </a:xfrm>
            <a:prstGeom prst="line">
              <a:avLst/>
            </a:prstGeom>
            <a:noFill/>
            <a:ln w="9525" cap="flat" cmpd="sng" algn="ctr">
              <a:solidFill>
                <a:sysClr val="windowText" lastClr="000000"/>
              </a:solidFill>
              <a:prstDash val="solid"/>
            </a:ln>
            <a:effectLst/>
          </p:spPr>
        </p:cxnSp>
        <p:cxnSp>
          <p:nvCxnSpPr>
            <p:cNvPr id="102" name="218 Conector recto">
              <a:extLst>
                <a:ext uri="{FF2B5EF4-FFF2-40B4-BE49-F238E27FC236}">
                  <a16:creationId xmlns:a16="http://schemas.microsoft.com/office/drawing/2014/main" id="{92245B4E-2B72-F877-015C-F1E86642B088}"/>
                </a:ext>
              </a:extLst>
            </p:cNvPr>
            <p:cNvCxnSpPr/>
            <p:nvPr/>
          </p:nvCxnSpPr>
          <p:spPr>
            <a:xfrm>
              <a:off x="5059620" y="4785507"/>
              <a:ext cx="16059" cy="0"/>
            </a:xfrm>
            <a:prstGeom prst="line">
              <a:avLst/>
            </a:prstGeom>
            <a:noFill/>
            <a:ln w="9525" cap="flat" cmpd="sng" algn="ctr">
              <a:solidFill>
                <a:sysClr val="windowText" lastClr="000000"/>
              </a:solidFill>
              <a:prstDash val="solid"/>
            </a:ln>
            <a:effectLst/>
          </p:spPr>
        </p:cxnSp>
        <p:cxnSp>
          <p:nvCxnSpPr>
            <p:cNvPr id="103" name="219 Conector recto">
              <a:extLst>
                <a:ext uri="{FF2B5EF4-FFF2-40B4-BE49-F238E27FC236}">
                  <a16:creationId xmlns:a16="http://schemas.microsoft.com/office/drawing/2014/main" id="{334259A0-5132-4CA3-6E9F-2E91E133757B}"/>
                </a:ext>
              </a:extLst>
            </p:cNvPr>
            <p:cNvCxnSpPr/>
            <p:nvPr/>
          </p:nvCxnSpPr>
          <p:spPr>
            <a:xfrm>
              <a:off x="5059620" y="4824057"/>
              <a:ext cx="16059" cy="0"/>
            </a:xfrm>
            <a:prstGeom prst="line">
              <a:avLst/>
            </a:prstGeom>
            <a:noFill/>
            <a:ln w="9525" cap="flat" cmpd="sng" algn="ctr">
              <a:solidFill>
                <a:sysClr val="windowText" lastClr="000000"/>
              </a:solidFill>
              <a:prstDash val="solid"/>
            </a:ln>
            <a:effectLst/>
          </p:spPr>
        </p:cxnSp>
        <p:cxnSp>
          <p:nvCxnSpPr>
            <p:cNvPr id="104" name="220 Conector recto">
              <a:extLst>
                <a:ext uri="{FF2B5EF4-FFF2-40B4-BE49-F238E27FC236}">
                  <a16:creationId xmlns:a16="http://schemas.microsoft.com/office/drawing/2014/main" id="{19635319-1D3E-ED8C-F1C5-8C62E9AA0DBC}"/>
                </a:ext>
              </a:extLst>
            </p:cNvPr>
            <p:cNvCxnSpPr/>
            <p:nvPr/>
          </p:nvCxnSpPr>
          <p:spPr>
            <a:xfrm>
              <a:off x="5059620" y="4862609"/>
              <a:ext cx="16059" cy="0"/>
            </a:xfrm>
            <a:prstGeom prst="line">
              <a:avLst/>
            </a:prstGeom>
            <a:noFill/>
            <a:ln w="9525" cap="flat" cmpd="sng" algn="ctr">
              <a:solidFill>
                <a:sysClr val="windowText" lastClr="000000"/>
              </a:solidFill>
              <a:prstDash val="solid"/>
            </a:ln>
            <a:effectLst/>
          </p:spPr>
        </p:cxnSp>
        <p:cxnSp>
          <p:nvCxnSpPr>
            <p:cNvPr id="105" name="221 Conector recto">
              <a:extLst>
                <a:ext uri="{FF2B5EF4-FFF2-40B4-BE49-F238E27FC236}">
                  <a16:creationId xmlns:a16="http://schemas.microsoft.com/office/drawing/2014/main" id="{64CEDD76-CEF8-E549-E5E0-1109FCA50BEF}"/>
                </a:ext>
              </a:extLst>
            </p:cNvPr>
            <p:cNvCxnSpPr/>
            <p:nvPr/>
          </p:nvCxnSpPr>
          <p:spPr>
            <a:xfrm>
              <a:off x="5059620" y="4901159"/>
              <a:ext cx="16059" cy="0"/>
            </a:xfrm>
            <a:prstGeom prst="line">
              <a:avLst/>
            </a:prstGeom>
            <a:noFill/>
            <a:ln w="9525" cap="flat" cmpd="sng" algn="ctr">
              <a:solidFill>
                <a:sysClr val="windowText" lastClr="000000"/>
              </a:solidFill>
              <a:prstDash val="solid"/>
            </a:ln>
            <a:effectLst/>
          </p:spPr>
        </p:cxnSp>
        <p:cxnSp>
          <p:nvCxnSpPr>
            <p:cNvPr id="106" name="222 Conector recto">
              <a:extLst>
                <a:ext uri="{FF2B5EF4-FFF2-40B4-BE49-F238E27FC236}">
                  <a16:creationId xmlns:a16="http://schemas.microsoft.com/office/drawing/2014/main" id="{03C5BFE9-FEDE-E085-B181-C0F3F36E6D27}"/>
                </a:ext>
              </a:extLst>
            </p:cNvPr>
            <p:cNvCxnSpPr/>
            <p:nvPr/>
          </p:nvCxnSpPr>
          <p:spPr>
            <a:xfrm>
              <a:off x="5059620" y="4939711"/>
              <a:ext cx="16059" cy="0"/>
            </a:xfrm>
            <a:prstGeom prst="line">
              <a:avLst/>
            </a:prstGeom>
            <a:noFill/>
            <a:ln w="9525" cap="flat" cmpd="sng" algn="ctr">
              <a:solidFill>
                <a:sysClr val="windowText" lastClr="000000"/>
              </a:solidFill>
              <a:prstDash val="solid"/>
            </a:ln>
            <a:effectLst/>
          </p:spPr>
        </p:cxnSp>
        <p:cxnSp>
          <p:nvCxnSpPr>
            <p:cNvPr id="107" name="223 Conector recto">
              <a:extLst>
                <a:ext uri="{FF2B5EF4-FFF2-40B4-BE49-F238E27FC236}">
                  <a16:creationId xmlns:a16="http://schemas.microsoft.com/office/drawing/2014/main" id="{1C8F9237-1624-3B61-442B-6285FB99A00F}"/>
                </a:ext>
              </a:extLst>
            </p:cNvPr>
            <p:cNvCxnSpPr/>
            <p:nvPr/>
          </p:nvCxnSpPr>
          <p:spPr>
            <a:xfrm>
              <a:off x="5059620" y="4978262"/>
              <a:ext cx="16059" cy="0"/>
            </a:xfrm>
            <a:prstGeom prst="line">
              <a:avLst/>
            </a:prstGeom>
            <a:noFill/>
            <a:ln w="9525" cap="flat" cmpd="sng" algn="ctr">
              <a:solidFill>
                <a:sysClr val="windowText" lastClr="000000"/>
              </a:solidFill>
              <a:prstDash val="solid"/>
            </a:ln>
            <a:effectLst/>
          </p:spPr>
        </p:cxnSp>
        <p:cxnSp>
          <p:nvCxnSpPr>
            <p:cNvPr id="108" name="224 Conector recto">
              <a:extLst>
                <a:ext uri="{FF2B5EF4-FFF2-40B4-BE49-F238E27FC236}">
                  <a16:creationId xmlns:a16="http://schemas.microsoft.com/office/drawing/2014/main" id="{65380B59-CAC3-AD00-8D61-D055E77CADB7}"/>
                </a:ext>
              </a:extLst>
            </p:cNvPr>
            <p:cNvCxnSpPr/>
            <p:nvPr/>
          </p:nvCxnSpPr>
          <p:spPr>
            <a:xfrm>
              <a:off x="5059620" y="4708405"/>
              <a:ext cx="16059" cy="0"/>
            </a:xfrm>
            <a:prstGeom prst="line">
              <a:avLst/>
            </a:prstGeom>
            <a:noFill/>
            <a:ln w="9525" cap="flat" cmpd="sng" algn="ctr">
              <a:solidFill>
                <a:sysClr val="windowText" lastClr="000000"/>
              </a:solidFill>
              <a:prstDash val="solid"/>
            </a:ln>
            <a:effectLst/>
          </p:spPr>
        </p:cxnSp>
        <p:cxnSp>
          <p:nvCxnSpPr>
            <p:cNvPr id="109" name="225 Conector recto">
              <a:extLst>
                <a:ext uri="{FF2B5EF4-FFF2-40B4-BE49-F238E27FC236}">
                  <a16:creationId xmlns:a16="http://schemas.microsoft.com/office/drawing/2014/main" id="{C0A41191-842C-2B79-37D2-C59ADCFA687E}"/>
                </a:ext>
              </a:extLst>
            </p:cNvPr>
            <p:cNvCxnSpPr/>
            <p:nvPr/>
          </p:nvCxnSpPr>
          <p:spPr>
            <a:xfrm>
              <a:off x="5059620" y="4746957"/>
              <a:ext cx="16059" cy="0"/>
            </a:xfrm>
            <a:prstGeom prst="line">
              <a:avLst/>
            </a:prstGeom>
            <a:noFill/>
            <a:ln w="9525" cap="flat" cmpd="sng" algn="ctr">
              <a:solidFill>
                <a:sysClr val="windowText" lastClr="000000"/>
              </a:solidFill>
              <a:prstDash val="solid"/>
            </a:ln>
            <a:effectLst/>
          </p:spPr>
        </p:cxnSp>
        <p:cxnSp>
          <p:nvCxnSpPr>
            <p:cNvPr id="110" name="226 Conector recto">
              <a:extLst>
                <a:ext uri="{FF2B5EF4-FFF2-40B4-BE49-F238E27FC236}">
                  <a16:creationId xmlns:a16="http://schemas.microsoft.com/office/drawing/2014/main" id="{A98B9DB9-F7D2-C31B-68A3-6CEC376E1EA0}"/>
                </a:ext>
              </a:extLst>
            </p:cNvPr>
            <p:cNvCxnSpPr/>
            <p:nvPr/>
          </p:nvCxnSpPr>
          <p:spPr>
            <a:xfrm>
              <a:off x="5059620" y="4785507"/>
              <a:ext cx="16059" cy="0"/>
            </a:xfrm>
            <a:prstGeom prst="line">
              <a:avLst/>
            </a:prstGeom>
            <a:noFill/>
            <a:ln w="9525" cap="flat" cmpd="sng" algn="ctr">
              <a:solidFill>
                <a:sysClr val="windowText" lastClr="000000"/>
              </a:solidFill>
              <a:prstDash val="solid"/>
            </a:ln>
            <a:effectLst/>
          </p:spPr>
        </p:cxnSp>
        <p:cxnSp>
          <p:nvCxnSpPr>
            <p:cNvPr id="111" name="227 Conector recto">
              <a:extLst>
                <a:ext uri="{FF2B5EF4-FFF2-40B4-BE49-F238E27FC236}">
                  <a16:creationId xmlns:a16="http://schemas.microsoft.com/office/drawing/2014/main" id="{C95BA870-40A3-960E-8122-6756AE72B531}"/>
                </a:ext>
              </a:extLst>
            </p:cNvPr>
            <p:cNvCxnSpPr/>
            <p:nvPr/>
          </p:nvCxnSpPr>
          <p:spPr>
            <a:xfrm>
              <a:off x="5059620" y="4824057"/>
              <a:ext cx="16059" cy="0"/>
            </a:xfrm>
            <a:prstGeom prst="line">
              <a:avLst/>
            </a:prstGeom>
            <a:noFill/>
            <a:ln w="9525" cap="flat" cmpd="sng" algn="ctr">
              <a:solidFill>
                <a:sysClr val="windowText" lastClr="000000"/>
              </a:solidFill>
              <a:prstDash val="solid"/>
            </a:ln>
            <a:effectLst/>
          </p:spPr>
        </p:cxnSp>
        <p:cxnSp>
          <p:nvCxnSpPr>
            <p:cNvPr id="112" name="228 Conector recto">
              <a:extLst>
                <a:ext uri="{FF2B5EF4-FFF2-40B4-BE49-F238E27FC236}">
                  <a16:creationId xmlns:a16="http://schemas.microsoft.com/office/drawing/2014/main" id="{C3D70B6D-6AF3-651D-0A40-30081E153F46}"/>
                </a:ext>
              </a:extLst>
            </p:cNvPr>
            <p:cNvCxnSpPr/>
            <p:nvPr/>
          </p:nvCxnSpPr>
          <p:spPr>
            <a:xfrm>
              <a:off x="5059620" y="4978262"/>
              <a:ext cx="16059" cy="0"/>
            </a:xfrm>
            <a:prstGeom prst="line">
              <a:avLst/>
            </a:prstGeom>
            <a:noFill/>
            <a:ln w="9525" cap="flat" cmpd="sng" algn="ctr">
              <a:solidFill>
                <a:sysClr val="windowText" lastClr="000000"/>
              </a:solidFill>
              <a:prstDash val="solid"/>
            </a:ln>
            <a:effectLst/>
          </p:spPr>
        </p:cxnSp>
        <p:cxnSp>
          <p:nvCxnSpPr>
            <p:cNvPr id="113" name="229 Conector recto">
              <a:extLst>
                <a:ext uri="{FF2B5EF4-FFF2-40B4-BE49-F238E27FC236}">
                  <a16:creationId xmlns:a16="http://schemas.microsoft.com/office/drawing/2014/main" id="{48345F16-0665-1DCE-7D66-8AD78C9E8B24}"/>
                </a:ext>
              </a:extLst>
            </p:cNvPr>
            <p:cNvCxnSpPr/>
            <p:nvPr/>
          </p:nvCxnSpPr>
          <p:spPr>
            <a:xfrm>
              <a:off x="5059620" y="5016812"/>
              <a:ext cx="16059" cy="0"/>
            </a:xfrm>
            <a:prstGeom prst="line">
              <a:avLst/>
            </a:prstGeom>
            <a:noFill/>
            <a:ln w="9525" cap="flat" cmpd="sng" algn="ctr">
              <a:solidFill>
                <a:sysClr val="windowText" lastClr="000000"/>
              </a:solidFill>
              <a:prstDash val="solid"/>
            </a:ln>
            <a:effectLst/>
          </p:spPr>
        </p:cxnSp>
        <p:cxnSp>
          <p:nvCxnSpPr>
            <p:cNvPr id="114" name="230 Conector recto">
              <a:extLst>
                <a:ext uri="{FF2B5EF4-FFF2-40B4-BE49-F238E27FC236}">
                  <a16:creationId xmlns:a16="http://schemas.microsoft.com/office/drawing/2014/main" id="{A0B4F992-9E01-F48D-9B8D-4497E799F4B6}"/>
                </a:ext>
              </a:extLst>
            </p:cNvPr>
            <p:cNvCxnSpPr/>
            <p:nvPr/>
          </p:nvCxnSpPr>
          <p:spPr>
            <a:xfrm>
              <a:off x="5059620" y="5055364"/>
              <a:ext cx="16059" cy="0"/>
            </a:xfrm>
            <a:prstGeom prst="line">
              <a:avLst/>
            </a:prstGeom>
            <a:noFill/>
            <a:ln w="9525" cap="flat" cmpd="sng" algn="ctr">
              <a:solidFill>
                <a:sysClr val="windowText" lastClr="000000"/>
              </a:solidFill>
              <a:prstDash val="solid"/>
            </a:ln>
            <a:effectLst/>
          </p:spPr>
        </p:cxnSp>
        <p:sp>
          <p:nvSpPr>
            <p:cNvPr id="116" name="235 Rectángulo">
              <a:extLst>
                <a:ext uri="{FF2B5EF4-FFF2-40B4-BE49-F238E27FC236}">
                  <a16:creationId xmlns:a16="http://schemas.microsoft.com/office/drawing/2014/main" id="{1ABE3418-A211-4587-AEB5-D8A4D620A849}"/>
                </a:ext>
              </a:extLst>
            </p:cNvPr>
            <p:cNvSpPr/>
            <p:nvPr/>
          </p:nvSpPr>
          <p:spPr>
            <a:xfrm>
              <a:off x="5308683" y="5075659"/>
              <a:ext cx="48177" cy="38550"/>
            </a:xfrm>
            <a:prstGeom prst="rect">
              <a:avLst/>
            </a:prstGeom>
            <a:solidFill>
              <a:srgbClr val="EEECE1">
                <a:lumMod val="5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117" name="236 Rectángulo redondeado">
              <a:extLst>
                <a:ext uri="{FF2B5EF4-FFF2-40B4-BE49-F238E27FC236}">
                  <a16:creationId xmlns:a16="http://schemas.microsoft.com/office/drawing/2014/main" id="{A7E3813C-6E06-A130-EAE7-1C8872B84A54}"/>
                </a:ext>
              </a:extLst>
            </p:cNvPr>
            <p:cNvSpPr/>
            <p:nvPr/>
          </p:nvSpPr>
          <p:spPr>
            <a:xfrm>
              <a:off x="5290455" y="4673714"/>
              <a:ext cx="84631" cy="401946"/>
            </a:xfrm>
            <a:prstGeom prst="roundRect">
              <a:avLst/>
            </a:prstGeom>
            <a:solidFill>
              <a:srgbClr val="4BACC6">
                <a:lumMod val="40000"/>
                <a:lumOff val="6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118" name="237 Rectángulo redondeado">
              <a:extLst>
                <a:ext uri="{FF2B5EF4-FFF2-40B4-BE49-F238E27FC236}">
                  <a16:creationId xmlns:a16="http://schemas.microsoft.com/office/drawing/2014/main" id="{A966FDE3-5F2A-9F29-98D4-CEA40C1F1AE9}"/>
                </a:ext>
              </a:extLst>
            </p:cNvPr>
            <p:cNvSpPr/>
            <p:nvPr/>
          </p:nvSpPr>
          <p:spPr>
            <a:xfrm>
              <a:off x="5294052" y="4541623"/>
              <a:ext cx="77082" cy="401946"/>
            </a:xfrm>
            <a:prstGeom prst="roundRect">
              <a:avLst/>
            </a:prstGeom>
            <a:solidFill>
              <a:srgbClr val="1F497D">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119" name="238 Rectángulo redondeado">
              <a:extLst>
                <a:ext uri="{FF2B5EF4-FFF2-40B4-BE49-F238E27FC236}">
                  <a16:creationId xmlns:a16="http://schemas.microsoft.com/office/drawing/2014/main" id="{BE313BAB-2206-A7DC-A46B-DDFCC8577D92}"/>
                </a:ext>
              </a:extLst>
            </p:cNvPr>
            <p:cNvSpPr/>
            <p:nvPr/>
          </p:nvSpPr>
          <p:spPr>
            <a:xfrm>
              <a:off x="5273107" y="4668747"/>
              <a:ext cx="115623" cy="18566"/>
            </a:xfrm>
            <a:prstGeom prst="roundRect">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sp>
          <p:nvSpPr>
            <p:cNvPr id="120" name="239 Rectángulo redondeado">
              <a:extLst>
                <a:ext uri="{FF2B5EF4-FFF2-40B4-BE49-F238E27FC236}">
                  <a16:creationId xmlns:a16="http://schemas.microsoft.com/office/drawing/2014/main" id="{9D85AB18-D39A-9E6C-2C69-12DD9CC4FE0E}"/>
                </a:ext>
              </a:extLst>
            </p:cNvPr>
            <p:cNvSpPr/>
            <p:nvPr/>
          </p:nvSpPr>
          <p:spPr>
            <a:xfrm>
              <a:off x="5274288" y="4529444"/>
              <a:ext cx="115623" cy="18566"/>
            </a:xfrm>
            <a:prstGeom prst="roundRect">
              <a:avLst/>
            </a:prstGeom>
            <a:solidFill>
              <a:sysClr val="windowText" lastClr="0000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ea typeface="+mn-ea"/>
                <a:cs typeface="Times New Roman" pitchFamily="18" charset="0"/>
              </a:endParaRPr>
            </a:p>
          </p:txBody>
        </p:sp>
        <p:cxnSp>
          <p:nvCxnSpPr>
            <p:cNvPr id="121" name="216 Conector recto">
              <a:extLst>
                <a:ext uri="{FF2B5EF4-FFF2-40B4-BE49-F238E27FC236}">
                  <a16:creationId xmlns:a16="http://schemas.microsoft.com/office/drawing/2014/main" id="{8E015B6C-B782-882C-CAFA-69D6C16E920A}"/>
                </a:ext>
              </a:extLst>
            </p:cNvPr>
            <p:cNvCxnSpPr/>
            <p:nvPr/>
          </p:nvCxnSpPr>
          <p:spPr>
            <a:xfrm>
              <a:off x="5357793" y="4712264"/>
              <a:ext cx="16059" cy="0"/>
            </a:xfrm>
            <a:prstGeom prst="line">
              <a:avLst/>
            </a:prstGeom>
            <a:noFill/>
            <a:ln w="9525" cap="flat" cmpd="sng" algn="ctr">
              <a:solidFill>
                <a:sysClr val="windowText" lastClr="000000"/>
              </a:solidFill>
              <a:prstDash val="solid"/>
            </a:ln>
            <a:effectLst/>
          </p:spPr>
        </p:cxnSp>
        <p:cxnSp>
          <p:nvCxnSpPr>
            <p:cNvPr id="122" name="217 Conector recto">
              <a:extLst>
                <a:ext uri="{FF2B5EF4-FFF2-40B4-BE49-F238E27FC236}">
                  <a16:creationId xmlns:a16="http://schemas.microsoft.com/office/drawing/2014/main" id="{CF812483-90AD-4DD2-0618-5F13846122FD}"/>
                </a:ext>
              </a:extLst>
            </p:cNvPr>
            <p:cNvCxnSpPr/>
            <p:nvPr/>
          </p:nvCxnSpPr>
          <p:spPr>
            <a:xfrm>
              <a:off x="5357793" y="4750816"/>
              <a:ext cx="16059" cy="0"/>
            </a:xfrm>
            <a:prstGeom prst="line">
              <a:avLst/>
            </a:prstGeom>
            <a:noFill/>
            <a:ln w="9525" cap="flat" cmpd="sng" algn="ctr">
              <a:solidFill>
                <a:sysClr val="windowText" lastClr="000000"/>
              </a:solidFill>
              <a:prstDash val="solid"/>
            </a:ln>
            <a:effectLst/>
          </p:spPr>
        </p:cxnSp>
        <p:cxnSp>
          <p:nvCxnSpPr>
            <p:cNvPr id="123" name="218 Conector recto">
              <a:extLst>
                <a:ext uri="{FF2B5EF4-FFF2-40B4-BE49-F238E27FC236}">
                  <a16:creationId xmlns:a16="http://schemas.microsoft.com/office/drawing/2014/main" id="{5241005A-DABD-1A33-3429-9496EAA9BD41}"/>
                </a:ext>
              </a:extLst>
            </p:cNvPr>
            <p:cNvCxnSpPr/>
            <p:nvPr/>
          </p:nvCxnSpPr>
          <p:spPr>
            <a:xfrm>
              <a:off x="5357793" y="4789366"/>
              <a:ext cx="16059" cy="0"/>
            </a:xfrm>
            <a:prstGeom prst="line">
              <a:avLst/>
            </a:prstGeom>
            <a:noFill/>
            <a:ln w="9525" cap="flat" cmpd="sng" algn="ctr">
              <a:solidFill>
                <a:sysClr val="windowText" lastClr="000000"/>
              </a:solidFill>
              <a:prstDash val="solid"/>
            </a:ln>
            <a:effectLst/>
          </p:spPr>
        </p:cxnSp>
        <p:cxnSp>
          <p:nvCxnSpPr>
            <p:cNvPr id="124" name="219 Conector recto">
              <a:extLst>
                <a:ext uri="{FF2B5EF4-FFF2-40B4-BE49-F238E27FC236}">
                  <a16:creationId xmlns:a16="http://schemas.microsoft.com/office/drawing/2014/main" id="{02EE5331-6CCD-63E1-DDF3-68971C872187}"/>
                </a:ext>
              </a:extLst>
            </p:cNvPr>
            <p:cNvCxnSpPr/>
            <p:nvPr/>
          </p:nvCxnSpPr>
          <p:spPr>
            <a:xfrm>
              <a:off x="5357793" y="4827916"/>
              <a:ext cx="16059" cy="0"/>
            </a:xfrm>
            <a:prstGeom prst="line">
              <a:avLst/>
            </a:prstGeom>
            <a:noFill/>
            <a:ln w="9525" cap="flat" cmpd="sng" algn="ctr">
              <a:solidFill>
                <a:sysClr val="windowText" lastClr="000000"/>
              </a:solidFill>
              <a:prstDash val="solid"/>
            </a:ln>
            <a:effectLst/>
          </p:spPr>
        </p:cxnSp>
        <p:cxnSp>
          <p:nvCxnSpPr>
            <p:cNvPr id="125" name="220 Conector recto">
              <a:extLst>
                <a:ext uri="{FF2B5EF4-FFF2-40B4-BE49-F238E27FC236}">
                  <a16:creationId xmlns:a16="http://schemas.microsoft.com/office/drawing/2014/main" id="{394669EB-5D4B-A2A4-FB12-93E838BF9828}"/>
                </a:ext>
              </a:extLst>
            </p:cNvPr>
            <p:cNvCxnSpPr/>
            <p:nvPr/>
          </p:nvCxnSpPr>
          <p:spPr>
            <a:xfrm>
              <a:off x="5357793" y="4866468"/>
              <a:ext cx="16059" cy="0"/>
            </a:xfrm>
            <a:prstGeom prst="line">
              <a:avLst/>
            </a:prstGeom>
            <a:noFill/>
            <a:ln w="9525" cap="flat" cmpd="sng" algn="ctr">
              <a:solidFill>
                <a:sysClr val="windowText" lastClr="000000"/>
              </a:solidFill>
              <a:prstDash val="solid"/>
            </a:ln>
            <a:effectLst/>
          </p:spPr>
        </p:cxnSp>
        <p:cxnSp>
          <p:nvCxnSpPr>
            <p:cNvPr id="126" name="221 Conector recto">
              <a:extLst>
                <a:ext uri="{FF2B5EF4-FFF2-40B4-BE49-F238E27FC236}">
                  <a16:creationId xmlns:a16="http://schemas.microsoft.com/office/drawing/2014/main" id="{0D69B395-1851-B1C6-B6ED-37CBABF6843A}"/>
                </a:ext>
              </a:extLst>
            </p:cNvPr>
            <p:cNvCxnSpPr/>
            <p:nvPr/>
          </p:nvCxnSpPr>
          <p:spPr>
            <a:xfrm>
              <a:off x="5357793" y="4905018"/>
              <a:ext cx="16059" cy="0"/>
            </a:xfrm>
            <a:prstGeom prst="line">
              <a:avLst/>
            </a:prstGeom>
            <a:noFill/>
            <a:ln w="9525" cap="flat" cmpd="sng" algn="ctr">
              <a:solidFill>
                <a:sysClr val="windowText" lastClr="000000"/>
              </a:solidFill>
              <a:prstDash val="solid"/>
            </a:ln>
            <a:effectLst/>
          </p:spPr>
        </p:cxnSp>
        <p:cxnSp>
          <p:nvCxnSpPr>
            <p:cNvPr id="127" name="222 Conector recto">
              <a:extLst>
                <a:ext uri="{FF2B5EF4-FFF2-40B4-BE49-F238E27FC236}">
                  <a16:creationId xmlns:a16="http://schemas.microsoft.com/office/drawing/2014/main" id="{AD6CF0C0-716C-3CBB-C2A4-F1B7B7D0D605}"/>
                </a:ext>
              </a:extLst>
            </p:cNvPr>
            <p:cNvCxnSpPr/>
            <p:nvPr/>
          </p:nvCxnSpPr>
          <p:spPr>
            <a:xfrm>
              <a:off x="5357793" y="4943570"/>
              <a:ext cx="16059" cy="0"/>
            </a:xfrm>
            <a:prstGeom prst="line">
              <a:avLst/>
            </a:prstGeom>
            <a:noFill/>
            <a:ln w="9525" cap="flat" cmpd="sng" algn="ctr">
              <a:solidFill>
                <a:sysClr val="windowText" lastClr="000000"/>
              </a:solidFill>
              <a:prstDash val="solid"/>
            </a:ln>
            <a:effectLst/>
          </p:spPr>
        </p:cxnSp>
        <p:cxnSp>
          <p:nvCxnSpPr>
            <p:cNvPr id="128" name="223 Conector recto">
              <a:extLst>
                <a:ext uri="{FF2B5EF4-FFF2-40B4-BE49-F238E27FC236}">
                  <a16:creationId xmlns:a16="http://schemas.microsoft.com/office/drawing/2014/main" id="{CD2D2F38-8358-32FC-4F9D-7DC21E00B9F0}"/>
                </a:ext>
              </a:extLst>
            </p:cNvPr>
            <p:cNvCxnSpPr/>
            <p:nvPr/>
          </p:nvCxnSpPr>
          <p:spPr>
            <a:xfrm>
              <a:off x="5357793" y="4982121"/>
              <a:ext cx="16059" cy="0"/>
            </a:xfrm>
            <a:prstGeom prst="line">
              <a:avLst/>
            </a:prstGeom>
            <a:noFill/>
            <a:ln w="9525" cap="flat" cmpd="sng" algn="ctr">
              <a:solidFill>
                <a:sysClr val="windowText" lastClr="000000"/>
              </a:solidFill>
              <a:prstDash val="solid"/>
            </a:ln>
            <a:effectLst/>
          </p:spPr>
        </p:cxnSp>
        <p:cxnSp>
          <p:nvCxnSpPr>
            <p:cNvPr id="129" name="224 Conector recto">
              <a:extLst>
                <a:ext uri="{FF2B5EF4-FFF2-40B4-BE49-F238E27FC236}">
                  <a16:creationId xmlns:a16="http://schemas.microsoft.com/office/drawing/2014/main" id="{A48D8302-20B0-1CE1-D6F2-92D5FF4CFC23}"/>
                </a:ext>
              </a:extLst>
            </p:cNvPr>
            <p:cNvCxnSpPr/>
            <p:nvPr/>
          </p:nvCxnSpPr>
          <p:spPr>
            <a:xfrm>
              <a:off x="5357793" y="4712264"/>
              <a:ext cx="16059" cy="0"/>
            </a:xfrm>
            <a:prstGeom prst="line">
              <a:avLst/>
            </a:prstGeom>
            <a:noFill/>
            <a:ln w="9525" cap="flat" cmpd="sng" algn="ctr">
              <a:solidFill>
                <a:sysClr val="windowText" lastClr="000000"/>
              </a:solidFill>
              <a:prstDash val="solid"/>
            </a:ln>
            <a:effectLst/>
          </p:spPr>
        </p:cxnSp>
        <p:cxnSp>
          <p:nvCxnSpPr>
            <p:cNvPr id="130" name="225 Conector recto">
              <a:extLst>
                <a:ext uri="{FF2B5EF4-FFF2-40B4-BE49-F238E27FC236}">
                  <a16:creationId xmlns:a16="http://schemas.microsoft.com/office/drawing/2014/main" id="{221B0432-2BFD-2935-469F-96D4CD6BCAF0}"/>
                </a:ext>
              </a:extLst>
            </p:cNvPr>
            <p:cNvCxnSpPr/>
            <p:nvPr/>
          </p:nvCxnSpPr>
          <p:spPr>
            <a:xfrm>
              <a:off x="5357793" y="4750816"/>
              <a:ext cx="16059" cy="0"/>
            </a:xfrm>
            <a:prstGeom prst="line">
              <a:avLst/>
            </a:prstGeom>
            <a:noFill/>
            <a:ln w="9525" cap="flat" cmpd="sng" algn="ctr">
              <a:solidFill>
                <a:sysClr val="windowText" lastClr="000000"/>
              </a:solidFill>
              <a:prstDash val="solid"/>
            </a:ln>
            <a:effectLst/>
          </p:spPr>
        </p:cxnSp>
        <p:cxnSp>
          <p:nvCxnSpPr>
            <p:cNvPr id="131" name="226 Conector recto">
              <a:extLst>
                <a:ext uri="{FF2B5EF4-FFF2-40B4-BE49-F238E27FC236}">
                  <a16:creationId xmlns:a16="http://schemas.microsoft.com/office/drawing/2014/main" id="{D6A3C2F6-F339-4156-8418-A7DA1826A0B3}"/>
                </a:ext>
              </a:extLst>
            </p:cNvPr>
            <p:cNvCxnSpPr/>
            <p:nvPr/>
          </p:nvCxnSpPr>
          <p:spPr>
            <a:xfrm>
              <a:off x="5357793" y="4789366"/>
              <a:ext cx="16059" cy="0"/>
            </a:xfrm>
            <a:prstGeom prst="line">
              <a:avLst/>
            </a:prstGeom>
            <a:noFill/>
            <a:ln w="9525" cap="flat" cmpd="sng" algn="ctr">
              <a:solidFill>
                <a:sysClr val="windowText" lastClr="000000"/>
              </a:solidFill>
              <a:prstDash val="solid"/>
            </a:ln>
            <a:effectLst/>
          </p:spPr>
        </p:cxnSp>
        <p:cxnSp>
          <p:nvCxnSpPr>
            <p:cNvPr id="132" name="227 Conector recto">
              <a:extLst>
                <a:ext uri="{FF2B5EF4-FFF2-40B4-BE49-F238E27FC236}">
                  <a16:creationId xmlns:a16="http://schemas.microsoft.com/office/drawing/2014/main" id="{42E244CB-F4CD-BCFA-782C-50DBFBF3757B}"/>
                </a:ext>
              </a:extLst>
            </p:cNvPr>
            <p:cNvCxnSpPr/>
            <p:nvPr/>
          </p:nvCxnSpPr>
          <p:spPr>
            <a:xfrm>
              <a:off x="5357793" y="4827916"/>
              <a:ext cx="16059" cy="0"/>
            </a:xfrm>
            <a:prstGeom prst="line">
              <a:avLst/>
            </a:prstGeom>
            <a:noFill/>
            <a:ln w="9525" cap="flat" cmpd="sng" algn="ctr">
              <a:solidFill>
                <a:sysClr val="windowText" lastClr="000000"/>
              </a:solidFill>
              <a:prstDash val="solid"/>
            </a:ln>
            <a:effectLst/>
          </p:spPr>
        </p:cxnSp>
        <p:cxnSp>
          <p:nvCxnSpPr>
            <p:cNvPr id="133" name="228 Conector recto">
              <a:extLst>
                <a:ext uri="{FF2B5EF4-FFF2-40B4-BE49-F238E27FC236}">
                  <a16:creationId xmlns:a16="http://schemas.microsoft.com/office/drawing/2014/main" id="{0492B6E0-3E76-A183-F5F6-923EFD13EB33}"/>
                </a:ext>
              </a:extLst>
            </p:cNvPr>
            <p:cNvCxnSpPr/>
            <p:nvPr/>
          </p:nvCxnSpPr>
          <p:spPr>
            <a:xfrm>
              <a:off x="5357793" y="4982121"/>
              <a:ext cx="16059" cy="0"/>
            </a:xfrm>
            <a:prstGeom prst="line">
              <a:avLst/>
            </a:prstGeom>
            <a:noFill/>
            <a:ln w="9525" cap="flat" cmpd="sng" algn="ctr">
              <a:solidFill>
                <a:sysClr val="windowText" lastClr="000000"/>
              </a:solidFill>
              <a:prstDash val="solid"/>
            </a:ln>
            <a:effectLst/>
          </p:spPr>
        </p:cxnSp>
        <p:cxnSp>
          <p:nvCxnSpPr>
            <p:cNvPr id="134" name="229 Conector recto">
              <a:extLst>
                <a:ext uri="{FF2B5EF4-FFF2-40B4-BE49-F238E27FC236}">
                  <a16:creationId xmlns:a16="http://schemas.microsoft.com/office/drawing/2014/main" id="{9DD8D6A6-3A06-727B-F4CC-00E37736B5E9}"/>
                </a:ext>
              </a:extLst>
            </p:cNvPr>
            <p:cNvCxnSpPr/>
            <p:nvPr/>
          </p:nvCxnSpPr>
          <p:spPr>
            <a:xfrm>
              <a:off x="5357793" y="5020671"/>
              <a:ext cx="16059" cy="0"/>
            </a:xfrm>
            <a:prstGeom prst="line">
              <a:avLst/>
            </a:prstGeom>
            <a:noFill/>
            <a:ln w="9525" cap="flat" cmpd="sng" algn="ctr">
              <a:solidFill>
                <a:sysClr val="windowText" lastClr="000000"/>
              </a:solidFill>
              <a:prstDash val="solid"/>
            </a:ln>
            <a:effectLst/>
          </p:spPr>
        </p:cxnSp>
        <p:cxnSp>
          <p:nvCxnSpPr>
            <p:cNvPr id="135" name="230 Conector recto">
              <a:extLst>
                <a:ext uri="{FF2B5EF4-FFF2-40B4-BE49-F238E27FC236}">
                  <a16:creationId xmlns:a16="http://schemas.microsoft.com/office/drawing/2014/main" id="{9C4484ED-1394-AD9E-6C58-5D980270417B}"/>
                </a:ext>
              </a:extLst>
            </p:cNvPr>
            <p:cNvCxnSpPr/>
            <p:nvPr/>
          </p:nvCxnSpPr>
          <p:spPr>
            <a:xfrm>
              <a:off x="5357793" y="5059223"/>
              <a:ext cx="16059" cy="0"/>
            </a:xfrm>
            <a:prstGeom prst="line">
              <a:avLst/>
            </a:prstGeom>
            <a:noFill/>
            <a:ln w="9525" cap="flat" cmpd="sng" algn="ctr">
              <a:solidFill>
                <a:sysClr val="windowText" lastClr="000000"/>
              </a:solidFill>
              <a:prstDash val="solid"/>
            </a:ln>
            <a:effectLst/>
          </p:spPr>
        </p:cxnSp>
        <p:sp>
          <p:nvSpPr>
            <p:cNvPr id="138" name="TextBox 137">
              <a:extLst>
                <a:ext uri="{FF2B5EF4-FFF2-40B4-BE49-F238E27FC236}">
                  <a16:creationId xmlns:a16="http://schemas.microsoft.com/office/drawing/2014/main" id="{A7D80729-FCC6-538B-F9B1-502BC329050B}"/>
                </a:ext>
              </a:extLst>
            </p:cNvPr>
            <p:cNvSpPr txBox="1"/>
            <p:nvPr/>
          </p:nvSpPr>
          <p:spPr>
            <a:xfrm>
              <a:off x="7655949" y="5542005"/>
              <a:ext cx="301686" cy="369332"/>
            </a:xfrm>
            <a:prstGeom prst="rect">
              <a:avLst/>
            </a:prstGeom>
            <a:noFill/>
          </p:spPr>
          <p:txBody>
            <a:bodyPr wrap="none" rtlCol="0">
              <a:spAutoFit/>
            </a:bodyPr>
            <a:lstStyle/>
            <a:p>
              <a:r>
                <a:rPr lang="en-US" b="1" dirty="0"/>
                <a:t>6</a:t>
              </a:r>
            </a:p>
          </p:txBody>
        </p:sp>
        <p:cxnSp>
          <p:nvCxnSpPr>
            <p:cNvPr id="139" name="Straight Connector 138">
              <a:extLst>
                <a:ext uri="{FF2B5EF4-FFF2-40B4-BE49-F238E27FC236}">
                  <a16:creationId xmlns:a16="http://schemas.microsoft.com/office/drawing/2014/main" id="{6726597E-F6B2-F78C-98B5-253BEC107B4C}"/>
                </a:ext>
              </a:extLst>
            </p:cNvPr>
            <p:cNvCxnSpPr>
              <a:cxnSpLocks/>
            </p:cNvCxnSpPr>
            <p:nvPr/>
          </p:nvCxnSpPr>
          <p:spPr>
            <a:xfrm flipV="1">
              <a:off x="7791529" y="5242941"/>
              <a:ext cx="0" cy="315471"/>
            </a:xfrm>
            <a:prstGeom prst="line">
              <a:avLst/>
            </a:prstGeom>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13376EFD-E0BD-7152-6C3D-893AED991395}"/>
                </a:ext>
              </a:extLst>
            </p:cNvPr>
            <p:cNvCxnSpPr>
              <a:cxnSpLocks/>
            </p:cNvCxnSpPr>
            <p:nvPr/>
          </p:nvCxnSpPr>
          <p:spPr>
            <a:xfrm flipV="1">
              <a:off x="5475489" y="3717353"/>
              <a:ext cx="0" cy="1813090"/>
            </a:xfrm>
            <a:prstGeom prst="line">
              <a:avLst/>
            </a:prstGeom>
            <a:ln/>
          </p:spPr>
          <p:style>
            <a:lnRef idx="1">
              <a:schemeClr val="dk1"/>
            </a:lnRef>
            <a:fillRef idx="0">
              <a:schemeClr val="dk1"/>
            </a:fillRef>
            <a:effectRef idx="0">
              <a:schemeClr val="dk1"/>
            </a:effectRef>
            <a:fontRef idx="minor">
              <a:schemeClr val="tx1"/>
            </a:fontRef>
          </p:style>
        </p:cxnSp>
        <p:sp>
          <p:nvSpPr>
            <p:cNvPr id="141" name="TextBox 140">
              <a:extLst>
                <a:ext uri="{FF2B5EF4-FFF2-40B4-BE49-F238E27FC236}">
                  <a16:creationId xmlns:a16="http://schemas.microsoft.com/office/drawing/2014/main" id="{787E39D6-A905-7447-DBE7-E83C859C3AFC}"/>
                </a:ext>
              </a:extLst>
            </p:cNvPr>
            <p:cNvSpPr txBox="1"/>
            <p:nvPr/>
          </p:nvSpPr>
          <p:spPr>
            <a:xfrm>
              <a:off x="6905659" y="4720760"/>
              <a:ext cx="492444" cy="461665"/>
            </a:xfrm>
            <a:prstGeom prst="rect">
              <a:avLst/>
            </a:prstGeom>
            <a:noFill/>
          </p:spPr>
          <p:txBody>
            <a:bodyPr wrap="none" rtlCol="0">
              <a:spAutoFit/>
            </a:bodyPr>
            <a:lstStyle/>
            <a:p>
              <a:pPr algn="ctr"/>
              <a:r>
                <a:rPr lang="en-US" sz="2400" b="1" i="1" dirty="0">
                  <a:solidFill>
                    <a:schemeClr val="accent1"/>
                  </a:solidFill>
                </a:rPr>
                <a:t>T1</a:t>
              </a:r>
            </a:p>
          </p:txBody>
        </p:sp>
        <p:sp>
          <p:nvSpPr>
            <p:cNvPr id="142" name="TextBox 141">
              <a:extLst>
                <a:ext uri="{FF2B5EF4-FFF2-40B4-BE49-F238E27FC236}">
                  <a16:creationId xmlns:a16="http://schemas.microsoft.com/office/drawing/2014/main" id="{D01C9ED0-0D56-884A-8F5E-CC21EE018BA6}"/>
                </a:ext>
              </a:extLst>
            </p:cNvPr>
            <p:cNvSpPr txBox="1"/>
            <p:nvPr/>
          </p:nvSpPr>
          <p:spPr>
            <a:xfrm>
              <a:off x="7545307" y="4726122"/>
              <a:ext cx="492444" cy="461665"/>
            </a:xfrm>
            <a:prstGeom prst="rect">
              <a:avLst/>
            </a:prstGeom>
            <a:noFill/>
          </p:spPr>
          <p:txBody>
            <a:bodyPr wrap="none" rtlCol="0">
              <a:spAutoFit/>
            </a:bodyPr>
            <a:lstStyle/>
            <a:p>
              <a:pPr algn="ctr"/>
              <a:r>
                <a:rPr lang="en-US" sz="2400" b="1" i="1" dirty="0">
                  <a:solidFill>
                    <a:srgbClr val="00B050"/>
                  </a:solidFill>
                </a:rPr>
                <a:t>T2</a:t>
              </a:r>
            </a:p>
          </p:txBody>
        </p:sp>
        <p:sp>
          <p:nvSpPr>
            <p:cNvPr id="144" name="TextBox 143">
              <a:extLst>
                <a:ext uri="{FF2B5EF4-FFF2-40B4-BE49-F238E27FC236}">
                  <a16:creationId xmlns:a16="http://schemas.microsoft.com/office/drawing/2014/main" id="{69533A37-743E-772D-B9F7-153CA0C12001}"/>
                </a:ext>
              </a:extLst>
            </p:cNvPr>
            <p:cNvSpPr txBox="1"/>
            <p:nvPr/>
          </p:nvSpPr>
          <p:spPr>
            <a:xfrm>
              <a:off x="7917654" y="2490611"/>
              <a:ext cx="3338030" cy="646331"/>
            </a:xfrm>
            <a:prstGeom prst="rect">
              <a:avLst/>
            </a:prstGeom>
            <a:noFill/>
          </p:spPr>
          <p:txBody>
            <a:bodyPr wrap="none" rtlCol="0">
              <a:spAutoFit/>
            </a:bodyPr>
            <a:lstStyle/>
            <a:p>
              <a:r>
                <a:rPr lang="en-US" sz="1200" dirty="0"/>
                <a:t>3 days every day</a:t>
              </a:r>
            </a:p>
            <a:p>
              <a:r>
                <a:rPr lang="en-US" sz="1200" dirty="0"/>
                <a:t>2 times/1</a:t>
              </a:r>
              <a:r>
                <a:rPr lang="en-US" sz="1200" baseline="30000" dirty="0"/>
                <a:t>st</a:t>
              </a:r>
              <a:r>
                <a:rPr lang="en-US" sz="1200" dirty="0"/>
                <a:t> day; 2 times/ every 2 days, every 5 day </a:t>
              </a:r>
            </a:p>
            <a:p>
              <a:endParaRPr lang="en-US" sz="1200" dirty="0"/>
            </a:p>
          </p:txBody>
        </p:sp>
        <p:sp>
          <p:nvSpPr>
            <p:cNvPr id="179" name="TextBox 178">
              <a:extLst>
                <a:ext uri="{FF2B5EF4-FFF2-40B4-BE49-F238E27FC236}">
                  <a16:creationId xmlns:a16="http://schemas.microsoft.com/office/drawing/2014/main" id="{DD3A79CD-72CC-5996-6005-2027221CEB04}"/>
                </a:ext>
              </a:extLst>
            </p:cNvPr>
            <p:cNvSpPr txBox="1"/>
            <p:nvPr/>
          </p:nvSpPr>
          <p:spPr>
            <a:xfrm>
              <a:off x="11072284" y="4742684"/>
              <a:ext cx="492444" cy="461665"/>
            </a:xfrm>
            <a:prstGeom prst="rect">
              <a:avLst/>
            </a:prstGeom>
            <a:noFill/>
          </p:spPr>
          <p:txBody>
            <a:bodyPr wrap="none" rtlCol="0">
              <a:spAutoFit/>
            </a:bodyPr>
            <a:lstStyle/>
            <a:p>
              <a:pPr algn="ctr"/>
              <a:r>
                <a:rPr lang="en-US" sz="2400" b="1" i="1" dirty="0">
                  <a:solidFill>
                    <a:srgbClr val="C00000"/>
                  </a:solidFill>
                </a:rPr>
                <a:t>T3</a:t>
              </a:r>
            </a:p>
          </p:txBody>
        </p:sp>
        <p:sp>
          <p:nvSpPr>
            <p:cNvPr id="151" name="TextBox 150">
              <a:extLst>
                <a:ext uri="{FF2B5EF4-FFF2-40B4-BE49-F238E27FC236}">
                  <a16:creationId xmlns:a16="http://schemas.microsoft.com/office/drawing/2014/main" id="{34F046F5-DD76-1A2D-7494-F3A51F02D344}"/>
                </a:ext>
              </a:extLst>
            </p:cNvPr>
            <p:cNvSpPr txBox="1"/>
            <p:nvPr/>
          </p:nvSpPr>
          <p:spPr>
            <a:xfrm>
              <a:off x="6964451" y="2419434"/>
              <a:ext cx="1056892" cy="646331"/>
            </a:xfrm>
            <a:prstGeom prst="rect">
              <a:avLst/>
            </a:prstGeom>
            <a:noFill/>
          </p:spPr>
          <p:txBody>
            <a:bodyPr wrap="none" rtlCol="0">
              <a:spAutoFit/>
            </a:bodyPr>
            <a:lstStyle/>
            <a:p>
              <a:r>
                <a:rPr lang="en-US" b="1" dirty="0"/>
                <a:t>Total CO</a:t>
              </a:r>
              <a:r>
                <a:rPr lang="en-US" b="1" baseline="-25000" dirty="0"/>
                <a:t>2</a:t>
              </a:r>
              <a:endParaRPr lang="en-US" b="1" dirty="0"/>
            </a:p>
            <a:p>
              <a:r>
                <a:rPr lang="en-US" b="1" baseline="30000" dirty="0"/>
                <a:t>14</a:t>
              </a:r>
              <a:r>
                <a:rPr lang="en-US" b="1" dirty="0"/>
                <a:t>C CO</a:t>
              </a:r>
              <a:r>
                <a:rPr lang="en-US" b="1" baseline="-25000" dirty="0"/>
                <a:t>2</a:t>
              </a:r>
            </a:p>
          </p:txBody>
        </p:sp>
        <p:cxnSp>
          <p:nvCxnSpPr>
            <p:cNvPr id="159" name="264 Conector recto">
              <a:extLst>
                <a:ext uri="{FF2B5EF4-FFF2-40B4-BE49-F238E27FC236}">
                  <a16:creationId xmlns:a16="http://schemas.microsoft.com/office/drawing/2014/main" id="{877FED52-A157-CB80-FCCC-7AC853D68036}"/>
                </a:ext>
              </a:extLst>
            </p:cNvPr>
            <p:cNvCxnSpPr/>
            <p:nvPr/>
          </p:nvCxnSpPr>
          <p:spPr>
            <a:xfrm>
              <a:off x="6839859" y="2501595"/>
              <a:ext cx="0" cy="518376"/>
            </a:xfrm>
            <a:prstGeom prst="line">
              <a:avLst/>
            </a:prstGeom>
            <a:noFill/>
            <a:ln w="9525" cap="flat" cmpd="sng" algn="ctr">
              <a:solidFill>
                <a:sysClr val="windowText" lastClr="000000"/>
              </a:solidFill>
              <a:prstDash val="solid"/>
            </a:ln>
            <a:effectLst/>
          </p:spPr>
        </p:cxnSp>
        <p:cxnSp>
          <p:nvCxnSpPr>
            <p:cNvPr id="160" name="265 Conector recto">
              <a:extLst>
                <a:ext uri="{FF2B5EF4-FFF2-40B4-BE49-F238E27FC236}">
                  <a16:creationId xmlns:a16="http://schemas.microsoft.com/office/drawing/2014/main" id="{6FF864FB-1F7C-E059-E530-5585C74EE15D}"/>
                </a:ext>
              </a:extLst>
            </p:cNvPr>
            <p:cNvCxnSpPr/>
            <p:nvPr/>
          </p:nvCxnSpPr>
          <p:spPr>
            <a:xfrm>
              <a:off x="7006152" y="2503351"/>
              <a:ext cx="0" cy="518376"/>
            </a:xfrm>
            <a:prstGeom prst="line">
              <a:avLst/>
            </a:prstGeom>
            <a:noFill/>
            <a:ln w="9525" cap="flat" cmpd="sng" algn="ctr">
              <a:solidFill>
                <a:sysClr val="windowText" lastClr="000000"/>
              </a:solidFill>
              <a:prstDash val="solid"/>
            </a:ln>
            <a:effectLst/>
          </p:spPr>
        </p:cxnSp>
        <p:sp>
          <p:nvSpPr>
            <p:cNvPr id="161" name="266 Arco">
              <a:extLst>
                <a:ext uri="{FF2B5EF4-FFF2-40B4-BE49-F238E27FC236}">
                  <a16:creationId xmlns:a16="http://schemas.microsoft.com/office/drawing/2014/main" id="{036339B0-CFEE-FA67-86F7-5F2535FA66CC}"/>
                </a:ext>
              </a:extLst>
            </p:cNvPr>
            <p:cNvSpPr/>
            <p:nvPr/>
          </p:nvSpPr>
          <p:spPr>
            <a:xfrm rot="5400000">
              <a:off x="6832877" y="2935041"/>
              <a:ext cx="180304" cy="166347"/>
            </a:xfrm>
            <a:prstGeom prst="arc">
              <a:avLst>
                <a:gd name="adj1" fmla="val 16200000"/>
                <a:gd name="adj2" fmla="val 5336687"/>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latin typeface="Times New Roman" pitchFamily="18" charset="0"/>
                <a:cs typeface="Times New Roman" pitchFamily="18" charset="0"/>
              </a:endParaRPr>
            </a:p>
          </p:txBody>
        </p:sp>
        <p:sp>
          <p:nvSpPr>
            <p:cNvPr id="162" name="263 Elipse">
              <a:extLst>
                <a:ext uri="{FF2B5EF4-FFF2-40B4-BE49-F238E27FC236}">
                  <a16:creationId xmlns:a16="http://schemas.microsoft.com/office/drawing/2014/main" id="{27905364-FEB8-0E17-E11E-4F245E040187}"/>
                </a:ext>
              </a:extLst>
            </p:cNvPr>
            <p:cNvSpPr/>
            <p:nvPr/>
          </p:nvSpPr>
          <p:spPr>
            <a:xfrm>
              <a:off x="6835553" y="2498120"/>
              <a:ext cx="166345" cy="25283"/>
            </a:xfrm>
            <a:prstGeom prst="ellipse">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effectLst/>
                <a:uLnTx/>
                <a:uFillTx/>
                <a:latin typeface="Times New Roman" pitchFamily="18" charset="0"/>
                <a:cs typeface="Times New Roman" pitchFamily="18" charset="0"/>
              </a:endParaRPr>
            </a:p>
          </p:txBody>
        </p:sp>
        <p:sp>
          <p:nvSpPr>
            <p:cNvPr id="163" name="198 Rectángulo">
              <a:extLst>
                <a:ext uri="{FF2B5EF4-FFF2-40B4-BE49-F238E27FC236}">
                  <a16:creationId xmlns:a16="http://schemas.microsoft.com/office/drawing/2014/main" id="{7B5C4DBC-705B-8FC3-0BAC-A37AE63FCE54}"/>
                </a:ext>
              </a:extLst>
            </p:cNvPr>
            <p:cNvSpPr/>
            <p:nvPr/>
          </p:nvSpPr>
          <p:spPr>
            <a:xfrm>
              <a:off x="6847549" y="2757645"/>
              <a:ext cx="154350" cy="290943"/>
            </a:xfrm>
            <a:prstGeom prst="rect">
              <a:avLst/>
            </a:prstGeom>
            <a:gradFill flip="none" rotWithShape="1">
              <a:gsLst>
                <a:gs pos="52000">
                  <a:schemeClr val="accent5">
                    <a:lumMod val="20000"/>
                    <a:lumOff val="80000"/>
                  </a:schemeClr>
                </a:gs>
                <a:gs pos="71000">
                  <a:schemeClr val="accent5">
                    <a:lumMod val="40000"/>
                    <a:lumOff val="60000"/>
                  </a:schemeClr>
                </a:gs>
                <a:gs pos="38000">
                  <a:sysClr val="window" lastClr="FFFFFF"/>
                </a:gs>
              </a:gsLst>
              <a:lin ang="5400000" scaled="0"/>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cs typeface="Times New Roman" pitchFamily="18" charset="0"/>
              </a:endParaRPr>
            </a:p>
          </p:txBody>
        </p:sp>
        <p:sp>
          <p:nvSpPr>
            <p:cNvPr id="176" name="Left Brace 175">
              <a:extLst>
                <a:ext uri="{FF2B5EF4-FFF2-40B4-BE49-F238E27FC236}">
                  <a16:creationId xmlns:a16="http://schemas.microsoft.com/office/drawing/2014/main" id="{07653E95-8BB3-DA86-E4DF-E716B0C83906}"/>
                </a:ext>
              </a:extLst>
            </p:cNvPr>
            <p:cNvSpPr/>
            <p:nvPr/>
          </p:nvSpPr>
          <p:spPr>
            <a:xfrm>
              <a:off x="3160504" y="1786333"/>
              <a:ext cx="443111" cy="456808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53" name="Straight Connector 152">
              <a:extLst>
                <a:ext uri="{FF2B5EF4-FFF2-40B4-BE49-F238E27FC236}">
                  <a16:creationId xmlns:a16="http://schemas.microsoft.com/office/drawing/2014/main" id="{32522193-8B14-DE33-C9CF-90F266A6462E}"/>
                </a:ext>
              </a:extLst>
            </p:cNvPr>
            <p:cNvCxnSpPr>
              <a:cxnSpLocks/>
            </p:cNvCxnSpPr>
            <p:nvPr/>
          </p:nvCxnSpPr>
          <p:spPr>
            <a:xfrm flipV="1">
              <a:off x="4456279" y="5221607"/>
              <a:ext cx="0" cy="315471"/>
            </a:xfrm>
            <a:prstGeom prst="line">
              <a:avLst/>
            </a:prstGeo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0842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B2F6D3-4E9C-B36B-1A20-15D4C2B7D668}"/>
              </a:ext>
            </a:extLst>
          </p:cNvPr>
          <p:cNvSpPr txBox="1"/>
          <p:nvPr/>
        </p:nvSpPr>
        <p:spPr>
          <a:xfrm>
            <a:off x="392138" y="1646548"/>
            <a:ext cx="11451519" cy="1477328"/>
          </a:xfrm>
          <a:prstGeom prst="rect">
            <a:avLst/>
          </a:prstGeom>
          <a:noFill/>
        </p:spPr>
        <p:txBody>
          <a:bodyPr wrap="square" rtlCol="0">
            <a:spAutoFit/>
          </a:bodyPr>
          <a:lstStyle/>
          <a:p>
            <a:pPr marL="285750" indent="-285750">
              <a:buFont typeface="Arial" panose="020B0604020202020204" pitchFamily="34" charset="0"/>
              <a:buChar char="•"/>
            </a:pPr>
            <a:r>
              <a:rPr lang="en-GB" dirty="0"/>
              <a:t>The total CO</a:t>
            </a:r>
            <a:r>
              <a:rPr lang="en-GB" baseline="-25000" dirty="0"/>
              <a:t>2</a:t>
            </a:r>
            <a:r>
              <a:rPr lang="en-GB" dirty="0"/>
              <a:t> efflux was lower in open habitat compared to tree.</a:t>
            </a:r>
          </a:p>
          <a:p>
            <a:pPr marL="285750" indent="-285750">
              <a:buFont typeface="Arial" panose="020B0604020202020204" pitchFamily="34" charset="0"/>
              <a:buChar char="•"/>
            </a:pPr>
            <a:r>
              <a:rPr lang="en-GB" b="1" dirty="0"/>
              <a:t>No differences </a:t>
            </a:r>
            <a:r>
              <a:rPr lang="en-GB" dirty="0"/>
              <a:t>were found in total CO</a:t>
            </a:r>
            <a:r>
              <a:rPr lang="en-GB" baseline="-25000" dirty="0"/>
              <a:t>2</a:t>
            </a:r>
            <a:r>
              <a:rPr lang="en-GB" dirty="0"/>
              <a:t> efflux for the field-induced treatments in </a:t>
            </a:r>
            <a:r>
              <a:rPr lang="en-GB" b="1" dirty="0"/>
              <a:t>open</a:t>
            </a:r>
            <a:r>
              <a:rPr lang="en-GB" dirty="0"/>
              <a:t> habitat </a:t>
            </a:r>
            <a:r>
              <a:rPr lang="en-GB" dirty="0">
                <a:sym typeface="Wingdings" panose="05000000000000000000" pitchFamily="2" charset="2"/>
              </a:rPr>
              <a:t> more adaptation.</a:t>
            </a:r>
          </a:p>
          <a:p>
            <a:pPr marL="285750" indent="-285750">
              <a:buFont typeface="Arial" panose="020B0604020202020204" pitchFamily="34" charset="0"/>
              <a:buChar char="•"/>
            </a:pPr>
            <a:r>
              <a:rPr lang="en-GB" dirty="0">
                <a:sym typeface="Wingdings" panose="05000000000000000000" pitchFamily="2" charset="2"/>
              </a:rPr>
              <a:t>Lower values under dry rewetting  use of recently produced metabolites for survival.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7" name="Title 5">
            <a:extLst>
              <a:ext uri="{FF2B5EF4-FFF2-40B4-BE49-F238E27FC236}">
                <a16:creationId xmlns:a16="http://schemas.microsoft.com/office/drawing/2014/main" id="{1B0AB8F3-7B87-40FE-CF66-2D7C5E629F10}"/>
              </a:ext>
            </a:extLst>
          </p:cNvPr>
          <p:cNvSpPr txBox="1">
            <a:spLocks/>
          </p:cNvSpPr>
          <p:nvPr/>
        </p:nvSpPr>
        <p:spPr>
          <a:xfrm>
            <a:off x="475559" y="365125"/>
            <a:ext cx="11368098" cy="6270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accent2">
                    <a:lumMod val="75000"/>
                  </a:schemeClr>
                </a:solidFill>
              </a:rPr>
              <a:t>Mineralization of newly incorporated glucose-derive C from MB pool (T3)</a:t>
            </a:r>
          </a:p>
        </p:txBody>
      </p:sp>
      <p:sp>
        <p:nvSpPr>
          <p:cNvPr id="2" name="Номер слайда 1">
            <a:extLst>
              <a:ext uri="{FF2B5EF4-FFF2-40B4-BE49-F238E27FC236}">
                <a16:creationId xmlns:a16="http://schemas.microsoft.com/office/drawing/2014/main" id="{1FF75E0B-21D5-50D3-150F-7CC1DA21A2E2}"/>
              </a:ext>
            </a:extLst>
          </p:cNvPr>
          <p:cNvSpPr>
            <a:spLocks noGrp="1"/>
          </p:cNvSpPr>
          <p:nvPr>
            <p:ph type="sldNum" sz="quarter" idx="12"/>
          </p:nvPr>
        </p:nvSpPr>
        <p:spPr/>
        <p:txBody>
          <a:bodyPr/>
          <a:lstStyle/>
          <a:p>
            <a:fld id="{C018B291-1AAC-4D9F-9BA5-E4472E391701}" type="slidenum">
              <a:rPr lang="en-GB" smtClean="0"/>
              <a:t>4</a:t>
            </a:fld>
            <a:endParaRPr lang="en-GB" dirty="0"/>
          </a:p>
        </p:txBody>
      </p:sp>
      <p:grpSp>
        <p:nvGrpSpPr>
          <p:cNvPr id="3" name="Group 2">
            <a:extLst>
              <a:ext uri="{FF2B5EF4-FFF2-40B4-BE49-F238E27FC236}">
                <a16:creationId xmlns:a16="http://schemas.microsoft.com/office/drawing/2014/main" id="{60301239-FEA5-EBA0-CBB9-F4A3EF78A4EE}"/>
              </a:ext>
            </a:extLst>
          </p:cNvPr>
          <p:cNvGrpSpPr/>
          <p:nvPr/>
        </p:nvGrpSpPr>
        <p:grpSpPr>
          <a:xfrm>
            <a:off x="193665" y="2664411"/>
            <a:ext cx="11804669" cy="4090931"/>
            <a:chOff x="193665" y="2630544"/>
            <a:chExt cx="11804669" cy="4090931"/>
          </a:xfrm>
        </p:grpSpPr>
        <p:grpSp>
          <p:nvGrpSpPr>
            <p:cNvPr id="42" name="Group 41">
              <a:extLst>
                <a:ext uri="{FF2B5EF4-FFF2-40B4-BE49-F238E27FC236}">
                  <a16:creationId xmlns:a16="http://schemas.microsoft.com/office/drawing/2014/main" id="{12F58A1A-5C1F-ABE6-AADD-17E4916704BC}"/>
                </a:ext>
              </a:extLst>
            </p:cNvPr>
            <p:cNvGrpSpPr/>
            <p:nvPr/>
          </p:nvGrpSpPr>
          <p:grpSpPr>
            <a:xfrm>
              <a:off x="11054598" y="4691144"/>
              <a:ext cx="943736" cy="760588"/>
              <a:chOff x="6571488" y="-87868"/>
              <a:chExt cx="498393" cy="431521"/>
            </a:xfrm>
          </p:grpSpPr>
          <p:sp>
            <p:nvSpPr>
              <p:cNvPr id="43" name="Rectangle 42">
                <a:extLst>
                  <a:ext uri="{FF2B5EF4-FFF2-40B4-BE49-F238E27FC236}">
                    <a16:creationId xmlns:a16="http://schemas.microsoft.com/office/drawing/2014/main" id="{77637498-CCB1-2ED1-343F-BD015EB415F2}"/>
                  </a:ext>
                </a:extLst>
              </p:cNvPr>
              <p:cNvSpPr/>
              <p:nvPr/>
            </p:nvSpPr>
            <p:spPr>
              <a:xfrm>
                <a:off x="6571488" y="134112"/>
                <a:ext cx="121412" cy="154369"/>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4" name="Rectangle 43">
                <a:extLst>
                  <a:ext uri="{FF2B5EF4-FFF2-40B4-BE49-F238E27FC236}">
                    <a16:creationId xmlns:a16="http://schemas.microsoft.com/office/drawing/2014/main" id="{99BEB819-F8D7-67B2-3F9D-30AC906E7C60}"/>
                  </a:ext>
                </a:extLst>
              </p:cNvPr>
              <p:cNvSpPr/>
              <p:nvPr/>
            </p:nvSpPr>
            <p:spPr>
              <a:xfrm>
                <a:off x="6572122" y="-86474"/>
                <a:ext cx="121412" cy="154369"/>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5" name="TextBox 44">
                <a:extLst>
                  <a:ext uri="{FF2B5EF4-FFF2-40B4-BE49-F238E27FC236}">
                    <a16:creationId xmlns:a16="http://schemas.microsoft.com/office/drawing/2014/main" id="{1F45E6B0-0516-3175-51E9-535787446E9D}"/>
                  </a:ext>
                </a:extLst>
              </p:cNvPr>
              <p:cNvSpPr txBox="1"/>
              <p:nvPr/>
            </p:nvSpPr>
            <p:spPr>
              <a:xfrm>
                <a:off x="6703389" y="-87868"/>
                <a:ext cx="366491" cy="209541"/>
              </a:xfrm>
              <a:prstGeom prst="rect">
                <a:avLst/>
              </a:prstGeom>
              <a:noFill/>
            </p:spPr>
            <p:txBody>
              <a:bodyPr wrap="none" rtlCol="0">
                <a:spAutoFit/>
              </a:bodyPr>
              <a:lstStyle/>
              <a:p>
                <a:r>
                  <a:rPr lang="en-GB" baseline="30000" dirty="0"/>
                  <a:t>12</a:t>
                </a:r>
                <a:r>
                  <a:rPr lang="en-GB" dirty="0"/>
                  <a:t>CO</a:t>
                </a:r>
                <a:r>
                  <a:rPr lang="en-GB" baseline="-25000" dirty="0"/>
                  <a:t>2</a:t>
                </a:r>
                <a:endParaRPr lang="en-GB" sz="1400" baseline="-25000" dirty="0"/>
              </a:p>
            </p:txBody>
          </p:sp>
          <p:sp>
            <p:nvSpPr>
              <p:cNvPr id="46" name="TextBox 45">
                <a:extLst>
                  <a:ext uri="{FF2B5EF4-FFF2-40B4-BE49-F238E27FC236}">
                    <a16:creationId xmlns:a16="http://schemas.microsoft.com/office/drawing/2014/main" id="{913BD0F3-936E-7B74-A98F-07346C721E6A}"/>
                  </a:ext>
                </a:extLst>
              </p:cNvPr>
              <p:cNvSpPr txBox="1"/>
              <p:nvPr/>
            </p:nvSpPr>
            <p:spPr>
              <a:xfrm>
                <a:off x="6703389" y="134112"/>
                <a:ext cx="366492" cy="209541"/>
              </a:xfrm>
              <a:prstGeom prst="rect">
                <a:avLst/>
              </a:prstGeom>
              <a:noFill/>
            </p:spPr>
            <p:txBody>
              <a:bodyPr wrap="none" rtlCol="0">
                <a:spAutoFit/>
              </a:bodyPr>
              <a:lstStyle/>
              <a:p>
                <a:r>
                  <a:rPr lang="en-GB" baseline="30000" dirty="0"/>
                  <a:t>14</a:t>
                </a:r>
                <a:r>
                  <a:rPr lang="en-GB" dirty="0"/>
                  <a:t>CO</a:t>
                </a:r>
                <a:r>
                  <a:rPr lang="en-GB" baseline="-25000" dirty="0"/>
                  <a:t>2</a:t>
                </a:r>
                <a:endParaRPr lang="en-GB" sz="1400" dirty="0"/>
              </a:p>
            </p:txBody>
          </p:sp>
        </p:grpSp>
        <p:sp>
          <p:nvSpPr>
            <p:cNvPr id="49" name="TextBox 48">
              <a:extLst>
                <a:ext uri="{FF2B5EF4-FFF2-40B4-BE49-F238E27FC236}">
                  <a16:creationId xmlns:a16="http://schemas.microsoft.com/office/drawing/2014/main" id="{5B5133EC-6806-B9D9-B9FB-55B54E4721D7}"/>
                </a:ext>
              </a:extLst>
            </p:cNvPr>
            <p:cNvSpPr txBox="1"/>
            <p:nvPr/>
          </p:nvSpPr>
          <p:spPr>
            <a:xfrm flipH="1">
              <a:off x="2786179" y="2630544"/>
              <a:ext cx="875716" cy="400110"/>
            </a:xfrm>
            <a:prstGeom prst="rect">
              <a:avLst/>
            </a:prstGeom>
            <a:noFill/>
          </p:spPr>
          <p:txBody>
            <a:bodyPr wrap="square" rtlCol="0">
              <a:spAutoFit/>
            </a:bodyPr>
            <a:lstStyle/>
            <a:p>
              <a:pPr algn="ctr"/>
              <a:r>
                <a:rPr lang="en-GB" sz="2000" b="1" dirty="0">
                  <a:solidFill>
                    <a:srgbClr val="C00000"/>
                  </a:solidFill>
                </a:rPr>
                <a:t>Open</a:t>
              </a:r>
            </a:p>
          </p:txBody>
        </p:sp>
        <p:sp>
          <p:nvSpPr>
            <p:cNvPr id="50" name="TextBox 49">
              <a:extLst>
                <a:ext uri="{FF2B5EF4-FFF2-40B4-BE49-F238E27FC236}">
                  <a16:creationId xmlns:a16="http://schemas.microsoft.com/office/drawing/2014/main" id="{7D0EA8DA-99EB-95AD-17AF-A4C997915EE6}"/>
                </a:ext>
              </a:extLst>
            </p:cNvPr>
            <p:cNvSpPr txBox="1"/>
            <p:nvPr/>
          </p:nvSpPr>
          <p:spPr>
            <a:xfrm flipH="1">
              <a:off x="7624875" y="2630544"/>
              <a:ext cx="875716" cy="400110"/>
            </a:xfrm>
            <a:prstGeom prst="rect">
              <a:avLst/>
            </a:prstGeom>
            <a:noFill/>
          </p:spPr>
          <p:txBody>
            <a:bodyPr wrap="square" rtlCol="0">
              <a:spAutoFit/>
            </a:bodyPr>
            <a:lstStyle/>
            <a:p>
              <a:pPr algn="ctr"/>
              <a:r>
                <a:rPr lang="en-GB" sz="2000" b="1" dirty="0">
                  <a:solidFill>
                    <a:srgbClr val="00B050"/>
                  </a:solidFill>
                </a:rPr>
                <a:t>Tree</a:t>
              </a:r>
            </a:p>
          </p:txBody>
        </p:sp>
        <p:graphicFrame>
          <p:nvGraphicFramePr>
            <p:cNvPr id="14" name="Chart 13">
              <a:extLst>
                <a:ext uri="{FF2B5EF4-FFF2-40B4-BE49-F238E27FC236}">
                  <a16:creationId xmlns:a16="http://schemas.microsoft.com/office/drawing/2014/main" id="{ABE8A84B-F50F-D2B1-50CE-4793A43C9B78}"/>
                </a:ext>
              </a:extLst>
            </p:cNvPr>
            <p:cNvGraphicFramePr>
              <a:graphicFrameLocks/>
            </p:cNvGraphicFramePr>
            <p:nvPr>
              <p:extLst>
                <p:ext uri="{D42A27DB-BD31-4B8C-83A1-F6EECF244321}">
                  <p14:modId xmlns:p14="http://schemas.microsoft.com/office/powerpoint/2010/main" val="770388388"/>
                </p:ext>
              </p:extLst>
            </p:nvPr>
          </p:nvGraphicFramePr>
          <p:xfrm>
            <a:off x="193665" y="3042187"/>
            <a:ext cx="5172064" cy="3631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FAE1640C-DE44-31E6-ACC1-74A4FB30EB89}"/>
                </a:ext>
              </a:extLst>
            </p:cNvPr>
            <p:cNvGraphicFramePr>
              <a:graphicFrameLocks/>
            </p:cNvGraphicFramePr>
            <p:nvPr>
              <p:extLst>
                <p:ext uri="{D42A27DB-BD31-4B8C-83A1-F6EECF244321}">
                  <p14:modId xmlns:p14="http://schemas.microsoft.com/office/powerpoint/2010/main" val="3874903450"/>
                </p:ext>
              </p:extLst>
            </p:nvPr>
          </p:nvGraphicFramePr>
          <p:xfrm>
            <a:off x="5277904" y="3042186"/>
            <a:ext cx="5172064" cy="3679289"/>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6B4CA20E-2071-71CE-46D7-25DA52923330}"/>
                </a:ext>
              </a:extLst>
            </p:cNvPr>
            <p:cNvCxnSpPr>
              <a:cxnSpLocks/>
            </p:cNvCxnSpPr>
            <p:nvPr/>
          </p:nvCxnSpPr>
          <p:spPr>
            <a:xfrm>
              <a:off x="7362157" y="3759010"/>
              <a:ext cx="0" cy="1679062"/>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62B4CFAB-6CD8-F565-33B4-5EDEA0AA7263}"/>
                </a:ext>
              </a:extLst>
            </p:cNvPr>
            <p:cNvCxnSpPr>
              <a:cxnSpLocks/>
            </p:cNvCxnSpPr>
            <p:nvPr/>
          </p:nvCxnSpPr>
          <p:spPr>
            <a:xfrm>
              <a:off x="8842776" y="3745351"/>
              <a:ext cx="0" cy="1706381"/>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sp>
          <p:nvSpPr>
            <p:cNvPr id="18" name="TextBox 17">
              <a:extLst>
                <a:ext uri="{FF2B5EF4-FFF2-40B4-BE49-F238E27FC236}">
                  <a16:creationId xmlns:a16="http://schemas.microsoft.com/office/drawing/2014/main" id="{150FB44C-E05C-D4DF-0E6D-0C8BB521218F}"/>
                </a:ext>
              </a:extLst>
            </p:cNvPr>
            <p:cNvSpPr txBox="1"/>
            <p:nvPr/>
          </p:nvSpPr>
          <p:spPr>
            <a:xfrm>
              <a:off x="6313495" y="3221021"/>
              <a:ext cx="889859" cy="311483"/>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19" name="TextBox 18">
              <a:extLst>
                <a:ext uri="{FF2B5EF4-FFF2-40B4-BE49-F238E27FC236}">
                  <a16:creationId xmlns:a16="http://schemas.microsoft.com/office/drawing/2014/main" id="{3CCB617F-3F25-FF55-A0D9-42ED9890E5C9}"/>
                </a:ext>
              </a:extLst>
            </p:cNvPr>
            <p:cNvSpPr txBox="1"/>
            <p:nvPr/>
          </p:nvSpPr>
          <p:spPr>
            <a:xfrm>
              <a:off x="7730549" y="3221021"/>
              <a:ext cx="1040670" cy="311483"/>
            </a:xfrm>
            <a:prstGeom prst="rect">
              <a:avLst/>
            </a:prstGeom>
            <a:solidFill>
              <a:schemeClr val="bg1"/>
            </a:solidFill>
            <a:ln>
              <a:solidFill>
                <a:schemeClr val="bg1"/>
              </a:solidFill>
            </a:ln>
          </p:spPr>
          <p:txBody>
            <a:bodyPr wrap="none" rtlCol="0">
              <a:spAutoFit/>
            </a:bodyPr>
            <a:lstStyle/>
            <a:p>
              <a:r>
                <a:rPr lang="en-GB" dirty="0">
                  <a:solidFill>
                    <a:schemeClr val="accent4">
                      <a:lumMod val="75000"/>
                    </a:schemeClr>
                  </a:solidFill>
                </a:rPr>
                <a:t>Warming</a:t>
              </a:r>
            </a:p>
          </p:txBody>
        </p:sp>
        <p:sp>
          <p:nvSpPr>
            <p:cNvPr id="20" name="TextBox 19">
              <a:extLst>
                <a:ext uri="{FF2B5EF4-FFF2-40B4-BE49-F238E27FC236}">
                  <a16:creationId xmlns:a16="http://schemas.microsoft.com/office/drawing/2014/main" id="{8208C3F1-EBFF-039D-1BF0-1F912A8FE92B}"/>
                </a:ext>
              </a:extLst>
            </p:cNvPr>
            <p:cNvSpPr txBox="1"/>
            <p:nvPr/>
          </p:nvSpPr>
          <p:spPr>
            <a:xfrm>
              <a:off x="9298414" y="3200597"/>
              <a:ext cx="953081" cy="311483"/>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cxnSp>
          <p:nvCxnSpPr>
            <p:cNvPr id="21" name="Straight Connector 20">
              <a:extLst>
                <a:ext uri="{FF2B5EF4-FFF2-40B4-BE49-F238E27FC236}">
                  <a16:creationId xmlns:a16="http://schemas.microsoft.com/office/drawing/2014/main" id="{A8887829-97B4-1B1A-C33C-84BA514E3B19}"/>
                </a:ext>
              </a:extLst>
            </p:cNvPr>
            <p:cNvCxnSpPr>
              <a:cxnSpLocks/>
            </p:cNvCxnSpPr>
            <p:nvPr/>
          </p:nvCxnSpPr>
          <p:spPr>
            <a:xfrm>
              <a:off x="2492086" y="3703041"/>
              <a:ext cx="0" cy="1679062"/>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22" name="Straight Connector 21">
              <a:extLst>
                <a:ext uri="{FF2B5EF4-FFF2-40B4-BE49-F238E27FC236}">
                  <a16:creationId xmlns:a16="http://schemas.microsoft.com/office/drawing/2014/main" id="{15C6C79E-86D4-E76E-0408-4D2BBEB29C3C}"/>
                </a:ext>
              </a:extLst>
            </p:cNvPr>
            <p:cNvCxnSpPr>
              <a:cxnSpLocks/>
            </p:cNvCxnSpPr>
            <p:nvPr/>
          </p:nvCxnSpPr>
          <p:spPr>
            <a:xfrm>
              <a:off x="3884215" y="3675722"/>
              <a:ext cx="0" cy="1706381"/>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sp>
          <p:nvSpPr>
            <p:cNvPr id="23" name="TextBox 22">
              <a:extLst>
                <a:ext uri="{FF2B5EF4-FFF2-40B4-BE49-F238E27FC236}">
                  <a16:creationId xmlns:a16="http://schemas.microsoft.com/office/drawing/2014/main" id="{46314C79-14C6-B299-DC96-BA1F08359075}"/>
                </a:ext>
              </a:extLst>
            </p:cNvPr>
            <p:cNvSpPr txBox="1"/>
            <p:nvPr/>
          </p:nvSpPr>
          <p:spPr>
            <a:xfrm>
              <a:off x="1426491" y="3178711"/>
              <a:ext cx="889859" cy="311483"/>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24" name="TextBox 23">
              <a:extLst>
                <a:ext uri="{FF2B5EF4-FFF2-40B4-BE49-F238E27FC236}">
                  <a16:creationId xmlns:a16="http://schemas.microsoft.com/office/drawing/2014/main" id="{4B6BE67B-EBDD-0AE0-54BC-C45CAA179BA8}"/>
                </a:ext>
              </a:extLst>
            </p:cNvPr>
            <p:cNvSpPr txBox="1"/>
            <p:nvPr/>
          </p:nvSpPr>
          <p:spPr>
            <a:xfrm>
              <a:off x="2774924" y="3178711"/>
              <a:ext cx="1040670" cy="311483"/>
            </a:xfrm>
            <a:prstGeom prst="rect">
              <a:avLst/>
            </a:prstGeom>
            <a:solidFill>
              <a:schemeClr val="bg1"/>
            </a:solidFill>
            <a:ln>
              <a:solidFill>
                <a:schemeClr val="bg1"/>
              </a:solidFill>
            </a:ln>
          </p:spPr>
          <p:txBody>
            <a:bodyPr wrap="none" rtlCol="0">
              <a:spAutoFit/>
            </a:bodyPr>
            <a:lstStyle/>
            <a:p>
              <a:r>
                <a:rPr lang="en-GB" dirty="0">
                  <a:solidFill>
                    <a:schemeClr val="accent4">
                      <a:lumMod val="75000"/>
                    </a:schemeClr>
                  </a:solidFill>
                </a:rPr>
                <a:t>Warming</a:t>
              </a:r>
            </a:p>
          </p:txBody>
        </p:sp>
        <p:sp>
          <p:nvSpPr>
            <p:cNvPr id="25" name="TextBox 24">
              <a:extLst>
                <a:ext uri="{FF2B5EF4-FFF2-40B4-BE49-F238E27FC236}">
                  <a16:creationId xmlns:a16="http://schemas.microsoft.com/office/drawing/2014/main" id="{422CB149-62B9-6263-5057-7DBA4D23A142}"/>
                </a:ext>
              </a:extLst>
            </p:cNvPr>
            <p:cNvSpPr txBox="1"/>
            <p:nvPr/>
          </p:nvSpPr>
          <p:spPr>
            <a:xfrm>
              <a:off x="4274168" y="3185591"/>
              <a:ext cx="953081" cy="311483"/>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grpSp>
      <p:sp>
        <p:nvSpPr>
          <p:cNvPr id="4" name="Rectangle 3">
            <a:extLst>
              <a:ext uri="{FF2B5EF4-FFF2-40B4-BE49-F238E27FC236}">
                <a16:creationId xmlns:a16="http://schemas.microsoft.com/office/drawing/2014/main" id="{6029BE2F-8AD6-F99A-040C-782F6935187C}"/>
              </a:ext>
            </a:extLst>
          </p:cNvPr>
          <p:cNvSpPr/>
          <p:nvPr/>
        </p:nvSpPr>
        <p:spPr>
          <a:xfrm>
            <a:off x="728133" y="6356350"/>
            <a:ext cx="10096554" cy="453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0DAE2D7-12C8-35E6-2326-0B813853CAAF}"/>
              </a:ext>
            </a:extLst>
          </p:cNvPr>
          <p:cNvSpPr txBox="1"/>
          <p:nvPr/>
        </p:nvSpPr>
        <p:spPr>
          <a:xfrm>
            <a:off x="1491270" y="4738606"/>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29" name="TextBox 28">
            <a:extLst>
              <a:ext uri="{FF2B5EF4-FFF2-40B4-BE49-F238E27FC236}">
                <a16:creationId xmlns:a16="http://schemas.microsoft.com/office/drawing/2014/main" id="{D04CE723-4431-44F9-59BB-C8157621059D}"/>
              </a:ext>
            </a:extLst>
          </p:cNvPr>
          <p:cNvSpPr txBox="1"/>
          <p:nvPr/>
        </p:nvSpPr>
        <p:spPr>
          <a:xfrm>
            <a:off x="2862323" y="4829644"/>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30" name="TextBox 29">
            <a:extLst>
              <a:ext uri="{FF2B5EF4-FFF2-40B4-BE49-F238E27FC236}">
                <a16:creationId xmlns:a16="http://schemas.microsoft.com/office/drawing/2014/main" id="{8A5C6912-4D13-26FC-5512-3D9C2392877E}"/>
              </a:ext>
            </a:extLst>
          </p:cNvPr>
          <p:cNvSpPr txBox="1"/>
          <p:nvPr/>
        </p:nvSpPr>
        <p:spPr>
          <a:xfrm>
            <a:off x="4252396" y="4725683"/>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31" name="TextBox 30">
            <a:extLst>
              <a:ext uri="{FF2B5EF4-FFF2-40B4-BE49-F238E27FC236}">
                <a16:creationId xmlns:a16="http://schemas.microsoft.com/office/drawing/2014/main" id="{305554FB-4AF7-0F9F-68DB-A5DDB2A67EBB}"/>
              </a:ext>
            </a:extLst>
          </p:cNvPr>
          <p:cNvSpPr txBox="1"/>
          <p:nvPr/>
        </p:nvSpPr>
        <p:spPr>
          <a:xfrm>
            <a:off x="6267670" y="4776694"/>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32" name="TextBox 31">
            <a:extLst>
              <a:ext uri="{FF2B5EF4-FFF2-40B4-BE49-F238E27FC236}">
                <a16:creationId xmlns:a16="http://schemas.microsoft.com/office/drawing/2014/main" id="{EC925D94-69D2-5B02-01FF-F7073F3F5BCA}"/>
              </a:ext>
            </a:extLst>
          </p:cNvPr>
          <p:cNvSpPr txBox="1"/>
          <p:nvPr/>
        </p:nvSpPr>
        <p:spPr>
          <a:xfrm>
            <a:off x="7757443" y="4891787"/>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33" name="TextBox 32">
            <a:extLst>
              <a:ext uri="{FF2B5EF4-FFF2-40B4-BE49-F238E27FC236}">
                <a16:creationId xmlns:a16="http://schemas.microsoft.com/office/drawing/2014/main" id="{3BF7DEA3-C0EE-D249-8E0B-4883A9BA78F0}"/>
              </a:ext>
            </a:extLst>
          </p:cNvPr>
          <p:cNvSpPr txBox="1"/>
          <p:nvPr/>
        </p:nvSpPr>
        <p:spPr>
          <a:xfrm>
            <a:off x="9213653" y="4923272"/>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178132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1567955-C294-2F4D-8997-056453D8B1AC}"/>
              </a:ext>
            </a:extLst>
          </p:cNvPr>
          <p:cNvSpPr txBox="1">
            <a:spLocks/>
          </p:cNvSpPr>
          <p:nvPr/>
        </p:nvSpPr>
        <p:spPr>
          <a:xfrm>
            <a:off x="715757" y="335000"/>
            <a:ext cx="10532814" cy="675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accent2">
                    <a:lumMod val="75000"/>
                  </a:schemeClr>
                </a:solidFill>
              </a:rPr>
              <a:t>Dissolved organic C, N and glucose-derived </a:t>
            </a:r>
            <a:r>
              <a:rPr lang="en-GB" sz="3600" b="1" baseline="30000" dirty="0">
                <a:solidFill>
                  <a:schemeClr val="accent2">
                    <a:lumMod val="75000"/>
                  </a:schemeClr>
                </a:solidFill>
              </a:rPr>
              <a:t>14</a:t>
            </a:r>
            <a:r>
              <a:rPr lang="en-GB" sz="3600" b="1" dirty="0">
                <a:solidFill>
                  <a:schemeClr val="accent2">
                    <a:lumMod val="75000"/>
                  </a:schemeClr>
                </a:solidFill>
              </a:rPr>
              <a:t>C-DOC (T3)</a:t>
            </a:r>
          </a:p>
        </p:txBody>
      </p:sp>
      <p:sp>
        <p:nvSpPr>
          <p:cNvPr id="6" name="Номер слайда 5">
            <a:extLst>
              <a:ext uri="{FF2B5EF4-FFF2-40B4-BE49-F238E27FC236}">
                <a16:creationId xmlns:a16="http://schemas.microsoft.com/office/drawing/2014/main" id="{E668C3AE-E77F-CEE8-E1F0-7BD69D143C26}"/>
              </a:ext>
            </a:extLst>
          </p:cNvPr>
          <p:cNvSpPr>
            <a:spLocks noGrp="1"/>
          </p:cNvSpPr>
          <p:nvPr>
            <p:ph type="sldNum" sz="quarter" idx="12"/>
          </p:nvPr>
        </p:nvSpPr>
        <p:spPr/>
        <p:txBody>
          <a:bodyPr/>
          <a:lstStyle/>
          <a:p>
            <a:fld id="{C018B291-1AAC-4D9F-9BA5-E4472E391701}" type="slidenum">
              <a:rPr lang="en-GB" smtClean="0"/>
              <a:t>5</a:t>
            </a:fld>
            <a:endParaRPr lang="en-GB"/>
          </a:p>
        </p:txBody>
      </p:sp>
      <p:graphicFrame>
        <p:nvGraphicFramePr>
          <p:cNvPr id="18" name="Chart 17">
            <a:extLst>
              <a:ext uri="{FF2B5EF4-FFF2-40B4-BE49-F238E27FC236}">
                <a16:creationId xmlns:a16="http://schemas.microsoft.com/office/drawing/2014/main" id="{84DB94D8-D900-7165-0FC6-09E5E719F3B7}"/>
              </a:ext>
            </a:extLst>
          </p:cNvPr>
          <p:cNvGraphicFramePr>
            <a:graphicFrameLocks/>
          </p:cNvGraphicFramePr>
          <p:nvPr>
            <p:extLst>
              <p:ext uri="{D42A27DB-BD31-4B8C-83A1-F6EECF244321}">
                <p14:modId xmlns:p14="http://schemas.microsoft.com/office/powerpoint/2010/main" val="3560025435"/>
              </p:ext>
            </p:extLst>
          </p:nvPr>
        </p:nvGraphicFramePr>
        <p:xfrm>
          <a:off x="-73928" y="1724247"/>
          <a:ext cx="4038600" cy="2913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EE3A8202-C0DD-2C67-5C08-28BFE2F93477}"/>
              </a:ext>
            </a:extLst>
          </p:cNvPr>
          <p:cNvGraphicFramePr>
            <a:graphicFrameLocks/>
          </p:cNvGraphicFramePr>
          <p:nvPr>
            <p:extLst>
              <p:ext uri="{D42A27DB-BD31-4B8C-83A1-F6EECF244321}">
                <p14:modId xmlns:p14="http://schemas.microsoft.com/office/powerpoint/2010/main" val="3969231755"/>
              </p:ext>
            </p:extLst>
          </p:nvPr>
        </p:nvGraphicFramePr>
        <p:xfrm>
          <a:off x="4008733" y="1703278"/>
          <a:ext cx="3696509" cy="29124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621E848E-6F78-731D-B4B1-0117404043FE}"/>
              </a:ext>
            </a:extLst>
          </p:cNvPr>
          <p:cNvSpPr txBox="1"/>
          <p:nvPr/>
        </p:nvSpPr>
        <p:spPr>
          <a:xfrm>
            <a:off x="1699050" y="1214166"/>
            <a:ext cx="1225602" cy="369332"/>
          </a:xfrm>
          <a:prstGeom prst="rect">
            <a:avLst/>
          </a:prstGeom>
          <a:solidFill>
            <a:schemeClr val="bg1"/>
          </a:solidFill>
        </p:spPr>
        <p:txBody>
          <a:bodyPr wrap="square" rtlCol="0">
            <a:spAutoFit/>
          </a:bodyPr>
          <a:lstStyle/>
          <a:p>
            <a:pPr algn="ctr"/>
            <a:r>
              <a:rPr lang="en-GB" b="1" dirty="0"/>
              <a:t>Total DOC</a:t>
            </a:r>
          </a:p>
        </p:txBody>
      </p:sp>
      <p:sp>
        <p:nvSpPr>
          <p:cNvPr id="28" name="TextBox 27">
            <a:extLst>
              <a:ext uri="{FF2B5EF4-FFF2-40B4-BE49-F238E27FC236}">
                <a16:creationId xmlns:a16="http://schemas.microsoft.com/office/drawing/2014/main" id="{9A817ABA-C44F-2F15-93B0-D402553D1EE5}"/>
              </a:ext>
            </a:extLst>
          </p:cNvPr>
          <p:cNvSpPr txBox="1"/>
          <p:nvPr/>
        </p:nvSpPr>
        <p:spPr>
          <a:xfrm>
            <a:off x="5312164" y="1265299"/>
            <a:ext cx="1225602" cy="369332"/>
          </a:xfrm>
          <a:prstGeom prst="rect">
            <a:avLst/>
          </a:prstGeom>
          <a:solidFill>
            <a:schemeClr val="bg1"/>
          </a:solidFill>
        </p:spPr>
        <p:txBody>
          <a:bodyPr wrap="square" rtlCol="0">
            <a:spAutoFit/>
          </a:bodyPr>
          <a:lstStyle/>
          <a:p>
            <a:pPr algn="ctr"/>
            <a:r>
              <a:rPr lang="en-GB" b="1" baseline="30000" dirty="0"/>
              <a:t>14</a:t>
            </a:r>
            <a:r>
              <a:rPr lang="en-GB" b="1" dirty="0"/>
              <a:t>C-DOC</a:t>
            </a:r>
          </a:p>
        </p:txBody>
      </p:sp>
      <p:grpSp>
        <p:nvGrpSpPr>
          <p:cNvPr id="5" name="Group 4">
            <a:extLst>
              <a:ext uri="{FF2B5EF4-FFF2-40B4-BE49-F238E27FC236}">
                <a16:creationId xmlns:a16="http://schemas.microsoft.com/office/drawing/2014/main" id="{7B8CFF98-72D3-729D-3786-CE4B99DA10ED}"/>
              </a:ext>
            </a:extLst>
          </p:cNvPr>
          <p:cNvGrpSpPr/>
          <p:nvPr/>
        </p:nvGrpSpPr>
        <p:grpSpPr>
          <a:xfrm>
            <a:off x="868662" y="1556650"/>
            <a:ext cx="3096010" cy="1956537"/>
            <a:chOff x="-3713141" y="1469592"/>
            <a:chExt cx="3096010" cy="2319907"/>
          </a:xfrm>
        </p:grpSpPr>
        <p:cxnSp>
          <p:nvCxnSpPr>
            <p:cNvPr id="21" name="Straight Connector 20">
              <a:extLst>
                <a:ext uri="{FF2B5EF4-FFF2-40B4-BE49-F238E27FC236}">
                  <a16:creationId xmlns:a16="http://schemas.microsoft.com/office/drawing/2014/main" id="{1B430ABA-AC1D-AD65-0894-904ED23EEC09}"/>
                </a:ext>
              </a:extLst>
            </p:cNvPr>
            <p:cNvCxnSpPr>
              <a:cxnSpLocks/>
            </p:cNvCxnSpPr>
            <p:nvPr/>
          </p:nvCxnSpPr>
          <p:spPr>
            <a:xfrm>
              <a:off x="-2750087" y="1785259"/>
              <a:ext cx="0" cy="1990899"/>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25" name="Straight Connector 24">
              <a:extLst>
                <a:ext uri="{FF2B5EF4-FFF2-40B4-BE49-F238E27FC236}">
                  <a16:creationId xmlns:a16="http://schemas.microsoft.com/office/drawing/2014/main" id="{3C44FFE7-5BF6-E479-C648-9E4DFC8F435A}"/>
                </a:ext>
              </a:extLst>
            </p:cNvPr>
            <p:cNvCxnSpPr>
              <a:cxnSpLocks/>
            </p:cNvCxnSpPr>
            <p:nvPr/>
          </p:nvCxnSpPr>
          <p:spPr>
            <a:xfrm>
              <a:off x="-1743609" y="1766208"/>
              <a:ext cx="0" cy="2023291"/>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grpSp>
          <p:nvGrpSpPr>
            <p:cNvPr id="30" name="Group 29">
              <a:extLst>
                <a:ext uri="{FF2B5EF4-FFF2-40B4-BE49-F238E27FC236}">
                  <a16:creationId xmlns:a16="http://schemas.microsoft.com/office/drawing/2014/main" id="{6114EE84-9862-E0C9-5040-B0F31D35A788}"/>
                </a:ext>
              </a:extLst>
            </p:cNvPr>
            <p:cNvGrpSpPr/>
            <p:nvPr/>
          </p:nvGrpSpPr>
          <p:grpSpPr>
            <a:xfrm>
              <a:off x="-3713141" y="1469592"/>
              <a:ext cx="3096010" cy="369332"/>
              <a:chOff x="1043460" y="1600500"/>
              <a:chExt cx="3096010" cy="369332"/>
            </a:xfrm>
          </p:grpSpPr>
          <p:sp>
            <p:nvSpPr>
              <p:cNvPr id="31" name="TextBox 30">
                <a:extLst>
                  <a:ext uri="{FF2B5EF4-FFF2-40B4-BE49-F238E27FC236}">
                    <a16:creationId xmlns:a16="http://schemas.microsoft.com/office/drawing/2014/main" id="{EA2863D9-7E84-9CB3-0D3F-FEED4BAEE71D}"/>
                  </a:ext>
                </a:extLst>
              </p:cNvPr>
              <p:cNvSpPr txBox="1"/>
              <p:nvPr/>
            </p:nvSpPr>
            <p:spPr>
              <a:xfrm>
                <a:off x="1043460" y="1600500"/>
                <a:ext cx="889859" cy="369332"/>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32" name="TextBox 31">
                <a:extLst>
                  <a:ext uri="{FF2B5EF4-FFF2-40B4-BE49-F238E27FC236}">
                    <a16:creationId xmlns:a16="http://schemas.microsoft.com/office/drawing/2014/main" id="{A52931AA-DC99-9A3C-CB78-3BD694017F5E}"/>
                  </a:ext>
                </a:extLst>
              </p:cNvPr>
              <p:cNvSpPr txBox="1"/>
              <p:nvPr/>
            </p:nvSpPr>
            <p:spPr>
              <a:xfrm>
                <a:off x="1998515" y="1600500"/>
                <a:ext cx="1040670" cy="369332"/>
              </a:xfrm>
              <a:prstGeom prst="rect">
                <a:avLst/>
              </a:prstGeom>
              <a:solidFill>
                <a:schemeClr val="bg1"/>
              </a:solidFill>
              <a:ln>
                <a:solidFill>
                  <a:schemeClr val="bg1"/>
                </a:solidFill>
              </a:ln>
            </p:spPr>
            <p:txBody>
              <a:bodyPr wrap="none" rtlCol="0">
                <a:spAutoFit/>
              </a:bodyPr>
              <a:lstStyle/>
              <a:p>
                <a:r>
                  <a:rPr lang="en-GB" dirty="0">
                    <a:solidFill>
                      <a:schemeClr val="accent4">
                        <a:lumMod val="75000"/>
                      </a:schemeClr>
                    </a:solidFill>
                  </a:rPr>
                  <a:t>Warming</a:t>
                </a:r>
              </a:p>
            </p:txBody>
          </p:sp>
          <p:sp>
            <p:nvSpPr>
              <p:cNvPr id="33" name="TextBox 32">
                <a:extLst>
                  <a:ext uri="{FF2B5EF4-FFF2-40B4-BE49-F238E27FC236}">
                    <a16:creationId xmlns:a16="http://schemas.microsoft.com/office/drawing/2014/main" id="{4FE00AE4-D685-B23C-42A5-564A1F7DB724}"/>
                  </a:ext>
                </a:extLst>
              </p:cNvPr>
              <p:cNvSpPr txBox="1"/>
              <p:nvPr/>
            </p:nvSpPr>
            <p:spPr>
              <a:xfrm>
                <a:off x="3186389" y="1600500"/>
                <a:ext cx="953081" cy="369332"/>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grpSp>
      </p:grpSp>
      <p:grpSp>
        <p:nvGrpSpPr>
          <p:cNvPr id="34" name="Group 33">
            <a:extLst>
              <a:ext uri="{FF2B5EF4-FFF2-40B4-BE49-F238E27FC236}">
                <a16:creationId xmlns:a16="http://schemas.microsoft.com/office/drawing/2014/main" id="{A57ADFB4-1F24-5D9A-5BA3-9380F01368CA}"/>
              </a:ext>
            </a:extLst>
          </p:cNvPr>
          <p:cNvGrpSpPr/>
          <p:nvPr/>
        </p:nvGrpSpPr>
        <p:grpSpPr>
          <a:xfrm>
            <a:off x="4616521" y="1574348"/>
            <a:ext cx="3002913" cy="1956537"/>
            <a:chOff x="-3705852" y="1469592"/>
            <a:chExt cx="3002913" cy="2319907"/>
          </a:xfrm>
        </p:grpSpPr>
        <p:cxnSp>
          <p:nvCxnSpPr>
            <p:cNvPr id="35" name="Straight Connector 34">
              <a:extLst>
                <a:ext uri="{FF2B5EF4-FFF2-40B4-BE49-F238E27FC236}">
                  <a16:creationId xmlns:a16="http://schemas.microsoft.com/office/drawing/2014/main" id="{F4196598-568F-5643-625F-2F49F0022E2C}"/>
                </a:ext>
              </a:extLst>
            </p:cNvPr>
            <p:cNvCxnSpPr>
              <a:cxnSpLocks/>
            </p:cNvCxnSpPr>
            <p:nvPr/>
          </p:nvCxnSpPr>
          <p:spPr>
            <a:xfrm>
              <a:off x="-2750087" y="1785259"/>
              <a:ext cx="0" cy="1990899"/>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36" name="Straight Connector 35">
              <a:extLst>
                <a:ext uri="{FF2B5EF4-FFF2-40B4-BE49-F238E27FC236}">
                  <a16:creationId xmlns:a16="http://schemas.microsoft.com/office/drawing/2014/main" id="{6C136D43-A02A-30F7-6DA2-01364240CC29}"/>
                </a:ext>
              </a:extLst>
            </p:cNvPr>
            <p:cNvCxnSpPr>
              <a:cxnSpLocks/>
            </p:cNvCxnSpPr>
            <p:nvPr/>
          </p:nvCxnSpPr>
          <p:spPr>
            <a:xfrm>
              <a:off x="-1743609" y="1766208"/>
              <a:ext cx="0" cy="2023291"/>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grpSp>
          <p:nvGrpSpPr>
            <p:cNvPr id="37" name="Group 36">
              <a:extLst>
                <a:ext uri="{FF2B5EF4-FFF2-40B4-BE49-F238E27FC236}">
                  <a16:creationId xmlns:a16="http://schemas.microsoft.com/office/drawing/2014/main" id="{40E7B3BA-12CD-802D-0725-40F844948797}"/>
                </a:ext>
              </a:extLst>
            </p:cNvPr>
            <p:cNvGrpSpPr/>
            <p:nvPr/>
          </p:nvGrpSpPr>
          <p:grpSpPr>
            <a:xfrm>
              <a:off x="-3705852" y="1469592"/>
              <a:ext cx="3002913" cy="388796"/>
              <a:chOff x="1050749" y="1600500"/>
              <a:chExt cx="3002913" cy="388796"/>
            </a:xfrm>
          </p:grpSpPr>
          <p:sp>
            <p:nvSpPr>
              <p:cNvPr id="38" name="TextBox 37">
                <a:extLst>
                  <a:ext uri="{FF2B5EF4-FFF2-40B4-BE49-F238E27FC236}">
                    <a16:creationId xmlns:a16="http://schemas.microsoft.com/office/drawing/2014/main" id="{BDC3BF17-E533-1AB6-7AAC-2144F10E53D3}"/>
                  </a:ext>
                </a:extLst>
              </p:cNvPr>
              <p:cNvSpPr txBox="1"/>
              <p:nvPr/>
            </p:nvSpPr>
            <p:spPr>
              <a:xfrm>
                <a:off x="1050749" y="1600500"/>
                <a:ext cx="889859" cy="369332"/>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39" name="TextBox 38">
                <a:extLst>
                  <a:ext uri="{FF2B5EF4-FFF2-40B4-BE49-F238E27FC236}">
                    <a16:creationId xmlns:a16="http://schemas.microsoft.com/office/drawing/2014/main" id="{976B5F1B-0C8D-2A80-C327-9069AFA5802F}"/>
                  </a:ext>
                </a:extLst>
              </p:cNvPr>
              <p:cNvSpPr txBox="1"/>
              <p:nvPr/>
            </p:nvSpPr>
            <p:spPr>
              <a:xfrm>
                <a:off x="1998515" y="1600500"/>
                <a:ext cx="1040670" cy="369332"/>
              </a:xfrm>
              <a:prstGeom prst="rect">
                <a:avLst/>
              </a:prstGeom>
              <a:solidFill>
                <a:schemeClr val="bg1"/>
              </a:solidFill>
              <a:ln>
                <a:solidFill>
                  <a:schemeClr val="bg1"/>
                </a:solidFill>
              </a:ln>
            </p:spPr>
            <p:txBody>
              <a:bodyPr wrap="none" rtlCol="0">
                <a:spAutoFit/>
              </a:bodyPr>
              <a:lstStyle/>
              <a:p>
                <a:r>
                  <a:rPr lang="en-GB" dirty="0">
                    <a:solidFill>
                      <a:schemeClr val="accent4">
                        <a:lumMod val="75000"/>
                      </a:schemeClr>
                    </a:solidFill>
                  </a:rPr>
                  <a:t>Warming</a:t>
                </a:r>
              </a:p>
            </p:txBody>
          </p:sp>
          <p:sp>
            <p:nvSpPr>
              <p:cNvPr id="40" name="TextBox 39">
                <a:extLst>
                  <a:ext uri="{FF2B5EF4-FFF2-40B4-BE49-F238E27FC236}">
                    <a16:creationId xmlns:a16="http://schemas.microsoft.com/office/drawing/2014/main" id="{99C2AD02-FE7C-159B-9DC7-C2501169B8ED}"/>
                  </a:ext>
                </a:extLst>
              </p:cNvPr>
              <p:cNvSpPr txBox="1"/>
              <p:nvPr/>
            </p:nvSpPr>
            <p:spPr>
              <a:xfrm>
                <a:off x="3100581" y="1619964"/>
                <a:ext cx="953081" cy="369332"/>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grpSp>
      </p:grpSp>
      <p:grpSp>
        <p:nvGrpSpPr>
          <p:cNvPr id="41" name="Group 40">
            <a:extLst>
              <a:ext uri="{FF2B5EF4-FFF2-40B4-BE49-F238E27FC236}">
                <a16:creationId xmlns:a16="http://schemas.microsoft.com/office/drawing/2014/main" id="{9A3EDADE-87DB-DA51-E828-0B2BC67DFEE6}"/>
              </a:ext>
            </a:extLst>
          </p:cNvPr>
          <p:cNvGrpSpPr/>
          <p:nvPr/>
        </p:nvGrpSpPr>
        <p:grpSpPr>
          <a:xfrm>
            <a:off x="10918578" y="5231556"/>
            <a:ext cx="861338" cy="1124794"/>
            <a:chOff x="6571488" y="-311963"/>
            <a:chExt cx="454878" cy="638154"/>
          </a:xfrm>
        </p:grpSpPr>
        <p:sp>
          <p:nvSpPr>
            <p:cNvPr id="42" name="Rectangle 41">
              <a:extLst>
                <a:ext uri="{FF2B5EF4-FFF2-40B4-BE49-F238E27FC236}">
                  <a16:creationId xmlns:a16="http://schemas.microsoft.com/office/drawing/2014/main" id="{F970F62A-73F5-FAE5-5F60-3FA00DD9F07C}"/>
                </a:ext>
              </a:extLst>
            </p:cNvPr>
            <p:cNvSpPr/>
            <p:nvPr/>
          </p:nvSpPr>
          <p:spPr>
            <a:xfrm>
              <a:off x="6571488" y="134112"/>
              <a:ext cx="121412" cy="15436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3" name="Rectangle 42">
              <a:extLst>
                <a:ext uri="{FF2B5EF4-FFF2-40B4-BE49-F238E27FC236}">
                  <a16:creationId xmlns:a16="http://schemas.microsoft.com/office/drawing/2014/main" id="{495A188E-BC45-4F46-E677-63B1790F4B44}"/>
                </a:ext>
              </a:extLst>
            </p:cNvPr>
            <p:cNvSpPr/>
            <p:nvPr/>
          </p:nvSpPr>
          <p:spPr>
            <a:xfrm>
              <a:off x="6572122" y="-86474"/>
              <a:ext cx="121412" cy="1543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4" name="TextBox 43">
              <a:extLst>
                <a:ext uri="{FF2B5EF4-FFF2-40B4-BE49-F238E27FC236}">
                  <a16:creationId xmlns:a16="http://schemas.microsoft.com/office/drawing/2014/main" id="{89055238-1F2C-D739-10E9-9361B58C7620}"/>
                </a:ext>
              </a:extLst>
            </p:cNvPr>
            <p:cNvSpPr txBox="1"/>
            <p:nvPr/>
          </p:nvSpPr>
          <p:spPr>
            <a:xfrm>
              <a:off x="6703389" y="-87868"/>
              <a:ext cx="322707" cy="192079"/>
            </a:xfrm>
            <a:prstGeom prst="rect">
              <a:avLst/>
            </a:prstGeom>
            <a:noFill/>
          </p:spPr>
          <p:txBody>
            <a:bodyPr wrap="none" rtlCol="0">
              <a:spAutoFit/>
            </a:bodyPr>
            <a:lstStyle/>
            <a:p>
              <a:r>
                <a:rPr lang="en-GB" sz="1600" dirty="0"/>
                <a:t>open</a:t>
              </a:r>
            </a:p>
          </p:txBody>
        </p:sp>
        <p:sp>
          <p:nvSpPr>
            <p:cNvPr id="45" name="TextBox 44">
              <a:extLst>
                <a:ext uri="{FF2B5EF4-FFF2-40B4-BE49-F238E27FC236}">
                  <a16:creationId xmlns:a16="http://schemas.microsoft.com/office/drawing/2014/main" id="{261DF842-1A18-6D6F-C14B-65AD1EF686C5}"/>
                </a:ext>
              </a:extLst>
            </p:cNvPr>
            <p:cNvSpPr txBox="1"/>
            <p:nvPr/>
          </p:nvSpPr>
          <p:spPr>
            <a:xfrm>
              <a:off x="6703389" y="134112"/>
              <a:ext cx="278957" cy="192079"/>
            </a:xfrm>
            <a:prstGeom prst="rect">
              <a:avLst/>
            </a:prstGeom>
            <a:noFill/>
          </p:spPr>
          <p:txBody>
            <a:bodyPr wrap="none" rtlCol="0">
              <a:spAutoFit/>
            </a:bodyPr>
            <a:lstStyle/>
            <a:p>
              <a:r>
                <a:rPr lang="en-GB" sz="1600" dirty="0"/>
                <a:t>tree</a:t>
              </a:r>
            </a:p>
          </p:txBody>
        </p:sp>
        <p:sp>
          <p:nvSpPr>
            <p:cNvPr id="46" name="TextBox 45">
              <a:extLst>
                <a:ext uri="{FF2B5EF4-FFF2-40B4-BE49-F238E27FC236}">
                  <a16:creationId xmlns:a16="http://schemas.microsoft.com/office/drawing/2014/main" id="{0191E91C-377B-4986-8FDA-B1C6E75CD1F7}"/>
                </a:ext>
              </a:extLst>
            </p:cNvPr>
            <p:cNvSpPr txBox="1"/>
            <p:nvPr/>
          </p:nvSpPr>
          <p:spPr>
            <a:xfrm>
              <a:off x="6596519" y="-311963"/>
              <a:ext cx="429847" cy="192079"/>
            </a:xfrm>
            <a:prstGeom prst="rect">
              <a:avLst/>
            </a:prstGeom>
            <a:noFill/>
          </p:spPr>
          <p:txBody>
            <a:bodyPr wrap="none" rtlCol="0">
              <a:spAutoFit/>
            </a:bodyPr>
            <a:lstStyle/>
            <a:p>
              <a:r>
                <a:rPr lang="en-GB" sz="1600" b="1" u="sng" dirty="0"/>
                <a:t>Habitat</a:t>
              </a:r>
            </a:p>
          </p:txBody>
        </p:sp>
      </p:grpSp>
      <p:grpSp>
        <p:nvGrpSpPr>
          <p:cNvPr id="7" name="Group 6">
            <a:extLst>
              <a:ext uri="{FF2B5EF4-FFF2-40B4-BE49-F238E27FC236}">
                <a16:creationId xmlns:a16="http://schemas.microsoft.com/office/drawing/2014/main" id="{BD90E565-E216-0B19-CA8A-FB50FAC571CB}"/>
              </a:ext>
            </a:extLst>
          </p:cNvPr>
          <p:cNvGrpSpPr/>
          <p:nvPr/>
        </p:nvGrpSpPr>
        <p:grpSpPr>
          <a:xfrm>
            <a:off x="7829967" y="1333946"/>
            <a:ext cx="4039200" cy="3430051"/>
            <a:chOff x="7829967" y="1333946"/>
            <a:chExt cx="4039200" cy="3430051"/>
          </a:xfrm>
        </p:grpSpPr>
        <p:graphicFrame>
          <p:nvGraphicFramePr>
            <p:cNvPr id="23" name="Chart 22">
              <a:extLst>
                <a:ext uri="{FF2B5EF4-FFF2-40B4-BE49-F238E27FC236}">
                  <a16:creationId xmlns:a16="http://schemas.microsoft.com/office/drawing/2014/main" id="{604FF938-1D6A-46D0-BE7B-0F9348BE7BD9}"/>
                </a:ext>
              </a:extLst>
            </p:cNvPr>
            <p:cNvGraphicFramePr>
              <a:graphicFrameLocks/>
            </p:cNvGraphicFramePr>
            <p:nvPr>
              <p:extLst>
                <p:ext uri="{D42A27DB-BD31-4B8C-83A1-F6EECF244321}">
                  <p14:modId xmlns:p14="http://schemas.microsoft.com/office/powerpoint/2010/main" val="3425201333"/>
                </p:ext>
              </p:extLst>
            </p:nvPr>
          </p:nvGraphicFramePr>
          <p:xfrm>
            <a:off x="7829967" y="1851597"/>
            <a:ext cx="4039200" cy="291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3DC5B3E4-262F-C95B-FF9E-ABF421619BE1}"/>
                </a:ext>
              </a:extLst>
            </p:cNvPr>
            <p:cNvSpPr txBox="1"/>
            <p:nvPr/>
          </p:nvSpPr>
          <p:spPr>
            <a:xfrm>
              <a:off x="9409769" y="1333946"/>
              <a:ext cx="1225602" cy="369332"/>
            </a:xfrm>
            <a:prstGeom prst="rect">
              <a:avLst/>
            </a:prstGeom>
            <a:solidFill>
              <a:schemeClr val="bg1"/>
            </a:solidFill>
          </p:spPr>
          <p:txBody>
            <a:bodyPr wrap="square" rtlCol="0">
              <a:spAutoFit/>
            </a:bodyPr>
            <a:lstStyle/>
            <a:p>
              <a:pPr algn="ctr"/>
              <a:r>
                <a:rPr lang="en-GB" b="1" dirty="0"/>
                <a:t>Total DON</a:t>
              </a:r>
            </a:p>
          </p:txBody>
        </p:sp>
        <p:grpSp>
          <p:nvGrpSpPr>
            <p:cNvPr id="47" name="Group 46">
              <a:extLst>
                <a:ext uri="{FF2B5EF4-FFF2-40B4-BE49-F238E27FC236}">
                  <a16:creationId xmlns:a16="http://schemas.microsoft.com/office/drawing/2014/main" id="{020E1A0D-E7F8-CDFC-3469-1A8036D738A1}"/>
                </a:ext>
              </a:extLst>
            </p:cNvPr>
            <p:cNvGrpSpPr/>
            <p:nvPr/>
          </p:nvGrpSpPr>
          <p:grpSpPr>
            <a:xfrm>
              <a:off x="8567624" y="1681728"/>
              <a:ext cx="3002913" cy="1958946"/>
              <a:chOff x="-3705852" y="1469592"/>
              <a:chExt cx="3002913" cy="2322763"/>
            </a:xfrm>
          </p:grpSpPr>
          <p:cxnSp>
            <p:nvCxnSpPr>
              <p:cNvPr id="48" name="Straight Connector 47">
                <a:extLst>
                  <a:ext uri="{FF2B5EF4-FFF2-40B4-BE49-F238E27FC236}">
                    <a16:creationId xmlns:a16="http://schemas.microsoft.com/office/drawing/2014/main" id="{251B5ABB-66D9-378E-F8BA-7135FA2033A4}"/>
                  </a:ext>
                </a:extLst>
              </p:cNvPr>
              <p:cNvCxnSpPr>
                <a:cxnSpLocks/>
              </p:cNvCxnSpPr>
              <p:nvPr/>
            </p:nvCxnSpPr>
            <p:spPr>
              <a:xfrm>
                <a:off x="-2750087" y="1785259"/>
                <a:ext cx="0" cy="1990899"/>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49" name="Straight Connector 48">
                <a:extLst>
                  <a:ext uri="{FF2B5EF4-FFF2-40B4-BE49-F238E27FC236}">
                    <a16:creationId xmlns:a16="http://schemas.microsoft.com/office/drawing/2014/main" id="{31E864C6-ABD9-6D1A-EA6E-FACDCE12FB1A}"/>
                  </a:ext>
                </a:extLst>
              </p:cNvPr>
              <p:cNvCxnSpPr>
                <a:cxnSpLocks/>
              </p:cNvCxnSpPr>
              <p:nvPr/>
            </p:nvCxnSpPr>
            <p:spPr>
              <a:xfrm>
                <a:off x="-1624820" y="1769064"/>
                <a:ext cx="0" cy="2023291"/>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grpSp>
            <p:nvGrpSpPr>
              <p:cNvPr id="50" name="Group 49">
                <a:extLst>
                  <a:ext uri="{FF2B5EF4-FFF2-40B4-BE49-F238E27FC236}">
                    <a16:creationId xmlns:a16="http://schemas.microsoft.com/office/drawing/2014/main" id="{4A6CEE2B-5216-F663-4B27-9CC74C0D2E07}"/>
                  </a:ext>
                </a:extLst>
              </p:cNvPr>
              <p:cNvGrpSpPr/>
              <p:nvPr/>
            </p:nvGrpSpPr>
            <p:grpSpPr>
              <a:xfrm>
                <a:off x="-3705852" y="1469592"/>
                <a:ext cx="3002913" cy="388796"/>
                <a:chOff x="1050749" y="1600500"/>
                <a:chExt cx="3002913" cy="388796"/>
              </a:xfrm>
            </p:grpSpPr>
            <p:sp>
              <p:nvSpPr>
                <p:cNvPr id="51" name="TextBox 50">
                  <a:extLst>
                    <a:ext uri="{FF2B5EF4-FFF2-40B4-BE49-F238E27FC236}">
                      <a16:creationId xmlns:a16="http://schemas.microsoft.com/office/drawing/2014/main" id="{E5E628B2-2280-5AC1-8271-6C42414E9AB8}"/>
                    </a:ext>
                  </a:extLst>
                </p:cNvPr>
                <p:cNvSpPr txBox="1"/>
                <p:nvPr/>
              </p:nvSpPr>
              <p:spPr>
                <a:xfrm>
                  <a:off x="1050749" y="1600500"/>
                  <a:ext cx="889859" cy="369332"/>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52" name="TextBox 51">
                  <a:extLst>
                    <a:ext uri="{FF2B5EF4-FFF2-40B4-BE49-F238E27FC236}">
                      <a16:creationId xmlns:a16="http://schemas.microsoft.com/office/drawing/2014/main" id="{93E542C3-E003-066E-D004-C19DD00EDA7F}"/>
                    </a:ext>
                  </a:extLst>
                </p:cNvPr>
                <p:cNvSpPr txBox="1"/>
                <p:nvPr/>
              </p:nvSpPr>
              <p:spPr>
                <a:xfrm>
                  <a:off x="1998515" y="1600500"/>
                  <a:ext cx="1040670" cy="369332"/>
                </a:xfrm>
                <a:prstGeom prst="rect">
                  <a:avLst/>
                </a:prstGeom>
                <a:solidFill>
                  <a:schemeClr val="bg1"/>
                </a:solidFill>
                <a:ln>
                  <a:solidFill>
                    <a:schemeClr val="bg1"/>
                  </a:solidFill>
                </a:ln>
              </p:spPr>
              <p:txBody>
                <a:bodyPr wrap="none" rtlCol="0">
                  <a:spAutoFit/>
                </a:bodyPr>
                <a:lstStyle/>
                <a:p>
                  <a:r>
                    <a:rPr lang="en-GB" dirty="0">
                      <a:solidFill>
                        <a:schemeClr val="accent4">
                          <a:lumMod val="75000"/>
                        </a:schemeClr>
                      </a:solidFill>
                    </a:rPr>
                    <a:t>Warming</a:t>
                  </a:r>
                </a:p>
              </p:txBody>
            </p:sp>
            <p:sp>
              <p:nvSpPr>
                <p:cNvPr id="53" name="TextBox 52">
                  <a:extLst>
                    <a:ext uri="{FF2B5EF4-FFF2-40B4-BE49-F238E27FC236}">
                      <a16:creationId xmlns:a16="http://schemas.microsoft.com/office/drawing/2014/main" id="{9C1455E5-5696-E596-E1B6-C410EDBE3B9D}"/>
                    </a:ext>
                  </a:extLst>
                </p:cNvPr>
                <p:cNvSpPr txBox="1"/>
                <p:nvPr/>
              </p:nvSpPr>
              <p:spPr>
                <a:xfrm>
                  <a:off x="3100581" y="1619964"/>
                  <a:ext cx="953081" cy="369332"/>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grpSp>
        </p:grpSp>
      </p:grpSp>
      <p:sp>
        <p:nvSpPr>
          <p:cNvPr id="54" name="TextBox 53">
            <a:extLst>
              <a:ext uri="{FF2B5EF4-FFF2-40B4-BE49-F238E27FC236}">
                <a16:creationId xmlns:a16="http://schemas.microsoft.com/office/drawing/2014/main" id="{258B7DC6-4104-8CBE-F130-535D06851394}"/>
              </a:ext>
            </a:extLst>
          </p:cNvPr>
          <p:cNvSpPr txBox="1"/>
          <p:nvPr/>
        </p:nvSpPr>
        <p:spPr>
          <a:xfrm>
            <a:off x="195445" y="5089554"/>
            <a:ext cx="10621870" cy="147732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GB" b="1" dirty="0"/>
              <a:t>H</a:t>
            </a:r>
            <a:r>
              <a:rPr lang="en-GB" sz="1800" b="1" dirty="0"/>
              <a:t>igher values under tree canopy </a:t>
            </a:r>
            <a:r>
              <a:rPr lang="en-GB" sz="1800" dirty="0"/>
              <a:t>than in open pasture for all data.</a:t>
            </a:r>
          </a:p>
          <a:p>
            <a:pPr marL="285750" indent="-285750">
              <a:buFont typeface="Arial" panose="020B0604020202020204" pitchFamily="34" charset="0"/>
              <a:buChar char="•"/>
            </a:pPr>
            <a:r>
              <a:rPr lang="en-GB" b="1" dirty="0"/>
              <a:t>Total DOC and </a:t>
            </a:r>
            <a:r>
              <a:rPr lang="en-GB" b="1" baseline="30000" dirty="0"/>
              <a:t>14</a:t>
            </a:r>
            <a:r>
              <a:rPr lang="en-GB" b="1" dirty="0"/>
              <a:t>C-DOC</a:t>
            </a:r>
            <a:r>
              <a:rPr lang="en-GB" dirty="0"/>
              <a:t> did not change over rewetting or field-induced treatments.</a:t>
            </a:r>
          </a:p>
          <a:p>
            <a:pPr marL="285750" indent="-285750">
              <a:buFont typeface="Arial" panose="020B0604020202020204" pitchFamily="34" charset="0"/>
              <a:buChar char="•"/>
            </a:pPr>
            <a:r>
              <a:rPr lang="en-GB" dirty="0"/>
              <a:t>Only </a:t>
            </a:r>
            <a:r>
              <a:rPr lang="en-GB" b="1" dirty="0"/>
              <a:t>DON</a:t>
            </a:r>
            <a:r>
              <a:rPr lang="en-GB" dirty="0"/>
              <a:t> showed effects regarding rewetting, </a:t>
            </a:r>
            <a:r>
              <a:rPr lang="en-GB" b="1" dirty="0"/>
              <a:t>lower values under dry </a:t>
            </a:r>
            <a:r>
              <a:rPr lang="en-GB" b="1" dirty="0">
                <a:sym typeface="Wingdings" panose="05000000000000000000" pitchFamily="2" charset="2"/>
              </a:rPr>
              <a:t> m</a:t>
            </a:r>
            <a:r>
              <a:rPr lang="en-GB" b="1" dirty="0"/>
              <a:t>icrobial accumulation of N-derived compounds to mitigate the drought.</a:t>
            </a:r>
          </a:p>
          <a:p>
            <a:pPr marL="285750" indent="-285750">
              <a:buFont typeface="Arial" panose="020B0604020202020204" pitchFamily="34" charset="0"/>
              <a:buChar char="•"/>
            </a:pPr>
            <a:endParaRPr lang="en-GB" dirty="0"/>
          </a:p>
        </p:txBody>
      </p:sp>
      <p:sp>
        <p:nvSpPr>
          <p:cNvPr id="20" name="TextBox 19">
            <a:extLst>
              <a:ext uri="{FF2B5EF4-FFF2-40B4-BE49-F238E27FC236}">
                <a16:creationId xmlns:a16="http://schemas.microsoft.com/office/drawing/2014/main" id="{60C5CC55-6548-EB93-4CC2-228EA758A976}"/>
              </a:ext>
            </a:extLst>
          </p:cNvPr>
          <p:cNvSpPr txBox="1"/>
          <p:nvPr/>
        </p:nvSpPr>
        <p:spPr>
          <a:xfrm>
            <a:off x="10874344" y="2809239"/>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55" name="TextBox 54">
            <a:extLst>
              <a:ext uri="{FF2B5EF4-FFF2-40B4-BE49-F238E27FC236}">
                <a16:creationId xmlns:a16="http://schemas.microsoft.com/office/drawing/2014/main" id="{4498CDDD-7E51-D733-02C5-764657F4515F}"/>
              </a:ext>
            </a:extLst>
          </p:cNvPr>
          <p:cNvSpPr txBox="1"/>
          <p:nvPr/>
        </p:nvSpPr>
        <p:spPr>
          <a:xfrm>
            <a:off x="9792601" y="2863988"/>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56" name="TextBox 55">
            <a:extLst>
              <a:ext uri="{FF2B5EF4-FFF2-40B4-BE49-F238E27FC236}">
                <a16:creationId xmlns:a16="http://schemas.microsoft.com/office/drawing/2014/main" id="{4BF22C0A-EC0D-4C70-B3CA-DD817D17A75A}"/>
              </a:ext>
            </a:extLst>
          </p:cNvPr>
          <p:cNvSpPr txBox="1"/>
          <p:nvPr/>
        </p:nvSpPr>
        <p:spPr>
          <a:xfrm>
            <a:off x="8667334" y="2834302"/>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grpSp>
        <p:nvGrpSpPr>
          <p:cNvPr id="14" name="Group 13">
            <a:extLst>
              <a:ext uri="{FF2B5EF4-FFF2-40B4-BE49-F238E27FC236}">
                <a16:creationId xmlns:a16="http://schemas.microsoft.com/office/drawing/2014/main" id="{FF5A6127-20DB-4D70-2E58-BB9EE73FC90F}"/>
              </a:ext>
            </a:extLst>
          </p:cNvPr>
          <p:cNvGrpSpPr/>
          <p:nvPr/>
        </p:nvGrpSpPr>
        <p:grpSpPr>
          <a:xfrm>
            <a:off x="7210705" y="1993211"/>
            <a:ext cx="236119" cy="891740"/>
            <a:chOff x="7515817" y="1902246"/>
            <a:chExt cx="236119" cy="891740"/>
          </a:xfrm>
        </p:grpSpPr>
        <p:sp>
          <p:nvSpPr>
            <p:cNvPr id="8" name="Arrow: Up 7">
              <a:extLst>
                <a:ext uri="{FF2B5EF4-FFF2-40B4-BE49-F238E27FC236}">
                  <a16:creationId xmlns:a16="http://schemas.microsoft.com/office/drawing/2014/main" id="{5FDA388A-F57C-4CEA-0AC8-37CB46E70FBB}"/>
                </a:ext>
              </a:extLst>
            </p:cNvPr>
            <p:cNvSpPr/>
            <p:nvPr/>
          </p:nvSpPr>
          <p:spPr>
            <a:xfrm>
              <a:off x="7586926" y="2236802"/>
              <a:ext cx="117085" cy="5571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rgbClr val="00B050"/>
                </a:solidFill>
              </a:endParaRPr>
            </a:p>
          </p:txBody>
        </p:sp>
        <p:sp>
          <p:nvSpPr>
            <p:cNvPr id="57" name="TextBox 56">
              <a:extLst>
                <a:ext uri="{FF2B5EF4-FFF2-40B4-BE49-F238E27FC236}">
                  <a16:creationId xmlns:a16="http://schemas.microsoft.com/office/drawing/2014/main" id="{E9539134-25C9-9C4F-C033-EB600F614A7C}"/>
                </a:ext>
              </a:extLst>
            </p:cNvPr>
            <p:cNvSpPr txBox="1"/>
            <p:nvPr/>
          </p:nvSpPr>
          <p:spPr>
            <a:xfrm>
              <a:off x="7515817" y="1902246"/>
              <a:ext cx="236119" cy="369332"/>
            </a:xfrm>
            <a:prstGeom prst="rect">
              <a:avLst/>
            </a:prstGeom>
            <a:noFill/>
          </p:spPr>
          <p:txBody>
            <a:bodyPr wrap="square">
              <a:spAutoFit/>
            </a:bodyPr>
            <a:lstStyle/>
            <a:p>
              <a:r>
                <a:rPr lang="en-GB" dirty="0">
                  <a:solidFill>
                    <a:srgbClr val="00B050"/>
                  </a:solidFill>
                </a:rPr>
                <a:t>*</a:t>
              </a:r>
            </a:p>
          </p:txBody>
        </p:sp>
      </p:grpSp>
      <p:grpSp>
        <p:nvGrpSpPr>
          <p:cNvPr id="58" name="Group 57">
            <a:extLst>
              <a:ext uri="{FF2B5EF4-FFF2-40B4-BE49-F238E27FC236}">
                <a16:creationId xmlns:a16="http://schemas.microsoft.com/office/drawing/2014/main" id="{07204981-C95B-05C6-4726-D977CA44423A}"/>
              </a:ext>
            </a:extLst>
          </p:cNvPr>
          <p:cNvGrpSpPr/>
          <p:nvPr/>
        </p:nvGrpSpPr>
        <p:grpSpPr>
          <a:xfrm>
            <a:off x="6213054" y="2005662"/>
            <a:ext cx="236119" cy="891740"/>
            <a:chOff x="7515817" y="1902246"/>
            <a:chExt cx="236119" cy="891740"/>
          </a:xfrm>
        </p:grpSpPr>
        <p:sp>
          <p:nvSpPr>
            <p:cNvPr id="59" name="Arrow: Up 58">
              <a:extLst>
                <a:ext uri="{FF2B5EF4-FFF2-40B4-BE49-F238E27FC236}">
                  <a16:creationId xmlns:a16="http://schemas.microsoft.com/office/drawing/2014/main" id="{2FD7AE7C-983D-0C97-E505-5D5DF284F54D}"/>
                </a:ext>
              </a:extLst>
            </p:cNvPr>
            <p:cNvSpPr/>
            <p:nvPr/>
          </p:nvSpPr>
          <p:spPr>
            <a:xfrm>
              <a:off x="7586926" y="2236802"/>
              <a:ext cx="117085" cy="5571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rgbClr val="00B050"/>
                </a:solidFill>
              </a:endParaRPr>
            </a:p>
          </p:txBody>
        </p:sp>
        <p:sp>
          <p:nvSpPr>
            <p:cNvPr id="60" name="TextBox 59">
              <a:extLst>
                <a:ext uri="{FF2B5EF4-FFF2-40B4-BE49-F238E27FC236}">
                  <a16:creationId xmlns:a16="http://schemas.microsoft.com/office/drawing/2014/main" id="{5C7041CB-BA6C-B92F-4BDB-0827D64BC402}"/>
                </a:ext>
              </a:extLst>
            </p:cNvPr>
            <p:cNvSpPr txBox="1"/>
            <p:nvPr/>
          </p:nvSpPr>
          <p:spPr>
            <a:xfrm>
              <a:off x="7515817" y="1902246"/>
              <a:ext cx="236119" cy="369332"/>
            </a:xfrm>
            <a:prstGeom prst="rect">
              <a:avLst/>
            </a:prstGeom>
            <a:noFill/>
          </p:spPr>
          <p:txBody>
            <a:bodyPr wrap="square">
              <a:spAutoFit/>
            </a:bodyPr>
            <a:lstStyle/>
            <a:p>
              <a:r>
                <a:rPr lang="en-GB" dirty="0">
                  <a:solidFill>
                    <a:srgbClr val="00B050"/>
                  </a:solidFill>
                </a:rPr>
                <a:t>*</a:t>
              </a:r>
            </a:p>
          </p:txBody>
        </p:sp>
      </p:grpSp>
      <p:grpSp>
        <p:nvGrpSpPr>
          <p:cNvPr id="61" name="Group 60">
            <a:extLst>
              <a:ext uri="{FF2B5EF4-FFF2-40B4-BE49-F238E27FC236}">
                <a16:creationId xmlns:a16="http://schemas.microsoft.com/office/drawing/2014/main" id="{DCF54D6C-946E-2D52-47C0-5DBBDFD399F9}"/>
              </a:ext>
            </a:extLst>
          </p:cNvPr>
          <p:cNvGrpSpPr/>
          <p:nvPr/>
        </p:nvGrpSpPr>
        <p:grpSpPr>
          <a:xfrm>
            <a:off x="5214858" y="1954478"/>
            <a:ext cx="236119" cy="891740"/>
            <a:chOff x="7515817" y="1902246"/>
            <a:chExt cx="236119" cy="891740"/>
          </a:xfrm>
        </p:grpSpPr>
        <p:sp>
          <p:nvSpPr>
            <p:cNvPr id="62" name="Arrow: Up 61">
              <a:extLst>
                <a:ext uri="{FF2B5EF4-FFF2-40B4-BE49-F238E27FC236}">
                  <a16:creationId xmlns:a16="http://schemas.microsoft.com/office/drawing/2014/main" id="{50AA1EC1-354E-256E-151B-7CBEF95EC541}"/>
                </a:ext>
              </a:extLst>
            </p:cNvPr>
            <p:cNvSpPr/>
            <p:nvPr/>
          </p:nvSpPr>
          <p:spPr>
            <a:xfrm>
              <a:off x="7586926" y="2236802"/>
              <a:ext cx="117085" cy="5571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rgbClr val="00B050"/>
                </a:solidFill>
              </a:endParaRPr>
            </a:p>
          </p:txBody>
        </p:sp>
        <p:sp>
          <p:nvSpPr>
            <p:cNvPr id="63" name="TextBox 62">
              <a:extLst>
                <a:ext uri="{FF2B5EF4-FFF2-40B4-BE49-F238E27FC236}">
                  <a16:creationId xmlns:a16="http://schemas.microsoft.com/office/drawing/2014/main" id="{422E4DF0-41DA-BF73-A997-E8D656D253DC}"/>
                </a:ext>
              </a:extLst>
            </p:cNvPr>
            <p:cNvSpPr txBox="1"/>
            <p:nvPr/>
          </p:nvSpPr>
          <p:spPr>
            <a:xfrm>
              <a:off x="7515817" y="1902246"/>
              <a:ext cx="236119" cy="369332"/>
            </a:xfrm>
            <a:prstGeom prst="rect">
              <a:avLst/>
            </a:prstGeom>
            <a:noFill/>
          </p:spPr>
          <p:txBody>
            <a:bodyPr wrap="square">
              <a:spAutoFit/>
            </a:bodyPr>
            <a:lstStyle/>
            <a:p>
              <a:r>
                <a:rPr lang="en-GB" dirty="0">
                  <a:solidFill>
                    <a:srgbClr val="00B050"/>
                  </a:solidFill>
                </a:rPr>
                <a:t>*</a:t>
              </a:r>
            </a:p>
          </p:txBody>
        </p:sp>
      </p:grpSp>
      <p:grpSp>
        <p:nvGrpSpPr>
          <p:cNvPr id="64" name="Group 63">
            <a:extLst>
              <a:ext uri="{FF2B5EF4-FFF2-40B4-BE49-F238E27FC236}">
                <a16:creationId xmlns:a16="http://schemas.microsoft.com/office/drawing/2014/main" id="{20C23FCF-F5A1-9786-541D-5B040DB517D3}"/>
              </a:ext>
            </a:extLst>
          </p:cNvPr>
          <p:cNvGrpSpPr/>
          <p:nvPr/>
        </p:nvGrpSpPr>
        <p:grpSpPr>
          <a:xfrm>
            <a:off x="3486096" y="2037194"/>
            <a:ext cx="236119" cy="891740"/>
            <a:chOff x="7515817" y="1902246"/>
            <a:chExt cx="236119" cy="891740"/>
          </a:xfrm>
        </p:grpSpPr>
        <p:sp>
          <p:nvSpPr>
            <p:cNvPr id="65" name="Arrow: Up 64">
              <a:extLst>
                <a:ext uri="{FF2B5EF4-FFF2-40B4-BE49-F238E27FC236}">
                  <a16:creationId xmlns:a16="http://schemas.microsoft.com/office/drawing/2014/main" id="{112916DB-1FB0-38CB-92B5-C2FA56B092A2}"/>
                </a:ext>
              </a:extLst>
            </p:cNvPr>
            <p:cNvSpPr/>
            <p:nvPr/>
          </p:nvSpPr>
          <p:spPr>
            <a:xfrm>
              <a:off x="7586926" y="2236802"/>
              <a:ext cx="117085" cy="5571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
          <p:nvSpPr>
            <p:cNvPr id="66" name="TextBox 65">
              <a:extLst>
                <a:ext uri="{FF2B5EF4-FFF2-40B4-BE49-F238E27FC236}">
                  <a16:creationId xmlns:a16="http://schemas.microsoft.com/office/drawing/2014/main" id="{ECFFC335-764A-6EA3-CC69-B4599EE89296}"/>
                </a:ext>
              </a:extLst>
            </p:cNvPr>
            <p:cNvSpPr txBox="1"/>
            <p:nvPr/>
          </p:nvSpPr>
          <p:spPr>
            <a:xfrm>
              <a:off x="7515817" y="1902246"/>
              <a:ext cx="236119" cy="369332"/>
            </a:xfrm>
            <a:prstGeom prst="rect">
              <a:avLst/>
            </a:prstGeom>
            <a:noFill/>
          </p:spPr>
          <p:txBody>
            <a:bodyPr wrap="square">
              <a:spAutoFit/>
            </a:bodyPr>
            <a:lstStyle/>
            <a:p>
              <a:r>
                <a:rPr lang="en-GB" dirty="0">
                  <a:solidFill>
                    <a:srgbClr val="00B050"/>
                  </a:solidFill>
                </a:rPr>
                <a:t>*</a:t>
              </a:r>
            </a:p>
          </p:txBody>
        </p:sp>
      </p:grpSp>
      <p:grpSp>
        <p:nvGrpSpPr>
          <p:cNvPr id="67" name="Group 66">
            <a:extLst>
              <a:ext uri="{FF2B5EF4-FFF2-40B4-BE49-F238E27FC236}">
                <a16:creationId xmlns:a16="http://schemas.microsoft.com/office/drawing/2014/main" id="{8F42A62C-EFE6-E545-30BA-09190D2C9B65}"/>
              </a:ext>
            </a:extLst>
          </p:cNvPr>
          <p:cNvGrpSpPr/>
          <p:nvPr/>
        </p:nvGrpSpPr>
        <p:grpSpPr>
          <a:xfrm>
            <a:off x="2487598" y="2052618"/>
            <a:ext cx="236119" cy="891740"/>
            <a:chOff x="7515817" y="1902246"/>
            <a:chExt cx="236119" cy="891740"/>
          </a:xfrm>
        </p:grpSpPr>
        <p:sp>
          <p:nvSpPr>
            <p:cNvPr id="68" name="Arrow: Up 67">
              <a:extLst>
                <a:ext uri="{FF2B5EF4-FFF2-40B4-BE49-F238E27FC236}">
                  <a16:creationId xmlns:a16="http://schemas.microsoft.com/office/drawing/2014/main" id="{DA4413BF-CCEB-DBFB-AA56-95B8EE3712A1}"/>
                </a:ext>
              </a:extLst>
            </p:cNvPr>
            <p:cNvSpPr/>
            <p:nvPr/>
          </p:nvSpPr>
          <p:spPr>
            <a:xfrm>
              <a:off x="7586926" y="2236802"/>
              <a:ext cx="117085" cy="5571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rgbClr val="00B050"/>
                </a:solidFill>
              </a:endParaRPr>
            </a:p>
          </p:txBody>
        </p:sp>
        <p:sp>
          <p:nvSpPr>
            <p:cNvPr id="69" name="TextBox 68">
              <a:extLst>
                <a:ext uri="{FF2B5EF4-FFF2-40B4-BE49-F238E27FC236}">
                  <a16:creationId xmlns:a16="http://schemas.microsoft.com/office/drawing/2014/main" id="{E1CA9480-2D43-8248-2115-41411734A8B2}"/>
                </a:ext>
              </a:extLst>
            </p:cNvPr>
            <p:cNvSpPr txBox="1"/>
            <p:nvPr/>
          </p:nvSpPr>
          <p:spPr>
            <a:xfrm>
              <a:off x="7515817" y="1902246"/>
              <a:ext cx="236119" cy="369332"/>
            </a:xfrm>
            <a:prstGeom prst="rect">
              <a:avLst/>
            </a:prstGeom>
            <a:noFill/>
          </p:spPr>
          <p:txBody>
            <a:bodyPr wrap="square">
              <a:spAutoFit/>
            </a:bodyPr>
            <a:lstStyle/>
            <a:p>
              <a:r>
                <a:rPr lang="en-GB" dirty="0">
                  <a:solidFill>
                    <a:srgbClr val="00B050"/>
                  </a:solidFill>
                </a:rPr>
                <a:t>*</a:t>
              </a:r>
            </a:p>
          </p:txBody>
        </p:sp>
      </p:grpSp>
      <p:grpSp>
        <p:nvGrpSpPr>
          <p:cNvPr id="70" name="Group 69">
            <a:extLst>
              <a:ext uri="{FF2B5EF4-FFF2-40B4-BE49-F238E27FC236}">
                <a16:creationId xmlns:a16="http://schemas.microsoft.com/office/drawing/2014/main" id="{76E6D70D-5EC8-8409-7F8D-A28FF619E996}"/>
              </a:ext>
            </a:extLst>
          </p:cNvPr>
          <p:cNvGrpSpPr/>
          <p:nvPr/>
        </p:nvGrpSpPr>
        <p:grpSpPr>
          <a:xfrm>
            <a:off x="1522402" y="2080376"/>
            <a:ext cx="236119" cy="891740"/>
            <a:chOff x="7515817" y="1902246"/>
            <a:chExt cx="236119" cy="891740"/>
          </a:xfrm>
        </p:grpSpPr>
        <p:sp>
          <p:nvSpPr>
            <p:cNvPr id="71" name="Arrow: Up 70">
              <a:extLst>
                <a:ext uri="{FF2B5EF4-FFF2-40B4-BE49-F238E27FC236}">
                  <a16:creationId xmlns:a16="http://schemas.microsoft.com/office/drawing/2014/main" id="{68914CF8-0BC5-B739-086C-8B0F3EE480C7}"/>
                </a:ext>
              </a:extLst>
            </p:cNvPr>
            <p:cNvSpPr/>
            <p:nvPr/>
          </p:nvSpPr>
          <p:spPr>
            <a:xfrm>
              <a:off x="7586926" y="2236802"/>
              <a:ext cx="117085" cy="5571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
          <p:nvSpPr>
            <p:cNvPr id="72" name="TextBox 71">
              <a:extLst>
                <a:ext uri="{FF2B5EF4-FFF2-40B4-BE49-F238E27FC236}">
                  <a16:creationId xmlns:a16="http://schemas.microsoft.com/office/drawing/2014/main" id="{BA59C739-D3AE-0810-0A4A-064264DE077D}"/>
                </a:ext>
              </a:extLst>
            </p:cNvPr>
            <p:cNvSpPr txBox="1"/>
            <p:nvPr/>
          </p:nvSpPr>
          <p:spPr>
            <a:xfrm>
              <a:off x="7515817" y="1902246"/>
              <a:ext cx="236119" cy="369332"/>
            </a:xfrm>
            <a:prstGeom prst="rect">
              <a:avLst/>
            </a:prstGeom>
            <a:noFill/>
          </p:spPr>
          <p:txBody>
            <a:bodyPr wrap="square">
              <a:spAutoFit/>
            </a:bodyPr>
            <a:lstStyle/>
            <a:p>
              <a:r>
                <a:rPr lang="en-GB" dirty="0">
                  <a:solidFill>
                    <a:srgbClr val="00B050"/>
                  </a:solidFill>
                </a:rPr>
                <a:t>*</a:t>
              </a:r>
            </a:p>
          </p:txBody>
        </p:sp>
      </p:grpSp>
      <p:grpSp>
        <p:nvGrpSpPr>
          <p:cNvPr id="81" name="Group 80">
            <a:extLst>
              <a:ext uri="{FF2B5EF4-FFF2-40B4-BE49-F238E27FC236}">
                <a16:creationId xmlns:a16="http://schemas.microsoft.com/office/drawing/2014/main" id="{7416A3B7-9216-2049-17A7-02614A1597DD}"/>
              </a:ext>
            </a:extLst>
          </p:cNvPr>
          <p:cNvGrpSpPr/>
          <p:nvPr/>
        </p:nvGrpSpPr>
        <p:grpSpPr>
          <a:xfrm>
            <a:off x="11604082" y="2340218"/>
            <a:ext cx="236119" cy="631898"/>
            <a:chOff x="7515817" y="1902246"/>
            <a:chExt cx="236119" cy="631898"/>
          </a:xfrm>
        </p:grpSpPr>
        <p:sp>
          <p:nvSpPr>
            <p:cNvPr id="82" name="Arrow: Up 81">
              <a:extLst>
                <a:ext uri="{FF2B5EF4-FFF2-40B4-BE49-F238E27FC236}">
                  <a16:creationId xmlns:a16="http://schemas.microsoft.com/office/drawing/2014/main" id="{DC82ECAB-D154-5185-43C0-8A54CE77E02D}"/>
                </a:ext>
              </a:extLst>
            </p:cNvPr>
            <p:cNvSpPr/>
            <p:nvPr/>
          </p:nvSpPr>
          <p:spPr>
            <a:xfrm>
              <a:off x="7586927" y="2236802"/>
              <a:ext cx="98732" cy="297342"/>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rgbClr val="00B050"/>
                </a:solidFill>
              </a:endParaRPr>
            </a:p>
          </p:txBody>
        </p:sp>
        <p:sp>
          <p:nvSpPr>
            <p:cNvPr id="83" name="TextBox 82">
              <a:extLst>
                <a:ext uri="{FF2B5EF4-FFF2-40B4-BE49-F238E27FC236}">
                  <a16:creationId xmlns:a16="http://schemas.microsoft.com/office/drawing/2014/main" id="{327D291F-8CC8-82F2-34C1-3D862475D080}"/>
                </a:ext>
              </a:extLst>
            </p:cNvPr>
            <p:cNvSpPr txBox="1"/>
            <p:nvPr/>
          </p:nvSpPr>
          <p:spPr>
            <a:xfrm>
              <a:off x="7515817" y="1902246"/>
              <a:ext cx="236119" cy="369332"/>
            </a:xfrm>
            <a:prstGeom prst="rect">
              <a:avLst/>
            </a:prstGeom>
            <a:noFill/>
          </p:spPr>
          <p:txBody>
            <a:bodyPr wrap="square">
              <a:spAutoFit/>
            </a:bodyPr>
            <a:lstStyle/>
            <a:p>
              <a:r>
                <a:rPr lang="en-GB" dirty="0">
                  <a:solidFill>
                    <a:srgbClr val="00B050"/>
                  </a:solidFill>
                </a:rPr>
                <a:t>*</a:t>
              </a:r>
            </a:p>
          </p:txBody>
        </p:sp>
      </p:grpSp>
    </p:spTree>
    <p:extLst>
      <p:ext uri="{BB962C8B-B14F-4D97-AF65-F5344CB8AC3E}">
        <p14:creationId xmlns:p14="http://schemas.microsoft.com/office/powerpoint/2010/main" val="374482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308DFD6-EF6C-933E-C33A-F77E4BB59515}"/>
              </a:ext>
            </a:extLst>
          </p:cNvPr>
          <p:cNvSpPr txBox="1">
            <a:spLocks/>
          </p:cNvSpPr>
          <p:nvPr/>
        </p:nvSpPr>
        <p:spPr>
          <a:xfrm>
            <a:off x="838200" y="319802"/>
            <a:ext cx="10515600" cy="646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accent2">
                    <a:lumMod val="75000"/>
                  </a:schemeClr>
                </a:solidFill>
              </a:rPr>
              <a:t>Microbial-derived C, N and glucose-derived </a:t>
            </a:r>
            <a:r>
              <a:rPr lang="en-GB" sz="3600" b="1" baseline="30000" dirty="0">
                <a:solidFill>
                  <a:schemeClr val="accent2">
                    <a:lumMod val="75000"/>
                  </a:schemeClr>
                </a:solidFill>
              </a:rPr>
              <a:t>14</a:t>
            </a:r>
            <a:r>
              <a:rPr lang="en-GB" sz="3600" b="1" dirty="0">
                <a:solidFill>
                  <a:schemeClr val="accent2">
                    <a:lumMod val="75000"/>
                  </a:schemeClr>
                </a:solidFill>
              </a:rPr>
              <a:t>C-MBC (T3) </a:t>
            </a:r>
          </a:p>
        </p:txBody>
      </p:sp>
      <p:sp>
        <p:nvSpPr>
          <p:cNvPr id="6" name="Номер слайда 5">
            <a:extLst>
              <a:ext uri="{FF2B5EF4-FFF2-40B4-BE49-F238E27FC236}">
                <a16:creationId xmlns:a16="http://schemas.microsoft.com/office/drawing/2014/main" id="{579BCA1B-B042-7146-7FCE-2A9B3C1C9E70}"/>
              </a:ext>
            </a:extLst>
          </p:cNvPr>
          <p:cNvSpPr>
            <a:spLocks noGrp="1"/>
          </p:cNvSpPr>
          <p:nvPr>
            <p:ph type="sldNum" sz="quarter" idx="12"/>
          </p:nvPr>
        </p:nvSpPr>
        <p:spPr/>
        <p:txBody>
          <a:bodyPr/>
          <a:lstStyle/>
          <a:p>
            <a:fld id="{C018B291-1AAC-4D9F-9BA5-E4472E391701}" type="slidenum">
              <a:rPr lang="en-GB" smtClean="0"/>
              <a:t>6</a:t>
            </a:fld>
            <a:endParaRPr lang="en-GB" dirty="0"/>
          </a:p>
        </p:txBody>
      </p:sp>
      <p:grpSp>
        <p:nvGrpSpPr>
          <p:cNvPr id="34" name="Group 33">
            <a:extLst>
              <a:ext uri="{FF2B5EF4-FFF2-40B4-BE49-F238E27FC236}">
                <a16:creationId xmlns:a16="http://schemas.microsoft.com/office/drawing/2014/main" id="{57BD3CF9-0F51-9EE9-D03E-EB5C31F0C8E1}"/>
              </a:ext>
            </a:extLst>
          </p:cNvPr>
          <p:cNvGrpSpPr/>
          <p:nvPr/>
        </p:nvGrpSpPr>
        <p:grpSpPr>
          <a:xfrm>
            <a:off x="10918578" y="5231556"/>
            <a:ext cx="861338" cy="1124794"/>
            <a:chOff x="6571488" y="-311963"/>
            <a:chExt cx="454878" cy="638154"/>
          </a:xfrm>
        </p:grpSpPr>
        <p:sp>
          <p:nvSpPr>
            <p:cNvPr id="35" name="Rectangle 34">
              <a:extLst>
                <a:ext uri="{FF2B5EF4-FFF2-40B4-BE49-F238E27FC236}">
                  <a16:creationId xmlns:a16="http://schemas.microsoft.com/office/drawing/2014/main" id="{9C624ADE-3E14-1EDB-38BF-7A45E20DFA7C}"/>
                </a:ext>
              </a:extLst>
            </p:cNvPr>
            <p:cNvSpPr/>
            <p:nvPr/>
          </p:nvSpPr>
          <p:spPr>
            <a:xfrm>
              <a:off x="6571488" y="134112"/>
              <a:ext cx="121412" cy="15436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6" name="Rectangle 35">
              <a:extLst>
                <a:ext uri="{FF2B5EF4-FFF2-40B4-BE49-F238E27FC236}">
                  <a16:creationId xmlns:a16="http://schemas.microsoft.com/office/drawing/2014/main" id="{530665AF-0F0E-DCE5-4754-60F8660901BE}"/>
                </a:ext>
              </a:extLst>
            </p:cNvPr>
            <p:cNvSpPr/>
            <p:nvPr/>
          </p:nvSpPr>
          <p:spPr>
            <a:xfrm>
              <a:off x="6572122" y="-86474"/>
              <a:ext cx="121412" cy="1543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TextBox 36">
              <a:extLst>
                <a:ext uri="{FF2B5EF4-FFF2-40B4-BE49-F238E27FC236}">
                  <a16:creationId xmlns:a16="http://schemas.microsoft.com/office/drawing/2014/main" id="{9C2272EA-F515-4F8E-1DE7-3A7A533437E0}"/>
                </a:ext>
              </a:extLst>
            </p:cNvPr>
            <p:cNvSpPr txBox="1"/>
            <p:nvPr/>
          </p:nvSpPr>
          <p:spPr>
            <a:xfrm>
              <a:off x="6703389" y="-87868"/>
              <a:ext cx="322707" cy="192079"/>
            </a:xfrm>
            <a:prstGeom prst="rect">
              <a:avLst/>
            </a:prstGeom>
            <a:noFill/>
          </p:spPr>
          <p:txBody>
            <a:bodyPr wrap="none" rtlCol="0">
              <a:spAutoFit/>
            </a:bodyPr>
            <a:lstStyle/>
            <a:p>
              <a:r>
                <a:rPr lang="en-GB" sz="1600" dirty="0"/>
                <a:t>open</a:t>
              </a:r>
            </a:p>
          </p:txBody>
        </p:sp>
        <p:sp>
          <p:nvSpPr>
            <p:cNvPr id="38" name="TextBox 37">
              <a:extLst>
                <a:ext uri="{FF2B5EF4-FFF2-40B4-BE49-F238E27FC236}">
                  <a16:creationId xmlns:a16="http://schemas.microsoft.com/office/drawing/2014/main" id="{605D11F3-BD3F-84FC-2C0A-1919541D5816}"/>
                </a:ext>
              </a:extLst>
            </p:cNvPr>
            <p:cNvSpPr txBox="1"/>
            <p:nvPr/>
          </p:nvSpPr>
          <p:spPr>
            <a:xfrm>
              <a:off x="6703389" y="134112"/>
              <a:ext cx="278957" cy="192079"/>
            </a:xfrm>
            <a:prstGeom prst="rect">
              <a:avLst/>
            </a:prstGeom>
            <a:noFill/>
          </p:spPr>
          <p:txBody>
            <a:bodyPr wrap="none" rtlCol="0">
              <a:spAutoFit/>
            </a:bodyPr>
            <a:lstStyle/>
            <a:p>
              <a:r>
                <a:rPr lang="en-GB" sz="1600" dirty="0"/>
                <a:t>tree</a:t>
              </a:r>
            </a:p>
          </p:txBody>
        </p:sp>
        <p:sp>
          <p:nvSpPr>
            <p:cNvPr id="39" name="TextBox 38">
              <a:extLst>
                <a:ext uri="{FF2B5EF4-FFF2-40B4-BE49-F238E27FC236}">
                  <a16:creationId xmlns:a16="http://schemas.microsoft.com/office/drawing/2014/main" id="{A7EFD1BE-BE41-150C-826B-2C4448615F37}"/>
                </a:ext>
              </a:extLst>
            </p:cNvPr>
            <p:cNvSpPr txBox="1"/>
            <p:nvPr/>
          </p:nvSpPr>
          <p:spPr>
            <a:xfrm>
              <a:off x="6596519" y="-311963"/>
              <a:ext cx="429847" cy="192079"/>
            </a:xfrm>
            <a:prstGeom prst="rect">
              <a:avLst/>
            </a:prstGeom>
            <a:noFill/>
          </p:spPr>
          <p:txBody>
            <a:bodyPr wrap="none" rtlCol="0">
              <a:spAutoFit/>
            </a:bodyPr>
            <a:lstStyle/>
            <a:p>
              <a:r>
                <a:rPr lang="en-GB" sz="1600" b="1" u="sng" dirty="0"/>
                <a:t>Habitat</a:t>
              </a:r>
            </a:p>
          </p:txBody>
        </p:sp>
      </p:grpSp>
      <p:grpSp>
        <p:nvGrpSpPr>
          <p:cNvPr id="19" name="Group 18">
            <a:extLst>
              <a:ext uri="{FF2B5EF4-FFF2-40B4-BE49-F238E27FC236}">
                <a16:creationId xmlns:a16="http://schemas.microsoft.com/office/drawing/2014/main" id="{41497CF6-ACED-2FC2-7B52-F0FC9A98315B}"/>
              </a:ext>
            </a:extLst>
          </p:cNvPr>
          <p:cNvGrpSpPr/>
          <p:nvPr/>
        </p:nvGrpSpPr>
        <p:grpSpPr>
          <a:xfrm>
            <a:off x="-160334" y="1114831"/>
            <a:ext cx="12383424" cy="4099943"/>
            <a:chOff x="-160334" y="1114831"/>
            <a:chExt cx="12383424" cy="4099943"/>
          </a:xfrm>
        </p:grpSpPr>
        <p:grpSp>
          <p:nvGrpSpPr>
            <p:cNvPr id="44" name="Group 43">
              <a:extLst>
                <a:ext uri="{FF2B5EF4-FFF2-40B4-BE49-F238E27FC236}">
                  <a16:creationId xmlns:a16="http://schemas.microsoft.com/office/drawing/2014/main" id="{1A798C4D-5FD4-8338-CEF2-7A2970BA0E0E}"/>
                </a:ext>
              </a:extLst>
            </p:cNvPr>
            <p:cNvGrpSpPr/>
            <p:nvPr/>
          </p:nvGrpSpPr>
          <p:grpSpPr>
            <a:xfrm>
              <a:off x="-160334" y="1114831"/>
              <a:ext cx="12383424" cy="4099943"/>
              <a:chOff x="-160334" y="1114831"/>
              <a:chExt cx="12383424" cy="4099943"/>
            </a:xfrm>
          </p:grpSpPr>
          <p:grpSp>
            <p:nvGrpSpPr>
              <p:cNvPr id="45" name="Group 44">
                <a:extLst>
                  <a:ext uri="{FF2B5EF4-FFF2-40B4-BE49-F238E27FC236}">
                    <a16:creationId xmlns:a16="http://schemas.microsoft.com/office/drawing/2014/main" id="{9CA71551-5A20-D7FD-7AD7-6BEED044E9C1}"/>
                  </a:ext>
                </a:extLst>
              </p:cNvPr>
              <p:cNvGrpSpPr/>
              <p:nvPr/>
            </p:nvGrpSpPr>
            <p:grpSpPr>
              <a:xfrm>
                <a:off x="-160334" y="1114831"/>
                <a:ext cx="12383424" cy="4099943"/>
                <a:chOff x="-160334" y="1114831"/>
                <a:chExt cx="12383424" cy="4099943"/>
              </a:xfrm>
            </p:grpSpPr>
            <p:grpSp>
              <p:nvGrpSpPr>
                <p:cNvPr id="47" name="Group 46">
                  <a:extLst>
                    <a:ext uri="{FF2B5EF4-FFF2-40B4-BE49-F238E27FC236}">
                      <a16:creationId xmlns:a16="http://schemas.microsoft.com/office/drawing/2014/main" id="{96A2A20D-1069-BE44-D055-38CA7C1D73FA}"/>
                    </a:ext>
                  </a:extLst>
                </p:cNvPr>
                <p:cNvGrpSpPr/>
                <p:nvPr/>
              </p:nvGrpSpPr>
              <p:grpSpPr>
                <a:xfrm>
                  <a:off x="8111857" y="1141278"/>
                  <a:ext cx="4111233" cy="4073496"/>
                  <a:chOff x="8086917" y="1100556"/>
                  <a:chExt cx="4111233" cy="4073496"/>
                </a:xfrm>
              </p:grpSpPr>
              <p:graphicFrame>
                <p:nvGraphicFramePr>
                  <p:cNvPr id="56" name="Chart 55">
                    <a:extLst>
                      <a:ext uri="{FF2B5EF4-FFF2-40B4-BE49-F238E27FC236}">
                        <a16:creationId xmlns:a16="http://schemas.microsoft.com/office/drawing/2014/main" id="{20DAD2FE-B7E3-EC9E-4E88-26D0A98916A7}"/>
                      </a:ext>
                    </a:extLst>
                  </p:cNvPr>
                  <p:cNvGraphicFramePr>
                    <a:graphicFrameLocks/>
                  </p:cNvGraphicFramePr>
                  <p:nvPr>
                    <p:extLst>
                      <p:ext uri="{D42A27DB-BD31-4B8C-83A1-F6EECF244321}">
                        <p14:modId xmlns:p14="http://schemas.microsoft.com/office/powerpoint/2010/main" val="4144962231"/>
                      </p:ext>
                    </p:extLst>
                  </p:nvPr>
                </p:nvGraphicFramePr>
                <p:xfrm>
                  <a:off x="8086917" y="1775652"/>
                  <a:ext cx="4111233" cy="3398400"/>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a:extLst>
                      <a:ext uri="{FF2B5EF4-FFF2-40B4-BE49-F238E27FC236}">
                        <a16:creationId xmlns:a16="http://schemas.microsoft.com/office/drawing/2014/main" id="{1A2921B8-EB58-41F9-BC6F-795C2C41C885}"/>
                      </a:ext>
                    </a:extLst>
                  </p:cNvPr>
                  <p:cNvSpPr txBox="1"/>
                  <p:nvPr/>
                </p:nvSpPr>
                <p:spPr>
                  <a:xfrm>
                    <a:off x="9668036" y="1100556"/>
                    <a:ext cx="1225602" cy="369332"/>
                  </a:xfrm>
                  <a:prstGeom prst="rect">
                    <a:avLst/>
                  </a:prstGeom>
                  <a:solidFill>
                    <a:schemeClr val="bg1"/>
                  </a:solidFill>
                </p:spPr>
                <p:txBody>
                  <a:bodyPr wrap="square" rtlCol="0">
                    <a:spAutoFit/>
                  </a:bodyPr>
                  <a:lstStyle/>
                  <a:p>
                    <a:pPr algn="ctr"/>
                    <a:r>
                      <a:rPr lang="en-GB" b="1" dirty="0"/>
                      <a:t>Total MBN</a:t>
                    </a:r>
                  </a:p>
                </p:txBody>
              </p:sp>
            </p:grpSp>
            <p:grpSp>
              <p:nvGrpSpPr>
                <p:cNvPr id="48" name="Group 47">
                  <a:extLst>
                    <a:ext uri="{FF2B5EF4-FFF2-40B4-BE49-F238E27FC236}">
                      <a16:creationId xmlns:a16="http://schemas.microsoft.com/office/drawing/2014/main" id="{50723FD1-847D-8106-C7D8-5CCCC528C819}"/>
                    </a:ext>
                  </a:extLst>
                </p:cNvPr>
                <p:cNvGrpSpPr/>
                <p:nvPr/>
              </p:nvGrpSpPr>
              <p:grpSpPr>
                <a:xfrm>
                  <a:off x="-160334" y="1114831"/>
                  <a:ext cx="4473754" cy="4044535"/>
                  <a:chOff x="3513019" y="1230715"/>
                  <a:chExt cx="4473754" cy="4044535"/>
                </a:xfrm>
              </p:grpSpPr>
              <p:graphicFrame>
                <p:nvGraphicFramePr>
                  <p:cNvPr id="53" name="Chart 52">
                    <a:extLst>
                      <a:ext uri="{FF2B5EF4-FFF2-40B4-BE49-F238E27FC236}">
                        <a16:creationId xmlns:a16="http://schemas.microsoft.com/office/drawing/2014/main" id="{B88B1123-77D8-DD58-7817-A5D23C7644E8}"/>
                      </a:ext>
                    </a:extLst>
                  </p:cNvPr>
                  <p:cNvGraphicFramePr>
                    <a:graphicFrameLocks/>
                  </p:cNvGraphicFramePr>
                  <p:nvPr>
                    <p:extLst>
                      <p:ext uri="{D42A27DB-BD31-4B8C-83A1-F6EECF244321}">
                        <p14:modId xmlns:p14="http://schemas.microsoft.com/office/powerpoint/2010/main" val="1677177447"/>
                      </p:ext>
                    </p:extLst>
                  </p:nvPr>
                </p:nvGraphicFramePr>
                <p:xfrm>
                  <a:off x="3513019" y="1996083"/>
                  <a:ext cx="4473754" cy="3279167"/>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A2314216-04A4-D4C4-5DD2-F7E1DBD9A18A}"/>
                      </a:ext>
                    </a:extLst>
                  </p:cNvPr>
                  <p:cNvSpPr txBox="1"/>
                  <p:nvPr/>
                </p:nvSpPr>
                <p:spPr>
                  <a:xfrm>
                    <a:off x="5319475" y="1230715"/>
                    <a:ext cx="1225602" cy="369332"/>
                  </a:xfrm>
                  <a:prstGeom prst="rect">
                    <a:avLst/>
                  </a:prstGeom>
                  <a:solidFill>
                    <a:schemeClr val="bg1"/>
                  </a:solidFill>
                </p:spPr>
                <p:txBody>
                  <a:bodyPr wrap="square" rtlCol="0">
                    <a:spAutoFit/>
                  </a:bodyPr>
                  <a:lstStyle/>
                  <a:p>
                    <a:pPr algn="ctr"/>
                    <a:r>
                      <a:rPr lang="en-GB" b="1" dirty="0"/>
                      <a:t>Total MBC</a:t>
                    </a:r>
                  </a:p>
                </p:txBody>
              </p:sp>
            </p:grpSp>
            <p:grpSp>
              <p:nvGrpSpPr>
                <p:cNvPr id="49" name="Group 48">
                  <a:extLst>
                    <a:ext uri="{FF2B5EF4-FFF2-40B4-BE49-F238E27FC236}">
                      <a16:creationId xmlns:a16="http://schemas.microsoft.com/office/drawing/2014/main" id="{F89D6E1B-3D16-0232-31C2-289DDE97B2B2}"/>
                    </a:ext>
                  </a:extLst>
                </p:cNvPr>
                <p:cNvGrpSpPr/>
                <p:nvPr/>
              </p:nvGrpSpPr>
              <p:grpSpPr>
                <a:xfrm>
                  <a:off x="4128161" y="1146167"/>
                  <a:ext cx="4111234" cy="4041335"/>
                  <a:chOff x="-590381" y="1163620"/>
                  <a:chExt cx="4111234" cy="4041335"/>
                </a:xfrm>
              </p:grpSpPr>
              <p:graphicFrame>
                <p:nvGraphicFramePr>
                  <p:cNvPr id="51" name="Chart 50">
                    <a:extLst>
                      <a:ext uri="{FF2B5EF4-FFF2-40B4-BE49-F238E27FC236}">
                        <a16:creationId xmlns:a16="http://schemas.microsoft.com/office/drawing/2014/main" id="{77367DA9-E2E9-19F5-F08F-DB9D81AE990A}"/>
                      </a:ext>
                    </a:extLst>
                  </p:cNvPr>
                  <p:cNvGraphicFramePr>
                    <a:graphicFrameLocks/>
                  </p:cNvGraphicFramePr>
                  <p:nvPr>
                    <p:extLst>
                      <p:ext uri="{D42A27DB-BD31-4B8C-83A1-F6EECF244321}">
                        <p14:modId xmlns:p14="http://schemas.microsoft.com/office/powerpoint/2010/main" val="1383605511"/>
                      </p:ext>
                    </p:extLst>
                  </p:nvPr>
                </p:nvGraphicFramePr>
                <p:xfrm>
                  <a:off x="-590381" y="1907189"/>
                  <a:ext cx="4111234" cy="3297766"/>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a:extLst>
                      <a:ext uri="{FF2B5EF4-FFF2-40B4-BE49-F238E27FC236}">
                        <a16:creationId xmlns:a16="http://schemas.microsoft.com/office/drawing/2014/main" id="{E82286B6-CEC1-10F8-B2A0-C1408ECEFDAF}"/>
                      </a:ext>
                    </a:extLst>
                  </p:cNvPr>
                  <p:cNvSpPr txBox="1"/>
                  <p:nvPr/>
                </p:nvSpPr>
                <p:spPr>
                  <a:xfrm>
                    <a:off x="932823" y="1163620"/>
                    <a:ext cx="1225602" cy="369332"/>
                  </a:xfrm>
                  <a:prstGeom prst="rect">
                    <a:avLst/>
                  </a:prstGeom>
                  <a:solidFill>
                    <a:schemeClr val="bg1"/>
                  </a:solidFill>
                </p:spPr>
                <p:txBody>
                  <a:bodyPr wrap="square" rtlCol="0">
                    <a:spAutoFit/>
                  </a:bodyPr>
                  <a:lstStyle/>
                  <a:p>
                    <a:pPr algn="ctr"/>
                    <a:r>
                      <a:rPr lang="en-GB" b="1" baseline="30000" dirty="0"/>
                      <a:t>14</a:t>
                    </a:r>
                    <a:r>
                      <a:rPr lang="en-GB" b="1" dirty="0"/>
                      <a:t>C-MBC</a:t>
                    </a:r>
                  </a:p>
                </p:txBody>
              </p:sp>
            </p:grpSp>
          </p:grpSp>
          <p:sp>
            <p:nvSpPr>
              <p:cNvPr id="46" name="Rectangle 45">
                <a:extLst>
                  <a:ext uri="{FF2B5EF4-FFF2-40B4-BE49-F238E27FC236}">
                    <a16:creationId xmlns:a16="http://schemas.microsoft.com/office/drawing/2014/main" id="{EB4E9029-34E7-B949-A4AF-76BD0DD45CA1}"/>
                  </a:ext>
                </a:extLst>
              </p:cNvPr>
              <p:cNvSpPr/>
              <p:nvPr/>
            </p:nvSpPr>
            <p:spPr>
              <a:xfrm>
                <a:off x="-16933" y="4792133"/>
                <a:ext cx="12191995" cy="419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 name="Straight Connector 11">
              <a:extLst>
                <a:ext uri="{FF2B5EF4-FFF2-40B4-BE49-F238E27FC236}">
                  <a16:creationId xmlns:a16="http://schemas.microsoft.com/office/drawing/2014/main" id="{24D6FE7A-4FDF-576C-130E-5F82E11F3E63}"/>
                </a:ext>
              </a:extLst>
            </p:cNvPr>
            <p:cNvCxnSpPr>
              <a:cxnSpLocks/>
            </p:cNvCxnSpPr>
            <p:nvPr/>
          </p:nvCxnSpPr>
          <p:spPr>
            <a:xfrm>
              <a:off x="1998132" y="1905997"/>
              <a:ext cx="0" cy="1990899"/>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43" name="Straight Connector 42">
              <a:extLst>
                <a:ext uri="{FF2B5EF4-FFF2-40B4-BE49-F238E27FC236}">
                  <a16:creationId xmlns:a16="http://schemas.microsoft.com/office/drawing/2014/main" id="{FB46BC31-053E-0B5E-705A-086464ED2389}"/>
                </a:ext>
              </a:extLst>
            </p:cNvPr>
            <p:cNvCxnSpPr>
              <a:cxnSpLocks/>
            </p:cNvCxnSpPr>
            <p:nvPr/>
          </p:nvCxnSpPr>
          <p:spPr>
            <a:xfrm>
              <a:off x="3098800" y="1905997"/>
              <a:ext cx="0" cy="2023290"/>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58" name="Straight Connector 57">
              <a:extLst>
                <a:ext uri="{FF2B5EF4-FFF2-40B4-BE49-F238E27FC236}">
                  <a16:creationId xmlns:a16="http://schemas.microsoft.com/office/drawing/2014/main" id="{66C39013-A34E-8195-579D-0462A6ED896B}"/>
                </a:ext>
              </a:extLst>
            </p:cNvPr>
            <p:cNvCxnSpPr>
              <a:cxnSpLocks/>
            </p:cNvCxnSpPr>
            <p:nvPr/>
          </p:nvCxnSpPr>
          <p:spPr>
            <a:xfrm>
              <a:off x="5776300" y="1916167"/>
              <a:ext cx="0" cy="1990899"/>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59" name="Straight Connector 58">
              <a:extLst>
                <a:ext uri="{FF2B5EF4-FFF2-40B4-BE49-F238E27FC236}">
                  <a16:creationId xmlns:a16="http://schemas.microsoft.com/office/drawing/2014/main" id="{DEBA7A42-E757-0FB2-3EAB-67CB2AB51C5D}"/>
                </a:ext>
              </a:extLst>
            </p:cNvPr>
            <p:cNvCxnSpPr>
              <a:cxnSpLocks/>
            </p:cNvCxnSpPr>
            <p:nvPr/>
          </p:nvCxnSpPr>
          <p:spPr>
            <a:xfrm>
              <a:off x="6935175" y="1897117"/>
              <a:ext cx="0" cy="2023290"/>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60" name="Straight Connector 59">
              <a:extLst>
                <a:ext uri="{FF2B5EF4-FFF2-40B4-BE49-F238E27FC236}">
                  <a16:creationId xmlns:a16="http://schemas.microsoft.com/office/drawing/2014/main" id="{9842EE36-CC42-F199-476F-9A90E8BE92DB}"/>
                </a:ext>
              </a:extLst>
            </p:cNvPr>
            <p:cNvCxnSpPr>
              <a:cxnSpLocks/>
            </p:cNvCxnSpPr>
            <p:nvPr/>
          </p:nvCxnSpPr>
          <p:spPr>
            <a:xfrm>
              <a:off x="9817910" y="1916167"/>
              <a:ext cx="0" cy="1990899"/>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cxnSp>
          <p:nvCxnSpPr>
            <p:cNvPr id="61" name="Straight Connector 60">
              <a:extLst>
                <a:ext uri="{FF2B5EF4-FFF2-40B4-BE49-F238E27FC236}">
                  <a16:creationId xmlns:a16="http://schemas.microsoft.com/office/drawing/2014/main" id="{506CD398-8197-DD88-7A3C-02236FA8070A}"/>
                </a:ext>
              </a:extLst>
            </p:cNvPr>
            <p:cNvCxnSpPr>
              <a:cxnSpLocks/>
            </p:cNvCxnSpPr>
            <p:nvPr/>
          </p:nvCxnSpPr>
          <p:spPr>
            <a:xfrm>
              <a:off x="10935511" y="1916167"/>
              <a:ext cx="0" cy="2023290"/>
            </a:xfrm>
            <a:prstGeom prst="line">
              <a:avLst/>
            </a:prstGeom>
            <a:ln w="28575">
              <a:solidFill>
                <a:schemeClr val="accent2">
                  <a:lumMod val="75000"/>
                </a:schemeClr>
              </a:solidFill>
            </a:ln>
          </p:spPr>
          <p:style>
            <a:lnRef idx="3">
              <a:schemeClr val="accent4"/>
            </a:lnRef>
            <a:fillRef idx="0">
              <a:schemeClr val="accent4"/>
            </a:fillRef>
            <a:effectRef idx="2">
              <a:schemeClr val="accent4"/>
            </a:effectRef>
            <a:fontRef idx="minor">
              <a:schemeClr val="tx1"/>
            </a:fontRef>
          </p:style>
        </p:cxnSp>
        <p:grpSp>
          <p:nvGrpSpPr>
            <p:cNvPr id="18" name="Group 17">
              <a:extLst>
                <a:ext uri="{FF2B5EF4-FFF2-40B4-BE49-F238E27FC236}">
                  <a16:creationId xmlns:a16="http://schemas.microsoft.com/office/drawing/2014/main" id="{26DA07AB-4CE6-0A29-7B3D-62C79CF64D8B}"/>
                </a:ext>
              </a:extLst>
            </p:cNvPr>
            <p:cNvGrpSpPr/>
            <p:nvPr/>
          </p:nvGrpSpPr>
          <p:grpSpPr>
            <a:xfrm>
              <a:off x="1050749" y="1600500"/>
              <a:ext cx="3085960" cy="369332"/>
              <a:chOff x="1050749" y="1600500"/>
              <a:chExt cx="3085960" cy="369332"/>
            </a:xfrm>
          </p:grpSpPr>
          <p:sp>
            <p:nvSpPr>
              <p:cNvPr id="17" name="TextBox 16">
                <a:extLst>
                  <a:ext uri="{FF2B5EF4-FFF2-40B4-BE49-F238E27FC236}">
                    <a16:creationId xmlns:a16="http://schemas.microsoft.com/office/drawing/2014/main" id="{C7C04F19-14E0-2362-D450-58F8F1628680}"/>
                  </a:ext>
                </a:extLst>
              </p:cNvPr>
              <p:cNvSpPr txBox="1"/>
              <p:nvPr/>
            </p:nvSpPr>
            <p:spPr>
              <a:xfrm>
                <a:off x="1050749" y="1600500"/>
                <a:ext cx="889859" cy="369332"/>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62" name="TextBox 61">
                <a:extLst>
                  <a:ext uri="{FF2B5EF4-FFF2-40B4-BE49-F238E27FC236}">
                    <a16:creationId xmlns:a16="http://schemas.microsoft.com/office/drawing/2014/main" id="{66D213FA-8F62-141A-E6FF-B82EAD86F8B3}"/>
                  </a:ext>
                </a:extLst>
              </p:cNvPr>
              <p:cNvSpPr txBox="1"/>
              <p:nvPr/>
            </p:nvSpPr>
            <p:spPr>
              <a:xfrm>
                <a:off x="2032381" y="1600500"/>
                <a:ext cx="1040670" cy="369332"/>
              </a:xfrm>
              <a:prstGeom prst="rect">
                <a:avLst/>
              </a:prstGeom>
              <a:noFill/>
              <a:ln>
                <a:solidFill>
                  <a:schemeClr val="bg1"/>
                </a:solidFill>
              </a:ln>
            </p:spPr>
            <p:txBody>
              <a:bodyPr wrap="none" rtlCol="0">
                <a:spAutoFit/>
              </a:bodyPr>
              <a:lstStyle/>
              <a:p>
                <a:r>
                  <a:rPr lang="en-GB" dirty="0">
                    <a:solidFill>
                      <a:schemeClr val="accent4">
                        <a:lumMod val="75000"/>
                      </a:schemeClr>
                    </a:solidFill>
                  </a:rPr>
                  <a:t>Warming</a:t>
                </a:r>
              </a:p>
            </p:txBody>
          </p:sp>
          <p:sp>
            <p:nvSpPr>
              <p:cNvPr id="63" name="TextBox 62">
                <a:extLst>
                  <a:ext uri="{FF2B5EF4-FFF2-40B4-BE49-F238E27FC236}">
                    <a16:creationId xmlns:a16="http://schemas.microsoft.com/office/drawing/2014/main" id="{34B68DA3-3A06-BA18-C829-71C32A8FCAF0}"/>
                  </a:ext>
                </a:extLst>
              </p:cNvPr>
              <p:cNvSpPr txBox="1"/>
              <p:nvPr/>
            </p:nvSpPr>
            <p:spPr>
              <a:xfrm>
                <a:off x="3183628" y="1600500"/>
                <a:ext cx="953081" cy="369332"/>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grpSp>
        <p:grpSp>
          <p:nvGrpSpPr>
            <p:cNvPr id="98" name="Group 97">
              <a:extLst>
                <a:ext uri="{FF2B5EF4-FFF2-40B4-BE49-F238E27FC236}">
                  <a16:creationId xmlns:a16="http://schemas.microsoft.com/office/drawing/2014/main" id="{7CB642DD-A348-BC87-6DD9-9A703F042228}"/>
                </a:ext>
              </a:extLst>
            </p:cNvPr>
            <p:cNvGrpSpPr/>
            <p:nvPr/>
          </p:nvGrpSpPr>
          <p:grpSpPr>
            <a:xfrm>
              <a:off x="4820535" y="1600500"/>
              <a:ext cx="3088721" cy="369332"/>
              <a:chOff x="1050749" y="1600500"/>
              <a:chExt cx="3088721" cy="369332"/>
            </a:xfrm>
          </p:grpSpPr>
          <p:sp>
            <p:nvSpPr>
              <p:cNvPr id="99" name="TextBox 98">
                <a:extLst>
                  <a:ext uri="{FF2B5EF4-FFF2-40B4-BE49-F238E27FC236}">
                    <a16:creationId xmlns:a16="http://schemas.microsoft.com/office/drawing/2014/main" id="{32AA7704-AE3C-A0BF-171C-600FDAC49B45}"/>
                  </a:ext>
                </a:extLst>
              </p:cNvPr>
              <p:cNvSpPr txBox="1"/>
              <p:nvPr/>
            </p:nvSpPr>
            <p:spPr>
              <a:xfrm>
                <a:off x="1050749" y="1600500"/>
                <a:ext cx="889859" cy="369332"/>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100" name="TextBox 99">
                <a:extLst>
                  <a:ext uri="{FF2B5EF4-FFF2-40B4-BE49-F238E27FC236}">
                    <a16:creationId xmlns:a16="http://schemas.microsoft.com/office/drawing/2014/main" id="{ACC71A36-FDE7-2D68-D793-275724CBFBB3}"/>
                  </a:ext>
                </a:extLst>
              </p:cNvPr>
              <p:cNvSpPr txBox="1"/>
              <p:nvPr/>
            </p:nvSpPr>
            <p:spPr>
              <a:xfrm>
                <a:off x="2032381" y="1600500"/>
                <a:ext cx="1040670" cy="369332"/>
              </a:xfrm>
              <a:prstGeom prst="rect">
                <a:avLst/>
              </a:prstGeom>
              <a:noFill/>
              <a:ln>
                <a:solidFill>
                  <a:schemeClr val="bg1"/>
                </a:solidFill>
              </a:ln>
            </p:spPr>
            <p:txBody>
              <a:bodyPr wrap="none" rtlCol="0">
                <a:spAutoFit/>
              </a:bodyPr>
              <a:lstStyle/>
              <a:p>
                <a:r>
                  <a:rPr lang="en-GB" dirty="0">
                    <a:solidFill>
                      <a:schemeClr val="accent4">
                        <a:lumMod val="75000"/>
                      </a:schemeClr>
                    </a:solidFill>
                  </a:rPr>
                  <a:t>Warming</a:t>
                </a:r>
              </a:p>
            </p:txBody>
          </p:sp>
          <p:sp>
            <p:nvSpPr>
              <p:cNvPr id="101" name="TextBox 100">
                <a:extLst>
                  <a:ext uri="{FF2B5EF4-FFF2-40B4-BE49-F238E27FC236}">
                    <a16:creationId xmlns:a16="http://schemas.microsoft.com/office/drawing/2014/main" id="{DE46EABD-E741-9A7C-814A-76604EB83E88}"/>
                  </a:ext>
                </a:extLst>
              </p:cNvPr>
              <p:cNvSpPr txBox="1"/>
              <p:nvPr/>
            </p:nvSpPr>
            <p:spPr>
              <a:xfrm>
                <a:off x="3186389" y="1600500"/>
                <a:ext cx="953081" cy="369332"/>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grpSp>
        <p:grpSp>
          <p:nvGrpSpPr>
            <p:cNvPr id="102" name="Group 101">
              <a:extLst>
                <a:ext uri="{FF2B5EF4-FFF2-40B4-BE49-F238E27FC236}">
                  <a16:creationId xmlns:a16="http://schemas.microsoft.com/office/drawing/2014/main" id="{A75CAD85-A5FC-E720-CAF9-BFFC0262BB46}"/>
                </a:ext>
              </a:extLst>
            </p:cNvPr>
            <p:cNvGrpSpPr/>
            <p:nvPr/>
          </p:nvGrpSpPr>
          <p:grpSpPr>
            <a:xfrm>
              <a:off x="8817719" y="1549787"/>
              <a:ext cx="3088721" cy="369332"/>
              <a:chOff x="1050749" y="1600500"/>
              <a:chExt cx="3088721" cy="369332"/>
            </a:xfrm>
          </p:grpSpPr>
          <p:sp>
            <p:nvSpPr>
              <p:cNvPr id="103" name="TextBox 102">
                <a:extLst>
                  <a:ext uri="{FF2B5EF4-FFF2-40B4-BE49-F238E27FC236}">
                    <a16:creationId xmlns:a16="http://schemas.microsoft.com/office/drawing/2014/main" id="{8DFDB3D5-E9F0-E458-3169-1646A1B243CF}"/>
                  </a:ext>
                </a:extLst>
              </p:cNvPr>
              <p:cNvSpPr txBox="1"/>
              <p:nvPr/>
            </p:nvSpPr>
            <p:spPr>
              <a:xfrm>
                <a:off x="1050749" y="1600500"/>
                <a:ext cx="889859" cy="369332"/>
              </a:xfrm>
              <a:prstGeom prst="rect">
                <a:avLst/>
              </a:prstGeom>
              <a:noFill/>
              <a:ln>
                <a:solidFill>
                  <a:schemeClr val="bg1"/>
                </a:solidFill>
              </a:ln>
            </p:spPr>
            <p:txBody>
              <a:bodyPr wrap="none" rtlCol="0">
                <a:spAutoFit/>
              </a:bodyPr>
              <a:lstStyle/>
              <a:p>
                <a:r>
                  <a:rPr lang="en-GB" dirty="0">
                    <a:solidFill>
                      <a:schemeClr val="accent6">
                        <a:lumMod val="75000"/>
                      </a:schemeClr>
                    </a:solidFill>
                  </a:rPr>
                  <a:t>Control</a:t>
                </a:r>
              </a:p>
            </p:txBody>
          </p:sp>
          <p:sp>
            <p:nvSpPr>
              <p:cNvPr id="104" name="TextBox 103">
                <a:extLst>
                  <a:ext uri="{FF2B5EF4-FFF2-40B4-BE49-F238E27FC236}">
                    <a16:creationId xmlns:a16="http://schemas.microsoft.com/office/drawing/2014/main" id="{7B6C6DCD-2511-F6F7-5E5C-54BFFA3C6A81}"/>
                  </a:ext>
                </a:extLst>
              </p:cNvPr>
              <p:cNvSpPr txBox="1"/>
              <p:nvPr/>
            </p:nvSpPr>
            <p:spPr>
              <a:xfrm>
                <a:off x="2032381" y="1600500"/>
                <a:ext cx="1040670" cy="369332"/>
              </a:xfrm>
              <a:prstGeom prst="rect">
                <a:avLst/>
              </a:prstGeom>
              <a:noFill/>
              <a:ln>
                <a:solidFill>
                  <a:schemeClr val="bg1"/>
                </a:solidFill>
              </a:ln>
            </p:spPr>
            <p:txBody>
              <a:bodyPr wrap="none" rtlCol="0">
                <a:spAutoFit/>
              </a:bodyPr>
              <a:lstStyle/>
              <a:p>
                <a:r>
                  <a:rPr lang="en-GB" dirty="0">
                    <a:solidFill>
                      <a:schemeClr val="accent4">
                        <a:lumMod val="75000"/>
                      </a:schemeClr>
                    </a:solidFill>
                  </a:rPr>
                  <a:t>Warming</a:t>
                </a:r>
              </a:p>
            </p:txBody>
          </p:sp>
          <p:sp>
            <p:nvSpPr>
              <p:cNvPr id="105" name="TextBox 104">
                <a:extLst>
                  <a:ext uri="{FF2B5EF4-FFF2-40B4-BE49-F238E27FC236}">
                    <a16:creationId xmlns:a16="http://schemas.microsoft.com/office/drawing/2014/main" id="{0F9F6EA7-474A-A3E8-C73D-50E36B92DF92}"/>
                  </a:ext>
                </a:extLst>
              </p:cNvPr>
              <p:cNvSpPr txBox="1"/>
              <p:nvPr/>
            </p:nvSpPr>
            <p:spPr>
              <a:xfrm>
                <a:off x="3186389" y="1600500"/>
                <a:ext cx="953081" cy="369332"/>
              </a:xfrm>
              <a:prstGeom prst="rect">
                <a:avLst/>
              </a:prstGeom>
              <a:noFill/>
              <a:ln>
                <a:solidFill>
                  <a:schemeClr val="bg1"/>
                </a:solidFill>
              </a:ln>
            </p:spPr>
            <p:txBody>
              <a:bodyPr wrap="none" rtlCol="0">
                <a:spAutoFit/>
              </a:bodyPr>
              <a:lstStyle/>
              <a:p>
                <a:r>
                  <a:rPr lang="en-GB" dirty="0">
                    <a:solidFill>
                      <a:schemeClr val="accent1">
                        <a:lumMod val="75000"/>
                      </a:schemeClr>
                    </a:solidFill>
                  </a:rPr>
                  <a:t>Drought</a:t>
                </a:r>
              </a:p>
            </p:txBody>
          </p:sp>
        </p:grpSp>
      </p:grpSp>
      <p:sp>
        <p:nvSpPr>
          <p:cNvPr id="106" name="TextBox 105">
            <a:extLst>
              <a:ext uri="{FF2B5EF4-FFF2-40B4-BE49-F238E27FC236}">
                <a16:creationId xmlns:a16="http://schemas.microsoft.com/office/drawing/2014/main" id="{27FF9E9E-8CB0-A84D-46D9-3C6E310B23FF}"/>
              </a:ext>
            </a:extLst>
          </p:cNvPr>
          <p:cNvSpPr txBox="1"/>
          <p:nvPr/>
        </p:nvSpPr>
        <p:spPr>
          <a:xfrm>
            <a:off x="3115970" y="1811517"/>
            <a:ext cx="416987" cy="369332"/>
          </a:xfrm>
          <a:prstGeom prst="rect">
            <a:avLst/>
          </a:prstGeom>
          <a:noFill/>
        </p:spPr>
        <p:txBody>
          <a:bodyPr wrap="square">
            <a:spAutoFit/>
          </a:bodyPr>
          <a:lstStyle/>
          <a:p>
            <a:r>
              <a:rPr lang="en-GB" sz="1800" b="1" dirty="0">
                <a:solidFill>
                  <a:srgbClr val="FF0000"/>
                </a:solidFill>
              </a:rPr>
              <a:t>*</a:t>
            </a:r>
            <a:endParaRPr lang="en-GB" dirty="0"/>
          </a:p>
        </p:txBody>
      </p:sp>
      <p:sp>
        <p:nvSpPr>
          <p:cNvPr id="30" name="TextBox 29">
            <a:extLst>
              <a:ext uri="{FF2B5EF4-FFF2-40B4-BE49-F238E27FC236}">
                <a16:creationId xmlns:a16="http://schemas.microsoft.com/office/drawing/2014/main" id="{88AB1FF0-9DB1-E5B4-BB55-D0D575328ABB}"/>
              </a:ext>
            </a:extLst>
          </p:cNvPr>
          <p:cNvSpPr txBox="1"/>
          <p:nvPr/>
        </p:nvSpPr>
        <p:spPr>
          <a:xfrm>
            <a:off x="203709" y="4967839"/>
            <a:ext cx="10621870" cy="203132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GB" b="1" dirty="0"/>
              <a:t>H</a:t>
            </a:r>
            <a:r>
              <a:rPr lang="en-GB" sz="1800" b="1" dirty="0"/>
              <a:t>igher values under tree canopy </a:t>
            </a:r>
            <a:r>
              <a:rPr lang="en-GB" sz="1800" dirty="0"/>
              <a:t>than in open pasture for all data.</a:t>
            </a:r>
          </a:p>
          <a:p>
            <a:pPr marL="285750" indent="-285750">
              <a:buFont typeface="Arial" panose="020B0604020202020204" pitchFamily="34" charset="0"/>
              <a:buChar char="•"/>
            </a:pPr>
            <a:r>
              <a:rPr lang="en-GB" dirty="0"/>
              <a:t>Lesser differences in total MBC under control soils </a:t>
            </a:r>
            <a:r>
              <a:rPr lang="en-GB" dirty="0">
                <a:sym typeface="Wingdings" panose="05000000000000000000" pitchFamily="2" charset="2"/>
              </a:rPr>
              <a:t> </a:t>
            </a:r>
            <a:r>
              <a:rPr lang="en-GB" b="1" dirty="0">
                <a:sym typeface="Wingdings" panose="05000000000000000000" pitchFamily="2" charset="2"/>
              </a:rPr>
              <a:t>faster recovering, more adaptation </a:t>
            </a:r>
            <a:r>
              <a:rPr lang="en-GB" b="1" dirty="0"/>
              <a:t>to dry cycles.</a:t>
            </a:r>
          </a:p>
          <a:p>
            <a:pPr marL="285750" indent="-285750">
              <a:buFont typeface="Arial" panose="020B0604020202020204" pitchFamily="34" charset="0"/>
              <a:buChar char="•"/>
            </a:pPr>
            <a:r>
              <a:rPr lang="en-GB" dirty="0"/>
              <a:t>Greater total MBC values under constant rewetting </a:t>
            </a:r>
            <a:r>
              <a:rPr lang="en-GB" dirty="0">
                <a:sym typeface="Wingdings" panose="05000000000000000000" pitchFamily="2" charset="2"/>
              </a:rPr>
              <a:t> </a:t>
            </a:r>
            <a:r>
              <a:rPr lang="en-GB" b="1" dirty="0">
                <a:sym typeface="Wingdings" panose="05000000000000000000" pitchFamily="2" charset="2"/>
              </a:rPr>
              <a:t>non-</a:t>
            </a:r>
            <a:r>
              <a:rPr lang="en-GB" b="1" dirty="0"/>
              <a:t>disturbance.</a:t>
            </a:r>
          </a:p>
          <a:p>
            <a:pPr marL="285750" indent="-285750">
              <a:buFont typeface="Arial" panose="020B0604020202020204" pitchFamily="34" charset="0"/>
              <a:buChar char="•"/>
            </a:pPr>
            <a:r>
              <a:rPr lang="en-GB" baseline="30000" dirty="0"/>
              <a:t>14</a:t>
            </a:r>
            <a:r>
              <a:rPr lang="en-GB" dirty="0"/>
              <a:t>C-MBC showed no influence of habitat under field-induced drought.</a:t>
            </a:r>
          </a:p>
          <a:p>
            <a:pPr marL="285750" indent="-285750">
              <a:buFont typeface="Arial" panose="020B0604020202020204" pitchFamily="34" charset="0"/>
              <a:buChar char="•"/>
            </a:pPr>
            <a:r>
              <a:rPr lang="en-GB" b="1" dirty="0"/>
              <a:t>Total MBN </a:t>
            </a:r>
            <a:r>
              <a:rPr lang="en-GB" dirty="0"/>
              <a:t>was affected by all factors: higher values in soils from </a:t>
            </a:r>
            <a:r>
              <a:rPr lang="en-GB" b="1" dirty="0"/>
              <a:t>field-induced drought </a:t>
            </a:r>
            <a:r>
              <a:rPr lang="en-GB" dirty="0"/>
              <a:t>and under constant moisture.</a:t>
            </a:r>
          </a:p>
          <a:p>
            <a:pPr marL="285750" indent="-285750">
              <a:buFont typeface="Arial" panose="020B0604020202020204" pitchFamily="34" charset="0"/>
              <a:buChar char="•"/>
            </a:pPr>
            <a:endParaRPr lang="en-GB" dirty="0"/>
          </a:p>
        </p:txBody>
      </p:sp>
      <p:sp>
        <p:nvSpPr>
          <p:cNvPr id="21" name="Oval 20">
            <a:extLst>
              <a:ext uri="{FF2B5EF4-FFF2-40B4-BE49-F238E27FC236}">
                <a16:creationId xmlns:a16="http://schemas.microsoft.com/office/drawing/2014/main" id="{7667101B-BC63-D3E7-4D28-BBF1DA03AA0A}"/>
              </a:ext>
            </a:extLst>
          </p:cNvPr>
          <p:cNvSpPr/>
          <p:nvPr/>
        </p:nvSpPr>
        <p:spPr>
          <a:xfrm>
            <a:off x="838200" y="2387600"/>
            <a:ext cx="1159932" cy="1041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0C05FE6-B235-5153-2A4C-3BD1CF38C905}"/>
              </a:ext>
            </a:extLst>
          </p:cNvPr>
          <p:cNvSpPr/>
          <p:nvPr/>
        </p:nvSpPr>
        <p:spPr>
          <a:xfrm>
            <a:off x="10965976" y="1916167"/>
            <a:ext cx="1197871" cy="13660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TextBox 138">
            <a:extLst>
              <a:ext uri="{FF2B5EF4-FFF2-40B4-BE49-F238E27FC236}">
                <a16:creationId xmlns:a16="http://schemas.microsoft.com/office/drawing/2014/main" id="{58F8CFFA-F0F7-75BE-772C-1A698A1A857D}"/>
              </a:ext>
            </a:extLst>
          </p:cNvPr>
          <p:cNvSpPr txBox="1"/>
          <p:nvPr/>
        </p:nvSpPr>
        <p:spPr>
          <a:xfrm>
            <a:off x="8717681" y="1800920"/>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140" name="TextBox 139">
            <a:extLst>
              <a:ext uri="{FF2B5EF4-FFF2-40B4-BE49-F238E27FC236}">
                <a16:creationId xmlns:a16="http://schemas.microsoft.com/office/drawing/2014/main" id="{C3D0DF08-4250-8618-874F-35B3D3E2CAF4}"/>
              </a:ext>
            </a:extLst>
          </p:cNvPr>
          <p:cNvSpPr txBox="1"/>
          <p:nvPr/>
        </p:nvSpPr>
        <p:spPr>
          <a:xfrm>
            <a:off x="9853050" y="1849164"/>
            <a:ext cx="236119" cy="369332"/>
          </a:xfrm>
          <a:prstGeom prst="rect">
            <a:avLst/>
          </a:prstGeom>
          <a:noFill/>
        </p:spPr>
        <p:txBody>
          <a:bodyPr wrap="square">
            <a:spAutoFit/>
          </a:bodyPr>
          <a:lstStyle/>
          <a:p>
            <a:r>
              <a:rPr lang="en-GB" sz="1800" b="1" dirty="0">
                <a:solidFill>
                  <a:srgbClr val="FF0000"/>
                </a:solidFill>
              </a:rPr>
              <a:t>*</a:t>
            </a:r>
            <a:endParaRPr lang="en-GB" dirty="0">
              <a:solidFill>
                <a:srgbClr val="FF0000"/>
              </a:solidFill>
            </a:endParaRPr>
          </a:p>
        </p:txBody>
      </p:sp>
      <p:sp>
        <p:nvSpPr>
          <p:cNvPr id="141" name="Arrow: Right 140">
            <a:extLst>
              <a:ext uri="{FF2B5EF4-FFF2-40B4-BE49-F238E27FC236}">
                <a16:creationId xmlns:a16="http://schemas.microsoft.com/office/drawing/2014/main" id="{9FCED061-AC6C-3452-0829-8F868C6B53A9}"/>
              </a:ext>
            </a:extLst>
          </p:cNvPr>
          <p:cNvSpPr/>
          <p:nvPr/>
        </p:nvSpPr>
        <p:spPr>
          <a:xfrm rot="1205382">
            <a:off x="7207657" y="2329363"/>
            <a:ext cx="807515" cy="151797"/>
          </a:xfrm>
          <a:prstGeom prst="rightArrow">
            <a:avLst/>
          </a:pr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59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21" grpId="0" animBg="1"/>
      <p:bldP spid="22" grpId="0" animBg="1"/>
      <p:bldP spid="139" grpId="0"/>
      <p:bldP spid="140" grpId="0"/>
      <p:bldP spid="1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5">
            <a:extLst>
              <a:ext uri="{FF2B5EF4-FFF2-40B4-BE49-F238E27FC236}">
                <a16:creationId xmlns:a16="http://schemas.microsoft.com/office/drawing/2014/main" id="{E382B10E-9756-2B33-61DB-DDD9E0DAB6BE}"/>
              </a:ext>
            </a:extLst>
          </p:cNvPr>
          <p:cNvSpPr txBox="1">
            <a:spLocks/>
          </p:cNvSpPr>
          <p:nvPr/>
        </p:nvSpPr>
        <p:spPr>
          <a:xfrm>
            <a:off x="558466" y="66084"/>
            <a:ext cx="10515600" cy="804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accent2">
                    <a:lumMod val="75000"/>
                  </a:schemeClr>
                </a:solidFill>
              </a:rPr>
              <a:t>Activities of enzymes from open habitat (T3)</a:t>
            </a:r>
          </a:p>
        </p:txBody>
      </p:sp>
      <p:sp>
        <p:nvSpPr>
          <p:cNvPr id="320" name="TextBox 319">
            <a:extLst>
              <a:ext uri="{FF2B5EF4-FFF2-40B4-BE49-F238E27FC236}">
                <a16:creationId xmlns:a16="http://schemas.microsoft.com/office/drawing/2014/main" id="{FC7D8D57-1F73-1734-612B-8996AB77DA64}"/>
              </a:ext>
            </a:extLst>
          </p:cNvPr>
          <p:cNvSpPr txBox="1"/>
          <p:nvPr/>
        </p:nvSpPr>
        <p:spPr>
          <a:xfrm>
            <a:off x="352543" y="5311103"/>
            <a:ext cx="11430229" cy="923330"/>
          </a:xfrm>
          <a:prstGeom prst="rect">
            <a:avLst/>
          </a:prstGeom>
          <a:noFill/>
        </p:spPr>
        <p:txBody>
          <a:bodyPr wrap="square">
            <a:spAutoFit/>
          </a:bodyPr>
          <a:lstStyle/>
          <a:p>
            <a:pPr marL="285750" indent="-285750">
              <a:buFont typeface="Arial" panose="020B0604020202020204" pitchFamily="34" charset="0"/>
              <a:buChar char="•"/>
            </a:pPr>
            <a:r>
              <a:rPr lang="en-GB" b="1" dirty="0"/>
              <a:t>Higher values under tree canopy </a:t>
            </a:r>
            <a:r>
              <a:rPr lang="en-GB" dirty="0"/>
              <a:t>than in open pasture for all substrates.</a:t>
            </a:r>
          </a:p>
          <a:p>
            <a:pPr marL="285750" indent="-285750">
              <a:buFont typeface="Arial" panose="020B0604020202020204" pitchFamily="34" charset="0"/>
              <a:buChar char="•"/>
            </a:pPr>
            <a:r>
              <a:rPr lang="en-GB" dirty="0">
                <a:solidFill>
                  <a:srgbClr val="000000"/>
                </a:solidFill>
                <a:latin typeface="MinionPro-Regular"/>
              </a:rPr>
              <a:t>Minor differences in control soils according to rewetting, higher general values.</a:t>
            </a:r>
          </a:p>
          <a:p>
            <a:pPr marL="285750" indent="-285750">
              <a:buFont typeface="Arial" panose="020B0604020202020204" pitchFamily="34" charset="0"/>
              <a:buChar char="•"/>
            </a:pPr>
            <a:r>
              <a:rPr lang="en-GB" dirty="0">
                <a:solidFill>
                  <a:srgbClr val="000000"/>
                </a:solidFill>
                <a:latin typeface="MinionPro-Regular"/>
              </a:rPr>
              <a:t>Higher values under constant &amp; fast rewetting in drought-induced soils </a:t>
            </a:r>
            <a:r>
              <a:rPr lang="en-GB" dirty="0">
                <a:solidFill>
                  <a:srgbClr val="000000"/>
                </a:solidFill>
                <a:latin typeface="MinionPro-Regular"/>
                <a:sym typeface="Wingdings" panose="05000000000000000000" pitchFamily="2" charset="2"/>
              </a:rPr>
              <a:t> </a:t>
            </a:r>
            <a:r>
              <a:rPr lang="en-GB" b="1" dirty="0">
                <a:solidFill>
                  <a:srgbClr val="000000"/>
                </a:solidFill>
                <a:latin typeface="MinionPro-Regular"/>
                <a:sym typeface="Wingdings" panose="05000000000000000000" pitchFamily="2" charset="2"/>
              </a:rPr>
              <a:t>microbes recover their functions faster.</a:t>
            </a:r>
            <a:endParaRPr lang="en-GB" b="1" dirty="0">
              <a:solidFill>
                <a:srgbClr val="000000"/>
              </a:solidFill>
              <a:latin typeface="MinionPro-Regular"/>
            </a:endParaRPr>
          </a:p>
        </p:txBody>
      </p:sp>
      <p:grpSp>
        <p:nvGrpSpPr>
          <p:cNvPr id="568" name="Group 567">
            <a:extLst>
              <a:ext uri="{FF2B5EF4-FFF2-40B4-BE49-F238E27FC236}">
                <a16:creationId xmlns:a16="http://schemas.microsoft.com/office/drawing/2014/main" id="{6363FF86-D09F-D152-292D-9A10B99B5BCB}"/>
              </a:ext>
            </a:extLst>
          </p:cNvPr>
          <p:cNvGrpSpPr/>
          <p:nvPr/>
        </p:nvGrpSpPr>
        <p:grpSpPr>
          <a:xfrm>
            <a:off x="4337111" y="1186519"/>
            <a:ext cx="3070815" cy="3690398"/>
            <a:chOff x="5436658" y="1654175"/>
            <a:chExt cx="3781425" cy="4709037"/>
          </a:xfrm>
        </p:grpSpPr>
        <p:sp>
          <p:nvSpPr>
            <p:cNvPr id="228" name="Line 215">
              <a:extLst>
                <a:ext uri="{FF2B5EF4-FFF2-40B4-BE49-F238E27FC236}">
                  <a16:creationId xmlns:a16="http://schemas.microsoft.com/office/drawing/2014/main" id="{C25C81EC-3958-16D9-6836-EFDBC9EE209A}"/>
                </a:ext>
              </a:extLst>
            </p:cNvPr>
            <p:cNvSpPr>
              <a:spLocks noChangeShapeType="1"/>
            </p:cNvSpPr>
            <p:nvPr/>
          </p:nvSpPr>
          <p:spPr bwMode="auto">
            <a:xfrm>
              <a:off x="5503333" y="5819775"/>
              <a:ext cx="3714750"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29" name="Line 216">
              <a:extLst>
                <a:ext uri="{FF2B5EF4-FFF2-40B4-BE49-F238E27FC236}">
                  <a16:creationId xmlns:a16="http://schemas.microsoft.com/office/drawing/2014/main" id="{56B61FCC-39A8-E25F-DB52-17A48238BC54}"/>
                </a:ext>
              </a:extLst>
            </p:cNvPr>
            <p:cNvSpPr>
              <a:spLocks noChangeShapeType="1"/>
            </p:cNvSpPr>
            <p:nvPr/>
          </p:nvSpPr>
          <p:spPr bwMode="auto">
            <a:xfrm>
              <a:off x="6163733" y="5819775"/>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0" name="Line 217">
              <a:extLst>
                <a:ext uri="{FF2B5EF4-FFF2-40B4-BE49-F238E27FC236}">
                  <a16:creationId xmlns:a16="http://schemas.microsoft.com/office/drawing/2014/main" id="{2A9C8AA3-9D97-D0A3-5ED8-A117237AA0DB}"/>
                </a:ext>
              </a:extLst>
            </p:cNvPr>
            <p:cNvSpPr>
              <a:spLocks noChangeShapeType="1"/>
            </p:cNvSpPr>
            <p:nvPr/>
          </p:nvSpPr>
          <p:spPr bwMode="auto">
            <a:xfrm>
              <a:off x="7360708" y="5819775"/>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1" name="Line 218">
              <a:extLst>
                <a:ext uri="{FF2B5EF4-FFF2-40B4-BE49-F238E27FC236}">
                  <a16:creationId xmlns:a16="http://schemas.microsoft.com/office/drawing/2014/main" id="{4E90599E-F42E-6A59-61EF-447D3CC83FFD}"/>
                </a:ext>
              </a:extLst>
            </p:cNvPr>
            <p:cNvSpPr>
              <a:spLocks noChangeShapeType="1"/>
            </p:cNvSpPr>
            <p:nvPr/>
          </p:nvSpPr>
          <p:spPr bwMode="auto">
            <a:xfrm>
              <a:off x="8559270" y="5819775"/>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6" name="Line 223">
              <a:extLst>
                <a:ext uri="{FF2B5EF4-FFF2-40B4-BE49-F238E27FC236}">
                  <a16:creationId xmlns:a16="http://schemas.microsoft.com/office/drawing/2014/main" id="{5CBB9EE0-934C-2FFB-2EC0-13AD68DE7C75}"/>
                </a:ext>
              </a:extLst>
            </p:cNvPr>
            <p:cNvSpPr>
              <a:spLocks noChangeShapeType="1"/>
            </p:cNvSpPr>
            <p:nvPr/>
          </p:nvSpPr>
          <p:spPr bwMode="auto">
            <a:xfrm>
              <a:off x="5503333" y="1654175"/>
              <a:ext cx="0" cy="41656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7" name="Line 224">
              <a:extLst>
                <a:ext uri="{FF2B5EF4-FFF2-40B4-BE49-F238E27FC236}">
                  <a16:creationId xmlns:a16="http://schemas.microsoft.com/office/drawing/2014/main" id="{38606116-ACDF-747D-703C-176D862AF6F3}"/>
                </a:ext>
              </a:extLst>
            </p:cNvPr>
            <p:cNvSpPr>
              <a:spLocks noChangeShapeType="1"/>
            </p:cNvSpPr>
            <p:nvPr/>
          </p:nvSpPr>
          <p:spPr bwMode="auto">
            <a:xfrm flipH="1">
              <a:off x="5436658" y="58197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8" name="Line 225">
              <a:extLst>
                <a:ext uri="{FF2B5EF4-FFF2-40B4-BE49-F238E27FC236}">
                  <a16:creationId xmlns:a16="http://schemas.microsoft.com/office/drawing/2014/main" id="{E67C2A4D-6981-9D23-16B9-040967A7A34F}"/>
                </a:ext>
              </a:extLst>
            </p:cNvPr>
            <p:cNvSpPr>
              <a:spLocks noChangeShapeType="1"/>
            </p:cNvSpPr>
            <p:nvPr/>
          </p:nvSpPr>
          <p:spPr bwMode="auto">
            <a:xfrm flipH="1">
              <a:off x="5436658" y="50704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9" name="Line 226">
              <a:extLst>
                <a:ext uri="{FF2B5EF4-FFF2-40B4-BE49-F238E27FC236}">
                  <a16:creationId xmlns:a16="http://schemas.microsoft.com/office/drawing/2014/main" id="{F8F748C3-0114-CEEB-64A7-9345C8581831}"/>
                </a:ext>
              </a:extLst>
            </p:cNvPr>
            <p:cNvSpPr>
              <a:spLocks noChangeShapeType="1"/>
            </p:cNvSpPr>
            <p:nvPr/>
          </p:nvSpPr>
          <p:spPr bwMode="auto">
            <a:xfrm flipH="1">
              <a:off x="5436658" y="43211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0" name="Line 227">
              <a:extLst>
                <a:ext uri="{FF2B5EF4-FFF2-40B4-BE49-F238E27FC236}">
                  <a16:creationId xmlns:a16="http://schemas.microsoft.com/office/drawing/2014/main" id="{E0F3D42F-51B4-ED3C-B920-F1B9C48FC669}"/>
                </a:ext>
              </a:extLst>
            </p:cNvPr>
            <p:cNvSpPr>
              <a:spLocks noChangeShapeType="1"/>
            </p:cNvSpPr>
            <p:nvPr/>
          </p:nvSpPr>
          <p:spPr bwMode="auto">
            <a:xfrm flipH="1">
              <a:off x="5436658" y="357028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1" name="Line 228">
              <a:extLst>
                <a:ext uri="{FF2B5EF4-FFF2-40B4-BE49-F238E27FC236}">
                  <a16:creationId xmlns:a16="http://schemas.microsoft.com/office/drawing/2014/main" id="{B7075859-7A1A-A976-78DC-55B1182E5EA0}"/>
                </a:ext>
              </a:extLst>
            </p:cNvPr>
            <p:cNvSpPr>
              <a:spLocks noChangeShapeType="1"/>
            </p:cNvSpPr>
            <p:nvPr/>
          </p:nvSpPr>
          <p:spPr bwMode="auto">
            <a:xfrm flipH="1">
              <a:off x="5436658" y="282098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2" name="Line 229">
              <a:extLst>
                <a:ext uri="{FF2B5EF4-FFF2-40B4-BE49-F238E27FC236}">
                  <a16:creationId xmlns:a16="http://schemas.microsoft.com/office/drawing/2014/main" id="{51C5F0C4-EF6A-F72F-B098-6F38052D4C41}"/>
                </a:ext>
              </a:extLst>
            </p:cNvPr>
            <p:cNvSpPr>
              <a:spLocks noChangeShapeType="1"/>
            </p:cNvSpPr>
            <p:nvPr/>
          </p:nvSpPr>
          <p:spPr bwMode="auto">
            <a:xfrm flipH="1">
              <a:off x="5436658" y="207168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0" name="Freeform 237">
              <a:extLst>
                <a:ext uri="{FF2B5EF4-FFF2-40B4-BE49-F238E27FC236}">
                  <a16:creationId xmlns:a16="http://schemas.microsoft.com/office/drawing/2014/main" id="{8D62FB74-E67E-AA59-134D-CCE87B7A8825}"/>
                </a:ext>
              </a:extLst>
            </p:cNvPr>
            <p:cNvSpPr>
              <a:spLocks noEditPoints="1"/>
            </p:cNvSpPr>
            <p:nvPr/>
          </p:nvSpPr>
          <p:spPr bwMode="auto">
            <a:xfrm>
              <a:off x="5758920" y="3589338"/>
              <a:ext cx="98425" cy="1695450"/>
            </a:xfrm>
            <a:custGeom>
              <a:avLst/>
              <a:gdLst>
                <a:gd name="T0" fmla="*/ 0 w 62"/>
                <a:gd name="T1" fmla="*/ 1068 h 1068"/>
                <a:gd name="T2" fmla="*/ 62 w 62"/>
                <a:gd name="T3" fmla="*/ 1068 h 1068"/>
                <a:gd name="T4" fmla="*/ 0 w 62"/>
                <a:gd name="T5" fmla="*/ 1068 h 1068"/>
                <a:gd name="T6" fmla="*/ 31 w 62"/>
                <a:gd name="T7" fmla="*/ 1068 h 1068"/>
                <a:gd name="T8" fmla="*/ 31 w 62"/>
                <a:gd name="T9" fmla="*/ 0 h 1068"/>
                <a:gd name="T10" fmla="*/ 31 w 62"/>
                <a:gd name="T11" fmla="*/ 1068 h 1068"/>
                <a:gd name="T12" fmla="*/ 0 w 62"/>
                <a:gd name="T13" fmla="*/ 0 h 1068"/>
                <a:gd name="T14" fmla="*/ 62 w 62"/>
                <a:gd name="T15" fmla="*/ 0 h 1068"/>
                <a:gd name="T16" fmla="*/ 0 w 62"/>
                <a:gd name="T17"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68">
                  <a:moveTo>
                    <a:pt x="0" y="1068"/>
                  </a:moveTo>
                  <a:lnTo>
                    <a:pt x="62" y="1068"/>
                  </a:lnTo>
                  <a:lnTo>
                    <a:pt x="0" y="1068"/>
                  </a:lnTo>
                  <a:close/>
                  <a:moveTo>
                    <a:pt x="31" y="1068"/>
                  </a:moveTo>
                  <a:lnTo>
                    <a:pt x="31" y="0"/>
                  </a:lnTo>
                  <a:lnTo>
                    <a:pt x="31" y="1068"/>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51" name="Freeform 238">
              <a:extLst>
                <a:ext uri="{FF2B5EF4-FFF2-40B4-BE49-F238E27FC236}">
                  <a16:creationId xmlns:a16="http://schemas.microsoft.com/office/drawing/2014/main" id="{F9474F91-08E9-6935-ADE3-56E4781B17BC}"/>
                </a:ext>
              </a:extLst>
            </p:cNvPr>
            <p:cNvSpPr>
              <a:spLocks noEditPoints="1"/>
            </p:cNvSpPr>
            <p:nvPr/>
          </p:nvSpPr>
          <p:spPr bwMode="auto">
            <a:xfrm>
              <a:off x="5758920" y="3589338"/>
              <a:ext cx="98425" cy="1695450"/>
            </a:xfrm>
            <a:custGeom>
              <a:avLst/>
              <a:gdLst>
                <a:gd name="T0" fmla="*/ 0 w 62"/>
                <a:gd name="T1" fmla="*/ 1068 h 1068"/>
                <a:gd name="T2" fmla="*/ 62 w 62"/>
                <a:gd name="T3" fmla="*/ 1068 h 1068"/>
                <a:gd name="T4" fmla="*/ 0 w 62"/>
                <a:gd name="T5" fmla="*/ 1068 h 1068"/>
                <a:gd name="T6" fmla="*/ 31 w 62"/>
                <a:gd name="T7" fmla="*/ 1068 h 1068"/>
                <a:gd name="T8" fmla="*/ 31 w 62"/>
                <a:gd name="T9" fmla="*/ 0 h 1068"/>
                <a:gd name="T10" fmla="*/ 31 w 62"/>
                <a:gd name="T11" fmla="*/ 1068 h 1068"/>
                <a:gd name="T12" fmla="*/ 0 w 62"/>
                <a:gd name="T13" fmla="*/ 0 h 1068"/>
                <a:gd name="T14" fmla="*/ 62 w 62"/>
                <a:gd name="T15" fmla="*/ 0 h 1068"/>
                <a:gd name="T16" fmla="*/ 0 w 62"/>
                <a:gd name="T17" fmla="*/ 0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68">
                  <a:moveTo>
                    <a:pt x="0" y="1068"/>
                  </a:moveTo>
                  <a:lnTo>
                    <a:pt x="62" y="1068"/>
                  </a:lnTo>
                  <a:lnTo>
                    <a:pt x="0" y="1068"/>
                  </a:lnTo>
                  <a:close/>
                  <a:moveTo>
                    <a:pt x="31" y="1068"/>
                  </a:moveTo>
                  <a:lnTo>
                    <a:pt x="31" y="0"/>
                  </a:lnTo>
                  <a:lnTo>
                    <a:pt x="31" y="1068"/>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2" name="Rectangle 239">
              <a:extLst>
                <a:ext uri="{FF2B5EF4-FFF2-40B4-BE49-F238E27FC236}">
                  <a16:creationId xmlns:a16="http://schemas.microsoft.com/office/drawing/2014/main" id="{DB17AD68-75CF-A158-E1D5-C63E8F62C04B}"/>
                </a:ext>
              </a:extLst>
            </p:cNvPr>
            <p:cNvSpPr>
              <a:spLocks noChangeArrowheads="1"/>
            </p:cNvSpPr>
            <p:nvPr/>
          </p:nvSpPr>
          <p:spPr bwMode="auto">
            <a:xfrm>
              <a:off x="5708120" y="3775075"/>
              <a:ext cx="200025" cy="9747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53" name="Rectangle 240">
              <a:extLst>
                <a:ext uri="{FF2B5EF4-FFF2-40B4-BE49-F238E27FC236}">
                  <a16:creationId xmlns:a16="http://schemas.microsoft.com/office/drawing/2014/main" id="{5030C2B7-D46F-941E-4921-BA75B80289D4}"/>
                </a:ext>
              </a:extLst>
            </p:cNvPr>
            <p:cNvSpPr>
              <a:spLocks noChangeArrowheads="1"/>
            </p:cNvSpPr>
            <p:nvPr/>
          </p:nvSpPr>
          <p:spPr bwMode="auto">
            <a:xfrm>
              <a:off x="5708120" y="3775075"/>
              <a:ext cx="200025" cy="97472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4" name="Freeform 241">
              <a:extLst>
                <a:ext uri="{FF2B5EF4-FFF2-40B4-BE49-F238E27FC236}">
                  <a16:creationId xmlns:a16="http://schemas.microsoft.com/office/drawing/2014/main" id="{665715E2-EE8B-D2AA-3D03-32195C50FF3A}"/>
                </a:ext>
              </a:extLst>
            </p:cNvPr>
            <p:cNvSpPr>
              <a:spLocks/>
            </p:cNvSpPr>
            <p:nvPr/>
          </p:nvSpPr>
          <p:spPr bwMode="auto">
            <a:xfrm>
              <a:off x="5708120" y="4254500"/>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5" name="Freeform 242">
              <a:extLst>
                <a:ext uri="{FF2B5EF4-FFF2-40B4-BE49-F238E27FC236}">
                  <a16:creationId xmlns:a16="http://schemas.microsoft.com/office/drawing/2014/main" id="{9E7898B0-F22E-E150-DC3D-430FCCDB4CD0}"/>
                </a:ext>
              </a:extLst>
            </p:cNvPr>
            <p:cNvSpPr>
              <a:spLocks noEditPoints="1"/>
            </p:cNvSpPr>
            <p:nvPr/>
          </p:nvSpPr>
          <p:spPr bwMode="auto">
            <a:xfrm>
              <a:off x="6955895" y="4338638"/>
              <a:ext cx="100013" cy="1060450"/>
            </a:xfrm>
            <a:custGeom>
              <a:avLst/>
              <a:gdLst>
                <a:gd name="T0" fmla="*/ 0 w 63"/>
                <a:gd name="T1" fmla="*/ 668 h 668"/>
                <a:gd name="T2" fmla="*/ 63 w 63"/>
                <a:gd name="T3" fmla="*/ 668 h 668"/>
                <a:gd name="T4" fmla="*/ 0 w 63"/>
                <a:gd name="T5" fmla="*/ 668 h 668"/>
                <a:gd name="T6" fmla="*/ 32 w 63"/>
                <a:gd name="T7" fmla="*/ 668 h 668"/>
                <a:gd name="T8" fmla="*/ 32 w 63"/>
                <a:gd name="T9" fmla="*/ 0 h 668"/>
                <a:gd name="T10" fmla="*/ 32 w 63"/>
                <a:gd name="T11" fmla="*/ 668 h 668"/>
                <a:gd name="T12" fmla="*/ 0 w 63"/>
                <a:gd name="T13" fmla="*/ 0 h 668"/>
                <a:gd name="T14" fmla="*/ 63 w 63"/>
                <a:gd name="T15" fmla="*/ 0 h 668"/>
                <a:gd name="T16" fmla="*/ 0 w 63"/>
                <a:gd name="T17"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68">
                  <a:moveTo>
                    <a:pt x="0" y="668"/>
                  </a:moveTo>
                  <a:lnTo>
                    <a:pt x="63" y="668"/>
                  </a:lnTo>
                  <a:lnTo>
                    <a:pt x="0" y="668"/>
                  </a:lnTo>
                  <a:close/>
                  <a:moveTo>
                    <a:pt x="32" y="668"/>
                  </a:moveTo>
                  <a:lnTo>
                    <a:pt x="32" y="0"/>
                  </a:lnTo>
                  <a:lnTo>
                    <a:pt x="32" y="668"/>
                  </a:lnTo>
                  <a:close/>
                  <a:moveTo>
                    <a:pt x="0" y="0"/>
                  </a:moveTo>
                  <a:lnTo>
                    <a:pt x="63"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56" name="Freeform 243">
              <a:extLst>
                <a:ext uri="{FF2B5EF4-FFF2-40B4-BE49-F238E27FC236}">
                  <a16:creationId xmlns:a16="http://schemas.microsoft.com/office/drawing/2014/main" id="{6EE832FA-241C-A127-6F61-8D57690BC734}"/>
                </a:ext>
              </a:extLst>
            </p:cNvPr>
            <p:cNvSpPr>
              <a:spLocks noEditPoints="1"/>
            </p:cNvSpPr>
            <p:nvPr/>
          </p:nvSpPr>
          <p:spPr bwMode="auto">
            <a:xfrm>
              <a:off x="6955895" y="4338638"/>
              <a:ext cx="100013" cy="1060450"/>
            </a:xfrm>
            <a:custGeom>
              <a:avLst/>
              <a:gdLst>
                <a:gd name="T0" fmla="*/ 0 w 63"/>
                <a:gd name="T1" fmla="*/ 668 h 668"/>
                <a:gd name="T2" fmla="*/ 63 w 63"/>
                <a:gd name="T3" fmla="*/ 668 h 668"/>
                <a:gd name="T4" fmla="*/ 0 w 63"/>
                <a:gd name="T5" fmla="*/ 668 h 668"/>
                <a:gd name="T6" fmla="*/ 32 w 63"/>
                <a:gd name="T7" fmla="*/ 668 h 668"/>
                <a:gd name="T8" fmla="*/ 32 w 63"/>
                <a:gd name="T9" fmla="*/ 0 h 668"/>
                <a:gd name="T10" fmla="*/ 32 w 63"/>
                <a:gd name="T11" fmla="*/ 668 h 668"/>
                <a:gd name="T12" fmla="*/ 0 w 63"/>
                <a:gd name="T13" fmla="*/ 0 h 668"/>
                <a:gd name="T14" fmla="*/ 63 w 63"/>
                <a:gd name="T15" fmla="*/ 0 h 668"/>
                <a:gd name="T16" fmla="*/ 0 w 63"/>
                <a:gd name="T17"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68">
                  <a:moveTo>
                    <a:pt x="0" y="668"/>
                  </a:moveTo>
                  <a:lnTo>
                    <a:pt x="63" y="668"/>
                  </a:lnTo>
                  <a:lnTo>
                    <a:pt x="0" y="668"/>
                  </a:lnTo>
                  <a:close/>
                  <a:moveTo>
                    <a:pt x="32" y="668"/>
                  </a:moveTo>
                  <a:lnTo>
                    <a:pt x="32" y="0"/>
                  </a:lnTo>
                  <a:lnTo>
                    <a:pt x="32" y="668"/>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7" name="Rectangle 244">
              <a:extLst>
                <a:ext uri="{FF2B5EF4-FFF2-40B4-BE49-F238E27FC236}">
                  <a16:creationId xmlns:a16="http://schemas.microsoft.com/office/drawing/2014/main" id="{A9902174-5932-D4C2-D666-78DD05986640}"/>
                </a:ext>
              </a:extLst>
            </p:cNvPr>
            <p:cNvSpPr>
              <a:spLocks noChangeArrowheads="1"/>
            </p:cNvSpPr>
            <p:nvPr/>
          </p:nvSpPr>
          <p:spPr bwMode="auto">
            <a:xfrm>
              <a:off x="6906683" y="4506913"/>
              <a:ext cx="198438" cy="5429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58" name="Rectangle 245">
              <a:extLst>
                <a:ext uri="{FF2B5EF4-FFF2-40B4-BE49-F238E27FC236}">
                  <a16:creationId xmlns:a16="http://schemas.microsoft.com/office/drawing/2014/main" id="{BEF8EA0E-1199-58EB-308D-EBCE50FD104C}"/>
                </a:ext>
              </a:extLst>
            </p:cNvPr>
            <p:cNvSpPr>
              <a:spLocks noChangeArrowheads="1"/>
            </p:cNvSpPr>
            <p:nvPr/>
          </p:nvSpPr>
          <p:spPr bwMode="auto">
            <a:xfrm>
              <a:off x="6906683" y="4506913"/>
              <a:ext cx="198438" cy="54292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9" name="Freeform 246">
              <a:extLst>
                <a:ext uri="{FF2B5EF4-FFF2-40B4-BE49-F238E27FC236}">
                  <a16:creationId xmlns:a16="http://schemas.microsoft.com/office/drawing/2014/main" id="{C7DDBB9B-F373-5C7F-8152-2499DE1609D4}"/>
                </a:ext>
              </a:extLst>
            </p:cNvPr>
            <p:cNvSpPr>
              <a:spLocks/>
            </p:cNvSpPr>
            <p:nvPr/>
          </p:nvSpPr>
          <p:spPr bwMode="auto">
            <a:xfrm>
              <a:off x="6906683" y="4778375"/>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0" name="Freeform 247">
              <a:extLst>
                <a:ext uri="{FF2B5EF4-FFF2-40B4-BE49-F238E27FC236}">
                  <a16:creationId xmlns:a16="http://schemas.microsoft.com/office/drawing/2014/main" id="{8FD1C3CA-A550-E304-D837-E2551EAE7567}"/>
                </a:ext>
              </a:extLst>
            </p:cNvPr>
            <p:cNvSpPr>
              <a:spLocks noEditPoints="1"/>
            </p:cNvSpPr>
            <p:nvPr/>
          </p:nvSpPr>
          <p:spPr bwMode="auto">
            <a:xfrm>
              <a:off x="8154458" y="3937000"/>
              <a:ext cx="98425" cy="1347788"/>
            </a:xfrm>
            <a:custGeom>
              <a:avLst/>
              <a:gdLst>
                <a:gd name="T0" fmla="*/ 0 w 62"/>
                <a:gd name="T1" fmla="*/ 849 h 849"/>
                <a:gd name="T2" fmla="*/ 62 w 62"/>
                <a:gd name="T3" fmla="*/ 849 h 849"/>
                <a:gd name="T4" fmla="*/ 0 w 62"/>
                <a:gd name="T5" fmla="*/ 849 h 849"/>
                <a:gd name="T6" fmla="*/ 31 w 62"/>
                <a:gd name="T7" fmla="*/ 849 h 849"/>
                <a:gd name="T8" fmla="*/ 31 w 62"/>
                <a:gd name="T9" fmla="*/ 0 h 849"/>
                <a:gd name="T10" fmla="*/ 31 w 62"/>
                <a:gd name="T11" fmla="*/ 849 h 849"/>
                <a:gd name="T12" fmla="*/ 0 w 62"/>
                <a:gd name="T13" fmla="*/ 0 h 849"/>
                <a:gd name="T14" fmla="*/ 62 w 62"/>
                <a:gd name="T15" fmla="*/ 0 h 849"/>
                <a:gd name="T16" fmla="*/ 0 w 62"/>
                <a:gd name="T17"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849">
                  <a:moveTo>
                    <a:pt x="0" y="849"/>
                  </a:moveTo>
                  <a:lnTo>
                    <a:pt x="62" y="849"/>
                  </a:lnTo>
                  <a:lnTo>
                    <a:pt x="0" y="849"/>
                  </a:lnTo>
                  <a:close/>
                  <a:moveTo>
                    <a:pt x="31" y="849"/>
                  </a:moveTo>
                  <a:lnTo>
                    <a:pt x="31" y="0"/>
                  </a:lnTo>
                  <a:lnTo>
                    <a:pt x="31" y="849"/>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61" name="Freeform 248">
              <a:extLst>
                <a:ext uri="{FF2B5EF4-FFF2-40B4-BE49-F238E27FC236}">
                  <a16:creationId xmlns:a16="http://schemas.microsoft.com/office/drawing/2014/main" id="{ABFB23CE-1D69-D9D8-FD46-C57EE0551491}"/>
                </a:ext>
              </a:extLst>
            </p:cNvPr>
            <p:cNvSpPr>
              <a:spLocks noEditPoints="1"/>
            </p:cNvSpPr>
            <p:nvPr/>
          </p:nvSpPr>
          <p:spPr bwMode="auto">
            <a:xfrm>
              <a:off x="8154458" y="3937000"/>
              <a:ext cx="98425" cy="1347788"/>
            </a:xfrm>
            <a:custGeom>
              <a:avLst/>
              <a:gdLst>
                <a:gd name="T0" fmla="*/ 0 w 62"/>
                <a:gd name="T1" fmla="*/ 849 h 849"/>
                <a:gd name="T2" fmla="*/ 62 w 62"/>
                <a:gd name="T3" fmla="*/ 849 h 849"/>
                <a:gd name="T4" fmla="*/ 0 w 62"/>
                <a:gd name="T5" fmla="*/ 849 h 849"/>
                <a:gd name="T6" fmla="*/ 31 w 62"/>
                <a:gd name="T7" fmla="*/ 849 h 849"/>
                <a:gd name="T8" fmla="*/ 31 w 62"/>
                <a:gd name="T9" fmla="*/ 0 h 849"/>
                <a:gd name="T10" fmla="*/ 31 w 62"/>
                <a:gd name="T11" fmla="*/ 849 h 849"/>
                <a:gd name="T12" fmla="*/ 0 w 62"/>
                <a:gd name="T13" fmla="*/ 0 h 849"/>
                <a:gd name="T14" fmla="*/ 62 w 62"/>
                <a:gd name="T15" fmla="*/ 0 h 849"/>
                <a:gd name="T16" fmla="*/ 0 w 62"/>
                <a:gd name="T17"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849">
                  <a:moveTo>
                    <a:pt x="0" y="849"/>
                  </a:moveTo>
                  <a:lnTo>
                    <a:pt x="62" y="849"/>
                  </a:lnTo>
                  <a:lnTo>
                    <a:pt x="0" y="849"/>
                  </a:lnTo>
                  <a:close/>
                  <a:moveTo>
                    <a:pt x="31" y="849"/>
                  </a:moveTo>
                  <a:lnTo>
                    <a:pt x="31" y="0"/>
                  </a:lnTo>
                  <a:lnTo>
                    <a:pt x="31" y="849"/>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2" name="Rectangle 249">
              <a:extLst>
                <a:ext uri="{FF2B5EF4-FFF2-40B4-BE49-F238E27FC236}">
                  <a16:creationId xmlns:a16="http://schemas.microsoft.com/office/drawing/2014/main" id="{F52EB3EB-EDEA-73C7-BC9C-3ADB30A013B4}"/>
                </a:ext>
              </a:extLst>
            </p:cNvPr>
            <p:cNvSpPr>
              <a:spLocks noChangeArrowheads="1"/>
            </p:cNvSpPr>
            <p:nvPr/>
          </p:nvSpPr>
          <p:spPr bwMode="auto">
            <a:xfrm>
              <a:off x="8103658" y="4400550"/>
              <a:ext cx="200025" cy="76041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63" name="Rectangle 250">
              <a:extLst>
                <a:ext uri="{FF2B5EF4-FFF2-40B4-BE49-F238E27FC236}">
                  <a16:creationId xmlns:a16="http://schemas.microsoft.com/office/drawing/2014/main" id="{8E9B91A0-3E75-F118-F415-7E104B2EFC89}"/>
                </a:ext>
              </a:extLst>
            </p:cNvPr>
            <p:cNvSpPr>
              <a:spLocks noChangeArrowheads="1"/>
            </p:cNvSpPr>
            <p:nvPr/>
          </p:nvSpPr>
          <p:spPr bwMode="auto">
            <a:xfrm>
              <a:off x="8103658" y="4400550"/>
              <a:ext cx="200025" cy="76041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4" name="Freeform 251">
              <a:extLst>
                <a:ext uri="{FF2B5EF4-FFF2-40B4-BE49-F238E27FC236}">
                  <a16:creationId xmlns:a16="http://schemas.microsoft.com/office/drawing/2014/main" id="{609F2472-3FBB-E7BB-07EE-272884F76E1C}"/>
                </a:ext>
              </a:extLst>
            </p:cNvPr>
            <p:cNvSpPr>
              <a:spLocks/>
            </p:cNvSpPr>
            <p:nvPr/>
          </p:nvSpPr>
          <p:spPr bwMode="auto">
            <a:xfrm>
              <a:off x="8103658" y="4889500"/>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5" name="Oval 252">
              <a:extLst>
                <a:ext uri="{FF2B5EF4-FFF2-40B4-BE49-F238E27FC236}">
                  <a16:creationId xmlns:a16="http://schemas.microsoft.com/office/drawing/2014/main" id="{9244112F-F179-8887-223F-5810C4E410FA}"/>
                </a:ext>
              </a:extLst>
            </p:cNvPr>
            <p:cNvSpPr>
              <a:spLocks noChangeArrowheads="1"/>
            </p:cNvSpPr>
            <p:nvPr/>
          </p:nvSpPr>
          <p:spPr bwMode="auto">
            <a:xfrm>
              <a:off x="5776383" y="2093913"/>
              <a:ext cx="63500" cy="63500"/>
            </a:xfrm>
            <a:prstGeom prst="ellipse">
              <a:avLst/>
            </a:prstGeom>
            <a:solidFill>
              <a:srgbClr val="3E58A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6" name="Oval 253">
              <a:extLst>
                <a:ext uri="{FF2B5EF4-FFF2-40B4-BE49-F238E27FC236}">
                  <a16:creationId xmlns:a16="http://schemas.microsoft.com/office/drawing/2014/main" id="{5242944F-8CD7-54DC-0676-D41F3723BAB8}"/>
                </a:ext>
              </a:extLst>
            </p:cNvPr>
            <p:cNvSpPr>
              <a:spLocks noChangeArrowheads="1"/>
            </p:cNvSpPr>
            <p:nvPr/>
          </p:nvSpPr>
          <p:spPr bwMode="auto">
            <a:xfrm>
              <a:off x="5776383" y="2093913"/>
              <a:ext cx="63500" cy="63500"/>
            </a:xfrm>
            <a:prstGeom prst="ellipse">
              <a:avLst/>
            </a:prstGeom>
            <a:solidFill>
              <a:schemeClr val="bg1"/>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 name="Freeform 254">
              <a:extLst>
                <a:ext uri="{FF2B5EF4-FFF2-40B4-BE49-F238E27FC236}">
                  <a16:creationId xmlns:a16="http://schemas.microsoft.com/office/drawing/2014/main" id="{877F77FE-86E3-35DA-1F1C-62CBE6F45652}"/>
                </a:ext>
              </a:extLst>
            </p:cNvPr>
            <p:cNvSpPr>
              <a:spLocks noEditPoints="1"/>
            </p:cNvSpPr>
            <p:nvPr/>
          </p:nvSpPr>
          <p:spPr bwMode="auto">
            <a:xfrm>
              <a:off x="5995458" y="3887788"/>
              <a:ext cx="100013" cy="877888"/>
            </a:xfrm>
            <a:custGeom>
              <a:avLst/>
              <a:gdLst>
                <a:gd name="T0" fmla="*/ 0 w 63"/>
                <a:gd name="T1" fmla="*/ 553 h 553"/>
                <a:gd name="T2" fmla="*/ 63 w 63"/>
                <a:gd name="T3" fmla="*/ 553 h 553"/>
                <a:gd name="T4" fmla="*/ 0 w 63"/>
                <a:gd name="T5" fmla="*/ 553 h 553"/>
                <a:gd name="T6" fmla="*/ 31 w 63"/>
                <a:gd name="T7" fmla="*/ 553 h 553"/>
                <a:gd name="T8" fmla="*/ 31 w 63"/>
                <a:gd name="T9" fmla="*/ 0 h 553"/>
                <a:gd name="T10" fmla="*/ 31 w 63"/>
                <a:gd name="T11" fmla="*/ 553 h 553"/>
                <a:gd name="T12" fmla="*/ 0 w 63"/>
                <a:gd name="T13" fmla="*/ 0 h 553"/>
                <a:gd name="T14" fmla="*/ 63 w 63"/>
                <a:gd name="T15" fmla="*/ 0 h 553"/>
                <a:gd name="T16" fmla="*/ 0 w 63"/>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53">
                  <a:moveTo>
                    <a:pt x="0" y="553"/>
                  </a:moveTo>
                  <a:lnTo>
                    <a:pt x="63" y="553"/>
                  </a:lnTo>
                  <a:lnTo>
                    <a:pt x="0" y="553"/>
                  </a:lnTo>
                  <a:close/>
                  <a:moveTo>
                    <a:pt x="31" y="553"/>
                  </a:moveTo>
                  <a:lnTo>
                    <a:pt x="31" y="0"/>
                  </a:lnTo>
                  <a:lnTo>
                    <a:pt x="31" y="553"/>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68" name="Freeform 255">
              <a:extLst>
                <a:ext uri="{FF2B5EF4-FFF2-40B4-BE49-F238E27FC236}">
                  <a16:creationId xmlns:a16="http://schemas.microsoft.com/office/drawing/2014/main" id="{1E9D478B-0BC4-83E7-091A-B02D443E5735}"/>
                </a:ext>
              </a:extLst>
            </p:cNvPr>
            <p:cNvSpPr>
              <a:spLocks noEditPoints="1"/>
            </p:cNvSpPr>
            <p:nvPr/>
          </p:nvSpPr>
          <p:spPr bwMode="auto">
            <a:xfrm>
              <a:off x="5995458" y="3887788"/>
              <a:ext cx="100013" cy="877888"/>
            </a:xfrm>
            <a:custGeom>
              <a:avLst/>
              <a:gdLst>
                <a:gd name="T0" fmla="*/ 0 w 63"/>
                <a:gd name="T1" fmla="*/ 553 h 553"/>
                <a:gd name="T2" fmla="*/ 63 w 63"/>
                <a:gd name="T3" fmla="*/ 553 h 553"/>
                <a:gd name="T4" fmla="*/ 0 w 63"/>
                <a:gd name="T5" fmla="*/ 553 h 553"/>
                <a:gd name="T6" fmla="*/ 31 w 63"/>
                <a:gd name="T7" fmla="*/ 553 h 553"/>
                <a:gd name="T8" fmla="*/ 31 w 63"/>
                <a:gd name="T9" fmla="*/ 0 h 553"/>
                <a:gd name="T10" fmla="*/ 31 w 63"/>
                <a:gd name="T11" fmla="*/ 553 h 553"/>
                <a:gd name="T12" fmla="*/ 0 w 63"/>
                <a:gd name="T13" fmla="*/ 0 h 553"/>
                <a:gd name="T14" fmla="*/ 63 w 63"/>
                <a:gd name="T15" fmla="*/ 0 h 553"/>
                <a:gd name="T16" fmla="*/ 0 w 63"/>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53">
                  <a:moveTo>
                    <a:pt x="0" y="553"/>
                  </a:moveTo>
                  <a:lnTo>
                    <a:pt x="63" y="553"/>
                  </a:lnTo>
                  <a:lnTo>
                    <a:pt x="0" y="553"/>
                  </a:lnTo>
                  <a:close/>
                  <a:moveTo>
                    <a:pt x="31" y="553"/>
                  </a:moveTo>
                  <a:lnTo>
                    <a:pt x="31" y="0"/>
                  </a:lnTo>
                  <a:lnTo>
                    <a:pt x="31" y="553"/>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9" name="Rectangle 256">
              <a:extLst>
                <a:ext uri="{FF2B5EF4-FFF2-40B4-BE49-F238E27FC236}">
                  <a16:creationId xmlns:a16="http://schemas.microsoft.com/office/drawing/2014/main" id="{F1CD7015-F028-23B8-D474-036ECB9C4882}"/>
                </a:ext>
              </a:extLst>
            </p:cNvPr>
            <p:cNvSpPr>
              <a:spLocks noChangeArrowheads="1"/>
            </p:cNvSpPr>
            <p:nvPr/>
          </p:nvSpPr>
          <p:spPr bwMode="auto">
            <a:xfrm>
              <a:off x="5944658" y="3990975"/>
              <a:ext cx="200025" cy="68103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70" name="Rectangle 257">
              <a:extLst>
                <a:ext uri="{FF2B5EF4-FFF2-40B4-BE49-F238E27FC236}">
                  <a16:creationId xmlns:a16="http://schemas.microsoft.com/office/drawing/2014/main" id="{83F69E58-39C7-0E61-8713-8DFA9C1D8359}"/>
                </a:ext>
              </a:extLst>
            </p:cNvPr>
            <p:cNvSpPr>
              <a:spLocks noChangeArrowheads="1"/>
            </p:cNvSpPr>
            <p:nvPr/>
          </p:nvSpPr>
          <p:spPr bwMode="auto">
            <a:xfrm>
              <a:off x="5944658" y="3990975"/>
              <a:ext cx="200025" cy="6810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1" name="Freeform 258">
              <a:extLst>
                <a:ext uri="{FF2B5EF4-FFF2-40B4-BE49-F238E27FC236}">
                  <a16:creationId xmlns:a16="http://schemas.microsoft.com/office/drawing/2014/main" id="{5A3DE9B0-790C-6798-6C3A-0BC3F4F70916}"/>
                </a:ext>
              </a:extLst>
            </p:cNvPr>
            <p:cNvSpPr>
              <a:spLocks/>
            </p:cNvSpPr>
            <p:nvPr/>
          </p:nvSpPr>
          <p:spPr bwMode="auto">
            <a:xfrm>
              <a:off x="5944658" y="4243388"/>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2" name="Freeform 259">
              <a:extLst>
                <a:ext uri="{FF2B5EF4-FFF2-40B4-BE49-F238E27FC236}">
                  <a16:creationId xmlns:a16="http://schemas.microsoft.com/office/drawing/2014/main" id="{A2469ED9-7101-2E77-5DD0-E3EFF21FD86E}"/>
                </a:ext>
              </a:extLst>
            </p:cNvPr>
            <p:cNvSpPr>
              <a:spLocks noEditPoints="1"/>
            </p:cNvSpPr>
            <p:nvPr/>
          </p:nvSpPr>
          <p:spPr bwMode="auto">
            <a:xfrm>
              <a:off x="7194020" y="4456113"/>
              <a:ext cx="98425" cy="808038"/>
            </a:xfrm>
            <a:custGeom>
              <a:avLst/>
              <a:gdLst>
                <a:gd name="T0" fmla="*/ 0 w 62"/>
                <a:gd name="T1" fmla="*/ 509 h 509"/>
                <a:gd name="T2" fmla="*/ 62 w 62"/>
                <a:gd name="T3" fmla="*/ 509 h 509"/>
                <a:gd name="T4" fmla="*/ 0 w 62"/>
                <a:gd name="T5" fmla="*/ 509 h 509"/>
                <a:gd name="T6" fmla="*/ 31 w 62"/>
                <a:gd name="T7" fmla="*/ 509 h 509"/>
                <a:gd name="T8" fmla="*/ 31 w 62"/>
                <a:gd name="T9" fmla="*/ 0 h 509"/>
                <a:gd name="T10" fmla="*/ 31 w 62"/>
                <a:gd name="T11" fmla="*/ 509 h 509"/>
                <a:gd name="T12" fmla="*/ 0 w 62"/>
                <a:gd name="T13" fmla="*/ 0 h 509"/>
                <a:gd name="T14" fmla="*/ 62 w 62"/>
                <a:gd name="T15" fmla="*/ 0 h 509"/>
                <a:gd name="T16" fmla="*/ 0 w 62"/>
                <a:gd name="T1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09">
                  <a:moveTo>
                    <a:pt x="0" y="509"/>
                  </a:moveTo>
                  <a:lnTo>
                    <a:pt x="62" y="509"/>
                  </a:lnTo>
                  <a:lnTo>
                    <a:pt x="0" y="509"/>
                  </a:lnTo>
                  <a:close/>
                  <a:moveTo>
                    <a:pt x="31" y="509"/>
                  </a:moveTo>
                  <a:lnTo>
                    <a:pt x="31" y="0"/>
                  </a:lnTo>
                  <a:lnTo>
                    <a:pt x="31" y="509"/>
                  </a:lnTo>
                  <a:close/>
                  <a:moveTo>
                    <a:pt x="0" y="0"/>
                  </a:moveTo>
                  <a:lnTo>
                    <a:pt x="62"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73" name="Freeform 260">
              <a:extLst>
                <a:ext uri="{FF2B5EF4-FFF2-40B4-BE49-F238E27FC236}">
                  <a16:creationId xmlns:a16="http://schemas.microsoft.com/office/drawing/2014/main" id="{5069C687-935E-CE3F-4A38-8ACD316195B6}"/>
                </a:ext>
              </a:extLst>
            </p:cNvPr>
            <p:cNvSpPr>
              <a:spLocks noEditPoints="1"/>
            </p:cNvSpPr>
            <p:nvPr/>
          </p:nvSpPr>
          <p:spPr bwMode="auto">
            <a:xfrm>
              <a:off x="7194020" y="4456113"/>
              <a:ext cx="98425" cy="808038"/>
            </a:xfrm>
            <a:custGeom>
              <a:avLst/>
              <a:gdLst>
                <a:gd name="T0" fmla="*/ 0 w 62"/>
                <a:gd name="T1" fmla="*/ 509 h 509"/>
                <a:gd name="T2" fmla="*/ 62 w 62"/>
                <a:gd name="T3" fmla="*/ 509 h 509"/>
                <a:gd name="T4" fmla="*/ 0 w 62"/>
                <a:gd name="T5" fmla="*/ 509 h 509"/>
                <a:gd name="T6" fmla="*/ 31 w 62"/>
                <a:gd name="T7" fmla="*/ 509 h 509"/>
                <a:gd name="T8" fmla="*/ 31 w 62"/>
                <a:gd name="T9" fmla="*/ 0 h 509"/>
                <a:gd name="T10" fmla="*/ 31 w 62"/>
                <a:gd name="T11" fmla="*/ 509 h 509"/>
                <a:gd name="T12" fmla="*/ 0 w 62"/>
                <a:gd name="T13" fmla="*/ 0 h 509"/>
                <a:gd name="T14" fmla="*/ 62 w 62"/>
                <a:gd name="T15" fmla="*/ 0 h 509"/>
                <a:gd name="T16" fmla="*/ 0 w 62"/>
                <a:gd name="T1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09">
                  <a:moveTo>
                    <a:pt x="0" y="509"/>
                  </a:moveTo>
                  <a:lnTo>
                    <a:pt x="62" y="509"/>
                  </a:lnTo>
                  <a:lnTo>
                    <a:pt x="0" y="509"/>
                  </a:lnTo>
                  <a:close/>
                  <a:moveTo>
                    <a:pt x="31" y="509"/>
                  </a:moveTo>
                  <a:lnTo>
                    <a:pt x="31" y="0"/>
                  </a:lnTo>
                  <a:lnTo>
                    <a:pt x="31" y="509"/>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4" name="Rectangle 261">
              <a:extLst>
                <a:ext uri="{FF2B5EF4-FFF2-40B4-BE49-F238E27FC236}">
                  <a16:creationId xmlns:a16="http://schemas.microsoft.com/office/drawing/2014/main" id="{11E9A1BA-0D26-D09F-9677-64CE65A28F9E}"/>
                </a:ext>
              </a:extLst>
            </p:cNvPr>
            <p:cNvSpPr>
              <a:spLocks noChangeArrowheads="1"/>
            </p:cNvSpPr>
            <p:nvPr/>
          </p:nvSpPr>
          <p:spPr bwMode="auto">
            <a:xfrm>
              <a:off x="7143220" y="4532313"/>
              <a:ext cx="198438" cy="61753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75" name="Rectangle 262">
              <a:extLst>
                <a:ext uri="{FF2B5EF4-FFF2-40B4-BE49-F238E27FC236}">
                  <a16:creationId xmlns:a16="http://schemas.microsoft.com/office/drawing/2014/main" id="{426BBCBD-3158-8E29-9E0B-F19D632810DC}"/>
                </a:ext>
              </a:extLst>
            </p:cNvPr>
            <p:cNvSpPr>
              <a:spLocks noChangeArrowheads="1"/>
            </p:cNvSpPr>
            <p:nvPr/>
          </p:nvSpPr>
          <p:spPr bwMode="auto">
            <a:xfrm>
              <a:off x="7143220" y="4532313"/>
              <a:ext cx="198438" cy="6175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6" name="Freeform 263">
              <a:extLst>
                <a:ext uri="{FF2B5EF4-FFF2-40B4-BE49-F238E27FC236}">
                  <a16:creationId xmlns:a16="http://schemas.microsoft.com/office/drawing/2014/main" id="{392ED081-0811-B769-C925-ED7A92335EAA}"/>
                </a:ext>
              </a:extLst>
            </p:cNvPr>
            <p:cNvSpPr>
              <a:spLocks/>
            </p:cNvSpPr>
            <p:nvPr/>
          </p:nvSpPr>
          <p:spPr bwMode="auto">
            <a:xfrm>
              <a:off x="7143220" y="495141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7" name="Freeform 264">
              <a:extLst>
                <a:ext uri="{FF2B5EF4-FFF2-40B4-BE49-F238E27FC236}">
                  <a16:creationId xmlns:a16="http://schemas.microsoft.com/office/drawing/2014/main" id="{41301AFE-A727-4DB4-BEFD-9F963C885ABC}"/>
                </a:ext>
              </a:extLst>
            </p:cNvPr>
            <p:cNvSpPr>
              <a:spLocks noEditPoints="1"/>
            </p:cNvSpPr>
            <p:nvPr/>
          </p:nvSpPr>
          <p:spPr bwMode="auto">
            <a:xfrm>
              <a:off x="8390995" y="5200650"/>
              <a:ext cx="100013" cy="460375"/>
            </a:xfrm>
            <a:custGeom>
              <a:avLst/>
              <a:gdLst>
                <a:gd name="T0" fmla="*/ 0 w 63"/>
                <a:gd name="T1" fmla="*/ 290 h 290"/>
                <a:gd name="T2" fmla="*/ 63 w 63"/>
                <a:gd name="T3" fmla="*/ 290 h 290"/>
                <a:gd name="T4" fmla="*/ 0 w 63"/>
                <a:gd name="T5" fmla="*/ 290 h 290"/>
                <a:gd name="T6" fmla="*/ 31 w 63"/>
                <a:gd name="T7" fmla="*/ 290 h 290"/>
                <a:gd name="T8" fmla="*/ 31 w 63"/>
                <a:gd name="T9" fmla="*/ 0 h 290"/>
                <a:gd name="T10" fmla="*/ 31 w 63"/>
                <a:gd name="T11" fmla="*/ 290 h 290"/>
                <a:gd name="T12" fmla="*/ 0 w 63"/>
                <a:gd name="T13" fmla="*/ 0 h 290"/>
                <a:gd name="T14" fmla="*/ 63 w 63"/>
                <a:gd name="T15" fmla="*/ 0 h 290"/>
                <a:gd name="T16" fmla="*/ 0 w 63"/>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90">
                  <a:moveTo>
                    <a:pt x="0" y="290"/>
                  </a:moveTo>
                  <a:lnTo>
                    <a:pt x="63" y="290"/>
                  </a:lnTo>
                  <a:lnTo>
                    <a:pt x="0" y="290"/>
                  </a:lnTo>
                  <a:close/>
                  <a:moveTo>
                    <a:pt x="31" y="290"/>
                  </a:moveTo>
                  <a:lnTo>
                    <a:pt x="31" y="0"/>
                  </a:lnTo>
                  <a:lnTo>
                    <a:pt x="31" y="290"/>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78" name="Freeform 265">
              <a:extLst>
                <a:ext uri="{FF2B5EF4-FFF2-40B4-BE49-F238E27FC236}">
                  <a16:creationId xmlns:a16="http://schemas.microsoft.com/office/drawing/2014/main" id="{321C7510-5AC9-3F7F-841D-1AE73EFB8D37}"/>
                </a:ext>
              </a:extLst>
            </p:cNvPr>
            <p:cNvSpPr>
              <a:spLocks noEditPoints="1"/>
            </p:cNvSpPr>
            <p:nvPr/>
          </p:nvSpPr>
          <p:spPr bwMode="auto">
            <a:xfrm>
              <a:off x="8390995" y="5200650"/>
              <a:ext cx="100013" cy="460375"/>
            </a:xfrm>
            <a:custGeom>
              <a:avLst/>
              <a:gdLst>
                <a:gd name="T0" fmla="*/ 0 w 63"/>
                <a:gd name="T1" fmla="*/ 290 h 290"/>
                <a:gd name="T2" fmla="*/ 63 w 63"/>
                <a:gd name="T3" fmla="*/ 290 h 290"/>
                <a:gd name="T4" fmla="*/ 0 w 63"/>
                <a:gd name="T5" fmla="*/ 290 h 290"/>
                <a:gd name="T6" fmla="*/ 31 w 63"/>
                <a:gd name="T7" fmla="*/ 290 h 290"/>
                <a:gd name="T8" fmla="*/ 31 w 63"/>
                <a:gd name="T9" fmla="*/ 0 h 290"/>
                <a:gd name="T10" fmla="*/ 31 w 63"/>
                <a:gd name="T11" fmla="*/ 290 h 290"/>
                <a:gd name="T12" fmla="*/ 0 w 63"/>
                <a:gd name="T13" fmla="*/ 0 h 290"/>
                <a:gd name="T14" fmla="*/ 63 w 63"/>
                <a:gd name="T15" fmla="*/ 0 h 290"/>
                <a:gd name="T16" fmla="*/ 0 w 63"/>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90">
                  <a:moveTo>
                    <a:pt x="0" y="290"/>
                  </a:moveTo>
                  <a:lnTo>
                    <a:pt x="63" y="290"/>
                  </a:lnTo>
                  <a:lnTo>
                    <a:pt x="0" y="290"/>
                  </a:lnTo>
                  <a:close/>
                  <a:moveTo>
                    <a:pt x="31" y="290"/>
                  </a:moveTo>
                  <a:lnTo>
                    <a:pt x="31" y="0"/>
                  </a:lnTo>
                  <a:lnTo>
                    <a:pt x="31" y="290"/>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9" name="Rectangle 266">
              <a:extLst>
                <a:ext uri="{FF2B5EF4-FFF2-40B4-BE49-F238E27FC236}">
                  <a16:creationId xmlns:a16="http://schemas.microsoft.com/office/drawing/2014/main" id="{19EF75A2-F297-E53A-6601-80715FC61ED4}"/>
                </a:ext>
              </a:extLst>
            </p:cNvPr>
            <p:cNvSpPr>
              <a:spLocks noChangeArrowheads="1"/>
            </p:cNvSpPr>
            <p:nvPr/>
          </p:nvSpPr>
          <p:spPr bwMode="auto">
            <a:xfrm>
              <a:off x="8341783" y="5310188"/>
              <a:ext cx="198438" cy="26035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80" name="Rectangle 267">
              <a:extLst>
                <a:ext uri="{FF2B5EF4-FFF2-40B4-BE49-F238E27FC236}">
                  <a16:creationId xmlns:a16="http://schemas.microsoft.com/office/drawing/2014/main" id="{BD139059-DA19-A51E-C47E-D8B915EBE587}"/>
                </a:ext>
              </a:extLst>
            </p:cNvPr>
            <p:cNvSpPr>
              <a:spLocks noChangeArrowheads="1"/>
            </p:cNvSpPr>
            <p:nvPr/>
          </p:nvSpPr>
          <p:spPr bwMode="auto">
            <a:xfrm>
              <a:off x="8341783" y="5310188"/>
              <a:ext cx="198438" cy="2603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1" name="Freeform 268">
              <a:extLst>
                <a:ext uri="{FF2B5EF4-FFF2-40B4-BE49-F238E27FC236}">
                  <a16:creationId xmlns:a16="http://schemas.microsoft.com/office/drawing/2014/main" id="{F679F545-17EC-8003-0930-B7C55477690C}"/>
                </a:ext>
              </a:extLst>
            </p:cNvPr>
            <p:cNvSpPr>
              <a:spLocks/>
            </p:cNvSpPr>
            <p:nvPr/>
          </p:nvSpPr>
          <p:spPr bwMode="auto">
            <a:xfrm>
              <a:off x="8341783" y="5349875"/>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2" name="Freeform 269">
              <a:extLst>
                <a:ext uri="{FF2B5EF4-FFF2-40B4-BE49-F238E27FC236}">
                  <a16:creationId xmlns:a16="http://schemas.microsoft.com/office/drawing/2014/main" id="{2FA13789-862F-907D-9866-071049764133}"/>
                </a:ext>
              </a:extLst>
            </p:cNvPr>
            <p:cNvSpPr>
              <a:spLocks noEditPoints="1"/>
            </p:cNvSpPr>
            <p:nvPr/>
          </p:nvSpPr>
          <p:spPr bwMode="auto">
            <a:xfrm>
              <a:off x="6231995" y="3600450"/>
              <a:ext cx="100013" cy="762000"/>
            </a:xfrm>
            <a:custGeom>
              <a:avLst/>
              <a:gdLst>
                <a:gd name="T0" fmla="*/ 0 w 63"/>
                <a:gd name="T1" fmla="*/ 480 h 480"/>
                <a:gd name="T2" fmla="*/ 63 w 63"/>
                <a:gd name="T3" fmla="*/ 480 h 480"/>
                <a:gd name="T4" fmla="*/ 0 w 63"/>
                <a:gd name="T5" fmla="*/ 480 h 480"/>
                <a:gd name="T6" fmla="*/ 31 w 63"/>
                <a:gd name="T7" fmla="*/ 480 h 480"/>
                <a:gd name="T8" fmla="*/ 31 w 63"/>
                <a:gd name="T9" fmla="*/ 0 h 480"/>
                <a:gd name="T10" fmla="*/ 31 w 63"/>
                <a:gd name="T11" fmla="*/ 480 h 480"/>
                <a:gd name="T12" fmla="*/ 0 w 63"/>
                <a:gd name="T13" fmla="*/ 0 h 480"/>
                <a:gd name="T14" fmla="*/ 63 w 63"/>
                <a:gd name="T15" fmla="*/ 0 h 480"/>
                <a:gd name="T16" fmla="*/ 0 w 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80">
                  <a:moveTo>
                    <a:pt x="0" y="480"/>
                  </a:moveTo>
                  <a:lnTo>
                    <a:pt x="63" y="480"/>
                  </a:lnTo>
                  <a:lnTo>
                    <a:pt x="0" y="480"/>
                  </a:lnTo>
                  <a:close/>
                  <a:moveTo>
                    <a:pt x="31" y="480"/>
                  </a:moveTo>
                  <a:lnTo>
                    <a:pt x="31" y="0"/>
                  </a:lnTo>
                  <a:lnTo>
                    <a:pt x="31" y="480"/>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83" name="Freeform 270">
              <a:extLst>
                <a:ext uri="{FF2B5EF4-FFF2-40B4-BE49-F238E27FC236}">
                  <a16:creationId xmlns:a16="http://schemas.microsoft.com/office/drawing/2014/main" id="{EB1FC605-824D-0134-2557-337CE63027FA}"/>
                </a:ext>
              </a:extLst>
            </p:cNvPr>
            <p:cNvSpPr>
              <a:spLocks noEditPoints="1"/>
            </p:cNvSpPr>
            <p:nvPr/>
          </p:nvSpPr>
          <p:spPr bwMode="auto">
            <a:xfrm>
              <a:off x="6231995" y="3600450"/>
              <a:ext cx="100013" cy="762000"/>
            </a:xfrm>
            <a:custGeom>
              <a:avLst/>
              <a:gdLst>
                <a:gd name="T0" fmla="*/ 0 w 63"/>
                <a:gd name="T1" fmla="*/ 480 h 480"/>
                <a:gd name="T2" fmla="*/ 63 w 63"/>
                <a:gd name="T3" fmla="*/ 480 h 480"/>
                <a:gd name="T4" fmla="*/ 0 w 63"/>
                <a:gd name="T5" fmla="*/ 480 h 480"/>
                <a:gd name="T6" fmla="*/ 31 w 63"/>
                <a:gd name="T7" fmla="*/ 480 h 480"/>
                <a:gd name="T8" fmla="*/ 31 w 63"/>
                <a:gd name="T9" fmla="*/ 0 h 480"/>
                <a:gd name="T10" fmla="*/ 31 w 63"/>
                <a:gd name="T11" fmla="*/ 480 h 480"/>
                <a:gd name="T12" fmla="*/ 0 w 63"/>
                <a:gd name="T13" fmla="*/ 0 h 480"/>
                <a:gd name="T14" fmla="*/ 63 w 63"/>
                <a:gd name="T15" fmla="*/ 0 h 480"/>
                <a:gd name="T16" fmla="*/ 0 w 63"/>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80">
                  <a:moveTo>
                    <a:pt x="0" y="480"/>
                  </a:moveTo>
                  <a:lnTo>
                    <a:pt x="63" y="480"/>
                  </a:lnTo>
                  <a:lnTo>
                    <a:pt x="0" y="480"/>
                  </a:lnTo>
                  <a:close/>
                  <a:moveTo>
                    <a:pt x="31" y="480"/>
                  </a:moveTo>
                  <a:lnTo>
                    <a:pt x="31" y="0"/>
                  </a:lnTo>
                  <a:lnTo>
                    <a:pt x="31" y="480"/>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4" name="Rectangle 271">
              <a:extLst>
                <a:ext uri="{FF2B5EF4-FFF2-40B4-BE49-F238E27FC236}">
                  <a16:creationId xmlns:a16="http://schemas.microsoft.com/office/drawing/2014/main" id="{7D1A4277-630F-FD5E-C961-E68DAA7A76C1}"/>
                </a:ext>
              </a:extLst>
            </p:cNvPr>
            <p:cNvSpPr>
              <a:spLocks noChangeArrowheads="1"/>
            </p:cNvSpPr>
            <p:nvPr/>
          </p:nvSpPr>
          <p:spPr bwMode="auto">
            <a:xfrm>
              <a:off x="6181195" y="3736975"/>
              <a:ext cx="200025" cy="43338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85" name="Rectangle 272">
              <a:extLst>
                <a:ext uri="{FF2B5EF4-FFF2-40B4-BE49-F238E27FC236}">
                  <a16:creationId xmlns:a16="http://schemas.microsoft.com/office/drawing/2014/main" id="{F6B2B2C4-CFFA-84E7-A59C-F0889C4C4C02}"/>
                </a:ext>
              </a:extLst>
            </p:cNvPr>
            <p:cNvSpPr>
              <a:spLocks noChangeArrowheads="1"/>
            </p:cNvSpPr>
            <p:nvPr/>
          </p:nvSpPr>
          <p:spPr bwMode="auto">
            <a:xfrm>
              <a:off x="6181195" y="3736975"/>
              <a:ext cx="200025" cy="4333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6" name="Freeform 273">
              <a:extLst>
                <a:ext uri="{FF2B5EF4-FFF2-40B4-BE49-F238E27FC236}">
                  <a16:creationId xmlns:a16="http://schemas.microsoft.com/office/drawing/2014/main" id="{C06885DB-C69F-E134-CE20-915398FDB87D}"/>
                </a:ext>
              </a:extLst>
            </p:cNvPr>
            <p:cNvSpPr>
              <a:spLocks/>
            </p:cNvSpPr>
            <p:nvPr/>
          </p:nvSpPr>
          <p:spPr bwMode="auto">
            <a:xfrm>
              <a:off x="6181195" y="4059238"/>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7" name="Freeform 274">
              <a:extLst>
                <a:ext uri="{FF2B5EF4-FFF2-40B4-BE49-F238E27FC236}">
                  <a16:creationId xmlns:a16="http://schemas.microsoft.com/office/drawing/2014/main" id="{F1664D75-499E-596D-48EF-C30E36A40651}"/>
                </a:ext>
              </a:extLst>
            </p:cNvPr>
            <p:cNvSpPr>
              <a:spLocks noEditPoints="1"/>
            </p:cNvSpPr>
            <p:nvPr/>
          </p:nvSpPr>
          <p:spPr bwMode="auto">
            <a:xfrm>
              <a:off x="7430558" y="4938713"/>
              <a:ext cx="98425" cy="763588"/>
            </a:xfrm>
            <a:custGeom>
              <a:avLst/>
              <a:gdLst>
                <a:gd name="T0" fmla="*/ 0 w 62"/>
                <a:gd name="T1" fmla="*/ 481 h 481"/>
                <a:gd name="T2" fmla="*/ 62 w 62"/>
                <a:gd name="T3" fmla="*/ 481 h 481"/>
                <a:gd name="T4" fmla="*/ 0 w 62"/>
                <a:gd name="T5" fmla="*/ 481 h 481"/>
                <a:gd name="T6" fmla="*/ 31 w 62"/>
                <a:gd name="T7" fmla="*/ 481 h 481"/>
                <a:gd name="T8" fmla="*/ 31 w 62"/>
                <a:gd name="T9" fmla="*/ 0 h 481"/>
                <a:gd name="T10" fmla="*/ 31 w 62"/>
                <a:gd name="T11" fmla="*/ 481 h 481"/>
                <a:gd name="T12" fmla="*/ 0 w 62"/>
                <a:gd name="T13" fmla="*/ 0 h 481"/>
                <a:gd name="T14" fmla="*/ 62 w 62"/>
                <a:gd name="T15" fmla="*/ 0 h 481"/>
                <a:gd name="T16" fmla="*/ 0 w 6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81">
                  <a:moveTo>
                    <a:pt x="0" y="481"/>
                  </a:moveTo>
                  <a:lnTo>
                    <a:pt x="62" y="481"/>
                  </a:lnTo>
                  <a:lnTo>
                    <a:pt x="0" y="481"/>
                  </a:lnTo>
                  <a:close/>
                  <a:moveTo>
                    <a:pt x="31" y="481"/>
                  </a:moveTo>
                  <a:lnTo>
                    <a:pt x="31" y="0"/>
                  </a:lnTo>
                  <a:lnTo>
                    <a:pt x="31" y="481"/>
                  </a:lnTo>
                  <a:close/>
                  <a:moveTo>
                    <a:pt x="0" y="0"/>
                  </a:moveTo>
                  <a:lnTo>
                    <a:pt x="62"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88" name="Freeform 275">
              <a:extLst>
                <a:ext uri="{FF2B5EF4-FFF2-40B4-BE49-F238E27FC236}">
                  <a16:creationId xmlns:a16="http://schemas.microsoft.com/office/drawing/2014/main" id="{550B26F1-ACA7-F85F-91D2-5B0F52A36799}"/>
                </a:ext>
              </a:extLst>
            </p:cNvPr>
            <p:cNvSpPr>
              <a:spLocks noEditPoints="1"/>
            </p:cNvSpPr>
            <p:nvPr/>
          </p:nvSpPr>
          <p:spPr bwMode="auto">
            <a:xfrm>
              <a:off x="7430558" y="4938713"/>
              <a:ext cx="98425" cy="763588"/>
            </a:xfrm>
            <a:custGeom>
              <a:avLst/>
              <a:gdLst>
                <a:gd name="T0" fmla="*/ 0 w 62"/>
                <a:gd name="T1" fmla="*/ 481 h 481"/>
                <a:gd name="T2" fmla="*/ 62 w 62"/>
                <a:gd name="T3" fmla="*/ 481 h 481"/>
                <a:gd name="T4" fmla="*/ 0 w 62"/>
                <a:gd name="T5" fmla="*/ 481 h 481"/>
                <a:gd name="T6" fmla="*/ 31 w 62"/>
                <a:gd name="T7" fmla="*/ 481 h 481"/>
                <a:gd name="T8" fmla="*/ 31 w 62"/>
                <a:gd name="T9" fmla="*/ 0 h 481"/>
                <a:gd name="T10" fmla="*/ 31 w 62"/>
                <a:gd name="T11" fmla="*/ 481 h 481"/>
                <a:gd name="T12" fmla="*/ 0 w 62"/>
                <a:gd name="T13" fmla="*/ 0 h 481"/>
                <a:gd name="T14" fmla="*/ 62 w 62"/>
                <a:gd name="T15" fmla="*/ 0 h 481"/>
                <a:gd name="T16" fmla="*/ 0 w 62"/>
                <a:gd name="T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81">
                  <a:moveTo>
                    <a:pt x="0" y="481"/>
                  </a:moveTo>
                  <a:lnTo>
                    <a:pt x="62" y="481"/>
                  </a:lnTo>
                  <a:lnTo>
                    <a:pt x="0" y="481"/>
                  </a:lnTo>
                  <a:close/>
                  <a:moveTo>
                    <a:pt x="31" y="481"/>
                  </a:moveTo>
                  <a:lnTo>
                    <a:pt x="31" y="0"/>
                  </a:lnTo>
                  <a:lnTo>
                    <a:pt x="31" y="481"/>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9" name="Rectangle 276">
              <a:extLst>
                <a:ext uri="{FF2B5EF4-FFF2-40B4-BE49-F238E27FC236}">
                  <a16:creationId xmlns:a16="http://schemas.microsoft.com/office/drawing/2014/main" id="{42C2A2C1-D374-8B32-F9E3-982A4FF2D327}"/>
                </a:ext>
              </a:extLst>
            </p:cNvPr>
            <p:cNvSpPr>
              <a:spLocks noChangeArrowheads="1"/>
            </p:cNvSpPr>
            <p:nvPr/>
          </p:nvSpPr>
          <p:spPr bwMode="auto">
            <a:xfrm>
              <a:off x="7379758" y="5146675"/>
              <a:ext cx="200025" cy="549275"/>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90" name="Rectangle 277">
              <a:extLst>
                <a:ext uri="{FF2B5EF4-FFF2-40B4-BE49-F238E27FC236}">
                  <a16:creationId xmlns:a16="http://schemas.microsoft.com/office/drawing/2014/main" id="{3DEFA5EA-C926-38AF-1F72-B11E401964DE}"/>
                </a:ext>
              </a:extLst>
            </p:cNvPr>
            <p:cNvSpPr>
              <a:spLocks noChangeArrowheads="1"/>
            </p:cNvSpPr>
            <p:nvPr/>
          </p:nvSpPr>
          <p:spPr bwMode="auto">
            <a:xfrm>
              <a:off x="7379758" y="5146675"/>
              <a:ext cx="200025" cy="5492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1" name="Freeform 278">
              <a:extLst>
                <a:ext uri="{FF2B5EF4-FFF2-40B4-BE49-F238E27FC236}">
                  <a16:creationId xmlns:a16="http://schemas.microsoft.com/office/drawing/2014/main" id="{B2E192F9-E30A-4598-E615-AA05B2876401}"/>
                </a:ext>
              </a:extLst>
            </p:cNvPr>
            <p:cNvSpPr>
              <a:spLocks/>
            </p:cNvSpPr>
            <p:nvPr/>
          </p:nvSpPr>
          <p:spPr bwMode="auto">
            <a:xfrm>
              <a:off x="7379758" y="5616575"/>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2" name="Freeform 279">
              <a:extLst>
                <a:ext uri="{FF2B5EF4-FFF2-40B4-BE49-F238E27FC236}">
                  <a16:creationId xmlns:a16="http://schemas.microsoft.com/office/drawing/2014/main" id="{2B0E262A-C45E-7152-2365-A0874C45ABF8}"/>
                </a:ext>
              </a:extLst>
            </p:cNvPr>
            <p:cNvSpPr>
              <a:spLocks noEditPoints="1"/>
            </p:cNvSpPr>
            <p:nvPr/>
          </p:nvSpPr>
          <p:spPr bwMode="auto">
            <a:xfrm>
              <a:off x="8627533" y="4833938"/>
              <a:ext cx="100013" cy="430213"/>
            </a:xfrm>
            <a:custGeom>
              <a:avLst/>
              <a:gdLst>
                <a:gd name="T0" fmla="*/ 0 w 63"/>
                <a:gd name="T1" fmla="*/ 271 h 271"/>
                <a:gd name="T2" fmla="*/ 63 w 63"/>
                <a:gd name="T3" fmla="*/ 271 h 271"/>
                <a:gd name="T4" fmla="*/ 0 w 63"/>
                <a:gd name="T5" fmla="*/ 271 h 271"/>
                <a:gd name="T6" fmla="*/ 31 w 63"/>
                <a:gd name="T7" fmla="*/ 271 h 271"/>
                <a:gd name="T8" fmla="*/ 31 w 63"/>
                <a:gd name="T9" fmla="*/ 0 h 271"/>
                <a:gd name="T10" fmla="*/ 31 w 63"/>
                <a:gd name="T11" fmla="*/ 271 h 271"/>
                <a:gd name="T12" fmla="*/ 0 w 63"/>
                <a:gd name="T13" fmla="*/ 0 h 271"/>
                <a:gd name="T14" fmla="*/ 63 w 63"/>
                <a:gd name="T15" fmla="*/ 0 h 271"/>
                <a:gd name="T16" fmla="*/ 0 w 63"/>
                <a:gd name="T1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1">
                  <a:moveTo>
                    <a:pt x="0" y="271"/>
                  </a:moveTo>
                  <a:lnTo>
                    <a:pt x="63" y="271"/>
                  </a:lnTo>
                  <a:lnTo>
                    <a:pt x="0" y="271"/>
                  </a:lnTo>
                  <a:close/>
                  <a:moveTo>
                    <a:pt x="31" y="271"/>
                  </a:moveTo>
                  <a:lnTo>
                    <a:pt x="31" y="0"/>
                  </a:lnTo>
                  <a:lnTo>
                    <a:pt x="31" y="271"/>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93" name="Freeform 280">
              <a:extLst>
                <a:ext uri="{FF2B5EF4-FFF2-40B4-BE49-F238E27FC236}">
                  <a16:creationId xmlns:a16="http://schemas.microsoft.com/office/drawing/2014/main" id="{9D80A4E5-3BE6-F3F1-D412-00AD5B0506CC}"/>
                </a:ext>
              </a:extLst>
            </p:cNvPr>
            <p:cNvSpPr>
              <a:spLocks noEditPoints="1"/>
            </p:cNvSpPr>
            <p:nvPr/>
          </p:nvSpPr>
          <p:spPr bwMode="auto">
            <a:xfrm>
              <a:off x="8627533" y="4833938"/>
              <a:ext cx="100013" cy="430213"/>
            </a:xfrm>
            <a:custGeom>
              <a:avLst/>
              <a:gdLst>
                <a:gd name="T0" fmla="*/ 0 w 63"/>
                <a:gd name="T1" fmla="*/ 271 h 271"/>
                <a:gd name="T2" fmla="*/ 63 w 63"/>
                <a:gd name="T3" fmla="*/ 271 h 271"/>
                <a:gd name="T4" fmla="*/ 0 w 63"/>
                <a:gd name="T5" fmla="*/ 271 h 271"/>
                <a:gd name="T6" fmla="*/ 31 w 63"/>
                <a:gd name="T7" fmla="*/ 271 h 271"/>
                <a:gd name="T8" fmla="*/ 31 w 63"/>
                <a:gd name="T9" fmla="*/ 0 h 271"/>
                <a:gd name="T10" fmla="*/ 31 w 63"/>
                <a:gd name="T11" fmla="*/ 271 h 271"/>
                <a:gd name="T12" fmla="*/ 0 w 63"/>
                <a:gd name="T13" fmla="*/ 0 h 271"/>
                <a:gd name="T14" fmla="*/ 63 w 63"/>
                <a:gd name="T15" fmla="*/ 0 h 271"/>
                <a:gd name="T16" fmla="*/ 0 w 63"/>
                <a:gd name="T1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1">
                  <a:moveTo>
                    <a:pt x="0" y="271"/>
                  </a:moveTo>
                  <a:lnTo>
                    <a:pt x="63" y="271"/>
                  </a:lnTo>
                  <a:lnTo>
                    <a:pt x="0" y="271"/>
                  </a:lnTo>
                  <a:close/>
                  <a:moveTo>
                    <a:pt x="31" y="271"/>
                  </a:moveTo>
                  <a:lnTo>
                    <a:pt x="31" y="0"/>
                  </a:lnTo>
                  <a:lnTo>
                    <a:pt x="31" y="271"/>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4" name="Rectangle 281">
              <a:extLst>
                <a:ext uri="{FF2B5EF4-FFF2-40B4-BE49-F238E27FC236}">
                  <a16:creationId xmlns:a16="http://schemas.microsoft.com/office/drawing/2014/main" id="{B8BFBC3E-1D80-0A5C-2266-C8F37187F142}"/>
                </a:ext>
              </a:extLst>
            </p:cNvPr>
            <p:cNvSpPr>
              <a:spLocks noChangeArrowheads="1"/>
            </p:cNvSpPr>
            <p:nvPr/>
          </p:nvSpPr>
          <p:spPr bwMode="auto">
            <a:xfrm>
              <a:off x="8578320" y="5065713"/>
              <a:ext cx="198438" cy="163513"/>
            </a:xfrm>
            <a:prstGeom prst="rect">
              <a:avLst/>
            </a:prstGeom>
            <a:solidFill>
              <a:srgbClr val="D3C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95" name="Rectangle 282">
              <a:extLst>
                <a:ext uri="{FF2B5EF4-FFF2-40B4-BE49-F238E27FC236}">
                  <a16:creationId xmlns:a16="http://schemas.microsoft.com/office/drawing/2014/main" id="{75916735-BAD1-CD8F-A0C2-C1B19C4D21EB}"/>
                </a:ext>
              </a:extLst>
            </p:cNvPr>
            <p:cNvSpPr>
              <a:spLocks noChangeArrowheads="1"/>
            </p:cNvSpPr>
            <p:nvPr/>
          </p:nvSpPr>
          <p:spPr bwMode="auto">
            <a:xfrm>
              <a:off x="8578320" y="5065713"/>
              <a:ext cx="198438" cy="163513"/>
            </a:xfrm>
            <a:prstGeom prst="rect">
              <a:avLst/>
            </a:prstGeom>
            <a:solidFill>
              <a:schemeClr val="bg1">
                <a:lumMod val="50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96" name="Freeform 283">
              <a:extLst>
                <a:ext uri="{FF2B5EF4-FFF2-40B4-BE49-F238E27FC236}">
                  <a16:creationId xmlns:a16="http://schemas.microsoft.com/office/drawing/2014/main" id="{3B5657FD-302E-0268-CA1B-5B44A810CD23}"/>
                </a:ext>
              </a:extLst>
            </p:cNvPr>
            <p:cNvSpPr>
              <a:spLocks/>
            </p:cNvSpPr>
            <p:nvPr/>
          </p:nvSpPr>
          <p:spPr bwMode="auto">
            <a:xfrm>
              <a:off x="8578320" y="5137150"/>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7" name="Oval 284">
              <a:extLst>
                <a:ext uri="{FF2B5EF4-FFF2-40B4-BE49-F238E27FC236}">
                  <a16:creationId xmlns:a16="http://schemas.microsoft.com/office/drawing/2014/main" id="{5B4D2A5E-B0BF-4D23-70AF-442707E07BDF}"/>
                </a:ext>
              </a:extLst>
            </p:cNvPr>
            <p:cNvSpPr>
              <a:spLocks noChangeArrowheads="1"/>
            </p:cNvSpPr>
            <p:nvPr/>
          </p:nvSpPr>
          <p:spPr bwMode="auto">
            <a:xfrm>
              <a:off x="6249458" y="3022600"/>
              <a:ext cx="65088" cy="63500"/>
            </a:xfrm>
            <a:prstGeom prst="ellipse">
              <a:avLst/>
            </a:prstGeom>
            <a:solidFill>
              <a:srgbClr val="D3CE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98" name="Oval 285">
              <a:extLst>
                <a:ext uri="{FF2B5EF4-FFF2-40B4-BE49-F238E27FC236}">
                  <a16:creationId xmlns:a16="http://schemas.microsoft.com/office/drawing/2014/main" id="{7D971AFE-589E-DA88-5CAA-9FFF292264CD}"/>
                </a:ext>
              </a:extLst>
            </p:cNvPr>
            <p:cNvSpPr>
              <a:spLocks noChangeArrowheads="1"/>
            </p:cNvSpPr>
            <p:nvPr/>
          </p:nvSpPr>
          <p:spPr bwMode="auto">
            <a:xfrm>
              <a:off x="6249458" y="3022600"/>
              <a:ext cx="63500" cy="63500"/>
            </a:xfrm>
            <a:prstGeom prst="ellipse">
              <a:avLst/>
            </a:prstGeom>
            <a:solidFill>
              <a:schemeClr val="tx1">
                <a:lumMod val="50000"/>
                <a:lumOff val="50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99" name="Oval 286">
              <a:extLst>
                <a:ext uri="{FF2B5EF4-FFF2-40B4-BE49-F238E27FC236}">
                  <a16:creationId xmlns:a16="http://schemas.microsoft.com/office/drawing/2014/main" id="{84A3DFCB-C002-2DB0-40DA-C1DF2D6021DD}"/>
                </a:ext>
              </a:extLst>
            </p:cNvPr>
            <p:cNvSpPr>
              <a:spLocks noChangeArrowheads="1"/>
            </p:cNvSpPr>
            <p:nvPr/>
          </p:nvSpPr>
          <p:spPr bwMode="auto">
            <a:xfrm>
              <a:off x="8646583" y="5519738"/>
              <a:ext cx="63500" cy="63500"/>
            </a:xfrm>
            <a:prstGeom prst="ellipse">
              <a:avLst/>
            </a:prstGeom>
            <a:solidFill>
              <a:srgbClr val="D3CE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300" name="Freeform 287">
              <a:extLst>
                <a:ext uri="{FF2B5EF4-FFF2-40B4-BE49-F238E27FC236}">
                  <a16:creationId xmlns:a16="http://schemas.microsoft.com/office/drawing/2014/main" id="{4E8B34B1-7DC0-3CE2-81C6-FEFEAFE965E4}"/>
                </a:ext>
              </a:extLst>
            </p:cNvPr>
            <p:cNvSpPr>
              <a:spLocks/>
            </p:cNvSpPr>
            <p:nvPr/>
          </p:nvSpPr>
          <p:spPr bwMode="auto">
            <a:xfrm>
              <a:off x="8644995" y="5519738"/>
              <a:ext cx="65088" cy="63500"/>
            </a:xfrm>
            <a:custGeom>
              <a:avLst/>
              <a:gdLst>
                <a:gd name="T0" fmla="*/ 41 w 41"/>
                <a:gd name="T1" fmla="*/ 20 h 40"/>
                <a:gd name="T2" fmla="*/ 20 w 41"/>
                <a:gd name="T3" fmla="*/ 40 h 40"/>
                <a:gd name="T4" fmla="*/ 0 w 41"/>
                <a:gd name="T5" fmla="*/ 20 h 40"/>
                <a:gd name="T6" fmla="*/ 20 w 41"/>
                <a:gd name="T7" fmla="*/ 0 h 40"/>
                <a:gd name="T8" fmla="*/ 41 w 41"/>
                <a:gd name="T9" fmla="*/ 20 h 40"/>
              </a:gdLst>
              <a:ahLst/>
              <a:cxnLst>
                <a:cxn ang="0">
                  <a:pos x="T0" y="T1"/>
                </a:cxn>
                <a:cxn ang="0">
                  <a:pos x="T2" y="T3"/>
                </a:cxn>
                <a:cxn ang="0">
                  <a:pos x="T4" y="T5"/>
                </a:cxn>
                <a:cxn ang="0">
                  <a:pos x="T6" y="T7"/>
                </a:cxn>
                <a:cxn ang="0">
                  <a:pos x="T8" y="T9"/>
                </a:cxn>
              </a:cxnLst>
              <a:rect l="0" t="0" r="r" b="b"/>
              <a:pathLst>
                <a:path w="41" h="40">
                  <a:moveTo>
                    <a:pt x="41" y="20"/>
                  </a:moveTo>
                  <a:cubicBezTo>
                    <a:pt x="41" y="31"/>
                    <a:pt x="32" y="40"/>
                    <a:pt x="20" y="40"/>
                  </a:cubicBezTo>
                  <a:cubicBezTo>
                    <a:pt x="10" y="40"/>
                    <a:pt x="0" y="31"/>
                    <a:pt x="0" y="20"/>
                  </a:cubicBezTo>
                  <a:cubicBezTo>
                    <a:pt x="0" y="9"/>
                    <a:pt x="10" y="0"/>
                    <a:pt x="20" y="0"/>
                  </a:cubicBezTo>
                  <a:cubicBezTo>
                    <a:pt x="32" y="0"/>
                    <a:pt x="41" y="9"/>
                    <a:pt x="41" y="20"/>
                  </a:cubicBezTo>
                </a:path>
              </a:pathLst>
            </a:custGeom>
            <a:solidFill>
              <a:schemeClr val="tx1">
                <a:lumMod val="50000"/>
                <a:lumOff val="50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301" name="Freeform 288">
              <a:extLst>
                <a:ext uri="{FF2B5EF4-FFF2-40B4-BE49-F238E27FC236}">
                  <a16:creationId xmlns:a16="http://schemas.microsoft.com/office/drawing/2014/main" id="{294E6E69-7FE7-64EC-930A-DED799605743}"/>
                </a:ext>
              </a:extLst>
            </p:cNvPr>
            <p:cNvSpPr>
              <a:spLocks noEditPoints="1"/>
            </p:cNvSpPr>
            <p:nvPr/>
          </p:nvSpPr>
          <p:spPr bwMode="auto">
            <a:xfrm>
              <a:off x="6468533" y="2828925"/>
              <a:ext cx="100013" cy="1758950"/>
            </a:xfrm>
            <a:custGeom>
              <a:avLst/>
              <a:gdLst>
                <a:gd name="T0" fmla="*/ 0 w 63"/>
                <a:gd name="T1" fmla="*/ 1108 h 1108"/>
                <a:gd name="T2" fmla="*/ 63 w 63"/>
                <a:gd name="T3" fmla="*/ 1108 h 1108"/>
                <a:gd name="T4" fmla="*/ 0 w 63"/>
                <a:gd name="T5" fmla="*/ 1108 h 1108"/>
                <a:gd name="T6" fmla="*/ 31 w 63"/>
                <a:gd name="T7" fmla="*/ 1108 h 1108"/>
                <a:gd name="T8" fmla="*/ 31 w 63"/>
                <a:gd name="T9" fmla="*/ 0 h 1108"/>
                <a:gd name="T10" fmla="*/ 31 w 63"/>
                <a:gd name="T11" fmla="*/ 1108 h 1108"/>
                <a:gd name="T12" fmla="*/ 0 w 63"/>
                <a:gd name="T13" fmla="*/ 0 h 1108"/>
                <a:gd name="T14" fmla="*/ 63 w 63"/>
                <a:gd name="T15" fmla="*/ 0 h 1108"/>
                <a:gd name="T16" fmla="*/ 0 w 63"/>
                <a:gd name="T17"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108">
                  <a:moveTo>
                    <a:pt x="0" y="1108"/>
                  </a:moveTo>
                  <a:lnTo>
                    <a:pt x="63" y="1108"/>
                  </a:lnTo>
                  <a:lnTo>
                    <a:pt x="0" y="1108"/>
                  </a:lnTo>
                  <a:close/>
                  <a:moveTo>
                    <a:pt x="31" y="1108"/>
                  </a:moveTo>
                  <a:lnTo>
                    <a:pt x="31" y="0"/>
                  </a:lnTo>
                  <a:lnTo>
                    <a:pt x="31" y="1108"/>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02" name="Freeform 289">
              <a:extLst>
                <a:ext uri="{FF2B5EF4-FFF2-40B4-BE49-F238E27FC236}">
                  <a16:creationId xmlns:a16="http://schemas.microsoft.com/office/drawing/2014/main" id="{62C6DD54-0D04-81D4-4CB4-C6104ECEADB6}"/>
                </a:ext>
              </a:extLst>
            </p:cNvPr>
            <p:cNvSpPr>
              <a:spLocks noEditPoints="1"/>
            </p:cNvSpPr>
            <p:nvPr/>
          </p:nvSpPr>
          <p:spPr bwMode="auto">
            <a:xfrm>
              <a:off x="6468533" y="2828925"/>
              <a:ext cx="100013" cy="1758950"/>
            </a:xfrm>
            <a:custGeom>
              <a:avLst/>
              <a:gdLst>
                <a:gd name="T0" fmla="*/ 0 w 63"/>
                <a:gd name="T1" fmla="*/ 1108 h 1108"/>
                <a:gd name="T2" fmla="*/ 63 w 63"/>
                <a:gd name="T3" fmla="*/ 1108 h 1108"/>
                <a:gd name="T4" fmla="*/ 0 w 63"/>
                <a:gd name="T5" fmla="*/ 1108 h 1108"/>
                <a:gd name="T6" fmla="*/ 31 w 63"/>
                <a:gd name="T7" fmla="*/ 1108 h 1108"/>
                <a:gd name="T8" fmla="*/ 31 w 63"/>
                <a:gd name="T9" fmla="*/ 0 h 1108"/>
                <a:gd name="T10" fmla="*/ 31 w 63"/>
                <a:gd name="T11" fmla="*/ 1108 h 1108"/>
                <a:gd name="T12" fmla="*/ 0 w 63"/>
                <a:gd name="T13" fmla="*/ 0 h 1108"/>
                <a:gd name="T14" fmla="*/ 63 w 63"/>
                <a:gd name="T15" fmla="*/ 0 h 1108"/>
                <a:gd name="T16" fmla="*/ 0 w 63"/>
                <a:gd name="T17"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108">
                  <a:moveTo>
                    <a:pt x="0" y="1108"/>
                  </a:moveTo>
                  <a:lnTo>
                    <a:pt x="63" y="1108"/>
                  </a:lnTo>
                  <a:lnTo>
                    <a:pt x="0" y="1108"/>
                  </a:lnTo>
                  <a:close/>
                  <a:moveTo>
                    <a:pt x="31" y="1108"/>
                  </a:moveTo>
                  <a:lnTo>
                    <a:pt x="31" y="0"/>
                  </a:lnTo>
                  <a:lnTo>
                    <a:pt x="31" y="1108"/>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3" name="Rectangle 290">
              <a:extLst>
                <a:ext uri="{FF2B5EF4-FFF2-40B4-BE49-F238E27FC236}">
                  <a16:creationId xmlns:a16="http://schemas.microsoft.com/office/drawing/2014/main" id="{D9F036CE-75F8-F1C7-D94F-1FBA2E9266F1}"/>
                </a:ext>
              </a:extLst>
            </p:cNvPr>
            <p:cNvSpPr>
              <a:spLocks noChangeArrowheads="1"/>
            </p:cNvSpPr>
            <p:nvPr/>
          </p:nvSpPr>
          <p:spPr bwMode="auto">
            <a:xfrm>
              <a:off x="6419320" y="3517900"/>
              <a:ext cx="198438" cy="523875"/>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04" name="Rectangle 291">
              <a:extLst>
                <a:ext uri="{FF2B5EF4-FFF2-40B4-BE49-F238E27FC236}">
                  <a16:creationId xmlns:a16="http://schemas.microsoft.com/office/drawing/2014/main" id="{E96DFB48-6DEA-3221-67DB-9EDEFF0520EC}"/>
                </a:ext>
              </a:extLst>
            </p:cNvPr>
            <p:cNvSpPr>
              <a:spLocks noChangeArrowheads="1"/>
            </p:cNvSpPr>
            <p:nvPr/>
          </p:nvSpPr>
          <p:spPr bwMode="auto">
            <a:xfrm>
              <a:off x="6419320" y="3517900"/>
              <a:ext cx="198438" cy="5238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5" name="Freeform 292">
              <a:extLst>
                <a:ext uri="{FF2B5EF4-FFF2-40B4-BE49-F238E27FC236}">
                  <a16:creationId xmlns:a16="http://schemas.microsoft.com/office/drawing/2014/main" id="{739BFEB5-04CD-6312-C159-906D5B3E2912}"/>
                </a:ext>
              </a:extLst>
            </p:cNvPr>
            <p:cNvSpPr>
              <a:spLocks/>
            </p:cNvSpPr>
            <p:nvPr/>
          </p:nvSpPr>
          <p:spPr bwMode="auto">
            <a:xfrm>
              <a:off x="6419320" y="367506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6" name="Freeform 293">
              <a:extLst>
                <a:ext uri="{FF2B5EF4-FFF2-40B4-BE49-F238E27FC236}">
                  <a16:creationId xmlns:a16="http://schemas.microsoft.com/office/drawing/2014/main" id="{A5207B26-F38A-F7D7-F0AE-C92310303024}"/>
                </a:ext>
              </a:extLst>
            </p:cNvPr>
            <p:cNvSpPr>
              <a:spLocks noEditPoints="1"/>
            </p:cNvSpPr>
            <p:nvPr/>
          </p:nvSpPr>
          <p:spPr bwMode="auto">
            <a:xfrm>
              <a:off x="7667095" y="5278438"/>
              <a:ext cx="98425" cy="419100"/>
            </a:xfrm>
            <a:custGeom>
              <a:avLst/>
              <a:gdLst>
                <a:gd name="T0" fmla="*/ 0 w 62"/>
                <a:gd name="T1" fmla="*/ 264 h 264"/>
                <a:gd name="T2" fmla="*/ 62 w 62"/>
                <a:gd name="T3" fmla="*/ 264 h 264"/>
                <a:gd name="T4" fmla="*/ 0 w 62"/>
                <a:gd name="T5" fmla="*/ 264 h 264"/>
                <a:gd name="T6" fmla="*/ 31 w 62"/>
                <a:gd name="T7" fmla="*/ 264 h 264"/>
                <a:gd name="T8" fmla="*/ 31 w 62"/>
                <a:gd name="T9" fmla="*/ 0 h 264"/>
                <a:gd name="T10" fmla="*/ 31 w 62"/>
                <a:gd name="T11" fmla="*/ 264 h 264"/>
                <a:gd name="T12" fmla="*/ 0 w 62"/>
                <a:gd name="T13" fmla="*/ 0 h 264"/>
                <a:gd name="T14" fmla="*/ 62 w 62"/>
                <a:gd name="T15" fmla="*/ 0 h 264"/>
                <a:gd name="T16" fmla="*/ 0 w 62"/>
                <a:gd name="T1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64">
                  <a:moveTo>
                    <a:pt x="0" y="264"/>
                  </a:moveTo>
                  <a:lnTo>
                    <a:pt x="62" y="264"/>
                  </a:lnTo>
                  <a:lnTo>
                    <a:pt x="0" y="264"/>
                  </a:lnTo>
                  <a:close/>
                  <a:moveTo>
                    <a:pt x="31" y="264"/>
                  </a:moveTo>
                  <a:lnTo>
                    <a:pt x="31" y="0"/>
                  </a:lnTo>
                  <a:lnTo>
                    <a:pt x="31" y="264"/>
                  </a:lnTo>
                  <a:close/>
                  <a:moveTo>
                    <a:pt x="0" y="0"/>
                  </a:moveTo>
                  <a:lnTo>
                    <a:pt x="62"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07" name="Freeform 294">
              <a:extLst>
                <a:ext uri="{FF2B5EF4-FFF2-40B4-BE49-F238E27FC236}">
                  <a16:creationId xmlns:a16="http://schemas.microsoft.com/office/drawing/2014/main" id="{D007A4DF-9969-5110-0A9D-9CDB0B664C4B}"/>
                </a:ext>
              </a:extLst>
            </p:cNvPr>
            <p:cNvSpPr>
              <a:spLocks noEditPoints="1"/>
            </p:cNvSpPr>
            <p:nvPr/>
          </p:nvSpPr>
          <p:spPr bwMode="auto">
            <a:xfrm>
              <a:off x="7667095" y="5278438"/>
              <a:ext cx="98425" cy="419100"/>
            </a:xfrm>
            <a:custGeom>
              <a:avLst/>
              <a:gdLst>
                <a:gd name="T0" fmla="*/ 0 w 62"/>
                <a:gd name="T1" fmla="*/ 264 h 264"/>
                <a:gd name="T2" fmla="*/ 62 w 62"/>
                <a:gd name="T3" fmla="*/ 264 h 264"/>
                <a:gd name="T4" fmla="*/ 0 w 62"/>
                <a:gd name="T5" fmla="*/ 264 h 264"/>
                <a:gd name="T6" fmla="*/ 31 w 62"/>
                <a:gd name="T7" fmla="*/ 264 h 264"/>
                <a:gd name="T8" fmla="*/ 31 w 62"/>
                <a:gd name="T9" fmla="*/ 0 h 264"/>
                <a:gd name="T10" fmla="*/ 31 w 62"/>
                <a:gd name="T11" fmla="*/ 264 h 264"/>
                <a:gd name="T12" fmla="*/ 0 w 62"/>
                <a:gd name="T13" fmla="*/ 0 h 264"/>
                <a:gd name="T14" fmla="*/ 62 w 62"/>
                <a:gd name="T15" fmla="*/ 0 h 264"/>
                <a:gd name="T16" fmla="*/ 0 w 62"/>
                <a:gd name="T1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64">
                  <a:moveTo>
                    <a:pt x="0" y="264"/>
                  </a:moveTo>
                  <a:lnTo>
                    <a:pt x="62" y="264"/>
                  </a:lnTo>
                  <a:lnTo>
                    <a:pt x="0" y="264"/>
                  </a:lnTo>
                  <a:close/>
                  <a:moveTo>
                    <a:pt x="31" y="264"/>
                  </a:moveTo>
                  <a:lnTo>
                    <a:pt x="31" y="0"/>
                  </a:lnTo>
                  <a:lnTo>
                    <a:pt x="31" y="264"/>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8" name="Rectangle 295">
              <a:extLst>
                <a:ext uri="{FF2B5EF4-FFF2-40B4-BE49-F238E27FC236}">
                  <a16:creationId xmlns:a16="http://schemas.microsoft.com/office/drawing/2014/main" id="{0935F08D-A3B3-2139-78C8-A695C89E04AC}"/>
                </a:ext>
              </a:extLst>
            </p:cNvPr>
            <p:cNvSpPr>
              <a:spLocks noChangeArrowheads="1"/>
            </p:cNvSpPr>
            <p:nvPr/>
          </p:nvSpPr>
          <p:spPr bwMode="auto">
            <a:xfrm>
              <a:off x="7617883" y="5387975"/>
              <a:ext cx="198438" cy="217488"/>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09" name="Rectangle 296">
              <a:extLst>
                <a:ext uri="{FF2B5EF4-FFF2-40B4-BE49-F238E27FC236}">
                  <a16:creationId xmlns:a16="http://schemas.microsoft.com/office/drawing/2014/main" id="{3AE1DDD8-886B-B58E-79D4-ACE9BD40A984}"/>
                </a:ext>
              </a:extLst>
            </p:cNvPr>
            <p:cNvSpPr>
              <a:spLocks noChangeArrowheads="1"/>
            </p:cNvSpPr>
            <p:nvPr/>
          </p:nvSpPr>
          <p:spPr bwMode="auto">
            <a:xfrm>
              <a:off x="7617883" y="5387975"/>
              <a:ext cx="198438" cy="2174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10" name="Freeform 297">
              <a:extLst>
                <a:ext uri="{FF2B5EF4-FFF2-40B4-BE49-F238E27FC236}">
                  <a16:creationId xmlns:a16="http://schemas.microsoft.com/office/drawing/2014/main" id="{9DCBD085-5AA2-EF39-98C8-3C61EBFA75B5}"/>
                </a:ext>
              </a:extLst>
            </p:cNvPr>
            <p:cNvSpPr>
              <a:spLocks/>
            </p:cNvSpPr>
            <p:nvPr/>
          </p:nvSpPr>
          <p:spPr bwMode="auto">
            <a:xfrm>
              <a:off x="7617883" y="5457825"/>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11" name="Freeform 298">
              <a:extLst>
                <a:ext uri="{FF2B5EF4-FFF2-40B4-BE49-F238E27FC236}">
                  <a16:creationId xmlns:a16="http://schemas.microsoft.com/office/drawing/2014/main" id="{488CF5E6-A152-61B6-0296-A434E2A4DCB3}"/>
                </a:ext>
              </a:extLst>
            </p:cNvPr>
            <p:cNvSpPr>
              <a:spLocks noEditPoints="1"/>
            </p:cNvSpPr>
            <p:nvPr/>
          </p:nvSpPr>
          <p:spPr bwMode="auto">
            <a:xfrm>
              <a:off x="8864070" y="4233863"/>
              <a:ext cx="100013" cy="1319213"/>
            </a:xfrm>
            <a:custGeom>
              <a:avLst/>
              <a:gdLst>
                <a:gd name="T0" fmla="*/ 0 w 63"/>
                <a:gd name="T1" fmla="*/ 831 h 831"/>
                <a:gd name="T2" fmla="*/ 63 w 63"/>
                <a:gd name="T3" fmla="*/ 831 h 831"/>
                <a:gd name="T4" fmla="*/ 0 w 63"/>
                <a:gd name="T5" fmla="*/ 831 h 831"/>
                <a:gd name="T6" fmla="*/ 32 w 63"/>
                <a:gd name="T7" fmla="*/ 831 h 831"/>
                <a:gd name="T8" fmla="*/ 32 w 63"/>
                <a:gd name="T9" fmla="*/ 0 h 831"/>
                <a:gd name="T10" fmla="*/ 32 w 63"/>
                <a:gd name="T11" fmla="*/ 831 h 831"/>
                <a:gd name="T12" fmla="*/ 0 w 63"/>
                <a:gd name="T13" fmla="*/ 0 h 831"/>
                <a:gd name="T14" fmla="*/ 63 w 63"/>
                <a:gd name="T15" fmla="*/ 0 h 831"/>
                <a:gd name="T16" fmla="*/ 0 w 63"/>
                <a:gd name="T17"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31">
                  <a:moveTo>
                    <a:pt x="0" y="831"/>
                  </a:moveTo>
                  <a:lnTo>
                    <a:pt x="63" y="831"/>
                  </a:lnTo>
                  <a:lnTo>
                    <a:pt x="0" y="831"/>
                  </a:lnTo>
                  <a:close/>
                  <a:moveTo>
                    <a:pt x="32" y="831"/>
                  </a:moveTo>
                  <a:lnTo>
                    <a:pt x="32" y="0"/>
                  </a:lnTo>
                  <a:lnTo>
                    <a:pt x="32" y="831"/>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12" name="Freeform 299">
              <a:extLst>
                <a:ext uri="{FF2B5EF4-FFF2-40B4-BE49-F238E27FC236}">
                  <a16:creationId xmlns:a16="http://schemas.microsoft.com/office/drawing/2014/main" id="{08968DE3-FDFD-A189-D287-85AEB6C8F255}"/>
                </a:ext>
              </a:extLst>
            </p:cNvPr>
            <p:cNvSpPr>
              <a:spLocks noEditPoints="1"/>
            </p:cNvSpPr>
            <p:nvPr/>
          </p:nvSpPr>
          <p:spPr bwMode="auto">
            <a:xfrm>
              <a:off x="8864070" y="4233863"/>
              <a:ext cx="100013" cy="1319213"/>
            </a:xfrm>
            <a:custGeom>
              <a:avLst/>
              <a:gdLst>
                <a:gd name="T0" fmla="*/ 0 w 63"/>
                <a:gd name="T1" fmla="*/ 831 h 831"/>
                <a:gd name="T2" fmla="*/ 63 w 63"/>
                <a:gd name="T3" fmla="*/ 831 h 831"/>
                <a:gd name="T4" fmla="*/ 0 w 63"/>
                <a:gd name="T5" fmla="*/ 831 h 831"/>
                <a:gd name="T6" fmla="*/ 32 w 63"/>
                <a:gd name="T7" fmla="*/ 831 h 831"/>
                <a:gd name="T8" fmla="*/ 32 w 63"/>
                <a:gd name="T9" fmla="*/ 0 h 831"/>
                <a:gd name="T10" fmla="*/ 32 w 63"/>
                <a:gd name="T11" fmla="*/ 831 h 831"/>
                <a:gd name="T12" fmla="*/ 0 w 63"/>
                <a:gd name="T13" fmla="*/ 0 h 831"/>
                <a:gd name="T14" fmla="*/ 63 w 63"/>
                <a:gd name="T15" fmla="*/ 0 h 831"/>
                <a:gd name="T16" fmla="*/ 0 w 63"/>
                <a:gd name="T17"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31">
                  <a:moveTo>
                    <a:pt x="0" y="831"/>
                  </a:moveTo>
                  <a:lnTo>
                    <a:pt x="63" y="831"/>
                  </a:lnTo>
                  <a:lnTo>
                    <a:pt x="0" y="831"/>
                  </a:lnTo>
                  <a:close/>
                  <a:moveTo>
                    <a:pt x="32" y="831"/>
                  </a:moveTo>
                  <a:lnTo>
                    <a:pt x="32" y="0"/>
                  </a:lnTo>
                  <a:lnTo>
                    <a:pt x="32" y="831"/>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13" name="Rectangle 300">
              <a:extLst>
                <a:ext uri="{FF2B5EF4-FFF2-40B4-BE49-F238E27FC236}">
                  <a16:creationId xmlns:a16="http://schemas.microsoft.com/office/drawing/2014/main" id="{24DBA663-AA04-18F6-E527-DDFD6C0E85DF}"/>
                </a:ext>
              </a:extLst>
            </p:cNvPr>
            <p:cNvSpPr>
              <a:spLocks noChangeArrowheads="1"/>
            </p:cNvSpPr>
            <p:nvPr/>
          </p:nvSpPr>
          <p:spPr bwMode="auto">
            <a:xfrm>
              <a:off x="8814858" y="4699000"/>
              <a:ext cx="198438" cy="590550"/>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14" name="Rectangle 301">
              <a:extLst>
                <a:ext uri="{FF2B5EF4-FFF2-40B4-BE49-F238E27FC236}">
                  <a16:creationId xmlns:a16="http://schemas.microsoft.com/office/drawing/2014/main" id="{65B89D45-84EE-9AE3-474C-22B2B9CC9E36}"/>
                </a:ext>
              </a:extLst>
            </p:cNvPr>
            <p:cNvSpPr>
              <a:spLocks noChangeArrowheads="1"/>
            </p:cNvSpPr>
            <p:nvPr/>
          </p:nvSpPr>
          <p:spPr bwMode="auto">
            <a:xfrm>
              <a:off x="8814858" y="4699000"/>
              <a:ext cx="198438" cy="5905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15" name="Freeform 302">
              <a:extLst>
                <a:ext uri="{FF2B5EF4-FFF2-40B4-BE49-F238E27FC236}">
                  <a16:creationId xmlns:a16="http://schemas.microsoft.com/office/drawing/2014/main" id="{035B1B24-8400-E6E7-67B5-0B45F9245513}"/>
                </a:ext>
              </a:extLst>
            </p:cNvPr>
            <p:cNvSpPr>
              <a:spLocks/>
            </p:cNvSpPr>
            <p:nvPr/>
          </p:nvSpPr>
          <p:spPr bwMode="auto">
            <a:xfrm>
              <a:off x="8814858" y="5106988"/>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51" name="TextBox 550">
              <a:extLst>
                <a:ext uri="{FF2B5EF4-FFF2-40B4-BE49-F238E27FC236}">
                  <a16:creationId xmlns:a16="http://schemas.microsoft.com/office/drawing/2014/main" id="{C9EBA8F0-B9E9-BB45-F154-0073E32026C5}"/>
                </a:ext>
              </a:extLst>
            </p:cNvPr>
            <p:cNvSpPr txBox="1"/>
            <p:nvPr/>
          </p:nvSpPr>
          <p:spPr>
            <a:xfrm>
              <a:off x="6049766" y="5930967"/>
              <a:ext cx="361627" cy="432003"/>
            </a:xfrm>
            <a:prstGeom prst="rect">
              <a:avLst/>
            </a:prstGeom>
            <a:noFill/>
          </p:spPr>
          <p:txBody>
            <a:bodyPr wrap="none" rtlCol="0">
              <a:spAutoFit/>
            </a:bodyPr>
            <a:lstStyle/>
            <a:p>
              <a:r>
                <a:rPr lang="en-GB" sz="1600" b="1" dirty="0"/>
                <a:t>C</a:t>
              </a:r>
              <a:endParaRPr lang="en-GB" sz="1600" b="1" dirty="0">
                <a:effectLst/>
              </a:endParaRPr>
            </a:p>
          </p:txBody>
        </p:sp>
        <p:sp>
          <p:nvSpPr>
            <p:cNvPr id="552" name="TextBox 551">
              <a:extLst>
                <a:ext uri="{FF2B5EF4-FFF2-40B4-BE49-F238E27FC236}">
                  <a16:creationId xmlns:a16="http://schemas.microsoft.com/office/drawing/2014/main" id="{BB49AADC-A2E4-2507-5EE8-0FA826A254FD}"/>
                </a:ext>
              </a:extLst>
            </p:cNvPr>
            <p:cNvSpPr txBox="1"/>
            <p:nvPr/>
          </p:nvSpPr>
          <p:spPr>
            <a:xfrm>
              <a:off x="7236586" y="5931209"/>
              <a:ext cx="456376" cy="432003"/>
            </a:xfrm>
            <a:prstGeom prst="rect">
              <a:avLst/>
            </a:prstGeom>
            <a:noFill/>
          </p:spPr>
          <p:txBody>
            <a:bodyPr wrap="none" rtlCol="0">
              <a:spAutoFit/>
            </a:bodyPr>
            <a:lstStyle/>
            <a:p>
              <a:r>
                <a:rPr lang="en-GB" sz="1600" b="1" dirty="0"/>
                <a:t>W</a:t>
              </a:r>
              <a:endParaRPr lang="en-GB" sz="1600" b="1" dirty="0">
                <a:effectLst/>
              </a:endParaRPr>
            </a:p>
          </p:txBody>
        </p:sp>
        <p:sp>
          <p:nvSpPr>
            <p:cNvPr id="553" name="TextBox 552">
              <a:extLst>
                <a:ext uri="{FF2B5EF4-FFF2-40B4-BE49-F238E27FC236}">
                  <a16:creationId xmlns:a16="http://schemas.microsoft.com/office/drawing/2014/main" id="{6DC6607F-299D-75C6-E4CA-933369AFD75A}"/>
                </a:ext>
              </a:extLst>
            </p:cNvPr>
            <p:cNvSpPr txBox="1"/>
            <p:nvPr/>
          </p:nvSpPr>
          <p:spPr>
            <a:xfrm>
              <a:off x="8449120" y="5931209"/>
              <a:ext cx="387290" cy="432003"/>
            </a:xfrm>
            <a:prstGeom prst="rect">
              <a:avLst/>
            </a:prstGeom>
            <a:noFill/>
          </p:spPr>
          <p:txBody>
            <a:bodyPr wrap="none" rtlCol="0">
              <a:spAutoFit/>
            </a:bodyPr>
            <a:lstStyle/>
            <a:p>
              <a:r>
                <a:rPr lang="en-GB" sz="1600" b="1" dirty="0"/>
                <a:t>D</a:t>
              </a:r>
              <a:endParaRPr lang="en-GB" sz="1600" b="1" dirty="0">
                <a:effectLst/>
              </a:endParaRPr>
            </a:p>
          </p:txBody>
        </p:sp>
      </p:grpSp>
      <p:grpSp>
        <p:nvGrpSpPr>
          <p:cNvPr id="567" name="Group 566">
            <a:extLst>
              <a:ext uri="{FF2B5EF4-FFF2-40B4-BE49-F238E27FC236}">
                <a16:creationId xmlns:a16="http://schemas.microsoft.com/office/drawing/2014/main" id="{F92F013D-CBF3-99A5-CE16-AC3000846757}"/>
              </a:ext>
            </a:extLst>
          </p:cNvPr>
          <p:cNvGrpSpPr/>
          <p:nvPr/>
        </p:nvGrpSpPr>
        <p:grpSpPr>
          <a:xfrm>
            <a:off x="268827" y="1186519"/>
            <a:ext cx="3581450" cy="3688621"/>
            <a:chOff x="-1897559" y="1657350"/>
            <a:chExt cx="4508996" cy="4657791"/>
          </a:xfrm>
        </p:grpSpPr>
        <p:sp>
          <p:nvSpPr>
            <p:cNvPr id="340" name="Line 324">
              <a:extLst>
                <a:ext uri="{FF2B5EF4-FFF2-40B4-BE49-F238E27FC236}">
                  <a16:creationId xmlns:a16="http://schemas.microsoft.com/office/drawing/2014/main" id="{2A118B79-C7B4-2B96-CC32-EFE4E519A308}"/>
                </a:ext>
              </a:extLst>
            </p:cNvPr>
            <p:cNvSpPr>
              <a:spLocks noChangeShapeType="1"/>
            </p:cNvSpPr>
            <p:nvPr/>
          </p:nvSpPr>
          <p:spPr bwMode="auto">
            <a:xfrm>
              <a:off x="-1103313" y="5822950"/>
              <a:ext cx="3714750"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1" name="Line 325">
              <a:extLst>
                <a:ext uri="{FF2B5EF4-FFF2-40B4-BE49-F238E27FC236}">
                  <a16:creationId xmlns:a16="http://schemas.microsoft.com/office/drawing/2014/main" id="{60830EF6-D89D-2853-B1C8-E3654C1EEC6F}"/>
                </a:ext>
              </a:extLst>
            </p:cNvPr>
            <p:cNvSpPr>
              <a:spLocks noChangeShapeType="1"/>
            </p:cNvSpPr>
            <p:nvPr/>
          </p:nvSpPr>
          <p:spPr bwMode="auto">
            <a:xfrm>
              <a:off x="-442913" y="582295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2" name="Line 326">
              <a:extLst>
                <a:ext uri="{FF2B5EF4-FFF2-40B4-BE49-F238E27FC236}">
                  <a16:creationId xmlns:a16="http://schemas.microsoft.com/office/drawing/2014/main" id="{2C8B621C-F529-CC81-EB00-4175ED3AA732}"/>
                </a:ext>
              </a:extLst>
            </p:cNvPr>
            <p:cNvSpPr>
              <a:spLocks noChangeShapeType="1"/>
            </p:cNvSpPr>
            <p:nvPr/>
          </p:nvSpPr>
          <p:spPr bwMode="auto">
            <a:xfrm>
              <a:off x="754063" y="582295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3" name="Line 327">
              <a:extLst>
                <a:ext uri="{FF2B5EF4-FFF2-40B4-BE49-F238E27FC236}">
                  <a16:creationId xmlns:a16="http://schemas.microsoft.com/office/drawing/2014/main" id="{E0AB7C5A-811F-CBDD-64CB-4C1C302F966D}"/>
                </a:ext>
              </a:extLst>
            </p:cNvPr>
            <p:cNvSpPr>
              <a:spLocks noChangeShapeType="1"/>
            </p:cNvSpPr>
            <p:nvPr/>
          </p:nvSpPr>
          <p:spPr bwMode="auto">
            <a:xfrm>
              <a:off x="1952625" y="582295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8" name="Line 332">
              <a:extLst>
                <a:ext uri="{FF2B5EF4-FFF2-40B4-BE49-F238E27FC236}">
                  <a16:creationId xmlns:a16="http://schemas.microsoft.com/office/drawing/2014/main" id="{D1A63BC3-D03F-D9D9-847C-07F4538BA97D}"/>
                </a:ext>
              </a:extLst>
            </p:cNvPr>
            <p:cNvSpPr>
              <a:spLocks noChangeShapeType="1"/>
            </p:cNvSpPr>
            <p:nvPr/>
          </p:nvSpPr>
          <p:spPr bwMode="auto">
            <a:xfrm>
              <a:off x="-1103313" y="1657350"/>
              <a:ext cx="0" cy="41656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9" name="Line 333">
              <a:extLst>
                <a:ext uri="{FF2B5EF4-FFF2-40B4-BE49-F238E27FC236}">
                  <a16:creationId xmlns:a16="http://schemas.microsoft.com/office/drawing/2014/main" id="{7855EDC6-38C7-A661-09D2-1D9BF75E9063}"/>
                </a:ext>
              </a:extLst>
            </p:cNvPr>
            <p:cNvSpPr>
              <a:spLocks noChangeShapeType="1"/>
            </p:cNvSpPr>
            <p:nvPr/>
          </p:nvSpPr>
          <p:spPr bwMode="auto">
            <a:xfrm flipH="1">
              <a:off x="-1169988" y="5822950"/>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0" name="Line 334">
              <a:extLst>
                <a:ext uri="{FF2B5EF4-FFF2-40B4-BE49-F238E27FC236}">
                  <a16:creationId xmlns:a16="http://schemas.microsoft.com/office/drawing/2014/main" id="{49543E0A-D4BB-F08E-D932-B79C86F30FAB}"/>
                </a:ext>
              </a:extLst>
            </p:cNvPr>
            <p:cNvSpPr>
              <a:spLocks noChangeShapeType="1"/>
            </p:cNvSpPr>
            <p:nvPr/>
          </p:nvSpPr>
          <p:spPr bwMode="auto">
            <a:xfrm flipH="1">
              <a:off x="-1169988" y="5073650"/>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1" name="Line 335">
              <a:extLst>
                <a:ext uri="{FF2B5EF4-FFF2-40B4-BE49-F238E27FC236}">
                  <a16:creationId xmlns:a16="http://schemas.microsoft.com/office/drawing/2014/main" id="{B4AAA74D-12FC-A88B-C2FB-B43F11354254}"/>
                </a:ext>
              </a:extLst>
            </p:cNvPr>
            <p:cNvSpPr>
              <a:spLocks noChangeShapeType="1"/>
            </p:cNvSpPr>
            <p:nvPr/>
          </p:nvSpPr>
          <p:spPr bwMode="auto">
            <a:xfrm flipH="1">
              <a:off x="-1169988" y="4324350"/>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2" name="Line 336">
              <a:extLst>
                <a:ext uri="{FF2B5EF4-FFF2-40B4-BE49-F238E27FC236}">
                  <a16:creationId xmlns:a16="http://schemas.microsoft.com/office/drawing/2014/main" id="{C6080FA9-079E-2285-A908-0EF1C001FE4D}"/>
                </a:ext>
              </a:extLst>
            </p:cNvPr>
            <p:cNvSpPr>
              <a:spLocks noChangeShapeType="1"/>
            </p:cNvSpPr>
            <p:nvPr/>
          </p:nvSpPr>
          <p:spPr bwMode="auto">
            <a:xfrm flipH="1">
              <a:off x="-1169988" y="3573463"/>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3" name="Line 337">
              <a:extLst>
                <a:ext uri="{FF2B5EF4-FFF2-40B4-BE49-F238E27FC236}">
                  <a16:creationId xmlns:a16="http://schemas.microsoft.com/office/drawing/2014/main" id="{9CC85C22-CB2F-7601-CC36-285520E6C740}"/>
                </a:ext>
              </a:extLst>
            </p:cNvPr>
            <p:cNvSpPr>
              <a:spLocks noChangeShapeType="1"/>
            </p:cNvSpPr>
            <p:nvPr/>
          </p:nvSpPr>
          <p:spPr bwMode="auto">
            <a:xfrm flipH="1">
              <a:off x="-1169988" y="2824163"/>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4" name="Line 338">
              <a:extLst>
                <a:ext uri="{FF2B5EF4-FFF2-40B4-BE49-F238E27FC236}">
                  <a16:creationId xmlns:a16="http://schemas.microsoft.com/office/drawing/2014/main" id="{B25769A0-730D-4772-6F5C-261751E8E96E}"/>
                </a:ext>
              </a:extLst>
            </p:cNvPr>
            <p:cNvSpPr>
              <a:spLocks noChangeShapeType="1"/>
            </p:cNvSpPr>
            <p:nvPr/>
          </p:nvSpPr>
          <p:spPr bwMode="auto">
            <a:xfrm flipH="1">
              <a:off x="-1169988" y="2074863"/>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2" name="Freeform 346">
              <a:extLst>
                <a:ext uri="{FF2B5EF4-FFF2-40B4-BE49-F238E27FC236}">
                  <a16:creationId xmlns:a16="http://schemas.microsoft.com/office/drawing/2014/main" id="{16395F6D-D207-A452-610E-9E05C77F4ED5}"/>
                </a:ext>
              </a:extLst>
            </p:cNvPr>
            <p:cNvSpPr>
              <a:spLocks noEditPoints="1"/>
            </p:cNvSpPr>
            <p:nvPr/>
          </p:nvSpPr>
          <p:spPr bwMode="auto">
            <a:xfrm>
              <a:off x="-847725" y="4237038"/>
              <a:ext cx="98425" cy="466725"/>
            </a:xfrm>
            <a:custGeom>
              <a:avLst/>
              <a:gdLst>
                <a:gd name="T0" fmla="*/ 0 w 62"/>
                <a:gd name="T1" fmla="*/ 294 h 294"/>
                <a:gd name="T2" fmla="*/ 62 w 62"/>
                <a:gd name="T3" fmla="*/ 294 h 294"/>
                <a:gd name="T4" fmla="*/ 0 w 62"/>
                <a:gd name="T5" fmla="*/ 294 h 294"/>
                <a:gd name="T6" fmla="*/ 31 w 62"/>
                <a:gd name="T7" fmla="*/ 294 h 294"/>
                <a:gd name="T8" fmla="*/ 31 w 62"/>
                <a:gd name="T9" fmla="*/ 0 h 294"/>
                <a:gd name="T10" fmla="*/ 31 w 62"/>
                <a:gd name="T11" fmla="*/ 294 h 294"/>
                <a:gd name="T12" fmla="*/ 0 w 62"/>
                <a:gd name="T13" fmla="*/ 0 h 294"/>
                <a:gd name="T14" fmla="*/ 62 w 62"/>
                <a:gd name="T15" fmla="*/ 0 h 294"/>
                <a:gd name="T16" fmla="*/ 0 w 62"/>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94">
                  <a:moveTo>
                    <a:pt x="0" y="294"/>
                  </a:moveTo>
                  <a:lnTo>
                    <a:pt x="62" y="294"/>
                  </a:lnTo>
                  <a:lnTo>
                    <a:pt x="0" y="294"/>
                  </a:lnTo>
                  <a:close/>
                  <a:moveTo>
                    <a:pt x="31" y="294"/>
                  </a:moveTo>
                  <a:lnTo>
                    <a:pt x="31" y="0"/>
                  </a:lnTo>
                  <a:lnTo>
                    <a:pt x="31" y="294"/>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63" name="Freeform 347">
              <a:extLst>
                <a:ext uri="{FF2B5EF4-FFF2-40B4-BE49-F238E27FC236}">
                  <a16:creationId xmlns:a16="http://schemas.microsoft.com/office/drawing/2014/main" id="{BCAE88D8-8B79-42FB-8259-273A7EA93C77}"/>
                </a:ext>
              </a:extLst>
            </p:cNvPr>
            <p:cNvSpPr>
              <a:spLocks noEditPoints="1"/>
            </p:cNvSpPr>
            <p:nvPr/>
          </p:nvSpPr>
          <p:spPr bwMode="auto">
            <a:xfrm>
              <a:off x="-847725" y="4237038"/>
              <a:ext cx="98425" cy="466725"/>
            </a:xfrm>
            <a:custGeom>
              <a:avLst/>
              <a:gdLst>
                <a:gd name="T0" fmla="*/ 0 w 62"/>
                <a:gd name="T1" fmla="*/ 294 h 294"/>
                <a:gd name="T2" fmla="*/ 62 w 62"/>
                <a:gd name="T3" fmla="*/ 294 h 294"/>
                <a:gd name="T4" fmla="*/ 0 w 62"/>
                <a:gd name="T5" fmla="*/ 294 h 294"/>
                <a:gd name="T6" fmla="*/ 31 w 62"/>
                <a:gd name="T7" fmla="*/ 294 h 294"/>
                <a:gd name="T8" fmla="*/ 31 w 62"/>
                <a:gd name="T9" fmla="*/ 0 h 294"/>
                <a:gd name="T10" fmla="*/ 31 w 62"/>
                <a:gd name="T11" fmla="*/ 294 h 294"/>
                <a:gd name="T12" fmla="*/ 0 w 62"/>
                <a:gd name="T13" fmla="*/ 0 h 294"/>
                <a:gd name="T14" fmla="*/ 62 w 62"/>
                <a:gd name="T15" fmla="*/ 0 h 294"/>
                <a:gd name="T16" fmla="*/ 0 w 62"/>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94">
                  <a:moveTo>
                    <a:pt x="0" y="294"/>
                  </a:moveTo>
                  <a:lnTo>
                    <a:pt x="62" y="294"/>
                  </a:lnTo>
                  <a:lnTo>
                    <a:pt x="0" y="294"/>
                  </a:lnTo>
                  <a:close/>
                  <a:moveTo>
                    <a:pt x="31" y="294"/>
                  </a:moveTo>
                  <a:lnTo>
                    <a:pt x="31" y="0"/>
                  </a:lnTo>
                  <a:lnTo>
                    <a:pt x="31" y="294"/>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4" name="Rectangle 348">
              <a:extLst>
                <a:ext uri="{FF2B5EF4-FFF2-40B4-BE49-F238E27FC236}">
                  <a16:creationId xmlns:a16="http://schemas.microsoft.com/office/drawing/2014/main" id="{BEDEA2BC-6681-404B-3D7C-59BC71D4EA56}"/>
                </a:ext>
              </a:extLst>
            </p:cNvPr>
            <p:cNvSpPr>
              <a:spLocks noChangeArrowheads="1"/>
            </p:cNvSpPr>
            <p:nvPr/>
          </p:nvSpPr>
          <p:spPr bwMode="auto">
            <a:xfrm>
              <a:off x="-898525" y="4244975"/>
              <a:ext cx="200025" cy="390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65" name="Rectangle 349">
              <a:extLst>
                <a:ext uri="{FF2B5EF4-FFF2-40B4-BE49-F238E27FC236}">
                  <a16:creationId xmlns:a16="http://schemas.microsoft.com/office/drawing/2014/main" id="{F7B78D7E-6249-0D93-987E-205D44FA6EFC}"/>
                </a:ext>
              </a:extLst>
            </p:cNvPr>
            <p:cNvSpPr>
              <a:spLocks noChangeArrowheads="1"/>
            </p:cNvSpPr>
            <p:nvPr/>
          </p:nvSpPr>
          <p:spPr bwMode="auto">
            <a:xfrm>
              <a:off x="-898525" y="4244975"/>
              <a:ext cx="200025" cy="39052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6" name="Freeform 350">
              <a:extLst>
                <a:ext uri="{FF2B5EF4-FFF2-40B4-BE49-F238E27FC236}">
                  <a16:creationId xmlns:a16="http://schemas.microsoft.com/office/drawing/2014/main" id="{069184EB-C6D2-EC93-22DB-1BF8F70F6520}"/>
                </a:ext>
              </a:extLst>
            </p:cNvPr>
            <p:cNvSpPr>
              <a:spLocks/>
            </p:cNvSpPr>
            <p:nvPr/>
          </p:nvSpPr>
          <p:spPr bwMode="auto">
            <a:xfrm>
              <a:off x="-898525" y="4430713"/>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7" name="Freeform 351">
              <a:extLst>
                <a:ext uri="{FF2B5EF4-FFF2-40B4-BE49-F238E27FC236}">
                  <a16:creationId xmlns:a16="http://schemas.microsoft.com/office/drawing/2014/main" id="{98D68178-CA7E-F865-CBE0-BFF2CB3A2F0B}"/>
                </a:ext>
              </a:extLst>
            </p:cNvPr>
            <p:cNvSpPr>
              <a:spLocks noEditPoints="1"/>
            </p:cNvSpPr>
            <p:nvPr/>
          </p:nvSpPr>
          <p:spPr bwMode="auto">
            <a:xfrm>
              <a:off x="349250" y="4533900"/>
              <a:ext cx="100013" cy="554038"/>
            </a:xfrm>
            <a:custGeom>
              <a:avLst/>
              <a:gdLst>
                <a:gd name="T0" fmla="*/ 0 w 63"/>
                <a:gd name="T1" fmla="*/ 349 h 349"/>
                <a:gd name="T2" fmla="*/ 63 w 63"/>
                <a:gd name="T3" fmla="*/ 349 h 349"/>
                <a:gd name="T4" fmla="*/ 0 w 63"/>
                <a:gd name="T5" fmla="*/ 349 h 349"/>
                <a:gd name="T6" fmla="*/ 32 w 63"/>
                <a:gd name="T7" fmla="*/ 349 h 349"/>
                <a:gd name="T8" fmla="*/ 32 w 63"/>
                <a:gd name="T9" fmla="*/ 0 h 349"/>
                <a:gd name="T10" fmla="*/ 32 w 63"/>
                <a:gd name="T11" fmla="*/ 349 h 349"/>
                <a:gd name="T12" fmla="*/ 0 w 63"/>
                <a:gd name="T13" fmla="*/ 0 h 349"/>
                <a:gd name="T14" fmla="*/ 63 w 63"/>
                <a:gd name="T15" fmla="*/ 0 h 349"/>
                <a:gd name="T16" fmla="*/ 0 w 63"/>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49">
                  <a:moveTo>
                    <a:pt x="0" y="349"/>
                  </a:moveTo>
                  <a:lnTo>
                    <a:pt x="63" y="349"/>
                  </a:lnTo>
                  <a:lnTo>
                    <a:pt x="0" y="349"/>
                  </a:lnTo>
                  <a:close/>
                  <a:moveTo>
                    <a:pt x="32" y="349"/>
                  </a:moveTo>
                  <a:lnTo>
                    <a:pt x="32" y="0"/>
                  </a:lnTo>
                  <a:lnTo>
                    <a:pt x="32" y="349"/>
                  </a:lnTo>
                  <a:close/>
                  <a:moveTo>
                    <a:pt x="0" y="0"/>
                  </a:moveTo>
                  <a:lnTo>
                    <a:pt x="63"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68" name="Freeform 352">
              <a:extLst>
                <a:ext uri="{FF2B5EF4-FFF2-40B4-BE49-F238E27FC236}">
                  <a16:creationId xmlns:a16="http://schemas.microsoft.com/office/drawing/2014/main" id="{DE432FCB-EBEA-B635-1D6D-6103D8FF13C7}"/>
                </a:ext>
              </a:extLst>
            </p:cNvPr>
            <p:cNvSpPr>
              <a:spLocks noEditPoints="1"/>
            </p:cNvSpPr>
            <p:nvPr/>
          </p:nvSpPr>
          <p:spPr bwMode="auto">
            <a:xfrm>
              <a:off x="349250" y="4533900"/>
              <a:ext cx="100013" cy="554038"/>
            </a:xfrm>
            <a:custGeom>
              <a:avLst/>
              <a:gdLst>
                <a:gd name="T0" fmla="*/ 0 w 63"/>
                <a:gd name="T1" fmla="*/ 349 h 349"/>
                <a:gd name="T2" fmla="*/ 63 w 63"/>
                <a:gd name="T3" fmla="*/ 349 h 349"/>
                <a:gd name="T4" fmla="*/ 0 w 63"/>
                <a:gd name="T5" fmla="*/ 349 h 349"/>
                <a:gd name="T6" fmla="*/ 32 w 63"/>
                <a:gd name="T7" fmla="*/ 349 h 349"/>
                <a:gd name="T8" fmla="*/ 32 w 63"/>
                <a:gd name="T9" fmla="*/ 0 h 349"/>
                <a:gd name="T10" fmla="*/ 32 w 63"/>
                <a:gd name="T11" fmla="*/ 349 h 349"/>
                <a:gd name="T12" fmla="*/ 0 w 63"/>
                <a:gd name="T13" fmla="*/ 0 h 349"/>
                <a:gd name="T14" fmla="*/ 63 w 63"/>
                <a:gd name="T15" fmla="*/ 0 h 349"/>
                <a:gd name="T16" fmla="*/ 0 w 63"/>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49">
                  <a:moveTo>
                    <a:pt x="0" y="349"/>
                  </a:moveTo>
                  <a:lnTo>
                    <a:pt x="63" y="349"/>
                  </a:lnTo>
                  <a:lnTo>
                    <a:pt x="0" y="349"/>
                  </a:lnTo>
                  <a:close/>
                  <a:moveTo>
                    <a:pt x="32" y="349"/>
                  </a:moveTo>
                  <a:lnTo>
                    <a:pt x="32" y="0"/>
                  </a:lnTo>
                  <a:lnTo>
                    <a:pt x="32" y="349"/>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9" name="Rectangle 353">
              <a:extLst>
                <a:ext uri="{FF2B5EF4-FFF2-40B4-BE49-F238E27FC236}">
                  <a16:creationId xmlns:a16="http://schemas.microsoft.com/office/drawing/2014/main" id="{2EA8477E-27F4-B57F-6E9D-2517F9C2F5F7}"/>
                </a:ext>
              </a:extLst>
            </p:cNvPr>
            <p:cNvSpPr>
              <a:spLocks noChangeArrowheads="1"/>
            </p:cNvSpPr>
            <p:nvPr/>
          </p:nvSpPr>
          <p:spPr bwMode="auto">
            <a:xfrm>
              <a:off x="300038" y="4597400"/>
              <a:ext cx="198438" cy="3841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70" name="Rectangle 354">
              <a:extLst>
                <a:ext uri="{FF2B5EF4-FFF2-40B4-BE49-F238E27FC236}">
                  <a16:creationId xmlns:a16="http://schemas.microsoft.com/office/drawing/2014/main" id="{E0294BE5-0718-524F-3F04-18E530111595}"/>
                </a:ext>
              </a:extLst>
            </p:cNvPr>
            <p:cNvSpPr>
              <a:spLocks noChangeArrowheads="1"/>
            </p:cNvSpPr>
            <p:nvPr/>
          </p:nvSpPr>
          <p:spPr bwMode="auto">
            <a:xfrm>
              <a:off x="300038" y="4597400"/>
              <a:ext cx="198438" cy="3841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1" name="Freeform 355">
              <a:extLst>
                <a:ext uri="{FF2B5EF4-FFF2-40B4-BE49-F238E27FC236}">
                  <a16:creationId xmlns:a16="http://schemas.microsoft.com/office/drawing/2014/main" id="{11F9C261-F58C-7E98-F318-9567C64E1766}"/>
                </a:ext>
              </a:extLst>
            </p:cNvPr>
            <p:cNvSpPr>
              <a:spLocks/>
            </p:cNvSpPr>
            <p:nvPr/>
          </p:nvSpPr>
          <p:spPr bwMode="auto">
            <a:xfrm>
              <a:off x="300038" y="4721225"/>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2" name="Freeform 356">
              <a:extLst>
                <a:ext uri="{FF2B5EF4-FFF2-40B4-BE49-F238E27FC236}">
                  <a16:creationId xmlns:a16="http://schemas.microsoft.com/office/drawing/2014/main" id="{06513ABE-3C46-3285-DFDF-48969CACFC2B}"/>
                </a:ext>
              </a:extLst>
            </p:cNvPr>
            <p:cNvSpPr>
              <a:spLocks noEditPoints="1"/>
            </p:cNvSpPr>
            <p:nvPr/>
          </p:nvSpPr>
          <p:spPr bwMode="auto">
            <a:xfrm>
              <a:off x="1547813" y="4106863"/>
              <a:ext cx="98425" cy="1068388"/>
            </a:xfrm>
            <a:custGeom>
              <a:avLst/>
              <a:gdLst>
                <a:gd name="T0" fmla="*/ 0 w 62"/>
                <a:gd name="T1" fmla="*/ 673 h 673"/>
                <a:gd name="T2" fmla="*/ 62 w 62"/>
                <a:gd name="T3" fmla="*/ 673 h 673"/>
                <a:gd name="T4" fmla="*/ 0 w 62"/>
                <a:gd name="T5" fmla="*/ 673 h 673"/>
                <a:gd name="T6" fmla="*/ 31 w 62"/>
                <a:gd name="T7" fmla="*/ 673 h 673"/>
                <a:gd name="T8" fmla="*/ 31 w 62"/>
                <a:gd name="T9" fmla="*/ 0 h 673"/>
                <a:gd name="T10" fmla="*/ 31 w 62"/>
                <a:gd name="T11" fmla="*/ 673 h 673"/>
                <a:gd name="T12" fmla="*/ 0 w 62"/>
                <a:gd name="T13" fmla="*/ 0 h 673"/>
                <a:gd name="T14" fmla="*/ 62 w 62"/>
                <a:gd name="T15" fmla="*/ 0 h 673"/>
                <a:gd name="T16" fmla="*/ 0 w 62"/>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73">
                  <a:moveTo>
                    <a:pt x="0" y="673"/>
                  </a:moveTo>
                  <a:lnTo>
                    <a:pt x="62" y="673"/>
                  </a:lnTo>
                  <a:lnTo>
                    <a:pt x="0" y="673"/>
                  </a:lnTo>
                  <a:close/>
                  <a:moveTo>
                    <a:pt x="31" y="673"/>
                  </a:moveTo>
                  <a:lnTo>
                    <a:pt x="31" y="0"/>
                  </a:lnTo>
                  <a:lnTo>
                    <a:pt x="31" y="673"/>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73" name="Freeform 357">
              <a:extLst>
                <a:ext uri="{FF2B5EF4-FFF2-40B4-BE49-F238E27FC236}">
                  <a16:creationId xmlns:a16="http://schemas.microsoft.com/office/drawing/2014/main" id="{ED1FA7A5-75D1-0914-D985-A118F0CC5CA4}"/>
                </a:ext>
              </a:extLst>
            </p:cNvPr>
            <p:cNvSpPr>
              <a:spLocks noEditPoints="1"/>
            </p:cNvSpPr>
            <p:nvPr/>
          </p:nvSpPr>
          <p:spPr bwMode="auto">
            <a:xfrm>
              <a:off x="1547813" y="4106863"/>
              <a:ext cx="98425" cy="1068388"/>
            </a:xfrm>
            <a:custGeom>
              <a:avLst/>
              <a:gdLst>
                <a:gd name="T0" fmla="*/ 0 w 62"/>
                <a:gd name="T1" fmla="*/ 673 h 673"/>
                <a:gd name="T2" fmla="*/ 62 w 62"/>
                <a:gd name="T3" fmla="*/ 673 h 673"/>
                <a:gd name="T4" fmla="*/ 0 w 62"/>
                <a:gd name="T5" fmla="*/ 673 h 673"/>
                <a:gd name="T6" fmla="*/ 31 w 62"/>
                <a:gd name="T7" fmla="*/ 673 h 673"/>
                <a:gd name="T8" fmla="*/ 31 w 62"/>
                <a:gd name="T9" fmla="*/ 0 h 673"/>
                <a:gd name="T10" fmla="*/ 31 w 62"/>
                <a:gd name="T11" fmla="*/ 673 h 673"/>
                <a:gd name="T12" fmla="*/ 0 w 62"/>
                <a:gd name="T13" fmla="*/ 0 h 673"/>
                <a:gd name="T14" fmla="*/ 62 w 62"/>
                <a:gd name="T15" fmla="*/ 0 h 673"/>
                <a:gd name="T16" fmla="*/ 0 w 62"/>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73">
                  <a:moveTo>
                    <a:pt x="0" y="673"/>
                  </a:moveTo>
                  <a:lnTo>
                    <a:pt x="62" y="673"/>
                  </a:lnTo>
                  <a:lnTo>
                    <a:pt x="0" y="673"/>
                  </a:lnTo>
                  <a:close/>
                  <a:moveTo>
                    <a:pt x="31" y="673"/>
                  </a:moveTo>
                  <a:lnTo>
                    <a:pt x="31" y="0"/>
                  </a:lnTo>
                  <a:lnTo>
                    <a:pt x="31" y="673"/>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4" name="Rectangle 358">
              <a:extLst>
                <a:ext uri="{FF2B5EF4-FFF2-40B4-BE49-F238E27FC236}">
                  <a16:creationId xmlns:a16="http://schemas.microsoft.com/office/drawing/2014/main" id="{CA8A1F91-E8E5-6CF2-DCD6-FB68C4B255A2}"/>
                </a:ext>
              </a:extLst>
            </p:cNvPr>
            <p:cNvSpPr>
              <a:spLocks noChangeArrowheads="1"/>
            </p:cNvSpPr>
            <p:nvPr/>
          </p:nvSpPr>
          <p:spPr bwMode="auto">
            <a:xfrm>
              <a:off x="1497013" y="4283075"/>
              <a:ext cx="200025" cy="7191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75" name="Rectangle 359">
              <a:extLst>
                <a:ext uri="{FF2B5EF4-FFF2-40B4-BE49-F238E27FC236}">
                  <a16:creationId xmlns:a16="http://schemas.microsoft.com/office/drawing/2014/main" id="{15DE8AD2-0CCE-D2CF-8405-53953C7B91E2}"/>
                </a:ext>
              </a:extLst>
            </p:cNvPr>
            <p:cNvSpPr>
              <a:spLocks noChangeArrowheads="1"/>
            </p:cNvSpPr>
            <p:nvPr/>
          </p:nvSpPr>
          <p:spPr bwMode="auto">
            <a:xfrm>
              <a:off x="1497013" y="4283075"/>
              <a:ext cx="200025" cy="7191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6" name="Freeform 360">
              <a:extLst>
                <a:ext uri="{FF2B5EF4-FFF2-40B4-BE49-F238E27FC236}">
                  <a16:creationId xmlns:a16="http://schemas.microsoft.com/office/drawing/2014/main" id="{A9FF1124-7ED0-7F8A-C234-D422C3BAD134}"/>
                </a:ext>
              </a:extLst>
            </p:cNvPr>
            <p:cNvSpPr>
              <a:spLocks/>
            </p:cNvSpPr>
            <p:nvPr/>
          </p:nvSpPr>
          <p:spPr bwMode="auto">
            <a:xfrm>
              <a:off x="1497013" y="4702175"/>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7" name="Oval 361">
              <a:extLst>
                <a:ext uri="{FF2B5EF4-FFF2-40B4-BE49-F238E27FC236}">
                  <a16:creationId xmlns:a16="http://schemas.microsoft.com/office/drawing/2014/main" id="{A02EE07D-89E5-361A-515D-E1B02A587CCF}"/>
                </a:ext>
              </a:extLst>
            </p:cNvPr>
            <p:cNvSpPr>
              <a:spLocks noChangeArrowheads="1"/>
            </p:cNvSpPr>
            <p:nvPr/>
          </p:nvSpPr>
          <p:spPr bwMode="auto">
            <a:xfrm>
              <a:off x="368300" y="3886200"/>
              <a:ext cx="63500" cy="63500"/>
            </a:xfrm>
            <a:prstGeom prst="ellipse">
              <a:avLst/>
            </a:prstGeom>
            <a:solidFill>
              <a:srgbClr val="3E58A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378" name="Oval 362">
              <a:extLst>
                <a:ext uri="{FF2B5EF4-FFF2-40B4-BE49-F238E27FC236}">
                  <a16:creationId xmlns:a16="http://schemas.microsoft.com/office/drawing/2014/main" id="{50B66233-5A5A-7051-3095-74855B4A85E0}"/>
                </a:ext>
              </a:extLst>
            </p:cNvPr>
            <p:cNvSpPr>
              <a:spLocks noChangeArrowheads="1"/>
            </p:cNvSpPr>
            <p:nvPr/>
          </p:nvSpPr>
          <p:spPr bwMode="auto">
            <a:xfrm>
              <a:off x="368300" y="3886200"/>
              <a:ext cx="61913" cy="63500"/>
            </a:xfrm>
            <a:prstGeom prst="ellipse">
              <a:avLst/>
            </a:prstGeom>
            <a:solidFill>
              <a:schemeClr val="bg1"/>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379" name="Freeform 363">
              <a:extLst>
                <a:ext uri="{FF2B5EF4-FFF2-40B4-BE49-F238E27FC236}">
                  <a16:creationId xmlns:a16="http://schemas.microsoft.com/office/drawing/2014/main" id="{F8A376C3-86D7-B653-109D-E45FE9FAFC69}"/>
                </a:ext>
              </a:extLst>
            </p:cNvPr>
            <p:cNvSpPr>
              <a:spLocks noEditPoints="1"/>
            </p:cNvSpPr>
            <p:nvPr/>
          </p:nvSpPr>
          <p:spPr bwMode="auto">
            <a:xfrm>
              <a:off x="-611188" y="4221163"/>
              <a:ext cx="100013" cy="641350"/>
            </a:xfrm>
            <a:custGeom>
              <a:avLst/>
              <a:gdLst>
                <a:gd name="T0" fmla="*/ 0 w 63"/>
                <a:gd name="T1" fmla="*/ 404 h 404"/>
                <a:gd name="T2" fmla="*/ 63 w 63"/>
                <a:gd name="T3" fmla="*/ 404 h 404"/>
                <a:gd name="T4" fmla="*/ 0 w 63"/>
                <a:gd name="T5" fmla="*/ 404 h 404"/>
                <a:gd name="T6" fmla="*/ 31 w 63"/>
                <a:gd name="T7" fmla="*/ 404 h 404"/>
                <a:gd name="T8" fmla="*/ 31 w 63"/>
                <a:gd name="T9" fmla="*/ 0 h 404"/>
                <a:gd name="T10" fmla="*/ 31 w 63"/>
                <a:gd name="T11" fmla="*/ 404 h 404"/>
                <a:gd name="T12" fmla="*/ 0 w 63"/>
                <a:gd name="T13" fmla="*/ 0 h 404"/>
                <a:gd name="T14" fmla="*/ 63 w 63"/>
                <a:gd name="T15" fmla="*/ 0 h 404"/>
                <a:gd name="T16" fmla="*/ 0 w 63"/>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04">
                  <a:moveTo>
                    <a:pt x="0" y="404"/>
                  </a:moveTo>
                  <a:lnTo>
                    <a:pt x="63" y="404"/>
                  </a:lnTo>
                  <a:lnTo>
                    <a:pt x="0" y="404"/>
                  </a:lnTo>
                  <a:close/>
                  <a:moveTo>
                    <a:pt x="31" y="404"/>
                  </a:moveTo>
                  <a:lnTo>
                    <a:pt x="31" y="0"/>
                  </a:lnTo>
                  <a:lnTo>
                    <a:pt x="31" y="404"/>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80" name="Freeform 364">
              <a:extLst>
                <a:ext uri="{FF2B5EF4-FFF2-40B4-BE49-F238E27FC236}">
                  <a16:creationId xmlns:a16="http://schemas.microsoft.com/office/drawing/2014/main" id="{A0866D3D-57EB-F251-CA11-43F9C3E69025}"/>
                </a:ext>
              </a:extLst>
            </p:cNvPr>
            <p:cNvSpPr>
              <a:spLocks noEditPoints="1"/>
            </p:cNvSpPr>
            <p:nvPr/>
          </p:nvSpPr>
          <p:spPr bwMode="auto">
            <a:xfrm>
              <a:off x="-611188" y="4221163"/>
              <a:ext cx="100013" cy="641350"/>
            </a:xfrm>
            <a:custGeom>
              <a:avLst/>
              <a:gdLst>
                <a:gd name="T0" fmla="*/ 0 w 63"/>
                <a:gd name="T1" fmla="*/ 404 h 404"/>
                <a:gd name="T2" fmla="*/ 63 w 63"/>
                <a:gd name="T3" fmla="*/ 404 h 404"/>
                <a:gd name="T4" fmla="*/ 0 w 63"/>
                <a:gd name="T5" fmla="*/ 404 h 404"/>
                <a:gd name="T6" fmla="*/ 31 w 63"/>
                <a:gd name="T7" fmla="*/ 404 h 404"/>
                <a:gd name="T8" fmla="*/ 31 w 63"/>
                <a:gd name="T9" fmla="*/ 0 h 404"/>
                <a:gd name="T10" fmla="*/ 31 w 63"/>
                <a:gd name="T11" fmla="*/ 404 h 404"/>
                <a:gd name="T12" fmla="*/ 0 w 63"/>
                <a:gd name="T13" fmla="*/ 0 h 404"/>
                <a:gd name="T14" fmla="*/ 63 w 63"/>
                <a:gd name="T15" fmla="*/ 0 h 404"/>
                <a:gd name="T16" fmla="*/ 0 w 63"/>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04">
                  <a:moveTo>
                    <a:pt x="0" y="404"/>
                  </a:moveTo>
                  <a:lnTo>
                    <a:pt x="63" y="404"/>
                  </a:lnTo>
                  <a:lnTo>
                    <a:pt x="0" y="404"/>
                  </a:lnTo>
                  <a:close/>
                  <a:moveTo>
                    <a:pt x="31" y="404"/>
                  </a:moveTo>
                  <a:lnTo>
                    <a:pt x="31" y="0"/>
                  </a:lnTo>
                  <a:lnTo>
                    <a:pt x="31" y="404"/>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1" name="Rectangle 365">
              <a:extLst>
                <a:ext uri="{FF2B5EF4-FFF2-40B4-BE49-F238E27FC236}">
                  <a16:creationId xmlns:a16="http://schemas.microsoft.com/office/drawing/2014/main" id="{003F5714-54DD-1947-AF92-25BEAB0FCB08}"/>
                </a:ext>
              </a:extLst>
            </p:cNvPr>
            <p:cNvSpPr>
              <a:spLocks noChangeArrowheads="1"/>
            </p:cNvSpPr>
            <p:nvPr/>
          </p:nvSpPr>
          <p:spPr bwMode="auto">
            <a:xfrm>
              <a:off x="-661988" y="4406900"/>
              <a:ext cx="200025" cy="25241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82" name="Rectangle 366">
              <a:extLst>
                <a:ext uri="{FF2B5EF4-FFF2-40B4-BE49-F238E27FC236}">
                  <a16:creationId xmlns:a16="http://schemas.microsoft.com/office/drawing/2014/main" id="{C78029D3-2185-4755-E53C-20A546A35AD5}"/>
                </a:ext>
              </a:extLst>
            </p:cNvPr>
            <p:cNvSpPr>
              <a:spLocks noChangeArrowheads="1"/>
            </p:cNvSpPr>
            <p:nvPr/>
          </p:nvSpPr>
          <p:spPr bwMode="auto">
            <a:xfrm>
              <a:off x="-661988" y="4406900"/>
              <a:ext cx="200025" cy="25241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3" name="Freeform 367">
              <a:extLst>
                <a:ext uri="{FF2B5EF4-FFF2-40B4-BE49-F238E27FC236}">
                  <a16:creationId xmlns:a16="http://schemas.microsoft.com/office/drawing/2014/main" id="{DC963A2A-A0F7-3EBD-D80C-06D7FB4387C6}"/>
                </a:ext>
              </a:extLst>
            </p:cNvPr>
            <p:cNvSpPr>
              <a:spLocks/>
            </p:cNvSpPr>
            <p:nvPr/>
          </p:nvSpPr>
          <p:spPr bwMode="auto">
            <a:xfrm>
              <a:off x="-661988" y="4600575"/>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4" name="Freeform 368">
              <a:extLst>
                <a:ext uri="{FF2B5EF4-FFF2-40B4-BE49-F238E27FC236}">
                  <a16:creationId xmlns:a16="http://schemas.microsoft.com/office/drawing/2014/main" id="{69B369CB-5978-EBF5-18DF-89DA742EB54F}"/>
                </a:ext>
              </a:extLst>
            </p:cNvPr>
            <p:cNvSpPr>
              <a:spLocks noEditPoints="1"/>
            </p:cNvSpPr>
            <p:nvPr/>
          </p:nvSpPr>
          <p:spPr bwMode="auto">
            <a:xfrm>
              <a:off x="587375" y="4279900"/>
              <a:ext cx="98425" cy="1073150"/>
            </a:xfrm>
            <a:custGeom>
              <a:avLst/>
              <a:gdLst>
                <a:gd name="T0" fmla="*/ 0 w 62"/>
                <a:gd name="T1" fmla="*/ 676 h 676"/>
                <a:gd name="T2" fmla="*/ 62 w 62"/>
                <a:gd name="T3" fmla="*/ 676 h 676"/>
                <a:gd name="T4" fmla="*/ 0 w 62"/>
                <a:gd name="T5" fmla="*/ 676 h 676"/>
                <a:gd name="T6" fmla="*/ 31 w 62"/>
                <a:gd name="T7" fmla="*/ 676 h 676"/>
                <a:gd name="T8" fmla="*/ 31 w 62"/>
                <a:gd name="T9" fmla="*/ 0 h 676"/>
                <a:gd name="T10" fmla="*/ 31 w 62"/>
                <a:gd name="T11" fmla="*/ 676 h 676"/>
                <a:gd name="T12" fmla="*/ 0 w 62"/>
                <a:gd name="T13" fmla="*/ 0 h 676"/>
                <a:gd name="T14" fmla="*/ 62 w 62"/>
                <a:gd name="T15" fmla="*/ 0 h 676"/>
                <a:gd name="T16" fmla="*/ 0 w 62"/>
                <a:gd name="T17"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76">
                  <a:moveTo>
                    <a:pt x="0" y="676"/>
                  </a:moveTo>
                  <a:lnTo>
                    <a:pt x="62" y="676"/>
                  </a:lnTo>
                  <a:lnTo>
                    <a:pt x="0" y="676"/>
                  </a:lnTo>
                  <a:close/>
                  <a:moveTo>
                    <a:pt x="31" y="676"/>
                  </a:moveTo>
                  <a:lnTo>
                    <a:pt x="31" y="0"/>
                  </a:lnTo>
                  <a:lnTo>
                    <a:pt x="31" y="676"/>
                  </a:lnTo>
                  <a:close/>
                  <a:moveTo>
                    <a:pt x="0" y="0"/>
                  </a:moveTo>
                  <a:lnTo>
                    <a:pt x="62"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85" name="Freeform 369">
              <a:extLst>
                <a:ext uri="{FF2B5EF4-FFF2-40B4-BE49-F238E27FC236}">
                  <a16:creationId xmlns:a16="http://schemas.microsoft.com/office/drawing/2014/main" id="{993A06FD-67C5-10A4-3A6B-DB381C5165D0}"/>
                </a:ext>
              </a:extLst>
            </p:cNvPr>
            <p:cNvSpPr>
              <a:spLocks noEditPoints="1"/>
            </p:cNvSpPr>
            <p:nvPr/>
          </p:nvSpPr>
          <p:spPr bwMode="auto">
            <a:xfrm>
              <a:off x="587375" y="4279900"/>
              <a:ext cx="98425" cy="1073150"/>
            </a:xfrm>
            <a:custGeom>
              <a:avLst/>
              <a:gdLst>
                <a:gd name="T0" fmla="*/ 0 w 62"/>
                <a:gd name="T1" fmla="*/ 676 h 676"/>
                <a:gd name="T2" fmla="*/ 62 w 62"/>
                <a:gd name="T3" fmla="*/ 676 h 676"/>
                <a:gd name="T4" fmla="*/ 0 w 62"/>
                <a:gd name="T5" fmla="*/ 676 h 676"/>
                <a:gd name="T6" fmla="*/ 31 w 62"/>
                <a:gd name="T7" fmla="*/ 676 h 676"/>
                <a:gd name="T8" fmla="*/ 31 w 62"/>
                <a:gd name="T9" fmla="*/ 0 h 676"/>
                <a:gd name="T10" fmla="*/ 31 w 62"/>
                <a:gd name="T11" fmla="*/ 676 h 676"/>
                <a:gd name="T12" fmla="*/ 0 w 62"/>
                <a:gd name="T13" fmla="*/ 0 h 676"/>
                <a:gd name="T14" fmla="*/ 62 w 62"/>
                <a:gd name="T15" fmla="*/ 0 h 676"/>
                <a:gd name="T16" fmla="*/ 0 w 62"/>
                <a:gd name="T17"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76">
                  <a:moveTo>
                    <a:pt x="0" y="676"/>
                  </a:moveTo>
                  <a:lnTo>
                    <a:pt x="62" y="676"/>
                  </a:lnTo>
                  <a:lnTo>
                    <a:pt x="0" y="676"/>
                  </a:lnTo>
                  <a:close/>
                  <a:moveTo>
                    <a:pt x="31" y="676"/>
                  </a:moveTo>
                  <a:lnTo>
                    <a:pt x="31" y="0"/>
                  </a:lnTo>
                  <a:lnTo>
                    <a:pt x="31" y="676"/>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6" name="Rectangle 370">
              <a:extLst>
                <a:ext uri="{FF2B5EF4-FFF2-40B4-BE49-F238E27FC236}">
                  <a16:creationId xmlns:a16="http://schemas.microsoft.com/office/drawing/2014/main" id="{DC92DC46-D52A-3F76-106E-F0FF0FB404F8}"/>
                </a:ext>
              </a:extLst>
            </p:cNvPr>
            <p:cNvSpPr>
              <a:spLocks noChangeArrowheads="1"/>
            </p:cNvSpPr>
            <p:nvPr/>
          </p:nvSpPr>
          <p:spPr bwMode="auto">
            <a:xfrm>
              <a:off x="536575" y="4778375"/>
              <a:ext cx="198438" cy="51276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87" name="Rectangle 371">
              <a:extLst>
                <a:ext uri="{FF2B5EF4-FFF2-40B4-BE49-F238E27FC236}">
                  <a16:creationId xmlns:a16="http://schemas.microsoft.com/office/drawing/2014/main" id="{52F9C2C2-8C8B-8816-7768-A918EF4F3F84}"/>
                </a:ext>
              </a:extLst>
            </p:cNvPr>
            <p:cNvSpPr>
              <a:spLocks noChangeArrowheads="1"/>
            </p:cNvSpPr>
            <p:nvPr/>
          </p:nvSpPr>
          <p:spPr bwMode="auto">
            <a:xfrm>
              <a:off x="536575" y="4778375"/>
              <a:ext cx="198438" cy="5127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8" name="Freeform 372">
              <a:extLst>
                <a:ext uri="{FF2B5EF4-FFF2-40B4-BE49-F238E27FC236}">
                  <a16:creationId xmlns:a16="http://schemas.microsoft.com/office/drawing/2014/main" id="{B8363B70-D1AB-72F2-13C9-6F96FB414BE6}"/>
                </a:ext>
              </a:extLst>
            </p:cNvPr>
            <p:cNvSpPr>
              <a:spLocks/>
            </p:cNvSpPr>
            <p:nvPr/>
          </p:nvSpPr>
          <p:spPr bwMode="auto">
            <a:xfrm>
              <a:off x="536575" y="518636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9" name="Freeform 373">
              <a:extLst>
                <a:ext uri="{FF2B5EF4-FFF2-40B4-BE49-F238E27FC236}">
                  <a16:creationId xmlns:a16="http://schemas.microsoft.com/office/drawing/2014/main" id="{69307B04-E87E-038E-61C8-82205D180071}"/>
                </a:ext>
              </a:extLst>
            </p:cNvPr>
            <p:cNvSpPr>
              <a:spLocks noEditPoints="1"/>
            </p:cNvSpPr>
            <p:nvPr/>
          </p:nvSpPr>
          <p:spPr bwMode="auto">
            <a:xfrm>
              <a:off x="1784350" y="4471988"/>
              <a:ext cx="100013" cy="1087438"/>
            </a:xfrm>
            <a:custGeom>
              <a:avLst/>
              <a:gdLst>
                <a:gd name="T0" fmla="*/ 0 w 63"/>
                <a:gd name="T1" fmla="*/ 685 h 685"/>
                <a:gd name="T2" fmla="*/ 63 w 63"/>
                <a:gd name="T3" fmla="*/ 685 h 685"/>
                <a:gd name="T4" fmla="*/ 0 w 63"/>
                <a:gd name="T5" fmla="*/ 685 h 685"/>
                <a:gd name="T6" fmla="*/ 31 w 63"/>
                <a:gd name="T7" fmla="*/ 685 h 685"/>
                <a:gd name="T8" fmla="*/ 31 w 63"/>
                <a:gd name="T9" fmla="*/ 0 h 685"/>
                <a:gd name="T10" fmla="*/ 31 w 63"/>
                <a:gd name="T11" fmla="*/ 685 h 685"/>
                <a:gd name="T12" fmla="*/ 0 w 63"/>
                <a:gd name="T13" fmla="*/ 0 h 685"/>
                <a:gd name="T14" fmla="*/ 63 w 63"/>
                <a:gd name="T15" fmla="*/ 0 h 685"/>
                <a:gd name="T16" fmla="*/ 0 w 63"/>
                <a:gd name="T17"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85">
                  <a:moveTo>
                    <a:pt x="0" y="685"/>
                  </a:moveTo>
                  <a:lnTo>
                    <a:pt x="63" y="685"/>
                  </a:lnTo>
                  <a:lnTo>
                    <a:pt x="0" y="685"/>
                  </a:lnTo>
                  <a:close/>
                  <a:moveTo>
                    <a:pt x="31" y="685"/>
                  </a:moveTo>
                  <a:lnTo>
                    <a:pt x="31" y="0"/>
                  </a:lnTo>
                  <a:lnTo>
                    <a:pt x="31" y="685"/>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90" name="Freeform 374">
              <a:extLst>
                <a:ext uri="{FF2B5EF4-FFF2-40B4-BE49-F238E27FC236}">
                  <a16:creationId xmlns:a16="http://schemas.microsoft.com/office/drawing/2014/main" id="{07252C3C-5B34-935B-38F1-BA8F136D58EF}"/>
                </a:ext>
              </a:extLst>
            </p:cNvPr>
            <p:cNvSpPr>
              <a:spLocks noEditPoints="1"/>
            </p:cNvSpPr>
            <p:nvPr/>
          </p:nvSpPr>
          <p:spPr bwMode="auto">
            <a:xfrm>
              <a:off x="1784350" y="4471988"/>
              <a:ext cx="100013" cy="1087438"/>
            </a:xfrm>
            <a:custGeom>
              <a:avLst/>
              <a:gdLst>
                <a:gd name="T0" fmla="*/ 0 w 63"/>
                <a:gd name="T1" fmla="*/ 685 h 685"/>
                <a:gd name="T2" fmla="*/ 63 w 63"/>
                <a:gd name="T3" fmla="*/ 685 h 685"/>
                <a:gd name="T4" fmla="*/ 0 w 63"/>
                <a:gd name="T5" fmla="*/ 685 h 685"/>
                <a:gd name="T6" fmla="*/ 31 w 63"/>
                <a:gd name="T7" fmla="*/ 685 h 685"/>
                <a:gd name="T8" fmla="*/ 31 w 63"/>
                <a:gd name="T9" fmla="*/ 0 h 685"/>
                <a:gd name="T10" fmla="*/ 31 w 63"/>
                <a:gd name="T11" fmla="*/ 685 h 685"/>
                <a:gd name="T12" fmla="*/ 0 w 63"/>
                <a:gd name="T13" fmla="*/ 0 h 685"/>
                <a:gd name="T14" fmla="*/ 63 w 63"/>
                <a:gd name="T15" fmla="*/ 0 h 685"/>
                <a:gd name="T16" fmla="*/ 0 w 63"/>
                <a:gd name="T17"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85">
                  <a:moveTo>
                    <a:pt x="0" y="685"/>
                  </a:moveTo>
                  <a:lnTo>
                    <a:pt x="63" y="685"/>
                  </a:lnTo>
                  <a:lnTo>
                    <a:pt x="0" y="685"/>
                  </a:lnTo>
                  <a:close/>
                  <a:moveTo>
                    <a:pt x="31" y="685"/>
                  </a:moveTo>
                  <a:lnTo>
                    <a:pt x="31" y="0"/>
                  </a:lnTo>
                  <a:lnTo>
                    <a:pt x="31" y="685"/>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1" name="Rectangle 375">
              <a:extLst>
                <a:ext uri="{FF2B5EF4-FFF2-40B4-BE49-F238E27FC236}">
                  <a16:creationId xmlns:a16="http://schemas.microsoft.com/office/drawing/2014/main" id="{40B78985-1775-2803-6D09-10641FFE37FA}"/>
                </a:ext>
              </a:extLst>
            </p:cNvPr>
            <p:cNvSpPr>
              <a:spLocks noChangeArrowheads="1"/>
            </p:cNvSpPr>
            <p:nvPr/>
          </p:nvSpPr>
          <p:spPr bwMode="auto">
            <a:xfrm>
              <a:off x="1735138" y="5030788"/>
              <a:ext cx="198438" cy="48260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92" name="Rectangle 376">
              <a:extLst>
                <a:ext uri="{FF2B5EF4-FFF2-40B4-BE49-F238E27FC236}">
                  <a16:creationId xmlns:a16="http://schemas.microsoft.com/office/drawing/2014/main" id="{5CA18155-A05C-FD90-8866-83DB3A299AFE}"/>
                </a:ext>
              </a:extLst>
            </p:cNvPr>
            <p:cNvSpPr>
              <a:spLocks noChangeArrowheads="1"/>
            </p:cNvSpPr>
            <p:nvPr/>
          </p:nvSpPr>
          <p:spPr bwMode="auto">
            <a:xfrm>
              <a:off x="1735138" y="5030788"/>
              <a:ext cx="198438" cy="48260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3" name="Freeform 377">
              <a:extLst>
                <a:ext uri="{FF2B5EF4-FFF2-40B4-BE49-F238E27FC236}">
                  <a16:creationId xmlns:a16="http://schemas.microsoft.com/office/drawing/2014/main" id="{B1E1BCCE-F336-6AF3-4DF2-BE25221AEC67}"/>
                </a:ext>
              </a:extLst>
            </p:cNvPr>
            <p:cNvSpPr>
              <a:spLocks/>
            </p:cNvSpPr>
            <p:nvPr/>
          </p:nvSpPr>
          <p:spPr bwMode="auto">
            <a:xfrm>
              <a:off x="1735138" y="5400675"/>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4" name="Freeform 378">
              <a:extLst>
                <a:ext uri="{FF2B5EF4-FFF2-40B4-BE49-F238E27FC236}">
                  <a16:creationId xmlns:a16="http://schemas.microsoft.com/office/drawing/2014/main" id="{829F6BCC-1F87-4CC9-B28F-60C4978FC454}"/>
                </a:ext>
              </a:extLst>
            </p:cNvPr>
            <p:cNvSpPr>
              <a:spLocks noEditPoints="1"/>
            </p:cNvSpPr>
            <p:nvPr/>
          </p:nvSpPr>
          <p:spPr bwMode="auto">
            <a:xfrm>
              <a:off x="-374650" y="3984625"/>
              <a:ext cx="100013" cy="450850"/>
            </a:xfrm>
            <a:custGeom>
              <a:avLst/>
              <a:gdLst>
                <a:gd name="T0" fmla="*/ 0 w 63"/>
                <a:gd name="T1" fmla="*/ 284 h 284"/>
                <a:gd name="T2" fmla="*/ 63 w 63"/>
                <a:gd name="T3" fmla="*/ 284 h 284"/>
                <a:gd name="T4" fmla="*/ 0 w 63"/>
                <a:gd name="T5" fmla="*/ 284 h 284"/>
                <a:gd name="T6" fmla="*/ 31 w 63"/>
                <a:gd name="T7" fmla="*/ 284 h 284"/>
                <a:gd name="T8" fmla="*/ 31 w 63"/>
                <a:gd name="T9" fmla="*/ 0 h 284"/>
                <a:gd name="T10" fmla="*/ 31 w 63"/>
                <a:gd name="T11" fmla="*/ 284 h 284"/>
                <a:gd name="T12" fmla="*/ 0 w 63"/>
                <a:gd name="T13" fmla="*/ 0 h 284"/>
                <a:gd name="T14" fmla="*/ 63 w 63"/>
                <a:gd name="T15" fmla="*/ 0 h 284"/>
                <a:gd name="T16" fmla="*/ 0 w 63"/>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84">
                  <a:moveTo>
                    <a:pt x="0" y="284"/>
                  </a:moveTo>
                  <a:lnTo>
                    <a:pt x="63" y="284"/>
                  </a:lnTo>
                  <a:lnTo>
                    <a:pt x="0" y="284"/>
                  </a:lnTo>
                  <a:close/>
                  <a:moveTo>
                    <a:pt x="31" y="284"/>
                  </a:moveTo>
                  <a:lnTo>
                    <a:pt x="31" y="0"/>
                  </a:lnTo>
                  <a:lnTo>
                    <a:pt x="31" y="284"/>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95" name="Freeform 379">
              <a:extLst>
                <a:ext uri="{FF2B5EF4-FFF2-40B4-BE49-F238E27FC236}">
                  <a16:creationId xmlns:a16="http://schemas.microsoft.com/office/drawing/2014/main" id="{FD3F04A3-189D-FE34-254D-9D20EB581442}"/>
                </a:ext>
              </a:extLst>
            </p:cNvPr>
            <p:cNvSpPr>
              <a:spLocks noEditPoints="1"/>
            </p:cNvSpPr>
            <p:nvPr/>
          </p:nvSpPr>
          <p:spPr bwMode="auto">
            <a:xfrm>
              <a:off x="-374650" y="3984625"/>
              <a:ext cx="100013" cy="450850"/>
            </a:xfrm>
            <a:custGeom>
              <a:avLst/>
              <a:gdLst>
                <a:gd name="T0" fmla="*/ 0 w 63"/>
                <a:gd name="T1" fmla="*/ 284 h 284"/>
                <a:gd name="T2" fmla="*/ 63 w 63"/>
                <a:gd name="T3" fmla="*/ 284 h 284"/>
                <a:gd name="T4" fmla="*/ 0 w 63"/>
                <a:gd name="T5" fmla="*/ 284 h 284"/>
                <a:gd name="T6" fmla="*/ 31 w 63"/>
                <a:gd name="T7" fmla="*/ 284 h 284"/>
                <a:gd name="T8" fmla="*/ 31 w 63"/>
                <a:gd name="T9" fmla="*/ 0 h 284"/>
                <a:gd name="T10" fmla="*/ 31 w 63"/>
                <a:gd name="T11" fmla="*/ 284 h 284"/>
                <a:gd name="T12" fmla="*/ 0 w 63"/>
                <a:gd name="T13" fmla="*/ 0 h 284"/>
                <a:gd name="T14" fmla="*/ 63 w 63"/>
                <a:gd name="T15" fmla="*/ 0 h 284"/>
                <a:gd name="T16" fmla="*/ 0 w 63"/>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84">
                  <a:moveTo>
                    <a:pt x="0" y="284"/>
                  </a:moveTo>
                  <a:lnTo>
                    <a:pt x="63" y="284"/>
                  </a:lnTo>
                  <a:lnTo>
                    <a:pt x="0" y="284"/>
                  </a:lnTo>
                  <a:close/>
                  <a:moveTo>
                    <a:pt x="31" y="284"/>
                  </a:moveTo>
                  <a:lnTo>
                    <a:pt x="31" y="0"/>
                  </a:lnTo>
                  <a:lnTo>
                    <a:pt x="31" y="284"/>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6" name="Rectangle 380">
              <a:extLst>
                <a:ext uri="{FF2B5EF4-FFF2-40B4-BE49-F238E27FC236}">
                  <a16:creationId xmlns:a16="http://schemas.microsoft.com/office/drawing/2014/main" id="{E5EA1361-A353-DEEE-7EB2-1716DF68953C}"/>
                </a:ext>
              </a:extLst>
            </p:cNvPr>
            <p:cNvSpPr>
              <a:spLocks noChangeArrowheads="1"/>
            </p:cNvSpPr>
            <p:nvPr/>
          </p:nvSpPr>
          <p:spPr bwMode="auto">
            <a:xfrm>
              <a:off x="-425450" y="4032250"/>
              <a:ext cx="200025" cy="32385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97" name="Rectangle 381">
              <a:extLst>
                <a:ext uri="{FF2B5EF4-FFF2-40B4-BE49-F238E27FC236}">
                  <a16:creationId xmlns:a16="http://schemas.microsoft.com/office/drawing/2014/main" id="{2896BB1A-C5B6-E9F8-9EF7-01618617EFEF}"/>
                </a:ext>
              </a:extLst>
            </p:cNvPr>
            <p:cNvSpPr>
              <a:spLocks noChangeArrowheads="1"/>
            </p:cNvSpPr>
            <p:nvPr/>
          </p:nvSpPr>
          <p:spPr bwMode="auto">
            <a:xfrm>
              <a:off x="-425450" y="4032250"/>
              <a:ext cx="200025" cy="3238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8" name="Freeform 382">
              <a:extLst>
                <a:ext uri="{FF2B5EF4-FFF2-40B4-BE49-F238E27FC236}">
                  <a16:creationId xmlns:a16="http://schemas.microsoft.com/office/drawing/2014/main" id="{623B65D2-496B-ED2E-193C-FE071A65405F}"/>
                </a:ext>
              </a:extLst>
            </p:cNvPr>
            <p:cNvSpPr>
              <a:spLocks/>
            </p:cNvSpPr>
            <p:nvPr/>
          </p:nvSpPr>
          <p:spPr bwMode="auto">
            <a:xfrm>
              <a:off x="-425450" y="4094163"/>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9" name="Freeform 383">
              <a:extLst>
                <a:ext uri="{FF2B5EF4-FFF2-40B4-BE49-F238E27FC236}">
                  <a16:creationId xmlns:a16="http://schemas.microsoft.com/office/drawing/2014/main" id="{1141A9E1-56CA-2575-6C72-4D11DF070619}"/>
                </a:ext>
              </a:extLst>
            </p:cNvPr>
            <p:cNvSpPr>
              <a:spLocks noEditPoints="1"/>
            </p:cNvSpPr>
            <p:nvPr/>
          </p:nvSpPr>
          <p:spPr bwMode="auto">
            <a:xfrm>
              <a:off x="823913" y="4879975"/>
              <a:ext cx="98425" cy="727075"/>
            </a:xfrm>
            <a:custGeom>
              <a:avLst/>
              <a:gdLst>
                <a:gd name="T0" fmla="*/ 0 w 62"/>
                <a:gd name="T1" fmla="*/ 458 h 458"/>
                <a:gd name="T2" fmla="*/ 62 w 62"/>
                <a:gd name="T3" fmla="*/ 458 h 458"/>
                <a:gd name="T4" fmla="*/ 0 w 62"/>
                <a:gd name="T5" fmla="*/ 458 h 458"/>
                <a:gd name="T6" fmla="*/ 31 w 62"/>
                <a:gd name="T7" fmla="*/ 458 h 458"/>
                <a:gd name="T8" fmla="*/ 31 w 62"/>
                <a:gd name="T9" fmla="*/ 0 h 458"/>
                <a:gd name="T10" fmla="*/ 31 w 62"/>
                <a:gd name="T11" fmla="*/ 458 h 458"/>
                <a:gd name="T12" fmla="*/ 0 w 62"/>
                <a:gd name="T13" fmla="*/ 0 h 458"/>
                <a:gd name="T14" fmla="*/ 62 w 62"/>
                <a:gd name="T15" fmla="*/ 0 h 458"/>
                <a:gd name="T16" fmla="*/ 0 w 62"/>
                <a:gd name="T17"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58">
                  <a:moveTo>
                    <a:pt x="0" y="458"/>
                  </a:moveTo>
                  <a:lnTo>
                    <a:pt x="62" y="458"/>
                  </a:lnTo>
                  <a:lnTo>
                    <a:pt x="0" y="458"/>
                  </a:lnTo>
                  <a:close/>
                  <a:moveTo>
                    <a:pt x="31" y="458"/>
                  </a:moveTo>
                  <a:lnTo>
                    <a:pt x="31" y="0"/>
                  </a:lnTo>
                  <a:lnTo>
                    <a:pt x="31" y="458"/>
                  </a:lnTo>
                  <a:close/>
                  <a:moveTo>
                    <a:pt x="0" y="0"/>
                  </a:moveTo>
                  <a:lnTo>
                    <a:pt x="62"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00" name="Freeform 384">
              <a:extLst>
                <a:ext uri="{FF2B5EF4-FFF2-40B4-BE49-F238E27FC236}">
                  <a16:creationId xmlns:a16="http://schemas.microsoft.com/office/drawing/2014/main" id="{9D574446-0173-27D2-599D-92CD2D5569B7}"/>
                </a:ext>
              </a:extLst>
            </p:cNvPr>
            <p:cNvSpPr>
              <a:spLocks noEditPoints="1"/>
            </p:cNvSpPr>
            <p:nvPr/>
          </p:nvSpPr>
          <p:spPr bwMode="auto">
            <a:xfrm>
              <a:off x="823913" y="4879975"/>
              <a:ext cx="98425" cy="727075"/>
            </a:xfrm>
            <a:custGeom>
              <a:avLst/>
              <a:gdLst>
                <a:gd name="T0" fmla="*/ 0 w 62"/>
                <a:gd name="T1" fmla="*/ 458 h 458"/>
                <a:gd name="T2" fmla="*/ 62 w 62"/>
                <a:gd name="T3" fmla="*/ 458 h 458"/>
                <a:gd name="T4" fmla="*/ 0 w 62"/>
                <a:gd name="T5" fmla="*/ 458 h 458"/>
                <a:gd name="T6" fmla="*/ 31 w 62"/>
                <a:gd name="T7" fmla="*/ 458 h 458"/>
                <a:gd name="T8" fmla="*/ 31 w 62"/>
                <a:gd name="T9" fmla="*/ 0 h 458"/>
                <a:gd name="T10" fmla="*/ 31 w 62"/>
                <a:gd name="T11" fmla="*/ 458 h 458"/>
                <a:gd name="T12" fmla="*/ 0 w 62"/>
                <a:gd name="T13" fmla="*/ 0 h 458"/>
                <a:gd name="T14" fmla="*/ 62 w 62"/>
                <a:gd name="T15" fmla="*/ 0 h 458"/>
                <a:gd name="T16" fmla="*/ 0 w 62"/>
                <a:gd name="T17"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58">
                  <a:moveTo>
                    <a:pt x="0" y="458"/>
                  </a:moveTo>
                  <a:lnTo>
                    <a:pt x="62" y="458"/>
                  </a:lnTo>
                  <a:lnTo>
                    <a:pt x="0" y="458"/>
                  </a:lnTo>
                  <a:close/>
                  <a:moveTo>
                    <a:pt x="31" y="458"/>
                  </a:moveTo>
                  <a:lnTo>
                    <a:pt x="31" y="0"/>
                  </a:lnTo>
                  <a:lnTo>
                    <a:pt x="31" y="458"/>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1" name="Rectangle 385">
              <a:extLst>
                <a:ext uri="{FF2B5EF4-FFF2-40B4-BE49-F238E27FC236}">
                  <a16:creationId xmlns:a16="http://schemas.microsoft.com/office/drawing/2014/main" id="{EC72B168-DBB3-7F7F-593C-F3B9CC91532E}"/>
                </a:ext>
              </a:extLst>
            </p:cNvPr>
            <p:cNvSpPr>
              <a:spLocks noChangeArrowheads="1"/>
            </p:cNvSpPr>
            <p:nvPr/>
          </p:nvSpPr>
          <p:spPr bwMode="auto">
            <a:xfrm>
              <a:off x="773113" y="5045075"/>
              <a:ext cx="200025" cy="541338"/>
            </a:xfrm>
            <a:prstGeom prst="rect">
              <a:avLst/>
            </a:prstGeom>
            <a:solidFill>
              <a:srgbClr val="D3C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02" name="Rectangle 386">
              <a:extLst>
                <a:ext uri="{FF2B5EF4-FFF2-40B4-BE49-F238E27FC236}">
                  <a16:creationId xmlns:a16="http://schemas.microsoft.com/office/drawing/2014/main" id="{CDAB3EE5-4438-F97A-3A7C-B4984345A995}"/>
                </a:ext>
              </a:extLst>
            </p:cNvPr>
            <p:cNvSpPr>
              <a:spLocks noChangeArrowheads="1"/>
            </p:cNvSpPr>
            <p:nvPr/>
          </p:nvSpPr>
          <p:spPr bwMode="auto">
            <a:xfrm>
              <a:off x="773113" y="5045075"/>
              <a:ext cx="200025" cy="541338"/>
            </a:xfrm>
            <a:prstGeom prst="rect">
              <a:avLst/>
            </a:prstGeom>
            <a:solidFill>
              <a:schemeClr val="bg1">
                <a:lumMod val="50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403" name="Freeform 387">
              <a:extLst>
                <a:ext uri="{FF2B5EF4-FFF2-40B4-BE49-F238E27FC236}">
                  <a16:creationId xmlns:a16="http://schemas.microsoft.com/office/drawing/2014/main" id="{78C57AB0-BD1C-5A4F-752C-7C5E728687F3}"/>
                </a:ext>
              </a:extLst>
            </p:cNvPr>
            <p:cNvSpPr>
              <a:spLocks/>
            </p:cNvSpPr>
            <p:nvPr/>
          </p:nvSpPr>
          <p:spPr bwMode="auto">
            <a:xfrm>
              <a:off x="773113" y="5302250"/>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4" name="Freeform 388">
              <a:extLst>
                <a:ext uri="{FF2B5EF4-FFF2-40B4-BE49-F238E27FC236}">
                  <a16:creationId xmlns:a16="http://schemas.microsoft.com/office/drawing/2014/main" id="{DC215383-6C75-C787-BD93-39E5ECF1FEA7}"/>
                </a:ext>
              </a:extLst>
            </p:cNvPr>
            <p:cNvSpPr>
              <a:spLocks noEditPoints="1"/>
            </p:cNvSpPr>
            <p:nvPr/>
          </p:nvSpPr>
          <p:spPr bwMode="auto">
            <a:xfrm>
              <a:off x="2020888" y="4705350"/>
              <a:ext cx="100013" cy="842963"/>
            </a:xfrm>
            <a:custGeom>
              <a:avLst/>
              <a:gdLst>
                <a:gd name="T0" fmla="*/ 0 w 63"/>
                <a:gd name="T1" fmla="*/ 531 h 531"/>
                <a:gd name="T2" fmla="*/ 63 w 63"/>
                <a:gd name="T3" fmla="*/ 531 h 531"/>
                <a:gd name="T4" fmla="*/ 0 w 63"/>
                <a:gd name="T5" fmla="*/ 531 h 531"/>
                <a:gd name="T6" fmla="*/ 31 w 63"/>
                <a:gd name="T7" fmla="*/ 531 h 531"/>
                <a:gd name="T8" fmla="*/ 31 w 63"/>
                <a:gd name="T9" fmla="*/ 0 h 531"/>
                <a:gd name="T10" fmla="*/ 31 w 63"/>
                <a:gd name="T11" fmla="*/ 531 h 531"/>
                <a:gd name="T12" fmla="*/ 0 w 63"/>
                <a:gd name="T13" fmla="*/ 0 h 531"/>
                <a:gd name="T14" fmla="*/ 63 w 63"/>
                <a:gd name="T15" fmla="*/ 0 h 531"/>
                <a:gd name="T16" fmla="*/ 0 w 63"/>
                <a:gd name="T17"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1">
                  <a:moveTo>
                    <a:pt x="0" y="531"/>
                  </a:moveTo>
                  <a:lnTo>
                    <a:pt x="63" y="531"/>
                  </a:lnTo>
                  <a:lnTo>
                    <a:pt x="0" y="531"/>
                  </a:lnTo>
                  <a:close/>
                  <a:moveTo>
                    <a:pt x="31" y="531"/>
                  </a:moveTo>
                  <a:lnTo>
                    <a:pt x="31" y="0"/>
                  </a:lnTo>
                  <a:lnTo>
                    <a:pt x="31" y="531"/>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05" name="Freeform 389">
              <a:extLst>
                <a:ext uri="{FF2B5EF4-FFF2-40B4-BE49-F238E27FC236}">
                  <a16:creationId xmlns:a16="http://schemas.microsoft.com/office/drawing/2014/main" id="{B00D74D2-5296-867D-0F3A-B7A153A656C0}"/>
                </a:ext>
              </a:extLst>
            </p:cNvPr>
            <p:cNvSpPr>
              <a:spLocks noEditPoints="1"/>
            </p:cNvSpPr>
            <p:nvPr/>
          </p:nvSpPr>
          <p:spPr bwMode="auto">
            <a:xfrm>
              <a:off x="2020888" y="4705350"/>
              <a:ext cx="100013" cy="842963"/>
            </a:xfrm>
            <a:custGeom>
              <a:avLst/>
              <a:gdLst>
                <a:gd name="T0" fmla="*/ 0 w 63"/>
                <a:gd name="T1" fmla="*/ 531 h 531"/>
                <a:gd name="T2" fmla="*/ 63 w 63"/>
                <a:gd name="T3" fmla="*/ 531 h 531"/>
                <a:gd name="T4" fmla="*/ 0 w 63"/>
                <a:gd name="T5" fmla="*/ 531 h 531"/>
                <a:gd name="T6" fmla="*/ 31 w 63"/>
                <a:gd name="T7" fmla="*/ 531 h 531"/>
                <a:gd name="T8" fmla="*/ 31 w 63"/>
                <a:gd name="T9" fmla="*/ 0 h 531"/>
                <a:gd name="T10" fmla="*/ 31 w 63"/>
                <a:gd name="T11" fmla="*/ 531 h 531"/>
                <a:gd name="T12" fmla="*/ 0 w 63"/>
                <a:gd name="T13" fmla="*/ 0 h 531"/>
                <a:gd name="T14" fmla="*/ 63 w 63"/>
                <a:gd name="T15" fmla="*/ 0 h 531"/>
                <a:gd name="T16" fmla="*/ 0 w 63"/>
                <a:gd name="T17"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1">
                  <a:moveTo>
                    <a:pt x="0" y="531"/>
                  </a:moveTo>
                  <a:lnTo>
                    <a:pt x="63" y="531"/>
                  </a:lnTo>
                  <a:lnTo>
                    <a:pt x="0" y="531"/>
                  </a:lnTo>
                  <a:close/>
                  <a:moveTo>
                    <a:pt x="31" y="531"/>
                  </a:moveTo>
                  <a:lnTo>
                    <a:pt x="31" y="0"/>
                  </a:lnTo>
                  <a:lnTo>
                    <a:pt x="31" y="531"/>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6" name="Rectangle 390">
              <a:extLst>
                <a:ext uri="{FF2B5EF4-FFF2-40B4-BE49-F238E27FC236}">
                  <a16:creationId xmlns:a16="http://schemas.microsoft.com/office/drawing/2014/main" id="{3F160C97-F980-79F3-5309-9F8A20023986}"/>
                </a:ext>
              </a:extLst>
            </p:cNvPr>
            <p:cNvSpPr>
              <a:spLocks noChangeArrowheads="1"/>
            </p:cNvSpPr>
            <p:nvPr/>
          </p:nvSpPr>
          <p:spPr bwMode="auto">
            <a:xfrm>
              <a:off x="1971675" y="4933950"/>
              <a:ext cx="198438" cy="338138"/>
            </a:xfrm>
            <a:prstGeom prst="rect">
              <a:avLst/>
            </a:prstGeom>
            <a:solidFill>
              <a:srgbClr val="D3CE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07" name="Rectangle 391">
              <a:extLst>
                <a:ext uri="{FF2B5EF4-FFF2-40B4-BE49-F238E27FC236}">
                  <a16:creationId xmlns:a16="http://schemas.microsoft.com/office/drawing/2014/main" id="{9220D47D-3154-09EF-5B95-DA3B4BCA3BBE}"/>
                </a:ext>
              </a:extLst>
            </p:cNvPr>
            <p:cNvSpPr>
              <a:spLocks noChangeArrowheads="1"/>
            </p:cNvSpPr>
            <p:nvPr/>
          </p:nvSpPr>
          <p:spPr bwMode="auto">
            <a:xfrm>
              <a:off x="1971675" y="4933950"/>
              <a:ext cx="198438" cy="338138"/>
            </a:xfrm>
            <a:prstGeom prst="rect">
              <a:avLst/>
            </a:prstGeom>
            <a:solidFill>
              <a:schemeClr val="bg1">
                <a:lumMod val="50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408" name="Freeform 392">
              <a:extLst>
                <a:ext uri="{FF2B5EF4-FFF2-40B4-BE49-F238E27FC236}">
                  <a16:creationId xmlns:a16="http://schemas.microsoft.com/office/drawing/2014/main" id="{49DED89F-2760-4123-AD6E-AEE66F872EB8}"/>
                </a:ext>
              </a:extLst>
            </p:cNvPr>
            <p:cNvSpPr>
              <a:spLocks/>
            </p:cNvSpPr>
            <p:nvPr/>
          </p:nvSpPr>
          <p:spPr bwMode="auto">
            <a:xfrm>
              <a:off x="1971675" y="514191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9" name="Freeform 393">
              <a:extLst>
                <a:ext uri="{FF2B5EF4-FFF2-40B4-BE49-F238E27FC236}">
                  <a16:creationId xmlns:a16="http://schemas.microsoft.com/office/drawing/2014/main" id="{205B87B0-F17E-EEAF-8B2B-6A1100E1D258}"/>
                </a:ext>
              </a:extLst>
            </p:cNvPr>
            <p:cNvSpPr>
              <a:spLocks noEditPoints="1"/>
            </p:cNvSpPr>
            <p:nvPr/>
          </p:nvSpPr>
          <p:spPr bwMode="auto">
            <a:xfrm>
              <a:off x="-138113" y="3587750"/>
              <a:ext cx="100013" cy="1219200"/>
            </a:xfrm>
            <a:custGeom>
              <a:avLst/>
              <a:gdLst>
                <a:gd name="T0" fmla="*/ 0 w 63"/>
                <a:gd name="T1" fmla="*/ 768 h 768"/>
                <a:gd name="T2" fmla="*/ 63 w 63"/>
                <a:gd name="T3" fmla="*/ 768 h 768"/>
                <a:gd name="T4" fmla="*/ 0 w 63"/>
                <a:gd name="T5" fmla="*/ 768 h 768"/>
                <a:gd name="T6" fmla="*/ 31 w 63"/>
                <a:gd name="T7" fmla="*/ 768 h 768"/>
                <a:gd name="T8" fmla="*/ 31 w 63"/>
                <a:gd name="T9" fmla="*/ 0 h 768"/>
                <a:gd name="T10" fmla="*/ 31 w 63"/>
                <a:gd name="T11" fmla="*/ 768 h 768"/>
                <a:gd name="T12" fmla="*/ 0 w 63"/>
                <a:gd name="T13" fmla="*/ 0 h 768"/>
                <a:gd name="T14" fmla="*/ 63 w 63"/>
                <a:gd name="T15" fmla="*/ 0 h 768"/>
                <a:gd name="T16" fmla="*/ 0 w 63"/>
                <a:gd name="T17"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68">
                  <a:moveTo>
                    <a:pt x="0" y="768"/>
                  </a:moveTo>
                  <a:lnTo>
                    <a:pt x="63" y="768"/>
                  </a:lnTo>
                  <a:lnTo>
                    <a:pt x="0" y="768"/>
                  </a:lnTo>
                  <a:close/>
                  <a:moveTo>
                    <a:pt x="31" y="768"/>
                  </a:moveTo>
                  <a:lnTo>
                    <a:pt x="31" y="0"/>
                  </a:lnTo>
                  <a:lnTo>
                    <a:pt x="31" y="768"/>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10" name="Freeform 394">
              <a:extLst>
                <a:ext uri="{FF2B5EF4-FFF2-40B4-BE49-F238E27FC236}">
                  <a16:creationId xmlns:a16="http://schemas.microsoft.com/office/drawing/2014/main" id="{618F8841-B515-3505-53BF-E5C15F5E534A}"/>
                </a:ext>
              </a:extLst>
            </p:cNvPr>
            <p:cNvSpPr>
              <a:spLocks noEditPoints="1"/>
            </p:cNvSpPr>
            <p:nvPr/>
          </p:nvSpPr>
          <p:spPr bwMode="auto">
            <a:xfrm>
              <a:off x="-138113" y="3587750"/>
              <a:ext cx="100013" cy="1219200"/>
            </a:xfrm>
            <a:custGeom>
              <a:avLst/>
              <a:gdLst>
                <a:gd name="T0" fmla="*/ 0 w 63"/>
                <a:gd name="T1" fmla="*/ 768 h 768"/>
                <a:gd name="T2" fmla="*/ 63 w 63"/>
                <a:gd name="T3" fmla="*/ 768 h 768"/>
                <a:gd name="T4" fmla="*/ 0 w 63"/>
                <a:gd name="T5" fmla="*/ 768 h 768"/>
                <a:gd name="T6" fmla="*/ 31 w 63"/>
                <a:gd name="T7" fmla="*/ 768 h 768"/>
                <a:gd name="T8" fmla="*/ 31 w 63"/>
                <a:gd name="T9" fmla="*/ 0 h 768"/>
                <a:gd name="T10" fmla="*/ 31 w 63"/>
                <a:gd name="T11" fmla="*/ 768 h 768"/>
                <a:gd name="T12" fmla="*/ 0 w 63"/>
                <a:gd name="T13" fmla="*/ 0 h 768"/>
                <a:gd name="T14" fmla="*/ 63 w 63"/>
                <a:gd name="T15" fmla="*/ 0 h 768"/>
                <a:gd name="T16" fmla="*/ 0 w 63"/>
                <a:gd name="T17"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68">
                  <a:moveTo>
                    <a:pt x="0" y="768"/>
                  </a:moveTo>
                  <a:lnTo>
                    <a:pt x="63" y="768"/>
                  </a:lnTo>
                  <a:lnTo>
                    <a:pt x="0" y="768"/>
                  </a:lnTo>
                  <a:close/>
                  <a:moveTo>
                    <a:pt x="31" y="768"/>
                  </a:moveTo>
                  <a:lnTo>
                    <a:pt x="31" y="0"/>
                  </a:lnTo>
                  <a:lnTo>
                    <a:pt x="31" y="768"/>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1" name="Rectangle 395">
              <a:extLst>
                <a:ext uri="{FF2B5EF4-FFF2-40B4-BE49-F238E27FC236}">
                  <a16:creationId xmlns:a16="http://schemas.microsoft.com/office/drawing/2014/main" id="{82842183-AF32-FCF7-7623-682A90735253}"/>
                </a:ext>
              </a:extLst>
            </p:cNvPr>
            <p:cNvSpPr>
              <a:spLocks noChangeArrowheads="1"/>
            </p:cNvSpPr>
            <p:nvPr/>
          </p:nvSpPr>
          <p:spPr bwMode="auto">
            <a:xfrm>
              <a:off x="-187325" y="3713163"/>
              <a:ext cx="198438" cy="654050"/>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12" name="Rectangle 396">
              <a:extLst>
                <a:ext uri="{FF2B5EF4-FFF2-40B4-BE49-F238E27FC236}">
                  <a16:creationId xmlns:a16="http://schemas.microsoft.com/office/drawing/2014/main" id="{5C392132-C0CC-34CA-75DA-DA8C90F81994}"/>
                </a:ext>
              </a:extLst>
            </p:cNvPr>
            <p:cNvSpPr>
              <a:spLocks noChangeArrowheads="1"/>
            </p:cNvSpPr>
            <p:nvPr/>
          </p:nvSpPr>
          <p:spPr bwMode="auto">
            <a:xfrm>
              <a:off x="-187325" y="3713163"/>
              <a:ext cx="198438" cy="6540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3" name="Freeform 397">
              <a:extLst>
                <a:ext uri="{FF2B5EF4-FFF2-40B4-BE49-F238E27FC236}">
                  <a16:creationId xmlns:a16="http://schemas.microsoft.com/office/drawing/2014/main" id="{F720F7FC-5B8D-F34D-58F4-06E23B1B16DF}"/>
                </a:ext>
              </a:extLst>
            </p:cNvPr>
            <p:cNvSpPr>
              <a:spLocks/>
            </p:cNvSpPr>
            <p:nvPr/>
          </p:nvSpPr>
          <p:spPr bwMode="auto">
            <a:xfrm>
              <a:off x="-187325" y="378301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4" name="Freeform 398">
              <a:extLst>
                <a:ext uri="{FF2B5EF4-FFF2-40B4-BE49-F238E27FC236}">
                  <a16:creationId xmlns:a16="http://schemas.microsoft.com/office/drawing/2014/main" id="{83932136-CEAA-8EA0-871F-7EE82C5421D5}"/>
                </a:ext>
              </a:extLst>
            </p:cNvPr>
            <p:cNvSpPr>
              <a:spLocks noEditPoints="1"/>
            </p:cNvSpPr>
            <p:nvPr/>
          </p:nvSpPr>
          <p:spPr bwMode="auto">
            <a:xfrm>
              <a:off x="1060450" y="4875213"/>
              <a:ext cx="98425" cy="657225"/>
            </a:xfrm>
            <a:custGeom>
              <a:avLst/>
              <a:gdLst>
                <a:gd name="T0" fmla="*/ 0 w 62"/>
                <a:gd name="T1" fmla="*/ 414 h 414"/>
                <a:gd name="T2" fmla="*/ 62 w 62"/>
                <a:gd name="T3" fmla="*/ 414 h 414"/>
                <a:gd name="T4" fmla="*/ 0 w 62"/>
                <a:gd name="T5" fmla="*/ 414 h 414"/>
                <a:gd name="T6" fmla="*/ 31 w 62"/>
                <a:gd name="T7" fmla="*/ 414 h 414"/>
                <a:gd name="T8" fmla="*/ 31 w 62"/>
                <a:gd name="T9" fmla="*/ 0 h 414"/>
                <a:gd name="T10" fmla="*/ 31 w 62"/>
                <a:gd name="T11" fmla="*/ 414 h 414"/>
                <a:gd name="T12" fmla="*/ 0 w 62"/>
                <a:gd name="T13" fmla="*/ 0 h 414"/>
                <a:gd name="T14" fmla="*/ 62 w 62"/>
                <a:gd name="T15" fmla="*/ 0 h 414"/>
                <a:gd name="T16" fmla="*/ 0 w 62"/>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14">
                  <a:moveTo>
                    <a:pt x="0" y="414"/>
                  </a:moveTo>
                  <a:lnTo>
                    <a:pt x="62" y="414"/>
                  </a:lnTo>
                  <a:lnTo>
                    <a:pt x="0" y="414"/>
                  </a:lnTo>
                  <a:close/>
                  <a:moveTo>
                    <a:pt x="31" y="414"/>
                  </a:moveTo>
                  <a:lnTo>
                    <a:pt x="31" y="0"/>
                  </a:lnTo>
                  <a:lnTo>
                    <a:pt x="31" y="414"/>
                  </a:lnTo>
                  <a:close/>
                  <a:moveTo>
                    <a:pt x="0" y="0"/>
                  </a:moveTo>
                  <a:lnTo>
                    <a:pt x="62"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15" name="Freeform 399">
              <a:extLst>
                <a:ext uri="{FF2B5EF4-FFF2-40B4-BE49-F238E27FC236}">
                  <a16:creationId xmlns:a16="http://schemas.microsoft.com/office/drawing/2014/main" id="{876316B3-A413-64C3-FCC9-5F9EFF01B0D3}"/>
                </a:ext>
              </a:extLst>
            </p:cNvPr>
            <p:cNvSpPr>
              <a:spLocks noEditPoints="1"/>
            </p:cNvSpPr>
            <p:nvPr/>
          </p:nvSpPr>
          <p:spPr bwMode="auto">
            <a:xfrm>
              <a:off x="1060450" y="4875213"/>
              <a:ext cx="98425" cy="657225"/>
            </a:xfrm>
            <a:custGeom>
              <a:avLst/>
              <a:gdLst>
                <a:gd name="T0" fmla="*/ 0 w 62"/>
                <a:gd name="T1" fmla="*/ 414 h 414"/>
                <a:gd name="T2" fmla="*/ 62 w 62"/>
                <a:gd name="T3" fmla="*/ 414 h 414"/>
                <a:gd name="T4" fmla="*/ 0 w 62"/>
                <a:gd name="T5" fmla="*/ 414 h 414"/>
                <a:gd name="T6" fmla="*/ 31 w 62"/>
                <a:gd name="T7" fmla="*/ 414 h 414"/>
                <a:gd name="T8" fmla="*/ 31 w 62"/>
                <a:gd name="T9" fmla="*/ 0 h 414"/>
                <a:gd name="T10" fmla="*/ 31 w 62"/>
                <a:gd name="T11" fmla="*/ 414 h 414"/>
                <a:gd name="T12" fmla="*/ 0 w 62"/>
                <a:gd name="T13" fmla="*/ 0 h 414"/>
                <a:gd name="T14" fmla="*/ 62 w 62"/>
                <a:gd name="T15" fmla="*/ 0 h 414"/>
                <a:gd name="T16" fmla="*/ 0 w 62"/>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14">
                  <a:moveTo>
                    <a:pt x="0" y="414"/>
                  </a:moveTo>
                  <a:lnTo>
                    <a:pt x="62" y="414"/>
                  </a:lnTo>
                  <a:lnTo>
                    <a:pt x="0" y="414"/>
                  </a:lnTo>
                  <a:close/>
                  <a:moveTo>
                    <a:pt x="31" y="414"/>
                  </a:moveTo>
                  <a:lnTo>
                    <a:pt x="31" y="0"/>
                  </a:lnTo>
                  <a:lnTo>
                    <a:pt x="31" y="414"/>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6" name="Rectangle 400">
              <a:extLst>
                <a:ext uri="{FF2B5EF4-FFF2-40B4-BE49-F238E27FC236}">
                  <a16:creationId xmlns:a16="http://schemas.microsoft.com/office/drawing/2014/main" id="{047C3AB7-4675-1494-B124-6203852C5375}"/>
                </a:ext>
              </a:extLst>
            </p:cNvPr>
            <p:cNvSpPr>
              <a:spLocks noChangeArrowheads="1"/>
            </p:cNvSpPr>
            <p:nvPr/>
          </p:nvSpPr>
          <p:spPr bwMode="auto">
            <a:xfrm>
              <a:off x="1011238" y="5057775"/>
              <a:ext cx="198438" cy="398463"/>
            </a:xfrm>
            <a:prstGeom prst="rect">
              <a:avLst/>
            </a:pr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17" name="Rectangle 401">
              <a:extLst>
                <a:ext uri="{FF2B5EF4-FFF2-40B4-BE49-F238E27FC236}">
                  <a16:creationId xmlns:a16="http://schemas.microsoft.com/office/drawing/2014/main" id="{DEBA9865-0B42-E04A-F479-E99222134966}"/>
                </a:ext>
              </a:extLst>
            </p:cNvPr>
            <p:cNvSpPr>
              <a:spLocks noChangeArrowheads="1"/>
            </p:cNvSpPr>
            <p:nvPr/>
          </p:nvSpPr>
          <p:spPr bwMode="auto">
            <a:xfrm>
              <a:off x="1011238" y="5057775"/>
              <a:ext cx="198438" cy="3984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8" name="Freeform 402">
              <a:extLst>
                <a:ext uri="{FF2B5EF4-FFF2-40B4-BE49-F238E27FC236}">
                  <a16:creationId xmlns:a16="http://schemas.microsoft.com/office/drawing/2014/main" id="{E50C2F72-D3CD-CBE1-9EE4-D79F146589EA}"/>
                </a:ext>
              </a:extLst>
            </p:cNvPr>
            <p:cNvSpPr>
              <a:spLocks/>
            </p:cNvSpPr>
            <p:nvPr/>
          </p:nvSpPr>
          <p:spPr bwMode="auto">
            <a:xfrm>
              <a:off x="1011238" y="5353050"/>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solidFill>
              <a:schemeClr val="tx1">
                <a:lumMod val="85000"/>
                <a:lumOff val="15000"/>
              </a:schemeClr>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419" name="Freeform 403">
              <a:extLst>
                <a:ext uri="{FF2B5EF4-FFF2-40B4-BE49-F238E27FC236}">
                  <a16:creationId xmlns:a16="http://schemas.microsoft.com/office/drawing/2014/main" id="{46714317-1AED-F1DA-CD7E-7E0C2C78EB64}"/>
                </a:ext>
              </a:extLst>
            </p:cNvPr>
            <p:cNvSpPr>
              <a:spLocks noEditPoints="1"/>
            </p:cNvSpPr>
            <p:nvPr/>
          </p:nvSpPr>
          <p:spPr bwMode="auto">
            <a:xfrm>
              <a:off x="2257425" y="4446588"/>
              <a:ext cx="100013" cy="879475"/>
            </a:xfrm>
            <a:custGeom>
              <a:avLst/>
              <a:gdLst>
                <a:gd name="T0" fmla="*/ 0 w 63"/>
                <a:gd name="T1" fmla="*/ 554 h 554"/>
                <a:gd name="T2" fmla="*/ 63 w 63"/>
                <a:gd name="T3" fmla="*/ 554 h 554"/>
                <a:gd name="T4" fmla="*/ 0 w 63"/>
                <a:gd name="T5" fmla="*/ 554 h 554"/>
                <a:gd name="T6" fmla="*/ 32 w 63"/>
                <a:gd name="T7" fmla="*/ 554 h 554"/>
                <a:gd name="T8" fmla="*/ 32 w 63"/>
                <a:gd name="T9" fmla="*/ 0 h 554"/>
                <a:gd name="T10" fmla="*/ 32 w 63"/>
                <a:gd name="T11" fmla="*/ 554 h 554"/>
                <a:gd name="T12" fmla="*/ 0 w 63"/>
                <a:gd name="T13" fmla="*/ 0 h 554"/>
                <a:gd name="T14" fmla="*/ 63 w 63"/>
                <a:gd name="T15" fmla="*/ 0 h 554"/>
                <a:gd name="T16" fmla="*/ 0 w 63"/>
                <a:gd name="T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54">
                  <a:moveTo>
                    <a:pt x="0" y="554"/>
                  </a:moveTo>
                  <a:lnTo>
                    <a:pt x="63" y="554"/>
                  </a:lnTo>
                  <a:lnTo>
                    <a:pt x="0" y="554"/>
                  </a:lnTo>
                  <a:close/>
                  <a:moveTo>
                    <a:pt x="32" y="554"/>
                  </a:moveTo>
                  <a:lnTo>
                    <a:pt x="32" y="0"/>
                  </a:lnTo>
                  <a:lnTo>
                    <a:pt x="32" y="554"/>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20" name="Freeform 404">
              <a:extLst>
                <a:ext uri="{FF2B5EF4-FFF2-40B4-BE49-F238E27FC236}">
                  <a16:creationId xmlns:a16="http://schemas.microsoft.com/office/drawing/2014/main" id="{4F904543-8C3D-4502-3107-C2E02F2C8684}"/>
                </a:ext>
              </a:extLst>
            </p:cNvPr>
            <p:cNvSpPr>
              <a:spLocks noEditPoints="1"/>
            </p:cNvSpPr>
            <p:nvPr/>
          </p:nvSpPr>
          <p:spPr bwMode="auto">
            <a:xfrm>
              <a:off x="2257425" y="4446588"/>
              <a:ext cx="100013" cy="879475"/>
            </a:xfrm>
            <a:custGeom>
              <a:avLst/>
              <a:gdLst>
                <a:gd name="T0" fmla="*/ 0 w 63"/>
                <a:gd name="T1" fmla="*/ 554 h 554"/>
                <a:gd name="T2" fmla="*/ 63 w 63"/>
                <a:gd name="T3" fmla="*/ 554 h 554"/>
                <a:gd name="T4" fmla="*/ 0 w 63"/>
                <a:gd name="T5" fmla="*/ 554 h 554"/>
                <a:gd name="T6" fmla="*/ 32 w 63"/>
                <a:gd name="T7" fmla="*/ 554 h 554"/>
                <a:gd name="T8" fmla="*/ 32 w 63"/>
                <a:gd name="T9" fmla="*/ 0 h 554"/>
                <a:gd name="T10" fmla="*/ 32 w 63"/>
                <a:gd name="T11" fmla="*/ 554 h 554"/>
                <a:gd name="T12" fmla="*/ 0 w 63"/>
                <a:gd name="T13" fmla="*/ 0 h 554"/>
                <a:gd name="T14" fmla="*/ 63 w 63"/>
                <a:gd name="T15" fmla="*/ 0 h 554"/>
                <a:gd name="T16" fmla="*/ 0 w 63"/>
                <a:gd name="T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54">
                  <a:moveTo>
                    <a:pt x="0" y="554"/>
                  </a:moveTo>
                  <a:lnTo>
                    <a:pt x="63" y="554"/>
                  </a:lnTo>
                  <a:lnTo>
                    <a:pt x="0" y="554"/>
                  </a:lnTo>
                  <a:close/>
                  <a:moveTo>
                    <a:pt x="32" y="554"/>
                  </a:moveTo>
                  <a:lnTo>
                    <a:pt x="32" y="0"/>
                  </a:lnTo>
                  <a:lnTo>
                    <a:pt x="32" y="554"/>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1" name="Rectangle 405">
              <a:extLst>
                <a:ext uri="{FF2B5EF4-FFF2-40B4-BE49-F238E27FC236}">
                  <a16:creationId xmlns:a16="http://schemas.microsoft.com/office/drawing/2014/main" id="{062A020F-60F7-22CE-3E09-6100712E07D4}"/>
                </a:ext>
              </a:extLst>
            </p:cNvPr>
            <p:cNvSpPr>
              <a:spLocks noChangeArrowheads="1"/>
            </p:cNvSpPr>
            <p:nvPr/>
          </p:nvSpPr>
          <p:spPr bwMode="auto">
            <a:xfrm>
              <a:off x="2208213" y="4606925"/>
              <a:ext cx="198438" cy="577850"/>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22" name="Rectangle 406">
              <a:extLst>
                <a:ext uri="{FF2B5EF4-FFF2-40B4-BE49-F238E27FC236}">
                  <a16:creationId xmlns:a16="http://schemas.microsoft.com/office/drawing/2014/main" id="{6EB7C494-C559-FFE9-9B7E-EBA1ABF2FDC5}"/>
                </a:ext>
              </a:extLst>
            </p:cNvPr>
            <p:cNvSpPr>
              <a:spLocks noChangeArrowheads="1"/>
            </p:cNvSpPr>
            <p:nvPr/>
          </p:nvSpPr>
          <p:spPr bwMode="auto">
            <a:xfrm>
              <a:off x="2208213" y="4606925"/>
              <a:ext cx="198438" cy="5778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3" name="Freeform 407">
              <a:extLst>
                <a:ext uri="{FF2B5EF4-FFF2-40B4-BE49-F238E27FC236}">
                  <a16:creationId xmlns:a16="http://schemas.microsoft.com/office/drawing/2014/main" id="{B57C7C91-6886-C90E-7D55-F307C82DEC89}"/>
                </a:ext>
              </a:extLst>
            </p:cNvPr>
            <p:cNvSpPr>
              <a:spLocks/>
            </p:cNvSpPr>
            <p:nvPr/>
          </p:nvSpPr>
          <p:spPr bwMode="auto">
            <a:xfrm>
              <a:off x="2208213" y="4768850"/>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4" name="Freeform 408">
              <a:extLst>
                <a:ext uri="{FF2B5EF4-FFF2-40B4-BE49-F238E27FC236}">
                  <a16:creationId xmlns:a16="http://schemas.microsoft.com/office/drawing/2014/main" id="{4DB401F3-139A-4248-3A1D-EEC302921616}"/>
                </a:ext>
              </a:extLst>
            </p:cNvPr>
            <p:cNvSpPr>
              <a:spLocks noEditPoints="1"/>
            </p:cNvSpPr>
            <p:nvPr/>
          </p:nvSpPr>
          <p:spPr bwMode="auto">
            <a:xfrm>
              <a:off x="1079500" y="3184525"/>
              <a:ext cx="60325" cy="58738"/>
            </a:xfrm>
            <a:custGeom>
              <a:avLst/>
              <a:gdLst>
                <a:gd name="T0" fmla="*/ 19 w 38"/>
                <a:gd name="T1" fmla="*/ 21 h 37"/>
                <a:gd name="T2" fmla="*/ 19 w 38"/>
                <a:gd name="T3" fmla="*/ 0 h 37"/>
                <a:gd name="T4" fmla="*/ 19 w 38"/>
                <a:gd name="T5" fmla="*/ 21 h 37"/>
                <a:gd name="T6" fmla="*/ 38 w 38"/>
                <a:gd name="T7" fmla="*/ 14 h 37"/>
                <a:gd name="T8" fmla="*/ 19 w 38"/>
                <a:gd name="T9" fmla="*/ 21 h 37"/>
                <a:gd name="T10" fmla="*/ 31 w 38"/>
                <a:gd name="T11" fmla="*/ 37 h 37"/>
                <a:gd name="T12" fmla="*/ 19 w 38"/>
                <a:gd name="T13" fmla="*/ 21 h 37"/>
                <a:gd name="T14" fmla="*/ 7 w 38"/>
                <a:gd name="T15" fmla="*/ 37 h 37"/>
                <a:gd name="T16" fmla="*/ 19 w 38"/>
                <a:gd name="T17" fmla="*/ 21 h 37"/>
                <a:gd name="T18" fmla="*/ 0 w 38"/>
                <a:gd name="T19"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19" y="21"/>
                  </a:moveTo>
                  <a:lnTo>
                    <a:pt x="19" y="0"/>
                  </a:lnTo>
                  <a:moveTo>
                    <a:pt x="19" y="21"/>
                  </a:moveTo>
                  <a:lnTo>
                    <a:pt x="38" y="14"/>
                  </a:lnTo>
                  <a:moveTo>
                    <a:pt x="19" y="21"/>
                  </a:moveTo>
                  <a:lnTo>
                    <a:pt x="31" y="37"/>
                  </a:lnTo>
                  <a:moveTo>
                    <a:pt x="19" y="21"/>
                  </a:moveTo>
                  <a:lnTo>
                    <a:pt x="7" y="37"/>
                  </a:lnTo>
                  <a:moveTo>
                    <a:pt x="19" y="21"/>
                  </a:moveTo>
                  <a:lnTo>
                    <a:pt x="0" y="14"/>
                  </a:lnTo>
                </a:path>
              </a:pathLst>
            </a:custGeom>
            <a:noFill/>
            <a:ln w="9525" cap="rnd">
              <a:solidFill>
                <a:schemeClr val="tx1">
                  <a:lumMod val="75000"/>
                  <a:lumOff val="2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45" name="TextBox 544">
              <a:extLst>
                <a:ext uri="{FF2B5EF4-FFF2-40B4-BE49-F238E27FC236}">
                  <a16:creationId xmlns:a16="http://schemas.microsoft.com/office/drawing/2014/main" id="{8137AD39-5BB6-4B5E-6131-BA02B0777E72}"/>
                </a:ext>
              </a:extLst>
            </p:cNvPr>
            <p:cNvSpPr txBox="1"/>
            <p:nvPr/>
          </p:nvSpPr>
          <p:spPr>
            <a:xfrm rot="16200000">
              <a:off x="-3458636" y="3669754"/>
              <a:ext cx="3548390" cy="426235"/>
            </a:xfrm>
            <a:prstGeom prst="rect">
              <a:avLst/>
            </a:prstGeom>
            <a:noFill/>
          </p:spPr>
          <p:txBody>
            <a:bodyPr wrap="square" rtlCol="0">
              <a:spAutoFit/>
            </a:bodyPr>
            <a:lstStyle/>
            <a:p>
              <a:pPr algn="ctr"/>
              <a:r>
                <a:rPr lang="en-GB" sz="1600" b="1" i="0" baseline="0" dirty="0" err="1">
                  <a:effectLst/>
                </a:rPr>
                <a:t>nMol</a:t>
              </a:r>
              <a:r>
                <a:rPr lang="en-GB" sz="1600" b="1" i="0" baseline="0" dirty="0">
                  <a:effectLst/>
                </a:rPr>
                <a:t> g</a:t>
              </a:r>
              <a:r>
                <a:rPr lang="en-GB" sz="1600" b="1" i="0" baseline="30000" dirty="0">
                  <a:effectLst/>
                </a:rPr>
                <a:t>-1</a:t>
              </a:r>
              <a:r>
                <a:rPr lang="en-GB" sz="1600" b="1" i="0" baseline="0" dirty="0">
                  <a:effectLst/>
                </a:rPr>
                <a:t> dry soil h</a:t>
              </a:r>
              <a:r>
                <a:rPr lang="en-GB" sz="1600" b="1" i="0" baseline="30000" dirty="0">
                  <a:effectLst/>
                </a:rPr>
                <a:t>-1</a:t>
              </a:r>
              <a:endParaRPr lang="en-GB" sz="1600" b="1" dirty="0">
                <a:effectLst/>
              </a:endParaRPr>
            </a:p>
          </p:txBody>
        </p:sp>
        <p:sp>
          <p:nvSpPr>
            <p:cNvPr id="548" name="TextBox 547">
              <a:extLst>
                <a:ext uri="{FF2B5EF4-FFF2-40B4-BE49-F238E27FC236}">
                  <a16:creationId xmlns:a16="http://schemas.microsoft.com/office/drawing/2014/main" id="{E0A665A0-5014-7A1B-8E42-799FA194CF94}"/>
                </a:ext>
              </a:extLst>
            </p:cNvPr>
            <p:cNvSpPr txBox="1"/>
            <p:nvPr/>
          </p:nvSpPr>
          <p:spPr>
            <a:xfrm>
              <a:off x="-582447" y="5887390"/>
              <a:ext cx="369726" cy="427508"/>
            </a:xfrm>
            <a:prstGeom prst="rect">
              <a:avLst/>
            </a:prstGeom>
            <a:noFill/>
          </p:spPr>
          <p:txBody>
            <a:bodyPr wrap="none" rtlCol="0">
              <a:spAutoFit/>
            </a:bodyPr>
            <a:lstStyle/>
            <a:p>
              <a:r>
                <a:rPr lang="en-GB" sz="1600" b="1" dirty="0"/>
                <a:t>C</a:t>
              </a:r>
              <a:endParaRPr lang="en-GB" sz="1600" b="1" dirty="0">
                <a:effectLst/>
              </a:endParaRPr>
            </a:p>
          </p:txBody>
        </p:sp>
        <p:sp>
          <p:nvSpPr>
            <p:cNvPr id="549" name="TextBox 548">
              <a:extLst>
                <a:ext uri="{FF2B5EF4-FFF2-40B4-BE49-F238E27FC236}">
                  <a16:creationId xmlns:a16="http://schemas.microsoft.com/office/drawing/2014/main" id="{8ED4083D-3916-DAEF-AAA9-026D04FC4017}"/>
                </a:ext>
              </a:extLst>
            </p:cNvPr>
            <p:cNvSpPr txBox="1"/>
            <p:nvPr/>
          </p:nvSpPr>
          <p:spPr>
            <a:xfrm>
              <a:off x="604374" y="5887633"/>
              <a:ext cx="466598" cy="427508"/>
            </a:xfrm>
            <a:prstGeom prst="rect">
              <a:avLst/>
            </a:prstGeom>
            <a:noFill/>
          </p:spPr>
          <p:txBody>
            <a:bodyPr wrap="none" rtlCol="0">
              <a:spAutoFit/>
            </a:bodyPr>
            <a:lstStyle/>
            <a:p>
              <a:r>
                <a:rPr lang="en-GB" sz="1600" b="1" dirty="0"/>
                <a:t>W</a:t>
              </a:r>
              <a:endParaRPr lang="en-GB" sz="1600" b="1" dirty="0">
                <a:effectLst/>
              </a:endParaRPr>
            </a:p>
          </p:txBody>
        </p:sp>
        <p:sp>
          <p:nvSpPr>
            <p:cNvPr id="550" name="TextBox 549">
              <a:extLst>
                <a:ext uri="{FF2B5EF4-FFF2-40B4-BE49-F238E27FC236}">
                  <a16:creationId xmlns:a16="http://schemas.microsoft.com/office/drawing/2014/main" id="{DF5C8FC3-5A9F-B9DC-8F5F-A9696C7BB8F9}"/>
                </a:ext>
              </a:extLst>
            </p:cNvPr>
            <p:cNvSpPr txBox="1"/>
            <p:nvPr/>
          </p:nvSpPr>
          <p:spPr>
            <a:xfrm>
              <a:off x="1816907" y="5887633"/>
              <a:ext cx="395964" cy="427508"/>
            </a:xfrm>
            <a:prstGeom prst="rect">
              <a:avLst/>
            </a:prstGeom>
            <a:noFill/>
          </p:spPr>
          <p:txBody>
            <a:bodyPr wrap="none" rtlCol="0">
              <a:spAutoFit/>
            </a:bodyPr>
            <a:lstStyle/>
            <a:p>
              <a:r>
                <a:rPr lang="en-GB" sz="1600" b="1" dirty="0"/>
                <a:t>D</a:t>
              </a:r>
              <a:endParaRPr lang="en-GB" sz="1600" b="1" dirty="0">
                <a:effectLst/>
              </a:endParaRPr>
            </a:p>
          </p:txBody>
        </p:sp>
        <p:sp>
          <p:nvSpPr>
            <p:cNvPr id="562" name="TextBox 561">
              <a:extLst>
                <a:ext uri="{FF2B5EF4-FFF2-40B4-BE49-F238E27FC236}">
                  <a16:creationId xmlns:a16="http://schemas.microsoft.com/office/drawing/2014/main" id="{19E3E0C3-DBFF-B9A3-EDF5-2321B9C94781}"/>
                </a:ext>
              </a:extLst>
            </p:cNvPr>
            <p:cNvSpPr txBox="1"/>
            <p:nvPr/>
          </p:nvSpPr>
          <p:spPr>
            <a:xfrm>
              <a:off x="-1674881" y="1950558"/>
              <a:ext cx="626033" cy="427508"/>
            </a:xfrm>
            <a:prstGeom prst="rect">
              <a:avLst/>
            </a:prstGeom>
            <a:noFill/>
          </p:spPr>
          <p:txBody>
            <a:bodyPr wrap="none" rtlCol="0">
              <a:spAutoFit/>
            </a:bodyPr>
            <a:lstStyle/>
            <a:p>
              <a:r>
                <a:rPr lang="en-GB" sz="1600" dirty="0"/>
                <a:t>250</a:t>
              </a:r>
              <a:endParaRPr lang="en-GB" sz="1600" dirty="0">
                <a:effectLst/>
              </a:endParaRPr>
            </a:p>
          </p:txBody>
        </p:sp>
        <p:sp>
          <p:nvSpPr>
            <p:cNvPr id="563" name="TextBox 562">
              <a:extLst>
                <a:ext uri="{FF2B5EF4-FFF2-40B4-BE49-F238E27FC236}">
                  <a16:creationId xmlns:a16="http://schemas.microsoft.com/office/drawing/2014/main" id="{6390D21D-0031-5AA4-06D0-D0843BF57595}"/>
                </a:ext>
              </a:extLst>
            </p:cNvPr>
            <p:cNvSpPr txBox="1"/>
            <p:nvPr/>
          </p:nvSpPr>
          <p:spPr>
            <a:xfrm>
              <a:off x="-1643326" y="3433670"/>
              <a:ext cx="626033" cy="427508"/>
            </a:xfrm>
            <a:prstGeom prst="rect">
              <a:avLst/>
            </a:prstGeom>
            <a:noFill/>
          </p:spPr>
          <p:txBody>
            <a:bodyPr wrap="none" rtlCol="0">
              <a:spAutoFit/>
            </a:bodyPr>
            <a:lstStyle/>
            <a:p>
              <a:r>
                <a:rPr lang="en-GB" sz="1600" dirty="0"/>
                <a:t>150</a:t>
              </a:r>
              <a:endParaRPr lang="en-GB" sz="1600" dirty="0">
                <a:effectLst/>
              </a:endParaRPr>
            </a:p>
          </p:txBody>
        </p:sp>
        <p:sp>
          <p:nvSpPr>
            <p:cNvPr id="564" name="TextBox 563">
              <a:extLst>
                <a:ext uri="{FF2B5EF4-FFF2-40B4-BE49-F238E27FC236}">
                  <a16:creationId xmlns:a16="http://schemas.microsoft.com/office/drawing/2014/main" id="{1E5E51BA-8B3B-F32B-F5AF-53FA36C0E1B4}"/>
                </a:ext>
              </a:extLst>
            </p:cNvPr>
            <p:cNvSpPr txBox="1"/>
            <p:nvPr/>
          </p:nvSpPr>
          <p:spPr>
            <a:xfrm>
              <a:off x="-1643265" y="4189860"/>
              <a:ext cx="626033" cy="427508"/>
            </a:xfrm>
            <a:prstGeom prst="rect">
              <a:avLst/>
            </a:prstGeom>
            <a:noFill/>
          </p:spPr>
          <p:txBody>
            <a:bodyPr wrap="none" rtlCol="0">
              <a:spAutoFit/>
            </a:bodyPr>
            <a:lstStyle/>
            <a:p>
              <a:r>
                <a:rPr lang="en-GB" sz="1600" dirty="0"/>
                <a:t>100</a:t>
              </a:r>
              <a:endParaRPr lang="en-GB" sz="1600" dirty="0">
                <a:effectLst/>
              </a:endParaRPr>
            </a:p>
          </p:txBody>
        </p:sp>
        <p:sp>
          <p:nvSpPr>
            <p:cNvPr id="565" name="TextBox 564">
              <a:extLst>
                <a:ext uri="{FF2B5EF4-FFF2-40B4-BE49-F238E27FC236}">
                  <a16:creationId xmlns:a16="http://schemas.microsoft.com/office/drawing/2014/main" id="{EDFD7D33-E683-B6F5-3C6B-96F7E905A805}"/>
                </a:ext>
              </a:extLst>
            </p:cNvPr>
            <p:cNvSpPr txBox="1"/>
            <p:nvPr/>
          </p:nvSpPr>
          <p:spPr>
            <a:xfrm>
              <a:off x="-1611920" y="4917788"/>
              <a:ext cx="494852" cy="427508"/>
            </a:xfrm>
            <a:prstGeom prst="rect">
              <a:avLst/>
            </a:prstGeom>
            <a:noFill/>
          </p:spPr>
          <p:txBody>
            <a:bodyPr wrap="none" rtlCol="0">
              <a:spAutoFit/>
            </a:bodyPr>
            <a:lstStyle/>
            <a:p>
              <a:r>
                <a:rPr lang="en-GB" sz="1600" dirty="0"/>
                <a:t>50</a:t>
              </a:r>
              <a:endParaRPr lang="en-GB" sz="1600" dirty="0">
                <a:effectLst/>
              </a:endParaRPr>
            </a:p>
          </p:txBody>
        </p:sp>
        <p:sp>
          <p:nvSpPr>
            <p:cNvPr id="566" name="TextBox 565">
              <a:extLst>
                <a:ext uri="{FF2B5EF4-FFF2-40B4-BE49-F238E27FC236}">
                  <a16:creationId xmlns:a16="http://schemas.microsoft.com/office/drawing/2014/main" id="{AD23196B-0821-6490-EB83-B229320EA7CE}"/>
                </a:ext>
              </a:extLst>
            </p:cNvPr>
            <p:cNvSpPr txBox="1"/>
            <p:nvPr/>
          </p:nvSpPr>
          <p:spPr>
            <a:xfrm>
              <a:off x="-1645929" y="2691260"/>
              <a:ext cx="626033" cy="427508"/>
            </a:xfrm>
            <a:prstGeom prst="rect">
              <a:avLst/>
            </a:prstGeom>
            <a:noFill/>
          </p:spPr>
          <p:txBody>
            <a:bodyPr wrap="none" rtlCol="0">
              <a:spAutoFit/>
            </a:bodyPr>
            <a:lstStyle/>
            <a:p>
              <a:r>
                <a:rPr lang="en-GB" sz="1600" dirty="0"/>
                <a:t>200</a:t>
              </a:r>
              <a:endParaRPr lang="en-GB" sz="1600" dirty="0">
                <a:effectLst/>
              </a:endParaRPr>
            </a:p>
          </p:txBody>
        </p:sp>
      </p:grpSp>
      <p:grpSp>
        <p:nvGrpSpPr>
          <p:cNvPr id="574" name="Group 573">
            <a:extLst>
              <a:ext uri="{FF2B5EF4-FFF2-40B4-BE49-F238E27FC236}">
                <a16:creationId xmlns:a16="http://schemas.microsoft.com/office/drawing/2014/main" id="{B7011F27-A4CB-C463-FCA0-80F27F6BB628}"/>
              </a:ext>
            </a:extLst>
          </p:cNvPr>
          <p:cNvGrpSpPr/>
          <p:nvPr/>
        </p:nvGrpSpPr>
        <p:grpSpPr>
          <a:xfrm>
            <a:off x="7611923" y="1215133"/>
            <a:ext cx="3462140" cy="3689569"/>
            <a:chOff x="10766717" y="1552575"/>
            <a:chExt cx="4233571" cy="4684985"/>
          </a:xfrm>
        </p:grpSpPr>
        <p:sp>
          <p:nvSpPr>
            <p:cNvPr id="446" name="Line 429">
              <a:extLst>
                <a:ext uri="{FF2B5EF4-FFF2-40B4-BE49-F238E27FC236}">
                  <a16:creationId xmlns:a16="http://schemas.microsoft.com/office/drawing/2014/main" id="{75A804EF-B7D5-E5C5-1D21-223EF19341F8}"/>
                </a:ext>
              </a:extLst>
            </p:cNvPr>
            <p:cNvSpPr>
              <a:spLocks noChangeShapeType="1"/>
            </p:cNvSpPr>
            <p:nvPr/>
          </p:nvSpPr>
          <p:spPr bwMode="auto">
            <a:xfrm>
              <a:off x="11285538" y="5718175"/>
              <a:ext cx="3714750"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7" name="Line 430">
              <a:extLst>
                <a:ext uri="{FF2B5EF4-FFF2-40B4-BE49-F238E27FC236}">
                  <a16:creationId xmlns:a16="http://schemas.microsoft.com/office/drawing/2014/main" id="{FB898D9C-0362-F30E-1ABD-7F0F4FB507D2}"/>
                </a:ext>
              </a:extLst>
            </p:cNvPr>
            <p:cNvSpPr>
              <a:spLocks noChangeShapeType="1"/>
            </p:cNvSpPr>
            <p:nvPr/>
          </p:nvSpPr>
          <p:spPr bwMode="auto">
            <a:xfrm>
              <a:off x="11945938" y="5718175"/>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8" name="Line 431">
              <a:extLst>
                <a:ext uri="{FF2B5EF4-FFF2-40B4-BE49-F238E27FC236}">
                  <a16:creationId xmlns:a16="http://schemas.microsoft.com/office/drawing/2014/main" id="{A40A49E8-8972-26E1-0F2A-64E705E8264A}"/>
                </a:ext>
              </a:extLst>
            </p:cNvPr>
            <p:cNvSpPr>
              <a:spLocks noChangeShapeType="1"/>
            </p:cNvSpPr>
            <p:nvPr/>
          </p:nvSpPr>
          <p:spPr bwMode="auto">
            <a:xfrm>
              <a:off x="13142913" y="5718175"/>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9" name="Line 432">
              <a:extLst>
                <a:ext uri="{FF2B5EF4-FFF2-40B4-BE49-F238E27FC236}">
                  <a16:creationId xmlns:a16="http://schemas.microsoft.com/office/drawing/2014/main" id="{8D535821-7E2F-F70D-ACAB-87AE683553AB}"/>
                </a:ext>
              </a:extLst>
            </p:cNvPr>
            <p:cNvSpPr>
              <a:spLocks noChangeShapeType="1"/>
            </p:cNvSpPr>
            <p:nvPr/>
          </p:nvSpPr>
          <p:spPr bwMode="auto">
            <a:xfrm>
              <a:off x="14341475" y="5718175"/>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4" name="Line 437">
              <a:extLst>
                <a:ext uri="{FF2B5EF4-FFF2-40B4-BE49-F238E27FC236}">
                  <a16:creationId xmlns:a16="http://schemas.microsoft.com/office/drawing/2014/main" id="{9A8DD8C4-ED02-D72B-C460-B3AC37F1D9D2}"/>
                </a:ext>
              </a:extLst>
            </p:cNvPr>
            <p:cNvSpPr>
              <a:spLocks noChangeShapeType="1"/>
            </p:cNvSpPr>
            <p:nvPr/>
          </p:nvSpPr>
          <p:spPr bwMode="auto">
            <a:xfrm>
              <a:off x="11285538" y="1552575"/>
              <a:ext cx="0" cy="41656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5" name="Line 438">
              <a:extLst>
                <a:ext uri="{FF2B5EF4-FFF2-40B4-BE49-F238E27FC236}">
                  <a16:creationId xmlns:a16="http://schemas.microsoft.com/office/drawing/2014/main" id="{16D01258-EC05-7254-9153-6B820C038C63}"/>
                </a:ext>
              </a:extLst>
            </p:cNvPr>
            <p:cNvSpPr>
              <a:spLocks noChangeShapeType="1"/>
            </p:cNvSpPr>
            <p:nvPr/>
          </p:nvSpPr>
          <p:spPr bwMode="auto">
            <a:xfrm flipH="1">
              <a:off x="11218863" y="57181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6" name="Line 439">
              <a:extLst>
                <a:ext uri="{FF2B5EF4-FFF2-40B4-BE49-F238E27FC236}">
                  <a16:creationId xmlns:a16="http://schemas.microsoft.com/office/drawing/2014/main" id="{91C48AF3-53A7-4E8E-62A5-A3099B66B66D}"/>
                </a:ext>
              </a:extLst>
            </p:cNvPr>
            <p:cNvSpPr>
              <a:spLocks noChangeShapeType="1"/>
            </p:cNvSpPr>
            <p:nvPr/>
          </p:nvSpPr>
          <p:spPr bwMode="auto">
            <a:xfrm flipH="1">
              <a:off x="11218863" y="49688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7" name="Line 440">
              <a:extLst>
                <a:ext uri="{FF2B5EF4-FFF2-40B4-BE49-F238E27FC236}">
                  <a16:creationId xmlns:a16="http://schemas.microsoft.com/office/drawing/2014/main" id="{A990EABD-6F22-39CE-1F2F-EF768ABCD449}"/>
                </a:ext>
              </a:extLst>
            </p:cNvPr>
            <p:cNvSpPr>
              <a:spLocks noChangeShapeType="1"/>
            </p:cNvSpPr>
            <p:nvPr/>
          </p:nvSpPr>
          <p:spPr bwMode="auto">
            <a:xfrm flipH="1">
              <a:off x="11218863" y="42195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8" name="Line 441">
              <a:extLst>
                <a:ext uri="{FF2B5EF4-FFF2-40B4-BE49-F238E27FC236}">
                  <a16:creationId xmlns:a16="http://schemas.microsoft.com/office/drawing/2014/main" id="{C63E2E53-A06E-FF39-7777-C8B8B6054A0C}"/>
                </a:ext>
              </a:extLst>
            </p:cNvPr>
            <p:cNvSpPr>
              <a:spLocks noChangeShapeType="1"/>
            </p:cNvSpPr>
            <p:nvPr/>
          </p:nvSpPr>
          <p:spPr bwMode="auto">
            <a:xfrm flipH="1">
              <a:off x="11218863" y="346868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9" name="Line 442">
              <a:extLst>
                <a:ext uri="{FF2B5EF4-FFF2-40B4-BE49-F238E27FC236}">
                  <a16:creationId xmlns:a16="http://schemas.microsoft.com/office/drawing/2014/main" id="{D3676003-0D4C-5A79-FC33-CDB8B4A373A9}"/>
                </a:ext>
              </a:extLst>
            </p:cNvPr>
            <p:cNvSpPr>
              <a:spLocks noChangeShapeType="1"/>
            </p:cNvSpPr>
            <p:nvPr/>
          </p:nvSpPr>
          <p:spPr bwMode="auto">
            <a:xfrm flipH="1">
              <a:off x="11218863" y="271938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0" name="Line 443">
              <a:extLst>
                <a:ext uri="{FF2B5EF4-FFF2-40B4-BE49-F238E27FC236}">
                  <a16:creationId xmlns:a16="http://schemas.microsoft.com/office/drawing/2014/main" id="{21AE57CA-066E-8F9C-3311-476DF2A1F1C7}"/>
                </a:ext>
              </a:extLst>
            </p:cNvPr>
            <p:cNvSpPr>
              <a:spLocks noChangeShapeType="1"/>
            </p:cNvSpPr>
            <p:nvPr/>
          </p:nvSpPr>
          <p:spPr bwMode="auto">
            <a:xfrm flipH="1">
              <a:off x="11218863" y="197008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8" name="Freeform 451">
              <a:extLst>
                <a:ext uri="{FF2B5EF4-FFF2-40B4-BE49-F238E27FC236}">
                  <a16:creationId xmlns:a16="http://schemas.microsoft.com/office/drawing/2014/main" id="{19887477-5786-24AC-EDF0-91DFC72BA63C}"/>
                </a:ext>
              </a:extLst>
            </p:cNvPr>
            <p:cNvSpPr>
              <a:spLocks noEditPoints="1"/>
            </p:cNvSpPr>
            <p:nvPr/>
          </p:nvSpPr>
          <p:spPr bwMode="auto">
            <a:xfrm>
              <a:off x="11541125" y="3244850"/>
              <a:ext cx="98425" cy="2020888"/>
            </a:xfrm>
            <a:custGeom>
              <a:avLst/>
              <a:gdLst>
                <a:gd name="T0" fmla="*/ 0 w 62"/>
                <a:gd name="T1" fmla="*/ 1273 h 1273"/>
                <a:gd name="T2" fmla="*/ 62 w 62"/>
                <a:gd name="T3" fmla="*/ 1273 h 1273"/>
                <a:gd name="T4" fmla="*/ 0 w 62"/>
                <a:gd name="T5" fmla="*/ 1273 h 1273"/>
                <a:gd name="T6" fmla="*/ 31 w 62"/>
                <a:gd name="T7" fmla="*/ 1273 h 1273"/>
                <a:gd name="T8" fmla="*/ 31 w 62"/>
                <a:gd name="T9" fmla="*/ 0 h 1273"/>
                <a:gd name="T10" fmla="*/ 31 w 62"/>
                <a:gd name="T11" fmla="*/ 1273 h 1273"/>
                <a:gd name="T12" fmla="*/ 0 w 62"/>
                <a:gd name="T13" fmla="*/ 0 h 1273"/>
                <a:gd name="T14" fmla="*/ 62 w 62"/>
                <a:gd name="T15" fmla="*/ 0 h 1273"/>
                <a:gd name="T16" fmla="*/ 0 w 62"/>
                <a:gd name="T17"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273">
                  <a:moveTo>
                    <a:pt x="0" y="1273"/>
                  </a:moveTo>
                  <a:lnTo>
                    <a:pt x="62" y="1273"/>
                  </a:lnTo>
                  <a:lnTo>
                    <a:pt x="0" y="1273"/>
                  </a:lnTo>
                  <a:close/>
                  <a:moveTo>
                    <a:pt x="31" y="1273"/>
                  </a:moveTo>
                  <a:lnTo>
                    <a:pt x="31" y="0"/>
                  </a:lnTo>
                  <a:lnTo>
                    <a:pt x="31" y="1273"/>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69" name="Freeform 452">
              <a:extLst>
                <a:ext uri="{FF2B5EF4-FFF2-40B4-BE49-F238E27FC236}">
                  <a16:creationId xmlns:a16="http://schemas.microsoft.com/office/drawing/2014/main" id="{DF5D8F1F-7894-36D0-0D01-460F98DF57E1}"/>
                </a:ext>
              </a:extLst>
            </p:cNvPr>
            <p:cNvSpPr>
              <a:spLocks noEditPoints="1"/>
            </p:cNvSpPr>
            <p:nvPr/>
          </p:nvSpPr>
          <p:spPr bwMode="auto">
            <a:xfrm>
              <a:off x="11541125" y="3244850"/>
              <a:ext cx="98425" cy="2020888"/>
            </a:xfrm>
            <a:custGeom>
              <a:avLst/>
              <a:gdLst>
                <a:gd name="T0" fmla="*/ 0 w 62"/>
                <a:gd name="T1" fmla="*/ 1273 h 1273"/>
                <a:gd name="T2" fmla="*/ 62 w 62"/>
                <a:gd name="T3" fmla="*/ 1273 h 1273"/>
                <a:gd name="T4" fmla="*/ 0 w 62"/>
                <a:gd name="T5" fmla="*/ 1273 h 1273"/>
                <a:gd name="T6" fmla="*/ 31 w 62"/>
                <a:gd name="T7" fmla="*/ 1273 h 1273"/>
                <a:gd name="T8" fmla="*/ 31 w 62"/>
                <a:gd name="T9" fmla="*/ 0 h 1273"/>
                <a:gd name="T10" fmla="*/ 31 w 62"/>
                <a:gd name="T11" fmla="*/ 1273 h 1273"/>
                <a:gd name="T12" fmla="*/ 0 w 62"/>
                <a:gd name="T13" fmla="*/ 0 h 1273"/>
                <a:gd name="T14" fmla="*/ 62 w 62"/>
                <a:gd name="T15" fmla="*/ 0 h 1273"/>
                <a:gd name="T16" fmla="*/ 0 w 62"/>
                <a:gd name="T17"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273">
                  <a:moveTo>
                    <a:pt x="0" y="1273"/>
                  </a:moveTo>
                  <a:lnTo>
                    <a:pt x="62" y="1273"/>
                  </a:lnTo>
                  <a:lnTo>
                    <a:pt x="0" y="1273"/>
                  </a:lnTo>
                  <a:close/>
                  <a:moveTo>
                    <a:pt x="31" y="1273"/>
                  </a:moveTo>
                  <a:lnTo>
                    <a:pt x="31" y="0"/>
                  </a:lnTo>
                  <a:lnTo>
                    <a:pt x="31" y="1273"/>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0" name="Rectangle 453">
              <a:extLst>
                <a:ext uri="{FF2B5EF4-FFF2-40B4-BE49-F238E27FC236}">
                  <a16:creationId xmlns:a16="http://schemas.microsoft.com/office/drawing/2014/main" id="{5589CEDD-89B9-6A5C-983F-EF87AE12F057}"/>
                </a:ext>
              </a:extLst>
            </p:cNvPr>
            <p:cNvSpPr>
              <a:spLocks noChangeArrowheads="1"/>
            </p:cNvSpPr>
            <p:nvPr/>
          </p:nvSpPr>
          <p:spPr bwMode="auto">
            <a:xfrm>
              <a:off x="11490325" y="3948113"/>
              <a:ext cx="200025" cy="10048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71" name="Rectangle 454">
              <a:extLst>
                <a:ext uri="{FF2B5EF4-FFF2-40B4-BE49-F238E27FC236}">
                  <a16:creationId xmlns:a16="http://schemas.microsoft.com/office/drawing/2014/main" id="{1BE183EC-53D2-336F-247C-3A1C38124870}"/>
                </a:ext>
              </a:extLst>
            </p:cNvPr>
            <p:cNvSpPr>
              <a:spLocks noChangeArrowheads="1"/>
            </p:cNvSpPr>
            <p:nvPr/>
          </p:nvSpPr>
          <p:spPr bwMode="auto">
            <a:xfrm>
              <a:off x="11490325" y="3948113"/>
              <a:ext cx="200025" cy="10048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2" name="Freeform 455">
              <a:extLst>
                <a:ext uri="{FF2B5EF4-FFF2-40B4-BE49-F238E27FC236}">
                  <a16:creationId xmlns:a16="http://schemas.microsoft.com/office/drawing/2014/main" id="{E7A9F05A-31FE-9281-285B-8DDD5BEA2525}"/>
                </a:ext>
              </a:extLst>
            </p:cNvPr>
            <p:cNvSpPr>
              <a:spLocks/>
            </p:cNvSpPr>
            <p:nvPr/>
          </p:nvSpPr>
          <p:spPr bwMode="auto">
            <a:xfrm>
              <a:off x="11490325" y="4327525"/>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3" name="Freeform 456">
              <a:extLst>
                <a:ext uri="{FF2B5EF4-FFF2-40B4-BE49-F238E27FC236}">
                  <a16:creationId xmlns:a16="http://schemas.microsoft.com/office/drawing/2014/main" id="{E91EE03B-5CDE-9703-F2EC-4AC8CD51E1BE}"/>
                </a:ext>
              </a:extLst>
            </p:cNvPr>
            <p:cNvSpPr>
              <a:spLocks noEditPoints="1"/>
            </p:cNvSpPr>
            <p:nvPr/>
          </p:nvSpPr>
          <p:spPr bwMode="auto">
            <a:xfrm>
              <a:off x="12738100" y="4032250"/>
              <a:ext cx="100013" cy="857250"/>
            </a:xfrm>
            <a:custGeom>
              <a:avLst/>
              <a:gdLst>
                <a:gd name="T0" fmla="*/ 0 w 63"/>
                <a:gd name="T1" fmla="*/ 540 h 540"/>
                <a:gd name="T2" fmla="*/ 63 w 63"/>
                <a:gd name="T3" fmla="*/ 540 h 540"/>
                <a:gd name="T4" fmla="*/ 0 w 63"/>
                <a:gd name="T5" fmla="*/ 540 h 540"/>
                <a:gd name="T6" fmla="*/ 32 w 63"/>
                <a:gd name="T7" fmla="*/ 540 h 540"/>
                <a:gd name="T8" fmla="*/ 32 w 63"/>
                <a:gd name="T9" fmla="*/ 0 h 540"/>
                <a:gd name="T10" fmla="*/ 32 w 63"/>
                <a:gd name="T11" fmla="*/ 540 h 540"/>
                <a:gd name="T12" fmla="*/ 0 w 63"/>
                <a:gd name="T13" fmla="*/ 0 h 540"/>
                <a:gd name="T14" fmla="*/ 63 w 63"/>
                <a:gd name="T15" fmla="*/ 0 h 540"/>
                <a:gd name="T16" fmla="*/ 0 w 63"/>
                <a:gd name="T1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40">
                  <a:moveTo>
                    <a:pt x="0" y="540"/>
                  </a:moveTo>
                  <a:lnTo>
                    <a:pt x="63" y="540"/>
                  </a:lnTo>
                  <a:lnTo>
                    <a:pt x="0" y="540"/>
                  </a:lnTo>
                  <a:close/>
                  <a:moveTo>
                    <a:pt x="32" y="540"/>
                  </a:moveTo>
                  <a:lnTo>
                    <a:pt x="32" y="0"/>
                  </a:lnTo>
                  <a:lnTo>
                    <a:pt x="32" y="540"/>
                  </a:lnTo>
                  <a:close/>
                  <a:moveTo>
                    <a:pt x="0" y="0"/>
                  </a:moveTo>
                  <a:lnTo>
                    <a:pt x="63"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74" name="Freeform 457">
              <a:extLst>
                <a:ext uri="{FF2B5EF4-FFF2-40B4-BE49-F238E27FC236}">
                  <a16:creationId xmlns:a16="http://schemas.microsoft.com/office/drawing/2014/main" id="{EE6A53B5-42E2-E7FB-F02D-06F86CEBCBD5}"/>
                </a:ext>
              </a:extLst>
            </p:cNvPr>
            <p:cNvSpPr>
              <a:spLocks noEditPoints="1"/>
            </p:cNvSpPr>
            <p:nvPr/>
          </p:nvSpPr>
          <p:spPr bwMode="auto">
            <a:xfrm>
              <a:off x="12738100" y="4032250"/>
              <a:ext cx="100013" cy="857250"/>
            </a:xfrm>
            <a:custGeom>
              <a:avLst/>
              <a:gdLst>
                <a:gd name="T0" fmla="*/ 0 w 63"/>
                <a:gd name="T1" fmla="*/ 540 h 540"/>
                <a:gd name="T2" fmla="*/ 63 w 63"/>
                <a:gd name="T3" fmla="*/ 540 h 540"/>
                <a:gd name="T4" fmla="*/ 0 w 63"/>
                <a:gd name="T5" fmla="*/ 540 h 540"/>
                <a:gd name="T6" fmla="*/ 32 w 63"/>
                <a:gd name="T7" fmla="*/ 540 h 540"/>
                <a:gd name="T8" fmla="*/ 32 w 63"/>
                <a:gd name="T9" fmla="*/ 0 h 540"/>
                <a:gd name="T10" fmla="*/ 32 w 63"/>
                <a:gd name="T11" fmla="*/ 540 h 540"/>
                <a:gd name="T12" fmla="*/ 0 w 63"/>
                <a:gd name="T13" fmla="*/ 0 h 540"/>
                <a:gd name="T14" fmla="*/ 63 w 63"/>
                <a:gd name="T15" fmla="*/ 0 h 540"/>
                <a:gd name="T16" fmla="*/ 0 w 63"/>
                <a:gd name="T1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40">
                  <a:moveTo>
                    <a:pt x="0" y="540"/>
                  </a:moveTo>
                  <a:lnTo>
                    <a:pt x="63" y="540"/>
                  </a:lnTo>
                  <a:lnTo>
                    <a:pt x="0" y="540"/>
                  </a:lnTo>
                  <a:close/>
                  <a:moveTo>
                    <a:pt x="32" y="540"/>
                  </a:moveTo>
                  <a:lnTo>
                    <a:pt x="32" y="0"/>
                  </a:lnTo>
                  <a:lnTo>
                    <a:pt x="32" y="540"/>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5" name="Rectangle 458">
              <a:extLst>
                <a:ext uri="{FF2B5EF4-FFF2-40B4-BE49-F238E27FC236}">
                  <a16:creationId xmlns:a16="http://schemas.microsoft.com/office/drawing/2014/main" id="{B05D161F-410E-3406-14BF-7FA91C5FB697}"/>
                </a:ext>
              </a:extLst>
            </p:cNvPr>
            <p:cNvSpPr>
              <a:spLocks noChangeArrowheads="1"/>
            </p:cNvSpPr>
            <p:nvPr/>
          </p:nvSpPr>
          <p:spPr bwMode="auto">
            <a:xfrm>
              <a:off x="12688888" y="4275138"/>
              <a:ext cx="198438" cy="376238"/>
            </a:xfrm>
            <a:prstGeom prst="rect">
              <a:avLst/>
            </a:prstGeom>
            <a:solidFill>
              <a:srgbClr val="3E58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76" name="Rectangle 459">
              <a:extLst>
                <a:ext uri="{FF2B5EF4-FFF2-40B4-BE49-F238E27FC236}">
                  <a16:creationId xmlns:a16="http://schemas.microsoft.com/office/drawing/2014/main" id="{B017CC63-808B-BFB9-AD48-00FE4DB19DB7}"/>
                </a:ext>
              </a:extLst>
            </p:cNvPr>
            <p:cNvSpPr>
              <a:spLocks noChangeArrowheads="1"/>
            </p:cNvSpPr>
            <p:nvPr/>
          </p:nvSpPr>
          <p:spPr bwMode="auto">
            <a:xfrm>
              <a:off x="12688888" y="4275138"/>
              <a:ext cx="198438" cy="376238"/>
            </a:xfrm>
            <a:prstGeom prst="rect">
              <a:avLst/>
            </a:pr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477" name="Freeform 460">
              <a:extLst>
                <a:ext uri="{FF2B5EF4-FFF2-40B4-BE49-F238E27FC236}">
                  <a16:creationId xmlns:a16="http://schemas.microsoft.com/office/drawing/2014/main" id="{CF9A141D-27BF-AD9B-4D5A-4DE74C367F54}"/>
                </a:ext>
              </a:extLst>
            </p:cNvPr>
            <p:cNvSpPr>
              <a:spLocks/>
            </p:cNvSpPr>
            <p:nvPr/>
          </p:nvSpPr>
          <p:spPr bwMode="auto">
            <a:xfrm>
              <a:off x="12688888" y="4613275"/>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8" name="Freeform 461">
              <a:extLst>
                <a:ext uri="{FF2B5EF4-FFF2-40B4-BE49-F238E27FC236}">
                  <a16:creationId xmlns:a16="http://schemas.microsoft.com/office/drawing/2014/main" id="{1533902D-3E94-3EB0-C891-87DB961709E7}"/>
                </a:ext>
              </a:extLst>
            </p:cNvPr>
            <p:cNvSpPr>
              <a:spLocks noEditPoints="1"/>
            </p:cNvSpPr>
            <p:nvPr/>
          </p:nvSpPr>
          <p:spPr bwMode="auto">
            <a:xfrm>
              <a:off x="13936663" y="3571875"/>
              <a:ext cx="98425" cy="1793875"/>
            </a:xfrm>
            <a:custGeom>
              <a:avLst/>
              <a:gdLst>
                <a:gd name="T0" fmla="*/ 0 w 62"/>
                <a:gd name="T1" fmla="*/ 1130 h 1130"/>
                <a:gd name="T2" fmla="*/ 62 w 62"/>
                <a:gd name="T3" fmla="*/ 1130 h 1130"/>
                <a:gd name="T4" fmla="*/ 0 w 62"/>
                <a:gd name="T5" fmla="*/ 1130 h 1130"/>
                <a:gd name="T6" fmla="*/ 31 w 62"/>
                <a:gd name="T7" fmla="*/ 1130 h 1130"/>
                <a:gd name="T8" fmla="*/ 31 w 62"/>
                <a:gd name="T9" fmla="*/ 0 h 1130"/>
                <a:gd name="T10" fmla="*/ 31 w 62"/>
                <a:gd name="T11" fmla="*/ 1130 h 1130"/>
                <a:gd name="T12" fmla="*/ 0 w 62"/>
                <a:gd name="T13" fmla="*/ 0 h 1130"/>
                <a:gd name="T14" fmla="*/ 62 w 62"/>
                <a:gd name="T15" fmla="*/ 0 h 1130"/>
                <a:gd name="T16" fmla="*/ 0 w 62"/>
                <a:gd name="T17"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30">
                  <a:moveTo>
                    <a:pt x="0" y="1130"/>
                  </a:moveTo>
                  <a:lnTo>
                    <a:pt x="62" y="1130"/>
                  </a:lnTo>
                  <a:lnTo>
                    <a:pt x="0" y="1130"/>
                  </a:lnTo>
                  <a:close/>
                  <a:moveTo>
                    <a:pt x="31" y="1130"/>
                  </a:moveTo>
                  <a:lnTo>
                    <a:pt x="31" y="0"/>
                  </a:lnTo>
                  <a:lnTo>
                    <a:pt x="31" y="1130"/>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79" name="Freeform 462">
              <a:extLst>
                <a:ext uri="{FF2B5EF4-FFF2-40B4-BE49-F238E27FC236}">
                  <a16:creationId xmlns:a16="http://schemas.microsoft.com/office/drawing/2014/main" id="{E36AF91E-B96D-7E55-62D4-EBE4891CF1A0}"/>
                </a:ext>
              </a:extLst>
            </p:cNvPr>
            <p:cNvSpPr>
              <a:spLocks noEditPoints="1"/>
            </p:cNvSpPr>
            <p:nvPr/>
          </p:nvSpPr>
          <p:spPr bwMode="auto">
            <a:xfrm>
              <a:off x="13936663" y="3571875"/>
              <a:ext cx="98425" cy="1793875"/>
            </a:xfrm>
            <a:custGeom>
              <a:avLst/>
              <a:gdLst>
                <a:gd name="T0" fmla="*/ 0 w 62"/>
                <a:gd name="T1" fmla="*/ 1130 h 1130"/>
                <a:gd name="T2" fmla="*/ 62 w 62"/>
                <a:gd name="T3" fmla="*/ 1130 h 1130"/>
                <a:gd name="T4" fmla="*/ 0 w 62"/>
                <a:gd name="T5" fmla="*/ 1130 h 1130"/>
                <a:gd name="T6" fmla="*/ 31 w 62"/>
                <a:gd name="T7" fmla="*/ 1130 h 1130"/>
                <a:gd name="T8" fmla="*/ 31 w 62"/>
                <a:gd name="T9" fmla="*/ 0 h 1130"/>
                <a:gd name="T10" fmla="*/ 31 w 62"/>
                <a:gd name="T11" fmla="*/ 1130 h 1130"/>
                <a:gd name="T12" fmla="*/ 0 w 62"/>
                <a:gd name="T13" fmla="*/ 0 h 1130"/>
                <a:gd name="T14" fmla="*/ 62 w 62"/>
                <a:gd name="T15" fmla="*/ 0 h 1130"/>
                <a:gd name="T16" fmla="*/ 0 w 62"/>
                <a:gd name="T17"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30">
                  <a:moveTo>
                    <a:pt x="0" y="1130"/>
                  </a:moveTo>
                  <a:lnTo>
                    <a:pt x="62" y="1130"/>
                  </a:lnTo>
                  <a:lnTo>
                    <a:pt x="0" y="1130"/>
                  </a:lnTo>
                  <a:close/>
                  <a:moveTo>
                    <a:pt x="31" y="1130"/>
                  </a:moveTo>
                  <a:lnTo>
                    <a:pt x="31" y="0"/>
                  </a:lnTo>
                  <a:lnTo>
                    <a:pt x="31" y="1130"/>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0" name="Rectangle 463">
              <a:extLst>
                <a:ext uri="{FF2B5EF4-FFF2-40B4-BE49-F238E27FC236}">
                  <a16:creationId xmlns:a16="http://schemas.microsoft.com/office/drawing/2014/main" id="{5BAA6EF3-E124-FFEE-762A-47529531BF86}"/>
                </a:ext>
              </a:extLst>
            </p:cNvPr>
            <p:cNvSpPr>
              <a:spLocks noChangeArrowheads="1"/>
            </p:cNvSpPr>
            <p:nvPr/>
          </p:nvSpPr>
          <p:spPr bwMode="auto">
            <a:xfrm>
              <a:off x="13885863" y="4160838"/>
              <a:ext cx="200025" cy="8302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81" name="Rectangle 464">
              <a:extLst>
                <a:ext uri="{FF2B5EF4-FFF2-40B4-BE49-F238E27FC236}">
                  <a16:creationId xmlns:a16="http://schemas.microsoft.com/office/drawing/2014/main" id="{061E6422-D5D0-4EC3-6955-F2ACBED8794B}"/>
                </a:ext>
              </a:extLst>
            </p:cNvPr>
            <p:cNvSpPr>
              <a:spLocks noChangeArrowheads="1"/>
            </p:cNvSpPr>
            <p:nvPr/>
          </p:nvSpPr>
          <p:spPr bwMode="auto">
            <a:xfrm>
              <a:off x="13885863" y="4160838"/>
              <a:ext cx="200025" cy="8302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2" name="Freeform 465">
              <a:extLst>
                <a:ext uri="{FF2B5EF4-FFF2-40B4-BE49-F238E27FC236}">
                  <a16:creationId xmlns:a16="http://schemas.microsoft.com/office/drawing/2014/main" id="{632D8DFB-73A6-677F-1D95-38F4935331BC}"/>
                </a:ext>
              </a:extLst>
            </p:cNvPr>
            <p:cNvSpPr>
              <a:spLocks/>
            </p:cNvSpPr>
            <p:nvPr/>
          </p:nvSpPr>
          <p:spPr bwMode="auto">
            <a:xfrm>
              <a:off x="13885863" y="4829175"/>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3" name="Freeform 466">
              <a:extLst>
                <a:ext uri="{FF2B5EF4-FFF2-40B4-BE49-F238E27FC236}">
                  <a16:creationId xmlns:a16="http://schemas.microsoft.com/office/drawing/2014/main" id="{69803A8A-6C76-E342-7F1F-A4C4496BBAF3}"/>
                </a:ext>
              </a:extLst>
            </p:cNvPr>
            <p:cNvSpPr>
              <a:spLocks noEditPoints="1"/>
            </p:cNvSpPr>
            <p:nvPr/>
          </p:nvSpPr>
          <p:spPr bwMode="auto">
            <a:xfrm>
              <a:off x="11777663" y="3784600"/>
              <a:ext cx="100013" cy="1333500"/>
            </a:xfrm>
            <a:custGeom>
              <a:avLst/>
              <a:gdLst>
                <a:gd name="T0" fmla="*/ 0 w 63"/>
                <a:gd name="T1" fmla="*/ 840 h 840"/>
                <a:gd name="T2" fmla="*/ 63 w 63"/>
                <a:gd name="T3" fmla="*/ 840 h 840"/>
                <a:gd name="T4" fmla="*/ 0 w 63"/>
                <a:gd name="T5" fmla="*/ 840 h 840"/>
                <a:gd name="T6" fmla="*/ 31 w 63"/>
                <a:gd name="T7" fmla="*/ 840 h 840"/>
                <a:gd name="T8" fmla="*/ 31 w 63"/>
                <a:gd name="T9" fmla="*/ 0 h 840"/>
                <a:gd name="T10" fmla="*/ 31 w 63"/>
                <a:gd name="T11" fmla="*/ 840 h 840"/>
                <a:gd name="T12" fmla="*/ 0 w 63"/>
                <a:gd name="T13" fmla="*/ 0 h 840"/>
                <a:gd name="T14" fmla="*/ 63 w 63"/>
                <a:gd name="T15" fmla="*/ 0 h 840"/>
                <a:gd name="T16" fmla="*/ 0 w 63"/>
                <a:gd name="T17"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40">
                  <a:moveTo>
                    <a:pt x="0" y="840"/>
                  </a:moveTo>
                  <a:lnTo>
                    <a:pt x="63" y="840"/>
                  </a:lnTo>
                  <a:lnTo>
                    <a:pt x="0" y="840"/>
                  </a:lnTo>
                  <a:close/>
                  <a:moveTo>
                    <a:pt x="31" y="840"/>
                  </a:moveTo>
                  <a:lnTo>
                    <a:pt x="31" y="0"/>
                  </a:lnTo>
                  <a:lnTo>
                    <a:pt x="31" y="840"/>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84" name="Freeform 467">
              <a:extLst>
                <a:ext uri="{FF2B5EF4-FFF2-40B4-BE49-F238E27FC236}">
                  <a16:creationId xmlns:a16="http://schemas.microsoft.com/office/drawing/2014/main" id="{1CCAB35C-C905-B912-1EE7-996598699638}"/>
                </a:ext>
              </a:extLst>
            </p:cNvPr>
            <p:cNvSpPr>
              <a:spLocks noEditPoints="1"/>
            </p:cNvSpPr>
            <p:nvPr/>
          </p:nvSpPr>
          <p:spPr bwMode="auto">
            <a:xfrm>
              <a:off x="11777663" y="3784600"/>
              <a:ext cx="100013" cy="1333500"/>
            </a:xfrm>
            <a:custGeom>
              <a:avLst/>
              <a:gdLst>
                <a:gd name="T0" fmla="*/ 0 w 63"/>
                <a:gd name="T1" fmla="*/ 840 h 840"/>
                <a:gd name="T2" fmla="*/ 63 w 63"/>
                <a:gd name="T3" fmla="*/ 840 h 840"/>
                <a:gd name="T4" fmla="*/ 0 w 63"/>
                <a:gd name="T5" fmla="*/ 840 h 840"/>
                <a:gd name="T6" fmla="*/ 31 w 63"/>
                <a:gd name="T7" fmla="*/ 840 h 840"/>
                <a:gd name="T8" fmla="*/ 31 w 63"/>
                <a:gd name="T9" fmla="*/ 0 h 840"/>
                <a:gd name="T10" fmla="*/ 31 w 63"/>
                <a:gd name="T11" fmla="*/ 840 h 840"/>
                <a:gd name="T12" fmla="*/ 0 w 63"/>
                <a:gd name="T13" fmla="*/ 0 h 840"/>
                <a:gd name="T14" fmla="*/ 63 w 63"/>
                <a:gd name="T15" fmla="*/ 0 h 840"/>
                <a:gd name="T16" fmla="*/ 0 w 63"/>
                <a:gd name="T17"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40">
                  <a:moveTo>
                    <a:pt x="0" y="840"/>
                  </a:moveTo>
                  <a:lnTo>
                    <a:pt x="63" y="840"/>
                  </a:lnTo>
                  <a:lnTo>
                    <a:pt x="0" y="840"/>
                  </a:lnTo>
                  <a:close/>
                  <a:moveTo>
                    <a:pt x="31" y="840"/>
                  </a:moveTo>
                  <a:lnTo>
                    <a:pt x="31" y="0"/>
                  </a:lnTo>
                  <a:lnTo>
                    <a:pt x="31" y="840"/>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5" name="Rectangle 468">
              <a:extLst>
                <a:ext uri="{FF2B5EF4-FFF2-40B4-BE49-F238E27FC236}">
                  <a16:creationId xmlns:a16="http://schemas.microsoft.com/office/drawing/2014/main" id="{B240FD34-2747-F621-C63A-8AD79F2DF3C4}"/>
                </a:ext>
              </a:extLst>
            </p:cNvPr>
            <p:cNvSpPr>
              <a:spLocks noChangeArrowheads="1"/>
            </p:cNvSpPr>
            <p:nvPr/>
          </p:nvSpPr>
          <p:spPr bwMode="auto">
            <a:xfrm>
              <a:off x="11726863" y="4243388"/>
              <a:ext cx="200025" cy="73660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86" name="Rectangle 469">
              <a:extLst>
                <a:ext uri="{FF2B5EF4-FFF2-40B4-BE49-F238E27FC236}">
                  <a16:creationId xmlns:a16="http://schemas.microsoft.com/office/drawing/2014/main" id="{E58B1D41-B992-41CE-F4BF-D5BA2FBE7B18}"/>
                </a:ext>
              </a:extLst>
            </p:cNvPr>
            <p:cNvSpPr>
              <a:spLocks noChangeArrowheads="1"/>
            </p:cNvSpPr>
            <p:nvPr/>
          </p:nvSpPr>
          <p:spPr bwMode="auto">
            <a:xfrm>
              <a:off x="11726863" y="4243388"/>
              <a:ext cx="200025" cy="73660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7" name="Freeform 470">
              <a:extLst>
                <a:ext uri="{FF2B5EF4-FFF2-40B4-BE49-F238E27FC236}">
                  <a16:creationId xmlns:a16="http://schemas.microsoft.com/office/drawing/2014/main" id="{0123DE93-242D-E5F2-A9F1-AEB52A2984DE}"/>
                </a:ext>
              </a:extLst>
            </p:cNvPr>
            <p:cNvSpPr>
              <a:spLocks/>
            </p:cNvSpPr>
            <p:nvPr/>
          </p:nvSpPr>
          <p:spPr bwMode="auto">
            <a:xfrm>
              <a:off x="11726863" y="4686300"/>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8" name="Freeform 471">
              <a:extLst>
                <a:ext uri="{FF2B5EF4-FFF2-40B4-BE49-F238E27FC236}">
                  <a16:creationId xmlns:a16="http://schemas.microsoft.com/office/drawing/2014/main" id="{837423EF-B324-E4B5-5890-581F912913FD}"/>
                </a:ext>
              </a:extLst>
            </p:cNvPr>
            <p:cNvSpPr>
              <a:spLocks noEditPoints="1"/>
            </p:cNvSpPr>
            <p:nvPr/>
          </p:nvSpPr>
          <p:spPr bwMode="auto">
            <a:xfrm>
              <a:off x="12976225" y="3992563"/>
              <a:ext cx="98425" cy="1343025"/>
            </a:xfrm>
            <a:custGeom>
              <a:avLst/>
              <a:gdLst>
                <a:gd name="T0" fmla="*/ 0 w 62"/>
                <a:gd name="T1" fmla="*/ 846 h 846"/>
                <a:gd name="T2" fmla="*/ 62 w 62"/>
                <a:gd name="T3" fmla="*/ 846 h 846"/>
                <a:gd name="T4" fmla="*/ 0 w 62"/>
                <a:gd name="T5" fmla="*/ 846 h 846"/>
                <a:gd name="T6" fmla="*/ 31 w 62"/>
                <a:gd name="T7" fmla="*/ 846 h 846"/>
                <a:gd name="T8" fmla="*/ 31 w 62"/>
                <a:gd name="T9" fmla="*/ 0 h 846"/>
                <a:gd name="T10" fmla="*/ 31 w 62"/>
                <a:gd name="T11" fmla="*/ 846 h 846"/>
                <a:gd name="T12" fmla="*/ 0 w 62"/>
                <a:gd name="T13" fmla="*/ 0 h 846"/>
                <a:gd name="T14" fmla="*/ 62 w 62"/>
                <a:gd name="T15" fmla="*/ 0 h 846"/>
                <a:gd name="T16" fmla="*/ 0 w 62"/>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846">
                  <a:moveTo>
                    <a:pt x="0" y="846"/>
                  </a:moveTo>
                  <a:lnTo>
                    <a:pt x="62" y="846"/>
                  </a:lnTo>
                  <a:lnTo>
                    <a:pt x="0" y="846"/>
                  </a:lnTo>
                  <a:close/>
                  <a:moveTo>
                    <a:pt x="31" y="846"/>
                  </a:moveTo>
                  <a:lnTo>
                    <a:pt x="31" y="0"/>
                  </a:lnTo>
                  <a:lnTo>
                    <a:pt x="31" y="846"/>
                  </a:lnTo>
                  <a:close/>
                  <a:moveTo>
                    <a:pt x="0" y="0"/>
                  </a:moveTo>
                  <a:lnTo>
                    <a:pt x="62"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89" name="Freeform 472">
              <a:extLst>
                <a:ext uri="{FF2B5EF4-FFF2-40B4-BE49-F238E27FC236}">
                  <a16:creationId xmlns:a16="http://schemas.microsoft.com/office/drawing/2014/main" id="{B3C4610D-01AD-5A46-B104-488CF6AC15E2}"/>
                </a:ext>
              </a:extLst>
            </p:cNvPr>
            <p:cNvSpPr>
              <a:spLocks noEditPoints="1"/>
            </p:cNvSpPr>
            <p:nvPr/>
          </p:nvSpPr>
          <p:spPr bwMode="auto">
            <a:xfrm>
              <a:off x="12976225" y="3992563"/>
              <a:ext cx="98425" cy="1343025"/>
            </a:xfrm>
            <a:custGeom>
              <a:avLst/>
              <a:gdLst>
                <a:gd name="T0" fmla="*/ 0 w 62"/>
                <a:gd name="T1" fmla="*/ 846 h 846"/>
                <a:gd name="T2" fmla="*/ 62 w 62"/>
                <a:gd name="T3" fmla="*/ 846 h 846"/>
                <a:gd name="T4" fmla="*/ 0 w 62"/>
                <a:gd name="T5" fmla="*/ 846 h 846"/>
                <a:gd name="T6" fmla="*/ 31 w 62"/>
                <a:gd name="T7" fmla="*/ 846 h 846"/>
                <a:gd name="T8" fmla="*/ 31 w 62"/>
                <a:gd name="T9" fmla="*/ 0 h 846"/>
                <a:gd name="T10" fmla="*/ 31 w 62"/>
                <a:gd name="T11" fmla="*/ 846 h 846"/>
                <a:gd name="T12" fmla="*/ 0 w 62"/>
                <a:gd name="T13" fmla="*/ 0 h 846"/>
                <a:gd name="T14" fmla="*/ 62 w 62"/>
                <a:gd name="T15" fmla="*/ 0 h 846"/>
                <a:gd name="T16" fmla="*/ 0 w 62"/>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846">
                  <a:moveTo>
                    <a:pt x="0" y="846"/>
                  </a:moveTo>
                  <a:lnTo>
                    <a:pt x="62" y="846"/>
                  </a:lnTo>
                  <a:lnTo>
                    <a:pt x="0" y="846"/>
                  </a:lnTo>
                  <a:close/>
                  <a:moveTo>
                    <a:pt x="31" y="846"/>
                  </a:moveTo>
                  <a:lnTo>
                    <a:pt x="31" y="0"/>
                  </a:lnTo>
                  <a:lnTo>
                    <a:pt x="31" y="846"/>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0" name="Rectangle 473">
              <a:extLst>
                <a:ext uri="{FF2B5EF4-FFF2-40B4-BE49-F238E27FC236}">
                  <a16:creationId xmlns:a16="http://schemas.microsoft.com/office/drawing/2014/main" id="{85A7A99E-977E-11EF-00F8-3AF8E9CAE7B8}"/>
                </a:ext>
              </a:extLst>
            </p:cNvPr>
            <p:cNvSpPr>
              <a:spLocks noChangeArrowheads="1"/>
            </p:cNvSpPr>
            <p:nvPr/>
          </p:nvSpPr>
          <p:spPr bwMode="auto">
            <a:xfrm>
              <a:off x="12925425" y="4495800"/>
              <a:ext cx="198438" cy="800100"/>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91" name="Rectangle 474">
              <a:extLst>
                <a:ext uri="{FF2B5EF4-FFF2-40B4-BE49-F238E27FC236}">
                  <a16:creationId xmlns:a16="http://schemas.microsoft.com/office/drawing/2014/main" id="{3A2C3255-ECBD-5423-F042-FF244D4D171D}"/>
                </a:ext>
              </a:extLst>
            </p:cNvPr>
            <p:cNvSpPr>
              <a:spLocks noChangeArrowheads="1"/>
            </p:cNvSpPr>
            <p:nvPr/>
          </p:nvSpPr>
          <p:spPr bwMode="auto">
            <a:xfrm>
              <a:off x="12925425" y="4495800"/>
              <a:ext cx="198438" cy="80010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2" name="Freeform 475">
              <a:extLst>
                <a:ext uri="{FF2B5EF4-FFF2-40B4-BE49-F238E27FC236}">
                  <a16:creationId xmlns:a16="http://schemas.microsoft.com/office/drawing/2014/main" id="{20EED12E-FA10-5244-4D58-09F509E97061}"/>
                </a:ext>
              </a:extLst>
            </p:cNvPr>
            <p:cNvSpPr>
              <a:spLocks/>
            </p:cNvSpPr>
            <p:nvPr/>
          </p:nvSpPr>
          <p:spPr bwMode="auto">
            <a:xfrm>
              <a:off x="12925425" y="5124450"/>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3" name="Freeform 476">
              <a:extLst>
                <a:ext uri="{FF2B5EF4-FFF2-40B4-BE49-F238E27FC236}">
                  <a16:creationId xmlns:a16="http://schemas.microsoft.com/office/drawing/2014/main" id="{35EFB43F-7C3F-53AD-D6EC-3E695397222B}"/>
                </a:ext>
              </a:extLst>
            </p:cNvPr>
            <p:cNvSpPr>
              <a:spLocks noEditPoints="1"/>
            </p:cNvSpPr>
            <p:nvPr/>
          </p:nvSpPr>
          <p:spPr bwMode="auto">
            <a:xfrm>
              <a:off x="14173200" y="4664075"/>
              <a:ext cx="100013" cy="939800"/>
            </a:xfrm>
            <a:custGeom>
              <a:avLst/>
              <a:gdLst>
                <a:gd name="T0" fmla="*/ 0 w 63"/>
                <a:gd name="T1" fmla="*/ 592 h 592"/>
                <a:gd name="T2" fmla="*/ 63 w 63"/>
                <a:gd name="T3" fmla="*/ 592 h 592"/>
                <a:gd name="T4" fmla="*/ 0 w 63"/>
                <a:gd name="T5" fmla="*/ 592 h 592"/>
                <a:gd name="T6" fmla="*/ 31 w 63"/>
                <a:gd name="T7" fmla="*/ 592 h 592"/>
                <a:gd name="T8" fmla="*/ 31 w 63"/>
                <a:gd name="T9" fmla="*/ 0 h 592"/>
                <a:gd name="T10" fmla="*/ 31 w 63"/>
                <a:gd name="T11" fmla="*/ 592 h 592"/>
                <a:gd name="T12" fmla="*/ 0 w 63"/>
                <a:gd name="T13" fmla="*/ 0 h 592"/>
                <a:gd name="T14" fmla="*/ 63 w 63"/>
                <a:gd name="T15" fmla="*/ 0 h 592"/>
                <a:gd name="T16" fmla="*/ 0 w 63"/>
                <a:gd name="T1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92">
                  <a:moveTo>
                    <a:pt x="0" y="592"/>
                  </a:moveTo>
                  <a:lnTo>
                    <a:pt x="63" y="592"/>
                  </a:lnTo>
                  <a:lnTo>
                    <a:pt x="0" y="592"/>
                  </a:lnTo>
                  <a:close/>
                  <a:moveTo>
                    <a:pt x="31" y="592"/>
                  </a:moveTo>
                  <a:lnTo>
                    <a:pt x="31" y="0"/>
                  </a:lnTo>
                  <a:lnTo>
                    <a:pt x="31" y="592"/>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94" name="Freeform 477">
              <a:extLst>
                <a:ext uri="{FF2B5EF4-FFF2-40B4-BE49-F238E27FC236}">
                  <a16:creationId xmlns:a16="http://schemas.microsoft.com/office/drawing/2014/main" id="{4AFEF453-CDC7-202E-D2CE-6C0F849216F0}"/>
                </a:ext>
              </a:extLst>
            </p:cNvPr>
            <p:cNvSpPr>
              <a:spLocks noEditPoints="1"/>
            </p:cNvSpPr>
            <p:nvPr/>
          </p:nvSpPr>
          <p:spPr bwMode="auto">
            <a:xfrm>
              <a:off x="14173200" y="4664075"/>
              <a:ext cx="100013" cy="939800"/>
            </a:xfrm>
            <a:custGeom>
              <a:avLst/>
              <a:gdLst>
                <a:gd name="T0" fmla="*/ 0 w 63"/>
                <a:gd name="T1" fmla="*/ 592 h 592"/>
                <a:gd name="T2" fmla="*/ 63 w 63"/>
                <a:gd name="T3" fmla="*/ 592 h 592"/>
                <a:gd name="T4" fmla="*/ 0 w 63"/>
                <a:gd name="T5" fmla="*/ 592 h 592"/>
                <a:gd name="T6" fmla="*/ 31 w 63"/>
                <a:gd name="T7" fmla="*/ 592 h 592"/>
                <a:gd name="T8" fmla="*/ 31 w 63"/>
                <a:gd name="T9" fmla="*/ 0 h 592"/>
                <a:gd name="T10" fmla="*/ 31 w 63"/>
                <a:gd name="T11" fmla="*/ 592 h 592"/>
                <a:gd name="T12" fmla="*/ 0 w 63"/>
                <a:gd name="T13" fmla="*/ 0 h 592"/>
                <a:gd name="T14" fmla="*/ 63 w 63"/>
                <a:gd name="T15" fmla="*/ 0 h 592"/>
                <a:gd name="T16" fmla="*/ 0 w 63"/>
                <a:gd name="T17"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92">
                  <a:moveTo>
                    <a:pt x="0" y="592"/>
                  </a:moveTo>
                  <a:lnTo>
                    <a:pt x="63" y="592"/>
                  </a:lnTo>
                  <a:lnTo>
                    <a:pt x="0" y="592"/>
                  </a:lnTo>
                  <a:close/>
                  <a:moveTo>
                    <a:pt x="31" y="592"/>
                  </a:moveTo>
                  <a:lnTo>
                    <a:pt x="31" y="0"/>
                  </a:lnTo>
                  <a:lnTo>
                    <a:pt x="31" y="592"/>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5" name="Rectangle 478">
              <a:extLst>
                <a:ext uri="{FF2B5EF4-FFF2-40B4-BE49-F238E27FC236}">
                  <a16:creationId xmlns:a16="http://schemas.microsoft.com/office/drawing/2014/main" id="{32A5B49C-622C-0256-1431-445306F18BAE}"/>
                </a:ext>
              </a:extLst>
            </p:cNvPr>
            <p:cNvSpPr>
              <a:spLocks noChangeArrowheads="1"/>
            </p:cNvSpPr>
            <p:nvPr/>
          </p:nvSpPr>
          <p:spPr bwMode="auto">
            <a:xfrm>
              <a:off x="14123988" y="5100638"/>
              <a:ext cx="198438" cy="42386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96" name="Rectangle 479">
              <a:extLst>
                <a:ext uri="{FF2B5EF4-FFF2-40B4-BE49-F238E27FC236}">
                  <a16:creationId xmlns:a16="http://schemas.microsoft.com/office/drawing/2014/main" id="{C13B6525-FBE0-C0C7-0884-1E6A43016951}"/>
                </a:ext>
              </a:extLst>
            </p:cNvPr>
            <p:cNvSpPr>
              <a:spLocks noChangeArrowheads="1"/>
            </p:cNvSpPr>
            <p:nvPr/>
          </p:nvSpPr>
          <p:spPr bwMode="auto">
            <a:xfrm>
              <a:off x="14123988" y="5100638"/>
              <a:ext cx="198438" cy="4238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7" name="Freeform 480">
              <a:extLst>
                <a:ext uri="{FF2B5EF4-FFF2-40B4-BE49-F238E27FC236}">
                  <a16:creationId xmlns:a16="http://schemas.microsoft.com/office/drawing/2014/main" id="{AFAA0F21-6E8E-368E-0EC3-CE8B9E6CB24E}"/>
                </a:ext>
              </a:extLst>
            </p:cNvPr>
            <p:cNvSpPr>
              <a:spLocks/>
            </p:cNvSpPr>
            <p:nvPr/>
          </p:nvSpPr>
          <p:spPr bwMode="auto">
            <a:xfrm>
              <a:off x="14123988" y="5392738"/>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8" name="Freeform 481">
              <a:extLst>
                <a:ext uri="{FF2B5EF4-FFF2-40B4-BE49-F238E27FC236}">
                  <a16:creationId xmlns:a16="http://schemas.microsoft.com/office/drawing/2014/main" id="{6C97DB47-E9CF-9C70-8BBD-C1AB9D7CE543}"/>
                </a:ext>
              </a:extLst>
            </p:cNvPr>
            <p:cNvSpPr>
              <a:spLocks noEditPoints="1"/>
            </p:cNvSpPr>
            <p:nvPr/>
          </p:nvSpPr>
          <p:spPr bwMode="auto">
            <a:xfrm>
              <a:off x="12014200" y="2551113"/>
              <a:ext cx="100013" cy="2359025"/>
            </a:xfrm>
            <a:custGeom>
              <a:avLst/>
              <a:gdLst>
                <a:gd name="T0" fmla="*/ 0 w 63"/>
                <a:gd name="T1" fmla="*/ 1486 h 1486"/>
                <a:gd name="T2" fmla="*/ 63 w 63"/>
                <a:gd name="T3" fmla="*/ 1486 h 1486"/>
                <a:gd name="T4" fmla="*/ 0 w 63"/>
                <a:gd name="T5" fmla="*/ 1486 h 1486"/>
                <a:gd name="T6" fmla="*/ 31 w 63"/>
                <a:gd name="T7" fmla="*/ 1486 h 1486"/>
                <a:gd name="T8" fmla="*/ 31 w 63"/>
                <a:gd name="T9" fmla="*/ 0 h 1486"/>
                <a:gd name="T10" fmla="*/ 31 w 63"/>
                <a:gd name="T11" fmla="*/ 1486 h 1486"/>
                <a:gd name="T12" fmla="*/ 0 w 63"/>
                <a:gd name="T13" fmla="*/ 0 h 1486"/>
                <a:gd name="T14" fmla="*/ 63 w 63"/>
                <a:gd name="T15" fmla="*/ 0 h 1486"/>
                <a:gd name="T16" fmla="*/ 0 w 63"/>
                <a:gd name="T17" fmla="*/ 0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486">
                  <a:moveTo>
                    <a:pt x="0" y="1486"/>
                  </a:moveTo>
                  <a:lnTo>
                    <a:pt x="63" y="1486"/>
                  </a:lnTo>
                  <a:lnTo>
                    <a:pt x="0" y="1486"/>
                  </a:lnTo>
                  <a:close/>
                  <a:moveTo>
                    <a:pt x="31" y="1486"/>
                  </a:moveTo>
                  <a:lnTo>
                    <a:pt x="31" y="0"/>
                  </a:lnTo>
                  <a:lnTo>
                    <a:pt x="31" y="1486"/>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99" name="Freeform 482">
              <a:extLst>
                <a:ext uri="{FF2B5EF4-FFF2-40B4-BE49-F238E27FC236}">
                  <a16:creationId xmlns:a16="http://schemas.microsoft.com/office/drawing/2014/main" id="{8DA89B6D-E481-85A5-2A05-C3166354DA4B}"/>
                </a:ext>
              </a:extLst>
            </p:cNvPr>
            <p:cNvSpPr>
              <a:spLocks noEditPoints="1"/>
            </p:cNvSpPr>
            <p:nvPr/>
          </p:nvSpPr>
          <p:spPr bwMode="auto">
            <a:xfrm>
              <a:off x="12014200" y="2551113"/>
              <a:ext cx="100013" cy="2359025"/>
            </a:xfrm>
            <a:custGeom>
              <a:avLst/>
              <a:gdLst>
                <a:gd name="T0" fmla="*/ 0 w 63"/>
                <a:gd name="T1" fmla="*/ 1486 h 1486"/>
                <a:gd name="T2" fmla="*/ 63 w 63"/>
                <a:gd name="T3" fmla="*/ 1486 h 1486"/>
                <a:gd name="T4" fmla="*/ 0 w 63"/>
                <a:gd name="T5" fmla="*/ 1486 h 1486"/>
                <a:gd name="T6" fmla="*/ 31 w 63"/>
                <a:gd name="T7" fmla="*/ 1486 h 1486"/>
                <a:gd name="T8" fmla="*/ 31 w 63"/>
                <a:gd name="T9" fmla="*/ 0 h 1486"/>
                <a:gd name="T10" fmla="*/ 31 w 63"/>
                <a:gd name="T11" fmla="*/ 1486 h 1486"/>
                <a:gd name="T12" fmla="*/ 0 w 63"/>
                <a:gd name="T13" fmla="*/ 0 h 1486"/>
                <a:gd name="T14" fmla="*/ 63 w 63"/>
                <a:gd name="T15" fmla="*/ 0 h 1486"/>
                <a:gd name="T16" fmla="*/ 0 w 63"/>
                <a:gd name="T17" fmla="*/ 0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486">
                  <a:moveTo>
                    <a:pt x="0" y="1486"/>
                  </a:moveTo>
                  <a:lnTo>
                    <a:pt x="63" y="1486"/>
                  </a:lnTo>
                  <a:lnTo>
                    <a:pt x="0" y="1486"/>
                  </a:lnTo>
                  <a:close/>
                  <a:moveTo>
                    <a:pt x="31" y="1486"/>
                  </a:moveTo>
                  <a:lnTo>
                    <a:pt x="31" y="0"/>
                  </a:lnTo>
                  <a:lnTo>
                    <a:pt x="31" y="1486"/>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0" name="Rectangle 483">
              <a:extLst>
                <a:ext uri="{FF2B5EF4-FFF2-40B4-BE49-F238E27FC236}">
                  <a16:creationId xmlns:a16="http://schemas.microsoft.com/office/drawing/2014/main" id="{D1418587-8404-4925-A991-DE49BDED4750}"/>
                </a:ext>
              </a:extLst>
            </p:cNvPr>
            <p:cNvSpPr>
              <a:spLocks noChangeArrowheads="1"/>
            </p:cNvSpPr>
            <p:nvPr/>
          </p:nvSpPr>
          <p:spPr bwMode="auto">
            <a:xfrm>
              <a:off x="11963400" y="3765550"/>
              <a:ext cx="200025" cy="1014413"/>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01" name="Rectangle 484">
              <a:extLst>
                <a:ext uri="{FF2B5EF4-FFF2-40B4-BE49-F238E27FC236}">
                  <a16:creationId xmlns:a16="http://schemas.microsoft.com/office/drawing/2014/main" id="{D4429632-E6E6-02B1-8CE0-60B841F3BCF6}"/>
                </a:ext>
              </a:extLst>
            </p:cNvPr>
            <p:cNvSpPr>
              <a:spLocks noChangeArrowheads="1"/>
            </p:cNvSpPr>
            <p:nvPr/>
          </p:nvSpPr>
          <p:spPr bwMode="auto">
            <a:xfrm>
              <a:off x="11963400" y="3765550"/>
              <a:ext cx="200025" cy="101441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2" name="Freeform 485">
              <a:extLst>
                <a:ext uri="{FF2B5EF4-FFF2-40B4-BE49-F238E27FC236}">
                  <a16:creationId xmlns:a16="http://schemas.microsoft.com/office/drawing/2014/main" id="{9AF5421B-9F04-E077-AFBF-7727A2E43EAD}"/>
                </a:ext>
              </a:extLst>
            </p:cNvPr>
            <p:cNvSpPr>
              <a:spLocks/>
            </p:cNvSpPr>
            <p:nvPr/>
          </p:nvSpPr>
          <p:spPr bwMode="auto">
            <a:xfrm>
              <a:off x="11963400" y="4433888"/>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3" name="Freeform 486">
              <a:extLst>
                <a:ext uri="{FF2B5EF4-FFF2-40B4-BE49-F238E27FC236}">
                  <a16:creationId xmlns:a16="http://schemas.microsoft.com/office/drawing/2014/main" id="{63628D2D-B491-91BA-B2B7-0EB7FFE7EE72}"/>
                </a:ext>
              </a:extLst>
            </p:cNvPr>
            <p:cNvSpPr>
              <a:spLocks noEditPoints="1"/>
            </p:cNvSpPr>
            <p:nvPr/>
          </p:nvSpPr>
          <p:spPr bwMode="auto">
            <a:xfrm>
              <a:off x="13212763" y="3271838"/>
              <a:ext cx="98425" cy="2233613"/>
            </a:xfrm>
            <a:custGeom>
              <a:avLst/>
              <a:gdLst>
                <a:gd name="T0" fmla="*/ 0 w 62"/>
                <a:gd name="T1" fmla="*/ 1407 h 1407"/>
                <a:gd name="T2" fmla="*/ 62 w 62"/>
                <a:gd name="T3" fmla="*/ 1407 h 1407"/>
                <a:gd name="T4" fmla="*/ 0 w 62"/>
                <a:gd name="T5" fmla="*/ 1407 h 1407"/>
                <a:gd name="T6" fmla="*/ 31 w 62"/>
                <a:gd name="T7" fmla="*/ 1407 h 1407"/>
                <a:gd name="T8" fmla="*/ 31 w 62"/>
                <a:gd name="T9" fmla="*/ 0 h 1407"/>
                <a:gd name="T10" fmla="*/ 31 w 62"/>
                <a:gd name="T11" fmla="*/ 1407 h 1407"/>
                <a:gd name="T12" fmla="*/ 0 w 62"/>
                <a:gd name="T13" fmla="*/ 0 h 1407"/>
                <a:gd name="T14" fmla="*/ 62 w 62"/>
                <a:gd name="T15" fmla="*/ 0 h 1407"/>
                <a:gd name="T16" fmla="*/ 0 w 62"/>
                <a:gd name="T17"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407">
                  <a:moveTo>
                    <a:pt x="0" y="1407"/>
                  </a:moveTo>
                  <a:lnTo>
                    <a:pt x="62" y="1407"/>
                  </a:lnTo>
                  <a:lnTo>
                    <a:pt x="0" y="1407"/>
                  </a:lnTo>
                  <a:close/>
                  <a:moveTo>
                    <a:pt x="31" y="1407"/>
                  </a:moveTo>
                  <a:lnTo>
                    <a:pt x="31" y="0"/>
                  </a:lnTo>
                  <a:lnTo>
                    <a:pt x="31" y="1407"/>
                  </a:lnTo>
                  <a:close/>
                  <a:moveTo>
                    <a:pt x="0" y="0"/>
                  </a:moveTo>
                  <a:lnTo>
                    <a:pt x="62"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04" name="Freeform 487">
              <a:extLst>
                <a:ext uri="{FF2B5EF4-FFF2-40B4-BE49-F238E27FC236}">
                  <a16:creationId xmlns:a16="http://schemas.microsoft.com/office/drawing/2014/main" id="{670892BD-B5EE-2546-1801-895A03A651FF}"/>
                </a:ext>
              </a:extLst>
            </p:cNvPr>
            <p:cNvSpPr>
              <a:spLocks noEditPoints="1"/>
            </p:cNvSpPr>
            <p:nvPr/>
          </p:nvSpPr>
          <p:spPr bwMode="auto">
            <a:xfrm>
              <a:off x="13212763" y="3271838"/>
              <a:ext cx="98425" cy="2233613"/>
            </a:xfrm>
            <a:custGeom>
              <a:avLst/>
              <a:gdLst>
                <a:gd name="T0" fmla="*/ 0 w 62"/>
                <a:gd name="T1" fmla="*/ 1407 h 1407"/>
                <a:gd name="T2" fmla="*/ 62 w 62"/>
                <a:gd name="T3" fmla="*/ 1407 h 1407"/>
                <a:gd name="T4" fmla="*/ 0 w 62"/>
                <a:gd name="T5" fmla="*/ 1407 h 1407"/>
                <a:gd name="T6" fmla="*/ 31 w 62"/>
                <a:gd name="T7" fmla="*/ 1407 h 1407"/>
                <a:gd name="T8" fmla="*/ 31 w 62"/>
                <a:gd name="T9" fmla="*/ 0 h 1407"/>
                <a:gd name="T10" fmla="*/ 31 w 62"/>
                <a:gd name="T11" fmla="*/ 1407 h 1407"/>
                <a:gd name="T12" fmla="*/ 0 w 62"/>
                <a:gd name="T13" fmla="*/ 0 h 1407"/>
                <a:gd name="T14" fmla="*/ 62 w 62"/>
                <a:gd name="T15" fmla="*/ 0 h 1407"/>
                <a:gd name="T16" fmla="*/ 0 w 62"/>
                <a:gd name="T17" fmla="*/ 0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407">
                  <a:moveTo>
                    <a:pt x="0" y="1407"/>
                  </a:moveTo>
                  <a:lnTo>
                    <a:pt x="62" y="1407"/>
                  </a:lnTo>
                  <a:lnTo>
                    <a:pt x="0" y="1407"/>
                  </a:lnTo>
                  <a:close/>
                  <a:moveTo>
                    <a:pt x="31" y="1407"/>
                  </a:moveTo>
                  <a:lnTo>
                    <a:pt x="31" y="0"/>
                  </a:lnTo>
                  <a:lnTo>
                    <a:pt x="31" y="1407"/>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5" name="Rectangle 488">
              <a:extLst>
                <a:ext uri="{FF2B5EF4-FFF2-40B4-BE49-F238E27FC236}">
                  <a16:creationId xmlns:a16="http://schemas.microsoft.com/office/drawing/2014/main" id="{EF8F5546-401B-AD87-76E8-4B39AA7D8798}"/>
                </a:ext>
              </a:extLst>
            </p:cNvPr>
            <p:cNvSpPr>
              <a:spLocks noChangeArrowheads="1"/>
            </p:cNvSpPr>
            <p:nvPr/>
          </p:nvSpPr>
          <p:spPr bwMode="auto">
            <a:xfrm>
              <a:off x="13161963" y="4184650"/>
              <a:ext cx="200025" cy="122078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06" name="Rectangle 489">
              <a:extLst>
                <a:ext uri="{FF2B5EF4-FFF2-40B4-BE49-F238E27FC236}">
                  <a16:creationId xmlns:a16="http://schemas.microsoft.com/office/drawing/2014/main" id="{98C5BC0E-E285-41A2-3D30-4D69903CC4A5}"/>
                </a:ext>
              </a:extLst>
            </p:cNvPr>
            <p:cNvSpPr>
              <a:spLocks noChangeArrowheads="1"/>
            </p:cNvSpPr>
            <p:nvPr/>
          </p:nvSpPr>
          <p:spPr bwMode="auto">
            <a:xfrm>
              <a:off x="13161963" y="4184650"/>
              <a:ext cx="200025" cy="12207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7" name="Freeform 490">
              <a:extLst>
                <a:ext uri="{FF2B5EF4-FFF2-40B4-BE49-F238E27FC236}">
                  <a16:creationId xmlns:a16="http://schemas.microsoft.com/office/drawing/2014/main" id="{5E3A883E-61CC-55C3-0920-3646F3BAB797}"/>
                </a:ext>
              </a:extLst>
            </p:cNvPr>
            <p:cNvSpPr>
              <a:spLocks/>
            </p:cNvSpPr>
            <p:nvPr/>
          </p:nvSpPr>
          <p:spPr bwMode="auto">
            <a:xfrm>
              <a:off x="13161963" y="5318125"/>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08" name="Freeform 491">
              <a:extLst>
                <a:ext uri="{FF2B5EF4-FFF2-40B4-BE49-F238E27FC236}">
                  <a16:creationId xmlns:a16="http://schemas.microsoft.com/office/drawing/2014/main" id="{17FAE8B2-C902-DD5D-3DDF-9F202B7D3B5C}"/>
                </a:ext>
              </a:extLst>
            </p:cNvPr>
            <p:cNvSpPr>
              <a:spLocks noEditPoints="1"/>
            </p:cNvSpPr>
            <p:nvPr/>
          </p:nvSpPr>
          <p:spPr bwMode="auto">
            <a:xfrm>
              <a:off x="14409738" y="4500563"/>
              <a:ext cx="100013" cy="871538"/>
            </a:xfrm>
            <a:custGeom>
              <a:avLst/>
              <a:gdLst>
                <a:gd name="T0" fmla="*/ 0 w 63"/>
                <a:gd name="T1" fmla="*/ 549 h 549"/>
                <a:gd name="T2" fmla="*/ 63 w 63"/>
                <a:gd name="T3" fmla="*/ 549 h 549"/>
                <a:gd name="T4" fmla="*/ 0 w 63"/>
                <a:gd name="T5" fmla="*/ 549 h 549"/>
                <a:gd name="T6" fmla="*/ 31 w 63"/>
                <a:gd name="T7" fmla="*/ 549 h 549"/>
                <a:gd name="T8" fmla="*/ 31 w 63"/>
                <a:gd name="T9" fmla="*/ 0 h 549"/>
                <a:gd name="T10" fmla="*/ 31 w 63"/>
                <a:gd name="T11" fmla="*/ 549 h 549"/>
                <a:gd name="T12" fmla="*/ 0 w 63"/>
                <a:gd name="T13" fmla="*/ 0 h 549"/>
                <a:gd name="T14" fmla="*/ 63 w 63"/>
                <a:gd name="T15" fmla="*/ 0 h 549"/>
                <a:gd name="T16" fmla="*/ 0 w 63"/>
                <a:gd name="T17"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49">
                  <a:moveTo>
                    <a:pt x="0" y="549"/>
                  </a:moveTo>
                  <a:lnTo>
                    <a:pt x="63" y="549"/>
                  </a:lnTo>
                  <a:lnTo>
                    <a:pt x="0" y="549"/>
                  </a:lnTo>
                  <a:close/>
                  <a:moveTo>
                    <a:pt x="31" y="549"/>
                  </a:moveTo>
                  <a:lnTo>
                    <a:pt x="31" y="0"/>
                  </a:lnTo>
                  <a:lnTo>
                    <a:pt x="31" y="549"/>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09" name="Freeform 492">
              <a:extLst>
                <a:ext uri="{FF2B5EF4-FFF2-40B4-BE49-F238E27FC236}">
                  <a16:creationId xmlns:a16="http://schemas.microsoft.com/office/drawing/2014/main" id="{4D2CF680-2040-1922-88FF-785956929565}"/>
                </a:ext>
              </a:extLst>
            </p:cNvPr>
            <p:cNvSpPr>
              <a:spLocks noEditPoints="1"/>
            </p:cNvSpPr>
            <p:nvPr/>
          </p:nvSpPr>
          <p:spPr bwMode="auto">
            <a:xfrm>
              <a:off x="14409738" y="4500563"/>
              <a:ext cx="100013" cy="871538"/>
            </a:xfrm>
            <a:custGeom>
              <a:avLst/>
              <a:gdLst>
                <a:gd name="T0" fmla="*/ 0 w 63"/>
                <a:gd name="T1" fmla="*/ 549 h 549"/>
                <a:gd name="T2" fmla="*/ 63 w 63"/>
                <a:gd name="T3" fmla="*/ 549 h 549"/>
                <a:gd name="T4" fmla="*/ 0 w 63"/>
                <a:gd name="T5" fmla="*/ 549 h 549"/>
                <a:gd name="T6" fmla="*/ 31 w 63"/>
                <a:gd name="T7" fmla="*/ 549 h 549"/>
                <a:gd name="T8" fmla="*/ 31 w 63"/>
                <a:gd name="T9" fmla="*/ 0 h 549"/>
                <a:gd name="T10" fmla="*/ 31 w 63"/>
                <a:gd name="T11" fmla="*/ 549 h 549"/>
                <a:gd name="T12" fmla="*/ 0 w 63"/>
                <a:gd name="T13" fmla="*/ 0 h 549"/>
                <a:gd name="T14" fmla="*/ 63 w 63"/>
                <a:gd name="T15" fmla="*/ 0 h 549"/>
                <a:gd name="T16" fmla="*/ 0 w 63"/>
                <a:gd name="T17"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49">
                  <a:moveTo>
                    <a:pt x="0" y="549"/>
                  </a:moveTo>
                  <a:lnTo>
                    <a:pt x="63" y="549"/>
                  </a:lnTo>
                  <a:lnTo>
                    <a:pt x="0" y="549"/>
                  </a:lnTo>
                  <a:close/>
                  <a:moveTo>
                    <a:pt x="31" y="549"/>
                  </a:moveTo>
                  <a:lnTo>
                    <a:pt x="31" y="0"/>
                  </a:lnTo>
                  <a:lnTo>
                    <a:pt x="31" y="549"/>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10" name="Rectangle 493">
              <a:extLst>
                <a:ext uri="{FF2B5EF4-FFF2-40B4-BE49-F238E27FC236}">
                  <a16:creationId xmlns:a16="http://schemas.microsoft.com/office/drawing/2014/main" id="{2DBDD6B2-11DB-4F5F-2F6A-C4B349170DE5}"/>
                </a:ext>
              </a:extLst>
            </p:cNvPr>
            <p:cNvSpPr>
              <a:spLocks noChangeArrowheads="1"/>
            </p:cNvSpPr>
            <p:nvPr/>
          </p:nvSpPr>
          <p:spPr bwMode="auto">
            <a:xfrm>
              <a:off x="14360525" y="4791075"/>
              <a:ext cx="198438" cy="40798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11" name="Rectangle 494">
              <a:extLst>
                <a:ext uri="{FF2B5EF4-FFF2-40B4-BE49-F238E27FC236}">
                  <a16:creationId xmlns:a16="http://schemas.microsoft.com/office/drawing/2014/main" id="{2814DE43-2CF4-AD45-46FA-BA47E8570AD0}"/>
                </a:ext>
              </a:extLst>
            </p:cNvPr>
            <p:cNvSpPr>
              <a:spLocks noChangeArrowheads="1"/>
            </p:cNvSpPr>
            <p:nvPr/>
          </p:nvSpPr>
          <p:spPr bwMode="auto">
            <a:xfrm>
              <a:off x="14360525" y="4791075"/>
              <a:ext cx="198438" cy="4079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12" name="Freeform 495">
              <a:extLst>
                <a:ext uri="{FF2B5EF4-FFF2-40B4-BE49-F238E27FC236}">
                  <a16:creationId xmlns:a16="http://schemas.microsoft.com/office/drawing/2014/main" id="{FF561F4C-4B44-B0C7-BD62-8F1AA6C3A270}"/>
                </a:ext>
              </a:extLst>
            </p:cNvPr>
            <p:cNvSpPr>
              <a:spLocks/>
            </p:cNvSpPr>
            <p:nvPr/>
          </p:nvSpPr>
          <p:spPr bwMode="auto">
            <a:xfrm>
              <a:off x="14360525" y="5030788"/>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13" name="Freeform 496">
              <a:extLst>
                <a:ext uri="{FF2B5EF4-FFF2-40B4-BE49-F238E27FC236}">
                  <a16:creationId xmlns:a16="http://schemas.microsoft.com/office/drawing/2014/main" id="{9F6A8DC3-2966-F680-5A5D-9D157960F58C}"/>
                </a:ext>
              </a:extLst>
            </p:cNvPr>
            <p:cNvSpPr>
              <a:spLocks noEditPoints="1"/>
            </p:cNvSpPr>
            <p:nvPr/>
          </p:nvSpPr>
          <p:spPr bwMode="auto">
            <a:xfrm>
              <a:off x="12250738" y="2768600"/>
              <a:ext cx="100013" cy="2192338"/>
            </a:xfrm>
            <a:custGeom>
              <a:avLst/>
              <a:gdLst>
                <a:gd name="T0" fmla="*/ 0 w 63"/>
                <a:gd name="T1" fmla="*/ 1381 h 1381"/>
                <a:gd name="T2" fmla="*/ 63 w 63"/>
                <a:gd name="T3" fmla="*/ 1381 h 1381"/>
                <a:gd name="T4" fmla="*/ 0 w 63"/>
                <a:gd name="T5" fmla="*/ 1381 h 1381"/>
                <a:gd name="T6" fmla="*/ 31 w 63"/>
                <a:gd name="T7" fmla="*/ 1381 h 1381"/>
                <a:gd name="T8" fmla="*/ 31 w 63"/>
                <a:gd name="T9" fmla="*/ 0 h 1381"/>
                <a:gd name="T10" fmla="*/ 31 w 63"/>
                <a:gd name="T11" fmla="*/ 1381 h 1381"/>
                <a:gd name="T12" fmla="*/ 0 w 63"/>
                <a:gd name="T13" fmla="*/ 0 h 1381"/>
                <a:gd name="T14" fmla="*/ 63 w 63"/>
                <a:gd name="T15" fmla="*/ 0 h 1381"/>
                <a:gd name="T16" fmla="*/ 0 w 63"/>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81">
                  <a:moveTo>
                    <a:pt x="0" y="1381"/>
                  </a:moveTo>
                  <a:lnTo>
                    <a:pt x="63" y="1381"/>
                  </a:lnTo>
                  <a:lnTo>
                    <a:pt x="0" y="1381"/>
                  </a:lnTo>
                  <a:close/>
                  <a:moveTo>
                    <a:pt x="31" y="1381"/>
                  </a:moveTo>
                  <a:lnTo>
                    <a:pt x="31" y="0"/>
                  </a:lnTo>
                  <a:lnTo>
                    <a:pt x="31" y="1381"/>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14" name="Freeform 497">
              <a:extLst>
                <a:ext uri="{FF2B5EF4-FFF2-40B4-BE49-F238E27FC236}">
                  <a16:creationId xmlns:a16="http://schemas.microsoft.com/office/drawing/2014/main" id="{7759C928-524D-DEC1-6792-E080E56443F5}"/>
                </a:ext>
              </a:extLst>
            </p:cNvPr>
            <p:cNvSpPr>
              <a:spLocks noEditPoints="1"/>
            </p:cNvSpPr>
            <p:nvPr/>
          </p:nvSpPr>
          <p:spPr bwMode="auto">
            <a:xfrm>
              <a:off x="12250738" y="2768600"/>
              <a:ext cx="100013" cy="2192338"/>
            </a:xfrm>
            <a:custGeom>
              <a:avLst/>
              <a:gdLst>
                <a:gd name="T0" fmla="*/ 0 w 63"/>
                <a:gd name="T1" fmla="*/ 1381 h 1381"/>
                <a:gd name="T2" fmla="*/ 63 w 63"/>
                <a:gd name="T3" fmla="*/ 1381 h 1381"/>
                <a:gd name="T4" fmla="*/ 0 w 63"/>
                <a:gd name="T5" fmla="*/ 1381 h 1381"/>
                <a:gd name="T6" fmla="*/ 31 w 63"/>
                <a:gd name="T7" fmla="*/ 1381 h 1381"/>
                <a:gd name="T8" fmla="*/ 31 w 63"/>
                <a:gd name="T9" fmla="*/ 0 h 1381"/>
                <a:gd name="T10" fmla="*/ 31 w 63"/>
                <a:gd name="T11" fmla="*/ 1381 h 1381"/>
                <a:gd name="T12" fmla="*/ 0 w 63"/>
                <a:gd name="T13" fmla="*/ 0 h 1381"/>
                <a:gd name="T14" fmla="*/ 63 w 63"/>
                <a:gd name="T15" fmla="*/ 0 h 1381"/>
                <a:gd name="T16" fmla="*/ 0 w 63"/>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81">
                  <a:moveTo>
                    <a:pt x="0" y="1381"/>
                  </a:moveTo>
                  <a:lnTo>
                    <a:pt x="63" y="1381"/>
                  </a:lnTo>
                  <a:lnTo>
                    <a:pt x="0" y="1381"/>
                  </a:lnTo>
                  <a:close/>
                  <a:moveTo>
                    <a:pt x="31" y="1381"/>
                  </a:moveTo>
                  <a:lnTo>
                    <a:pt x="31" y="0"/>
                  </a:lnTo>
                  <a:lnTo>
                    <a:pt x="31" y="1381"/>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15" name="Rectangle 498">
              <a:extLst>
                <a:ext uri="{FF2B5EF4-FFF2-40B4-BE49-F238E27FC236}">
                  <a16:creationId xmlns:a16="http://schemas.microsoft.com/office/drawing/2014/main" id="{56AB1773-CE41-AF76-044B-A9D7D521A5A0}"/>
                </a:ext>
              </a:extLst>
            </p:cNvPr>
            <p:cNvSpPr>
              <a:spLocks noChangeArrowheads="1"/>
            </p:cNvSpPr>
            <p:nvPr/>
          </p:nvSpPr>
          <p:spPr bwMode="auto">
            <a:xfrm>
              <a:off x="12201525" y="3568700"/>
              <a:ext cx="198438" cy="1309688"/>
            </a:xfrm>
            <a:prstGeom prst="rect">
              <a:avLst/>
            </a:pr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16" name="Rectangle 499">
              <a:extLst>
                <a:ext uri="{FF2B5EF4-FFF2-40B4-BE49-F238E27FC236}">
                  <a16:creationId xmlns:a16="http://schemas.microsoft.com/office/drawing/2014/main" id="{73F374EE-F86C-46B3-7B80-F8EC95890B3D}"/>
                </a:ext>
              </a:extLst>
            </p:cNvPr>
            <p:cNvSpPr>
              <a:spLocks noChangeArrowheads="1"/>
            </p:cNvSpPr>
            <p:nvPr/>
          </p:nvSpPr>
          <p:spPr bwMode="auto">
            <a:xfrm>
              <a:off x="12201525" y="3568700"/>
              <a:ext cx="198438" cy="1309688"/>
            </a:xfrm>
            <a:prstGeom prst="rect">
              <a:avLst/>
            </a:prstGeom>
            <a:solidFill>
              <a:schemeClr val="tx1">
                <a:lumMod val="85000"/>
                <a:lumOff val="1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517" name="Freeform 500">
              <a:extLst>
                <a:ext uri="{FF2B5EF4-FFF2-40B4-BE49-F238E27FC236}">
                  <a16:creationId xmlns:a16="http://schemas.microsoft.com/office/drawing/2014/main" id="{C442E368-562F-285C-81A3-60D2CEA9C911}"/>
                </a:ext>
              </a:extLst>
            </p:cNvPr>
            <p:cNvSpPr>
              <a:spLocks/>
            </p:cNvSpPr>
            <p:nvPr/>
          </p:nvSpPr>
          <p:spPr bwMode="auto">
            <a:xfrm>
              <a:off x="12201525" y="4332288"/>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18" name="Freeform 501">
              <a:extLst>
                <a:ext uri="{FF2B5EF4-FFF2-40B4-BE49-F238E27FC236}">
                  <a16:creationId xmlns:a16="http://schemas.microsoft.com/office/drawing/2014/main" id="{C8F02DD5-A7FA-9C2B-6206-665C89FC32B0}"/>
                </a:ext>
              </a:extLst>
            </p:cNvPr>
            <p:cNvSpPr>
              <a:spLocks noEditPoints="1"/>
            </p:cNvSpPr>
            <p:nvPr/>
          </p:nvSpPr>
          <p:spPr bwMode="auto">
            <a:xfrm>
              <a:off x="13449300" y="4886325"/>
              <a:ext cx="98425" cy="558800"/>
            </a:xfrm>
            <a:custGeom>
              <a:avLst/>
              <a:gdLst>
                <a:gd name="T0" fmla="*/ 0 w 62"/>
                <a:gd name="T1" fmla="*/ 352 h 352"/>
                <a:gd name="T2" fmla="*/ 62 w 62"/>
                <a:gd name="T3" fmla="*/ 352 h 352"/>
                <a:gd name="T4" fmla="*/ 0 w 62"/>
                <a:gd name="T5" fmla="*/ 352 h 352"/>
                <a:gd name="T6" fmla="*/ 31 w 62"/>
                <a:gd name="T7" fmla="*/ 352 h 352"/>
                <a:gd name="T8" fmla="*/ 31 w 62"/>
                <a:gd name="T9" fmla="*/ 0 h 352"/>
                <a:gd name="T10" fmla="*/ 31 w 62"/>
                <a:gd name="T11" fmla="*/ 352 h 352"/>
                <a:gd name="T12" fmla="*/ 0 w 62"/>
                <a:gd name="T13" fmla="*/ 0 h 352"/>
                <a:gd name="T14" fmla="*/ 62 w 62"/>
                <a:gd name="T15" fmla="*/ 0 h 352"/>
                <a:gd name="T16" fmla="*/ 0 w 6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52">
                  <a:moveTo>
                    <a:pt x="0" y="352"/>
                  </a:moveTo>
                  <a:lnTo>
                    <a:pt x="62" y="352"/>
                  </a:lnTo>
                  <a:lnTo>
                    <a:pt x="0" y="352"/>
                  </a:lnTo>
                  <a:close/>
                  <a:moveTo>
                    <a:pt x="31" y="352"/>
                  </a:moveTo>
                  <a:lnTo>
                    <a:pt x="31" y="0"/>
                  </a:lnTo>
                  <a:lnTo>
                    <a:pt x="31" y="352"/>
                  </a:lnTo>
                  <a:close/>
                  <a:moveTo>
                    <a:pt x="0" y="0"/>
                  </a:moveTo>
                  <a:lnTo>
                    <a:pt x="62"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19" name="Freeform 502">
              <a:extLst>
                <a:ext uri="{FF2B5EF4-FFF2-40B4-BE49-F238E27FC236}">
                  <a16:creationId xmlns:a16="http://schemas.microsoft.com/office/drawing/2014/main" id="{B6245B50-F1C4-F760-1AFE-370D902D4444}"/>
                </a:ext>
              </a:extLst>
            </p:cNvPr>
            <p:cNvSpPr>
              <a:spLocks noEditPoints="1"/>
            </p:cNvSpPr>
            <p:nvPr/>
          </p:nvSpPr>
          <p:spPr bwMode="auto">
            <a:xfrm>
              <a:off x="13449300" y="4886325"/>
              <a:ext cx="98425" cy="558800"/>
            </a:xfrm>
            <a:custGeom>
              <a:avLst/>
              <a:gdLst>
                <a:gd name="T0" fmla="*/ 0 w 62"/>
                <a:gd name="T1" fmla="*/ 352 h 352"/>
                <a:gd name="T2" fmla="*/ 62 w 62"/>
                <a:gd name="T3" fmla="*/ 352 h 352"/>
                <a:gd name="T4" fmla="*/ 0 w 62"/>
                <a:gd name="T5" fmla="*/ 352 h 352"/>
                <a:gd name="T6" fmla="*/ 31 w 62"/>
                <a:gd name="T7" fmla="*/ 352 h 352"/>
                <a:gd name="T8" fmla="*/ 31 w 62"/>
                <a:gd name="T9" fmla="*/ 0 h 352"/>
                <a:gd name="T10" fmla="*/ 31 w 62"/>
                <a:gd name="T11" fmla="*/ 352 h 352"/>
                <a:gd name="T12" fmla="*/ 0 w 62"/>
                <a:gd name="T13" fmla="*/ 0 h 352"/>
                <a:gd name="T14" fmla="*/ 62 w 62"/>
                <a:gd name="T15" fmla="*/ 0 h 352"/>
                <a:gd name="T16" fmla="*/ 0 w 6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52">
                  <a:moveTo>
                    <a:pt x="0" y="352"/>
                  </a:moveTo>
                  <a:lnTo>
                    <a:pt x="62" y="352"/>
                  </a:lnTo>
                  <a:lnTo>
                    <a:pt x="0" y="352"/>
                  </a:lnTo>
                  <a:close/>
                  <a:moveTo>
                    <a:pt x="31" y="352"/>
                  </a:moveTo>
                  <a:lnTo>
                    <a:pt x="31" y="0"/>
                  </a:lnTo>
                  <a:lnTo>
                    <a:pt x="31" y="352"/>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20" name="Rectangle 503">
              <a:extLst>
                <a:ext uri="{FF2B5EF4-FFF2-40B4-BE49-F238E27FC236}">
                  <a16:creationId xmlns:a16="http://schemas.microsoft.com/office/drawing/2014/main" id="{5B0A5148-0F8B-4BEB-8F5E-616026BFDB81}"/>
                </a:ext>
              </a:extLst>
            </p:cNvPr>
            <p:cNvSpPr>
              <a:spLocks noChangeArrowheads="1"/>
            </p:cNvSpPr>
            <p:nvPr/>
          </p:nvSpPr>
          <p:spPr bwMode="auto">
            <a:xfrm>
              <a:off x="13400088" y="5099050"/>
              <a:ext cx="198438" cy="300038"/>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21" name="Rectangle 504">
              <a:extLst>
                <a:ext uri="{FF2B5EF4-FFF2-40B4-BE49-F238E27FC236}">
                  <a16:creationId xmlns:a16="http://schemas.microsoft.com/office/drawing/2014/main" id="{4FFFBEA8-433D-D66B-E0B7-7AD29998C83F}"/>
                </a:ext>
              </a:extLst>
            </p:cNvPr>
            <p:cNvSpPr>
              <a:spLocks noChangeArrowheads="1"/>
            </p:cNvSpPr>
            <p:nvPr/>
          </p:nvSpPr>
          <p:spPr bwMode="auto">
            <a:xfrm>
              <a:off x="13400088" y="5099050"/>
              <a:ext cx="198438" cy="3000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22" name="Freeform 505">
              <a:extLst>
                <a:ext uri="{FF2B5EF4-FFF2-40B4-BE49-F238E27FC236}">
                  <a16:creationId xmlns:a16="http://schemas.microsoft.com/office/drawing/2014/main" id="{1A68CA41-5D1C-ED90-8280-A5A75EC15708}"/>
                </a:ext>
              </a:extLst>
            </p:cNvPr>
            <p:cNvSpPr>
              <a:spLocks/>
            </p:cNvSpPr>
            <p:nvPr/>
          </p:nvSpPr>
          <p:spPr bwMode="auto">
            <a:xfrm>
              <a:off x="13400088" y="531336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23" name="Freeform 506">
              <a:extLst>
                <a:ext uri="{FF2B5EF4-FFF2-40B4-BE49-F238E27FC236}">
                  <a16:creationId xmlns:a16="http://schemas.microsoft.com/office/drawing/2014/main" id="{05038DB6-0D3A-7B21-A00F-54E1672982D2}"/>
                </a:ext>
              </a:extLst>
            </p:cNvPr>
            <p:cNvSpPr>
              <a:spLocks noEditPoints="1"/>
            </p:cNvSpPr>
            <p:nvPr/>
          </p:nvSpPr>
          <p:spPr bwMode="auto">
            <a:xfrm>
              <a:off x="14646275" y="4319588"/>
              <a:ext cx="100013" cy="1196975"/>
            </a:xfrm>
            <a:custGeom>
              <a:avLst/>
              <a:gdLst>
                <a:gd name="T0" fmla="*/ 0 w 63"/>
                <a:gd name="T1" fmla="*/ 754 h 754"/>
                <a:gd name="T2" fmla="*/ 63 w 63"/>
                <a:gd name="T3" fmla="*/ 754 h 754"/>
                <a:gd name="T4" fmla="*/ 0 w 63"/>
                <a:gd name="T5" fmla="*/ 754 h 754"/>
                <a:gd name="T6" fmla="*/ 32 w 63"/>
                <a:gd name="T7" fmla="*/ 754 h 754"/>
                <a:gd name="T8" fmla="*/ 32 w 63"/>
                <a:gd name="T9" fmla="*/ 0 h 754"/>
                <a:gd name="T10" fmla="*/ 32 w 63"/>
                <a:gd name="T11" fmla="*/ 754 h 754"/>
                <a:gd name="T12" fmla="*/ 0 w 63"/>
                <a:gd name="T13" fmla="*/ 0 h 754"/>
                <a:gd name="T14" fmla="*/ 63 w 63"/>
                <a:gd name="T15" fmla="*/ 0 h 754"/>
                <a:gd name="T16" fmla="*/ 0 w 63"/>
                <a:gd name="T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54">
                  <a:moveTo>
                    <a:pt x="0" y="754"/>
                  </a:moveTo>
                  <a:lnTo>
                    <a:pt x="63" y="754"/>
                  </a:lnTo>
                  <a:lnTo>
                    <a:pt x="0" y="754"/>
                  </a:lnTo>
                  <a:close/>
                  <a:moveTo>
                    <a:pt x="32" y="754"/>
                  </a:moveTo>
                  <a:lnTo>
                    <a:pt x="32" y="0"/>
                  </a:lnTo>
                  <a:lnTo>
                    <a:pt x="32" y="754"/>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24" name="Freeform 507">
              <a:extLst>
                <a:ext uri="{FF2B5EF4-FFF2-40B4-BE49-F238E27FC236}">
                  <a16:creationId xmlns:a16="http://schemas.microsoft.com/office/drawing/2014/main" id="{6FDB32B6-20C7-6B00-ADF8-19E5E6A9EC0C}"/>
                </a:ext>
              </a:extLst>
            </p:cNvPr>
            <p:cNvSpPr>
              <a:spLocks noEditPoints="1"/>
            </p:cNvSpPr>
            <p:nvPr/>
          </p:nvSpPr>
          <p:spPr bwMode="auto">
            <a:xfrm>
              <a:off x="14646275" y="4319588"/>
              <a:ext cx="100013" cy="1196975"/>
            </a:xfrm>
            <a:custGeom>
              <a:avLst/>
              <a:gdLst>
                <a:gd name="T0" fmla="*/ 0 w 63"/>
                <a:gd name="T1" fmla="*/ 754 h 754"/>
                <a:gd name="T2" fmla="*/ 63 w 63"/>
                <a:gd name="T3" fmla="*/ 754 h 754"/>
                <a:gd name="T4" fmla="*/ 0 w 63"/>
                <a:gd name="T5" fmla="*/ 754 h 754"/>
                <a:gd name="T6" fmla="*/ 32 w 63"/>
                <a:gd name="T7" fmla="*/ 754 h 754"/>
                <a:gd name="T8" fmla="*/ 32 w 63"/>
                <a:gd name="T9" fmla="*/ 0 h 754"/>
                <a:gd name="T10" fmla="*/ 32 w 63"/>
                <a:gd name="T11" fmla="*/ 754 h 754"/>
                <a:gd name="T12" fmla="*/ 0 w 63"/>
                <a:gd name="T13" fmla="*/ 0 h 754"/>
                <a:gd name="T14" fmla="*/ 63 w 63"/>
                <a:gd name="T15" fmla="*/ 0 h 754"/>
                <a:gd name="T16" fmla="*/ 0 w 63"/>
                <a:gd name="T17"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54">
                  <a:moveTo>
                    <a:pt x="0" y="754"/>
                  </a:moveTo>
                  <a:lnTo>
                    <a:pt x="63" y="754"/>
                  </a:lnTo>
                  <a:lnTo>
                    <a:pt x="0" y="754"/>
                  </a:lnTo>
                  <a:close/>
                  <a:moveTo>
                    <a:pt x="32" y="754"/>
                  </a:moveTo>
                  <a:lnTo>
                    <a:pt x="32" y="0"/>
                  </a:lnTo>
                  <a:lnTo>
                    <a:pt x="32" y="754"/>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25" name="Rectangle 508">
              <a:extLst>
                <a:ext uri="{FF2B5EF4-FFF2-40B4-BE49-F238E27FC236}">
                  <a16:creationId xmlns:a16="http://schemas.microsoft.com/office/drawing/2014/main" id="{0A850405-897B-C252-7573-BCAFD5F49E6E}"/>
                </a:ext>
              </a:extLst>
            </p:cNvPr>
            <p:cNvSpPr>
              <a:spLocks noChangeArrowheads="1"/>
            </p:cNvSpPr>
            <p:nvPr/>
          </p:nvSpPr>
          <p:spPr bwMode="auto">
            <a:xfrm>
              <a:off x="14597063" y="4365625"/>
              <a:ext cx="198438" cy="808038"/>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26" name="Rectangle 509">
              <a:extLst>
                <a:ext uri="{FF2B5EF4-FFF2-40B4-BE49-F238E27FC236}">
                  <a16:creationId xmlns:a16="http://schemas.microsoft.com/office/drawing/2014/main" id="{34E33552-4EFD-34E5-1FFD-C486E6E383BD}"/>
                </a:ext>
              </a:extLst>
            </p:cNvPr>
            <p:cNvSpPr>
              <a:spLocks noChangeArrowheads="1"/>
            </p:cNvSpPr>
            <p:nvPr/>
          </p:nvSpPr>
          <p:spPr bwMode="auto">
            <a:xfrm>
              <a:off x="14597063" y="4365625"/>
              <a:ext cx="198438" cy="8080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27" name="Freeform 510">
              <a:extLst>
                <a:ext uri="{FF2B5EF4-FFF2-40B4-BE49-F238E27FC236}">
                  <a16:creationId xmlns:a16="http://schemas.microsoft.com/office/drawing/2014/main" id="{7F9A5C6F-0C49-5F3F-AF63-357B8AB2BFDF}"/>
                </a:ext>
              </a:extLst>
            </p:cNvPr>
            <p:cNvSpPr>
              <a:spLocks/>
            </p:cNvSpPr>
            <p:nvPr/>
          </p:nvSpPr>
          <p:spPr bwMode="auto">
            <a:xfrm>
              <a:off x="14597063" y="484346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528" name="Oval 511">
              <a:extLst>
                <a:ext uri="{FF2B5EF4-FFF2-40B4-BE49-F238E27FC236}">
                  <a16:creationId xmlns:a16="http://schemas.microsoft.com/office/drawing/2014/main" id="{6F4A1C2C-0B1A-FDE9-B28A-068F55E95D2F}"/>
                </a:ext>
              </a:extLst>
            </p:cNvPr>
            <p:cNvSpPr>
              <a:spLocks noChangeArrowheads="1"/>
            </p:cNvSpPr>
            <p:nvPr/>
          </p:nvSpPr>
          <p:spPr bwMode="auto">
            <a:xfrm>
              <a:off x="14665325" y="2724150"/>
              <a:ext cx="63500" cy="63500"/>
            </a:xfrm>
            <a:prstGeom prst="ellipse">
              <a:avLst/>
            </a:prstGeom>
            <a:solidFill>
              <a:srgbClr val="7C28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529" name="Oval 512">
              <a:extLst>
                <a:ext uri="{FF2B5EF4-FFF2-40B4-BE49-F238E27FC236}">
                  <a16:creationId xmlns:a16="http://schemas.microsoft.com/office/drawing/2014/main" id="{D1E687A7-5632-E8FC-C938-B5A9B02E06CB}"/>
                </a:ext>
              </a:extLst>
            </p:cNvPr>
            <p:cNvSpPr>
              <a:spLocks noChangeArrowheads="1"/>
            </p:cNvSpPr>
            <p:nvPr/>
          </p:nvSpPr>
          <p:spPr bwMode="auto">
            <a:xfrm>
              <a:off x="14665325" y="2724150"/>
              <a:ext cx="63500" cy="63500"/>
            </a:xfrm>
            <a:prstGeom prst="ellipse">
              <a:avLst/>
            </a:prstGeom>
            <a:solidFill>
              <a:schemeClr val="tx1">
                <a:lumMod val="65000"/>
                <a:lumOff val="3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554" name="TextBox 553">
              <a:extLst>
                <a:ext uri="{FF2B5EF4-FFF2-40B4-BE49-F238E27FC236}">
                  <a16:creationId xmlns:a16="http://schemas.microsoft.com/office/drawing/2014/main" id="{C70095B4-01FB-57CE-CAC0-4633700877AB}"/>
                </a:ext>
              </a:extLst>
            </p:cNvPr>
            <p:cNvSpPr txBox="1"/>
            <p:nvPr/>
          </p:nvSpPr>
          <p:spPr>
            <a:xfrm>
              <a:off x="11784592" y="5807423"/>
              <a:ext cx="359105" cy="429893"/>
            </a:xfrm>
            <a:prstGeom prst="rect">
              <a:avLst/>
            </a:prstGeom>
            <a:noFill/>
          </p:spPr>
          <p:txBody>
            <a:bodyPr wrap="none" rtlCol="0">
              <a:spAutoFit/>
            </a:bodyPr>
            <a:lstStyle/>
            <a:p>
              <a:r>
                <a:rPr lang="en-GB" sz="1600" b="1" dirty="0"/>
                <a:t>C</a:t>
              </a:r>
              <a:endParaRPr lang="en-GB" sz="1600" b="1" dirty="0">
                <a:effectLst/>
              </a:endParaRPr>
            </a:p>
          </p:txBody>
        </p:sp>
        <p:sp>
          <p:nvSpPr>
            <p:cNvPr id="555" name="TextBox 554">
              <a:extLst>
                <a:ext uri="{FF2B5EF4-FFF2-40B4-BE49-F238E27FC236}">
                  <a16:creationId xmlns:a16="http://schemas.microsoft.com/office/drawing/2014/main" id="{9BD2628D-E081-E421-928C-26B6BBA95E14}"/>
                </a:ext>
              </a:extLst>
            </p:cNvPr>
            <p:cNvSpPr txBox="1"/>
            <p:nvPr/>
          </p:nvSpPr>
          <p:spPr>
            <a:xfrm>
              <a:off x="12971413" y="5807667"/>
              <a:ext cx="453194" cy="429893"/>
            </a:xfrm>
            <a:prstGeom prst="rect">
              <a:avLst/>
            </a:prstGeom>
            <a:noFill/>
          </p:spPr>
          <p:txBody>
            <a:bodyPr wrap="none" rtlCol="0">
              <a:spAutoFit/>
            </a:bodyPr>
            <a:lstStyle/>
            <a:p>
              <a:r>
                <a:rPr lang="en-GB" sz="1600" b="1" dirty="0"/>
                <a:t>W</a:t>
              </a:r>
              <a:endParaRPr lang="en-GB" sz="1600" b="1" dirty="0">
                <a:effectLst/>
              </a:endParaRPr>
            </a:p>
          </p:txBody>
        </p:sp>
        <p:sp>
          <p:nvSpPr>
            <p:cNvPr id="556" name="TextBox 555">
              <a:extLst>
                <a:ext uri="{FF2B5EF4-FFF2-40B4-BE49-F238E27FC236}">
                  <a16:creationId xmlns:a16="http://schemas.microsoft.com/office/drawing/2014/main" id="{183E8EE9-B9EB-904B-2F8B-66A8C5CC0929}"/>
                </a:ext>
              </a:extLst>
            </p:cNvPr>
            <p:cNvSpPr txBox="1"/>
            <p:nvPr/>
          </p:nvSpPr>
          <p:spPr>
            <a:xfrm>
              <a:off x="14183946" y="5807666"/>
              <a:ext cx="384589" cy="429893"/>
            </a:xfrm>
            <a:prstGeom prst="rect">
              <a:avLst/>
            </a:prstGeom>
            <a:noFill/>
          </p:spPr>
          <p:txBody>
            <a:bodyPr wrap="none" rtlCol="0">
              <a:spAutoFit/>
            </a:bodyPr>
            <a:lstStyle/>
            <a:p>
              <a:r>
                <a:rPr lang="en-GB" sz="1600" b="1" dirty="0"/>
                <a:t>D</a:t>
              </a:r>
              <a:endParaRPr lang="en-GB" sz="1600" b="1" dirty="0">
                <a:effectLst/>
              </a:endParaRPr>
            </a:p>
          </p:txBody>
        </p:sp>
        <p:sp>
          <p:nvSpPr>
            <p:cNvPr id="569" name="TextBox 568">
              <a:extLst>
                <a:ext uri="{FF2B5EF4-FFF2-40B4-BE49-F238E27FC236}">
                  <a16:creationId xmlns:a16="http://schemas.microsoft.com/office/drawing/2014/main" id="{D30D5FD6-D6F5-DE9E-A1C8-32CDED344747}"/>
                </a:ext>
              </a:extLst>
            </p:cNvPr>
            <p:cNvSpPr txBox="1"/>
            <p:nvPr/>
          </p:nvSpPr>
          <p:spPr>
            <a:xfrm>
              <a:off x="10766717" y="1837697"/>
              <a:ext cx="608049" cy="429893"/>
            </a:xfrm>
            <a:prstGeom prst="rect">
              <a:avLst/>
            </a:prstGeom>
            <a:noFill/>
          </p:spPr>
          <p:txBody>
            <a:bodyPr wrap="none" rtlCol="0">
              <a:spAutoFit/>
            </a:bodyPr>
            <a:lstStyle/>
            <a:p>
              <a:r>
                <a:rPr lang="en-GB" sz="1600" dirty="0">
                  <a:effectLst/>
                </a:rPr>
                <a:t>100</a:t>
              </a:r>
            </a:p>
          </p:txBody>
        </p:sp>
        <p:sp>
          <p:nvSpPr>
            <p:cNvPr id="570" name="TextBox 569">
              <a:extLst>
                <a:ext uri="{FF2B5EF4-FFF2-40B4-BE49-F238E27FC236}">
                  <a16:creationId xmlns:a16="http://schemas.microsoft.com/office/drawing/2014/main" id="{AAD5DB9A-86B6-AFDE-7C3C-ACC5F8BED031}"/>
                </a:ext>
              </a:extLst>
            </p:cNvPr>
            <p:cNvSpPr txBox="1"/>
            <p:nvPr/>
          </p:nvSpPr>
          <p:spPr>
            <a:xfrm>
              <a:off x="10826775" y="2583364"/>
              <a:ext cx="480636" cy="429893"/>
            </a:xfrm>
            <a:prstGeom prst="rect">
              <a:avLst/>
            </a:prstGeom>
            <a:noFill/>
          </p:spPr>
          <p:txBody>
            <a:bodyPr wrap="none" rtlCol="0">
              <a:spAutoFit/>
            </a:bodyPr>
            <a:lstStyle/>
            <a:p>
              <a:r>
                <a:rPr lang="en-GB" sz="1600" dirty="0">
                  <a:effectLst/>
                </a:rPr>
                <a:t>80</a:t>
              </a:r>
            </a:p>
          </p:txBody>
        </p:sp>
        <p:sp>
          <p:nvSpPr>
            <p:cNvPr id="571" name="TextBox 570">
              <a:extLst>
                <a:ext uri="{FF2B5EF4-FFF2-40B4-BE49-F238E27FC236}">
                  <a16:creationId xmlns:a16="http://schemas.microsoft.com/office/drawing/2014/main" id="{A87B8EFC-AD37-AD63-CDBE-CB75C3191293}"/>
                </a:ext>
              </a:extLst>
            </p:cNvPr>
            <p:cNvSpPr txBox="1"/>
            <p:nvPr/>
          </p:nvSpPr>
          <p:spPr>
            <a:xfrm>
              <a:off x="10830216" y="3334163"/>
              <a:ext cx="480636" cy="429893"/>
            </a:xfrm>
            <a:prstGeom prst="rect">
              <a:avLst/>
            </a:prstGeom>
            <a:noFill/>
          </p:spPr>
          <p:txBody>
            <a:bodyPr wrap="none" rtlCol="0">
              <a:spAutoFit/>
            </a:bodyPr>
            <a:lstStyle/>
            <a:p>
              <a:r>
                <a:rPr lang="en-GB" sz="1600" dirty="0"/>
                <a:t>60</a:t>
              </a:r>
              <a:endParaRPr lang="en-GB" sz="1600" dirty="0">
                <a:effectLst/>
              </a:endParaRPr>
            </a:p>
          </p:txBody>
        </p:sp>
        <p:sp>
          <p:nvSpPr>
            <p:cNvPr id="572" name="TextBox 571">
              <a:extLst>
                <a:ext uri="{FF2B5EF4-FFF2-40B4-BE49-F238E27FC236}">
                  <a16:creationId xmlns:a16="http://schemas.microsoft.com/office/drawing/2014/main" id="{B030D6DA-8761-5476-CA34-054B74036A6F}"/>
                </a:ext>
              </a:extLst>
            </p:cNvPr>
            <p:cNvSpPr txBox="1"/>
            <p:nvPr/>
          </p:nvSpPr>
          <p:spPr>
            <a:xfrm>
              <a:off x="10819735" y="4083462"/>
              <a:ext cx="480636" cy="429893"/>
            </a:xfrm>
            <a:prstGeom prst="rect">
              <a:avLst/>
            </a:prstGeom>
            <a:noFill/>
          </p:spPr>
          <p:txBody>
            <a:bodyPr wrap="none" rtlCol="0">
              <a:spAutoFit/>
            </a:bodyPr>
            <a:lstStyle/>
            <a:p>
              <a:r>
                <a:rPr lang="en-GB" sz="1600" dirty="0"/>
                <a:t>40</a:t>
              </a:r>
              <a:endParaRPr lang="en-GB" sz="1600" dirty="0">
                <a:effectLst/>
              </a:endParaRPr>
            </a:p>
          </p:txBody>
        </p:sp>
        <p:sp>
          <p:nvSpPr>
            <p:cNvPr id="573" name="TextBox 572">
              <a:extLst>
                <a:ext uri="{FF2B5EF4-FFF2-40B4-BE49-F238E27FC236}">
                  <a16:creationId xmlns:a16="http://schemas.microsoft.com/office/drawing/2014/main" id="{DC196D94-1EAE-BB37-6643-617C8C0633E9}"/>
                </a:ext>
              </a:extLst>
            </p:cNvPr>
            <p:cNvSpPr txBox="1"/>
            <p:nvPr/>
          </p:nvSpPr>
          <p:spPr>
            <a:xfrm>
              <a:off x="10814718" y="4821564"/>
              <a:ext cx="480636" cy="429893"/>
            </a:xfrm>
            <a:prstGeom prst="rect">
              <a:avLst/>
            </a:prstGeom>
            <a:noFill/>
          </p:spPr>
          <p:txBody>
            <a:bodyPr wrap="none" rtlCol="0">
              <a:spAutoFit/>
            </a:bodyPr>
            <a:lstStyle/>
            <a:p>
              <a:r>
                <a:rPr lang="en-GB" sz="1600" dirty="0"/>
                <a:t>20</a:t>
              </a:r>
              <a:endParaRPr lang="en-GB" sz="1600" dirty="0">
                <a:effectLst/>
              </a:endParaRPr>
            </a:p>
          </p:txBody>
        </p:sp>
      </p:grpSp>
      <p:sp>
        <p:nvSpPr>
          <p:cNvPr id="2" name="TextBox 1">
            <a:extLst>
              <a:ext uri="{FF2B5EF4-FFF2-40B4-BE49-F238E27FC236}">
                <a16:creationId xmlns:a16="http://schemas.microsoft.com/office/drawing/2014/main" id="{EC0DBB4E-C8B9-5B52-9750-9001A7E8B785}"/>
              </a:ext>
            </a:extLst>
          </p:cNvPr>
          <p:cNvSpPr txBox="1"/>
          <p:nvPr/>
        </p:nvSpPr>
        <p:spPr>
          <a:xfrm>
            <a:off x="2908784" y="2804236"/>
            <a:ext cx="300082" cy="369332"/>
          </a:xfrm>
          <a:prstGeom prst="rect">
            <a:avLst/>
          </a:prstGeom>
          <a:noFill/>
        </p:spPr>
        <p:txBody>
          <a:bodyPr wrap="none" rtlCol="0">
            <a:spAutoFit/>
          </a:bodyPr>
          <a:lstStyle/>
          <a:p>
            <a:r>
              <a:rPr lang="es-ES" dirty="0">
                <a:solidFill>
                  <a:srgbClr val="FF0000"/>
                </a:solidFill>
              </a:rPr>
              <a:t>*</a:t>
            </a:r>
            <a:endParaRPr lang="en-GB" dirty="0">
              <a:solidFill>
                <a:srgbClr val="FF0000"/>
              </a:solidFill>
            </a:endParaRPr>
          </a:p>
        </p:txBody>
      </p:sp>
      <p:sp>
        <p:nvSpPr>
          <p:cNvPr id="318" name="TextBox 317">
            <a:extLst>
              <a:ext uri="{FF2B5EF4-FFF2-40B4-BE49-F238E27FC236}">
                <a16:creationId xmlns:a16="http://schemas.microsoft.com/office/drawing/2014/main" id="{54517F4B-09F6-A31C-3B19-673E7AAB2AAB}"/>
              </a:ext>
            </a:extLst>
          </p:cNvPr>
          <p:cNvSpPr txBox="1"/>
          <p:nvPr/>
        </p:nvSpPr>
        <p:spPr>
          <a:xfrm>
            <a:off x="6448176" y="2685284"/>
            <a:ext cx="312906" cy="400110"/>
          </a:xfrm>
          <a:prstGeom prst="rect">
            <a:avLst/>
          </a:prstGeom>
          <a:noFill/>
        </p:spPr>
        <p:txBody>
          <a:bodyPr wrap="none" rtlCol="0">
            <a:spAutoFit/>
          </a:bodyPr>
          <a:lstStyle/>
          <a:p>
            <a:r>
              <a:rPr lang="es-ES" sz="2000" dirty="0">
                <a:solidFill>
                  <a:srgbClr val="FF0000"/>
                </a:solidFill>
              </a:rPr>
              <a:t>*</a:t>
            </a:r>
            <a:endParaRPr lang="en-GB" sz="2000" dirty="0">
              <a:solidFill>
                <a:srgbClr val="FF0000"/>
              </a:solidFill>
            </a:endParaRPr>
          </a:p>
        </p:txBody>
      </p:sp>
      <p:sp>
        <p:nvSpPr>
          <p:cNvPr id="319" name="TextBox 318">
            <a:extLst>
              <a:ext uri="{FF2B5EF4-FFF2-40B4-BE49-F238E27FC236}">
                <a16:creationId xmlns:a16="http://schemas.microsoft.com/office/drawing/2014/main" id="{20336F8B-249F-C304-9461-2C010E164823}"/>
              </a:ext>
            </a:extLst>
          </p:cNvPr>
          <p:cNvSpPr txBox="1"/>
          <p:nvPr/>
        </p:nvSpPr>
        <p:spPr>
          <a:xfrm>
            <a:off x="10114909" y="2481954"/>
            <a:ext cx="312906" cy="400110"/>
          </a:xfrm>
          <a:prstGeom prst="rect">
            <a:avLst/>
          </a:prstGeom>
          <a:noFill/>
        </p:spPr>
        <p:txBody>
          <a:bodyPr wrap="none" rtlCol="0">
            <a:spAutoFit/>
          </a:bodyPr>
          <a:lstStyle/>
          <a:p>
            <a:r>
              <a:rPr lang="es-ES" sz="2000" dirty="0">
                <a:solidFill>
                  <a:srgbClr val="FF0000"/>
                </a:solidFill>
              </a:rPr>
              <a:t>*</a:t>
            </a:r>
            <a:endParaRPr lang="en-GB" sz="2000" dirty="0">
              <a:solidFill>
                <a:srgbClr val="FF0000"/>
              </a:solidFill>
            </a:endParaRPr>
          </a:p>
        </p:txBody>
      </p:sp>
      <p:sp>
        <p:nvSpPr>
          <p:cNvPr id="321" name="TextBox 320">
            <a:extLst>
              <a:ext uri="{FF2B5EF4-FFF2-40B4-BE49-F238E27FC236}">
                <a16:creationId xmlns:a16="http://schemas.microsoft.com/office/drawing/2014/main" id="{DC8AC519-99D7-1622-6AF5-7E700F00DB87}"/>
              </a:ext>
            </a:extLst>
          </p:cNvPr>
          <p:cNvSpPr txBox="1"/>
          <p:nvPr/>
        </p:nvSpPr>
        <p:spPr>
          <a:xfrm flipH="1">
            <a:off x="1667277" y="938635"/>
            <a:ext cx="1507997" cy="584775"/>
          </a:xfrm>
          <a:prstGeom prst="rect">
            <a:avLst/>
          </a:prstGeom>
          <a:noFill/>
        </p:spPr>
        <p:txBody>
          <a:bodyPr wrap="square" rtlCol="0">
            <a:spAutoFit/>
          </a:bodyPr>
          <a:lstStyle/>
          <a:p>
            <a:pPr algn="ctr"/>
            <a:r>
              <a:rPr lang="en-GB" sz="1600" b="1" dirty="0">
                <a:solidFill>
                  <a:schemeClr val="accent1"/>
                </a:solidFill>
                <a:latin typeface="NexusSerif"/>
              </a:rPr>
              <a:t>Acid phosphatase</a:t>
            </a:r>
            <a:r>
              <a:rPr lang="en-GB" sz="1600" b="1" baseline="30000" dirty="0">
                <a:solidFill>
                  <a:schemeClr val="accent1"/>
                </a:solidFill>
                <a:latin typeface="NexusSerif"/>
              </a:rPr>
              <a:t> </a:t>
            </a:r>
            <a:endParaRPr lang="en-GB" sz="1600" b="1" dirty="0">
              <a:solidFill>
                <a:schemeClr val="accent1"/>
              </a:solidFill>
            </a:endParaRPr>
          </a:p>
        </p:txBody>
      </p:sp>
      <p:sp>
        <p:nvSpPr>
          <p:cNvPr id="322" name="TextBox 321">
            <a:extLst>
              <a:ext uri="{FF2B5EF4-FFF2-40B4-BE49-F238E27FC236}">
                <a16:creationId xmlns:a16="http://schemas.microsoft.com/office/drawing/2014/main" id="{80C24CCD-6507-8562-801B-9282FC1A3166}"/>
              </a:ext>
            </a:extLst>
          </p:cNvPr>
          <p:cNvSpPr txBox="1"/>
          <p:nvPr/>
        </p:nvSpPr>
        <p:spPr>
          <a:xfrm flipH="1">
            <a:off x="5224138" y="955953"/>
            <a:ext cx="1507997" cy="338554"/>
          </a:xfrm>
          <a:prstGeom prst="rect">
            <a:avLst/>
          </a:prstGeom>
          <a:noFill/>
        </p:spPr>
        <p:txBody>
          <a:bodyPr wrap="square" rtlCol="0">
            <a:spAutoFit/>
          </a:bodyPr>
          <a:lstStyle/>
          <a:p>
            <a:pPr algn="ctr"/>
            <a:r>
              <a:rPr lang="el-GR" sz="1600" b="1" dirty="0">
                <a:solidFill>
                  <a:schemeClr val="accent1"/>
                </a:solidFill>
                <a:latin typeface="NexusSerif"/>
              </a:rPr>
              <a:t>β</a:t>
            </a:r>
            <a:r>
              <a:rPr lang="en-GB" sz="1600" b="1" dirty="0">
                <a:solidFill>
                  <a:schemeClr val="accent1"/>
                </a:solidFill>
                <a:latin typeface="NexusSerif"/>
              </a:rPr>
              <a:t>-glucosidase</a:t>
            </a:r>
            <a:endParaRPr lang="en-GB" sz="1600" b="1" dirty="0">
              <a:solidFill>
                <a:schemeClr val="accent1"/>
              </a:solidFill>
            </a:endParaRPr>
          </a:p>
        </p:txBody>
      </p:sp>
      <p:sp>
        <p:nvSpPr>
          <p:cNvPr id="323" name="TextBox 322">
            <a:extLst>
              <a:ext uri="{FF2B5EF4-FFF2-40B4-BE49-F238E27FC236}">
                <a16:creationId xmlns:a16="http://schemas.microsoft.com/office/drawing/2014/main" id="{92DDE759-CD59-CFDA-6B40-4974D933CB73}"/>
              </a:ext>
            </a:extLst>
          </p:cNvPr>
          <p:cNvSpPr txBox="1"/>
          <p:nvPr/>
        </p:nvSpPr>
        <p:spPr>
          <a:xfrm flipH="1">
            <a:off x="8455205" y="957576"/>
            <a:ext cx="2385961" cy="338554"/>
          </a:xfrm>
          <a:prstGeom prst="rect">
            <a:avLst/>
          </a:prstGeom>
          <a:noFill/>
        </p:spPr>
        <p:txBody>
          <a:bodyPr wrap="square" rtlCol="0">
            <a:spAutoFit/>
          </a:bodyPr>
          <a:lstStyle/>
          <a:p>
            <a:pPr algn="ctr"/>
            <a:r>
              <a:rPr lang="en-GB" sz="1600" b="1" dirty="0">
                <a:solidFill>
                  <a:schemeClr val="accent1"/>
                </a:solidFill>
                <a:latin typeface="NexusSerif"/>
              </a:rPr>
              <a:t>N-</a:t>
            </a:r>
            <a:r>
              <a:rPr lang="en-GB" sz="1600" b="1" dirty="0" err="1">
                <a:solidFill>
                  <a:schemeClr val="accent1"/>
                </a:solidFill>
                <a:latin typeface="NexusSerif"/>
              </a:rPr>
              <a:t>acetylglucosaminidase</a:t>
            </a:r>
            <a:r>
              <a:rPr lang="en-GB" sz="1600" b="1" dirty="0">
                <a:solidFill>
                  <a:schemeClr val="accent1"/>
                </a:solidFill>
                <a:latin typeface="NexusSerif"/>
              </a:rPr>
              <a:t> </a:t>
            </a:r>
            <a:endParaRPr lang="en-GB" sz="1600" b="1" dirty="0">
              <a:solidFill>
                <a:schemeClr val="accent1"/>
              </a:solidFill>
            </a:endParaRPr>
          </a:p>
        </p:txBody>
      </p:sp>
      <p:sp>
        <p:nvSpPr>
          <p:cNvPr id="3" name="Номер слайда 2">
            <a:extLst>
              <a:ext uri="{FF2B5EF4-FFF2-40B4-BE49-F238E27FC236}">
                <a16:creationId xmlns:a16="http://schemas.microsoft.com/office/drawing/2014/main" id="{6667C830-3D8B-576F-B9D8-8C72C7B57053}"/>
              </a:ext>
            </a:extLst>
          </p:cNvPr>
          <p:cNvSpPr>
            <a:spLocks noGrp="1"/>
          </p:cNvSpPr>
          <p:nvPr>
            <p:ph type="sldNum" sz="quarter" idx="12"/>
          </p:nvPr>
        </p:nvSpPr>
        <p:spPr/>
        <p:txBody>
          <a:bodyPr/>
          <a:lstStyle/>
          <a:p>
            <a:fld id="{C018B291-1AAC-4D9F-9BA5-E4472E391701}" type="slidenum">
              <a:rPr lang="en-GB" smtClean="0"/>
              <a:t>7</a:t>
            </a:fld>
            <a:endParaRPr lang="en-GB"/>
          </a:p>
        </p:txBody>
      </p:sp>
      <p:sp>
        <p:nvSpPr>
          <p:cNvPr id="330" name="TextBox 329">
            <a:extLst>
              <a:ext uri="{FF2B5EF4-FFF2-40B4-BE49-F238E27FC236}">
                <a16:creationId xmlns:a16="http://schemas.microsoft.com/office/drawing/2014/main" id="{12292FCA-4160-A5D1-04BD-523A4DA6F453}"/>
              </a:ext>
            </a:extLst>
          </p:cNvPr>
          <p:cNvSpPr txBox="1"/>
          <p:nvPr/>
        </p:nvSpPr>
        <p:spPr>
          <a:xfrm>
            <a:off x="3908750" y="2602377"/>
            <a:ext cx="497252" cy="338554"/>
          </a:xfrm>
          <a:prstGeom prst="rect">
            <a:avLst/>
          </a:prstGeom>
          <a:noFill/>
        </p:spPr>
        <p:txBody>
          <a:bodyPr wrap="none" rtlCol="0">
            <a:spAutoFit/>
          </a:bodyPr>
          <a:lstStyle/>
          <a:p>
            <a:r>
              <a:rPr lang="en-GB" sz="1600" dirty="0"/>
              <a:t>150</a:t>
            </a:r>
            <a:endParaRPr lang="en-GB" sz="1600" dirty="0">
              <a:effectLst/>
            </a:endParaRPr>
          </a:p>
        </p:txBody>
      </p:sp>
      <p:sp>
        <p:nvSpPr>
          <p:cNvPr id="331" name="TextBox 330">
            <a:extLst>
              <a:ext uri="{FF2B5EF4-FFF2-40B4-BE49-F238E27FC236}">
                <a16:creationId xmlns:a16="http://schemas.microsoft.com/office/drawing/2014/main" id="{A030E8AB-460B-B7E1-89F6-F6657347246B}"/>
              </a:ext>
            </a:extLst>
          </p:cNvPr>
          <p:cNvSpPr txBox="1"/>
          <p:nvPr/>
        </p:nvSpPr>
        <p:spPr>
          <a:xfrm>
            <a:off x="3908801" y="3194991"/>
            <a:ext cx="497252" cy="338554"/>
          </a:xfrm>
          <a:prstGeom prst="rect">
            <a:avLst/>
          </a:prstGeom>
          <a:noFill/>
        </p:spPr>
        <p:txBody>
          <a:bodyPr wrap="none" rtlCol="0">
            <a:spAutoFit/>
          </a:bodyPr>
          <a:lstStyle/>
          <a:p>
            <a:r>
              <a:rPr lang="en-GB" sz="1600" dirty="0"/>
              <a:t>100</a:t>
            </a:r>
            <a:endParaRPr lang="en-GB" sz="1600" dirty="0">
              <a:effectLst/>
            </a:endParaRPr>
          </a:p>
        </p:txBody>
      </p:sp>
      <p:sp>
        <p:nvSpPr>
          <p:cNvPr id="332" name="TextBox 331">
            <a:extLst>
              <a:ext uri="{FF2B5EF4-FFF2-40B4-BE49-F238E27FC236}">
                <a16:creationId xmlns:a16="http://schemas.microsoft.com/office/drawing/2014/main" id="{32F2F726-7DAB-F154-4780-65F36EDEFC4F}"/>
              </a:ext>
            </a:extLst>
          </p:cNvPr>
          <p:cNvSpPr txBox="1"/>
          <p:nvPr/>
        </p:nvSpPr>
        <p:spPr>
          <a:xfrm>
            <a:off x="3934255" y="3765457"/>
            <a:ext cx="393056" cy="338554"/>
          </a:xfrm>
          <a:prstGeom prst="rect">
            <a:avLst/>
          </a:prstGeom>
          <a:noFill/>
        </p:spPr>
        <p:txBody>
          <a:bodyPr wrap="none" rtlCol="0">
            <a:spAutoFit/>
          </a:bodyPr>
          <a:lstStyle/>
          <a:p>
            <a:r>
              <a:rPr lang="en-GB" sz="1600" dirty="0"/>
              <a:t>50</a:t>
            </a:r>
            <a:endParaRPr lang="en-GB" sz="1600" dirty="0">
              <a:effectLst/>
            </a:endParaRPr>
          </a:p>
        </p:txBody>
      </p:sp>
      <p:sp>
        <p:nvSpPr>
          <p:cNvPr id="333" name="TextBox 332">
            <a:extLst>
              <a:ext uri="{FF2B5EF4-FFF2-40B4-BE49-F238E27FC236}">
                <a16:creationId xmlns:a16="http://schemas.microsoft.com/office/drawing/2014/main" id="{1A0B3A93-AF34-F0DA-E42F-ACB30E61C3AE}"/>
              </a:ext>
            </a:extLst>
          </p:cNvPr>
          <p:cNvSpPr txBox="1"/>
          <p:nvPr/>
        </p:nvSpPr>
        <p:spPr>
          <a:xfrm>
            <a:off x="3896682" y="1428407"/>
            <a:ext cx="497252" cy="338554"/>
          </a:xfrm>
          <a:prstGeom prst="rect">
            <a:avLst/>
          </a:prstGeom>
          <a:noFill/>
        </p:spPr>
        <p:txBody>
          <a:bodyPr wrap="none" rtlCol="0">
            <a:spAutoFit/>
          </a:bodyPr>
          <a:lstStyle/>
          <a:p>
            <a:r>
              <a:rPr lang="en-GB" sz="1600" dirty="0"/>
              <a:t>250</a:t>
            </a:r>
            <a:endParaRPr lang="en-GB" sz="1600" dirty="0">
              <a:effectLst/>
            </a:endParaRPr>
          </a:p>
        </p:txBody>
      </p:sp>
      <p:sp>
        <p:nvSpPr>
          <p:cNvPr id="334" name="TextBox 333">
            <a:extLst>
              <a:ext uri="{FF2B5EF4-FFF2-40B4-BE49-F238E27FC236}">
                <a16:creationId xmlns:a16="http://schemas.microsoft.com/office/drawing/2014/main" id="{51D67E4F-C3D3-786D-5637-234DE28AB78A}"/>
              </a:ext>
            </a:extLst>
          </p:cNvPr>
          <p:cNvSpPr txBox="1"/>
          <p:nvPr/>
        </p:nvSpPr>
        <p:spPr>
          <a:xfrm>
            <a:off x="3909209" y="2008778"/>
            <a:ext cx="497252" cy="338554"/>
          </a:xfrm>
          <a:prstGeom prst="rect">
            <a:avLst/>
          </a:prstGeom>
          <a:noFill/>
        </p:spPr>
        <p:txBody>
          <a:bodyPr wrap="none" rtlCol="0">
            <a:spAutoFit/>
          </a:bodyPr>
          <a:lstStyle/>
          <a:p>
            <a:r>
              <a:rPr lang="en-GB" sz="1600" dirty="0"/>
              <a:t>200</a:t>
            </a:r>
            <a:endParaRPr lang="en-GB" sz="1600" dirty="0">
              <a:effectLst/>
            </a:endParaRPr>
          </a:p>
        </p:txBody>
      </p:sp>
      <p:grpSp>
        <p:nvGrpSpPr>
          <p:cNvPr id="336" name="Group 335">
            <a:extLst>
              <a:ext uri="{FF2B5EF4-FFF2-40B4-BE49-F238E27FC236}">
                <a16:creationId xmlns:a16="http://schemas.microsoft.com/office/drawing/2014/main" id="{FA497A38-6A07-C80A-1C2F-7339D72AA99C}"/>
              </a:ext>
            </a:extLst>
          </p:cNvPr>
          <p:cNvGrpSpPr/>
          <p:nvPr/>
        </p:nvGrpSpPr>
        <p:grpSpPr>
          <a:xfrm>
            <a:off x="10915736" y="1168378"/>
            <a:ext cx="1142493" cy="1410219"/>
            <a:chOff x="11110788" y="1441043"/>
            <a:chExt cx="1142493" cy="1410219"/>
          </a:xfrm>
        </p:grpSpPr>
        <p:grpSp>
          <p:nvGrpSpPr>
            <p:cNvPr id="337" name="Group 336">
              <a:extLst>
                <a:ext uri="{FF2B5EF4-FFF2-40B4-BE49-F238E27FC236}">
                  <a16:creationId xmlns:a16="http://schemas.microsoft.com/office/drawing/2014/main" id="{199ACC52-1CCD-2E24-4FE2-F32E388CDFAC}"/>
                </a:ext>
              </a:extLst>
            </p:cNvPr>
            <p:cNvGrpSpPr/>
            <p:nvPr/>
          </p:nvGrpSpPr>
          <p:grpSpPr>
            <a:xfrm>
              <a:off x="11210538" y="1812157"/>
              <a:ext cx="1042743" cy="1039105"/>
              <a:chOff x="9432245" y="189755"/>
              <a:chExt cx="1042743" cy="1039105"/>
            </a:xfrm>
          </p:grpSpPr>
          <p:sp>
            <p:nvSpPr>
              <p:cNvPr id="339" name="Rectangle 90">
                <a:extLst>
                  <a:ext uri="{FF2B5EF4-FFF2-40B4-BE49-F238E27FC236}">
                    <a16:creationId xmlns:a16="http://schemas.microsoft.com/office/drawing/2014/main" id="{E8FEA255-A86E-0FB2-DABA-1CEE5D376C33}"/>
                  </a:ext>
                </a:extLst>
              </p:cNvPr>
              <p:cNvSpPr>
                <a:spLocks noChangeArrowheads="1"/>
              </p:cNvSpPr>
              <p:nvPr/>
            </p:nvSpPr>
            <p:spPr bwMode="auto">
              <a:xfrm>
                <a:off x="9432245" y="454932"/>
                <a:ext cx="140380" cy="154150"/>
              </a:xfrm>
              <a:prstGeom prst="rect">
                <a:avLst/>
              </a:prstGeom>
              <a:solidFill>
                <a:schemeClr val="bg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344" name="Rectangle 92">
                <a:extLst>
                  <a:ext uri="{FF2B5EF4-FFF2-40B4-BE49-F238E27FC236}">
                    <a16:creationId xmlns:a16="http://schemas.microsoft.com/office/drawing/2014/main" id="{253129EF-8B2C-6F10-1852-4396734CD7F7}"/>
                  </a:ext>
                </a:extLst>
              </p:cNvPr>
              <p:cNvSpPr>
                <a:spLocks noChangeArrowheads="1"/>
              </p:cNvSpPr>
              <p:nvPr/>
            </p:nvSpPr>
            <p:spPr bwMode="auto">
              <a:xfrm>
                <a:off x="9432245" y="217002"/>
                <a:ext cx="140380" cy="15415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5" name="Rectangle 94">
                <a:extLst>
                  <a:ext uri="{FF2B5EF4-FFF2-40B4-BE49-F238E27FC236}">
                    <a16:creationId xmlns:a16="http://schemas.microsoft.com/office/drawing/2014/main" id="{C2C42422-5508-C44C-F012-221F3FCD8427}"/>
                  </a:ext>
                </a:extLst>
              </p:cNvPr>
              <p:cNvSpPr>
                <a:spLocks noChangeArrowheads="1"/>
              </p:cNvSpPr>
              <p:nvPr/>
            </p:nvSpPr>
            <p:spPr bwMode="auto">
              <a:xfrm>
                <a:off x="9432245" y="710519"/>
                <a:ext cx="140380" cy="154150"/>
              </a:xfrm>
              <a:prstGeom prst="rect">
                <a:avLst/>
              </a:prstGeom>
              <a:solidFill>
                <a:schemeClr val="bg1">
                  <a:lumMod val="50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346" name="Rectangle 96">
                <a:extLst>
                  <a:ext uri="{FF2B5EF4-FFF2-40B4-BE49-F238E27FC236}">
                    <a16:creationId xmlns:a16="http://schemas.microsoft.com/office/drawing/2014/main" id="{18BE80CD-307E-3D52-64C1-AB3A0831AF50}"/>
                  </a:ext>
                </a:extLst>
              </p:cNvPr>
              <p:cNvSpPr>
                <a:spLocks noChangeArrowheads="1"/>
              </p:cNvSpPr>
              <p:nvPr/>
            </p:nvSpPr>
            <p:spPr bwMode="auto">
              <a:xfrm>
                <a:off x="9432245" y="966107"/>
                <a:ext cx="140380" cy="151493"/>
              </a:xfrm>
              <a:prstGeom prst="rect">
                <a:avLst/>
              </a:prstGeom>
              <a:solidFill>
                <a:schemeClr val="tx1">
                  <a:lumMod val="85000"/>
                  <a:lumOff val="1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sp>
            <p:nvSpPr>
              <p:cNvPr id="347" name="TextBox 346">
                <a:extLst>
                  <a:ext uri="{FF2B5EF4-FFF2-40B4-BE49-F238E27FC236}">
                    <a16:creationId xmlns:a16="http://schemas.microsoft.com/office/drawing/2014/main" id="{80173BF8-5B2D-5728-06D6-94FDF37CF171}"/>
                  </a:ext>
                </a:extLst>
              </p:cNvPr>
              <p:cNvSpPr txBox="1"/>
              <p:nvPr/>
            </p:nvSpPr>
            <p:spPr>
              <a:xfrm>
                <a:off x="9572625" y="189755"/>
                <a:ext cx="902363" cy="338554"/>
              </a:xfrm>
              <a:prstGeom prst="rect">
                <a:avLst/>
              </a:prstGeom>
              <a:noFill/>
            </p:spPr>
            <p:txBody>
              <a:bodyPr wrap="none" rtlCol="0">
                <a:spAutoFit/>
              </a:bodyPr>
              <a:lstStyle/>
              <a:p>
                <a:r>
                  <a:rPr lang="en-GB" sz="1600" dirty="0"/>
                  <a:t>constant</a:t>
                </a:r>
              </a:p>
            </p:txBody>
          </p:sp>
          <p:sp>
            <p:nvSpPr>
              <p:cNvPr id="355" name="TextBox 354">
                <a:extLst>
                  <a:ext uri="{FF2B5EF4-FFF2-40B4-BE49-F238E27FC236}">
                    <a16:creationId xmlns:a16="http://schemas.microsoft.com/office/drawing/2014/main" id="{EAA366DA-E0F5-E2D5-55A9-D0F65E6778EA}"/>
                  </a:ext>
                </a:extLst>
              </p:cNvPr>
              <p:cNvSpPr txBox="1"/>
              <p:nvPr/>
            </p:nvSpPr>
            <p:spPr>
              <a:xfrm>
                <a:off x="9572625" y="423272"/>
                <a:ext cx="458202" cy="338554"/>
              </a:xfrm>
              <a:prstGeom prst="rect">
                <a:avLst/>
              </a:prstGeom>
              <a:noFill/>
            </p:spPr>
            <p:txBody>
              <a:bodyPr wrap="none" rtlCol="0">
                <a:spAutoFit/>
              </a:bodyPr>
              <a:lstStyle/>
              <a:p>
                <a:r>
                  <a:rPr lang="en-GB" sz="1600" dirty="0"/>
                  <a:t>dry</a:t>
                </a:r>
              </a:p>
            </p:txBody>
          </p:sp>
          <p:sp>
            <p:nvSpPr>
              <p:cNvPr id="356" name="TextBox 355">
                <a:extLst>
                  <a:ext uri="{FF2B5EF4-FFF2-40B4-BE49-F238E27FC236}">
                    <a16:creationId xmlns:a16="http://schemas.microsoft.com/office/drawing/2014/main" id="{B2B42D5F-CA15-2262-8DEA-FA5DD7093E1C}"/>
                  </a:ext>
                </a:extLst>
              </p:cNvPr>
              <p:cNvSpPr txBox="1"/>
              <p:nvPr/>
            </p:nvSpPr>
            <p:spPr>
              <a:xfrm>
                <a:off x="9572625" y="661222"/>
                <a:ext cx="566950" cy="338554"/>
              </a:xfrm>
              <a:prstGeom prst="rect">
                <a:avLst/>
              </a:prstGeom>
              <a:noFill/>
            </p:spPr>
            <p:txBody>
              <a:bodyPr wrap="none" rtlCol="0">
                <a:spAutoFit/>
              </a:bodyPr>
              <a:lstStyle/>
              <a:p>
                <a:r>
                  <a:rPr lang="en-GB" sz="1600" dirty="0"/>
                  <a:t>slow</a:t>
                </a:r>
              </a:p>
            </p:txBody>
          </p:sp>
          <p:sp>
            <p:nvSpPr>
              <p:cNvPr id="357" name="TextBox 356">
                <a:extLst>
                  <a:ext uri="{FF2B5EF4-FFF2-40B4-BE49-F238E27FC236}">
                    <a16:creationId xmlns:a16="http://schemas.microsoft.com/office/drawing/2014/main" id="{ACDC80D1-B95F-967E-C6AA-600C087C3180}"/>
                  </a:ext>
                </a:extLst>
              </p:cNvPr>
              <p:cNvSpPr txBox="1"/>
              <p:nvPr/>
            </p:nvSpPr>
            <p:spPr>
              <a:xfrm>
                <a:off x="9572625" y="890306"/>
                <a:ext cx="487698" cy="338554"/>
              </a:xfrm>
              <a:prstGeom prst="rect">
                <a:avLst/>
              </a:prstGeom>
              <a:noFill/>
            </p:spPr>
            <p:txBody>
              <a:bodyPr wrap="none" rtlCol="0">
                <a:spAutoFit/>
              </a:bodyPr>
              <a:lstStyle/>
              <a:p>
                <a:r>
                  <a:rPr lang="en-GB" sz="1600" dirty="0"/>
                  <a:t>fast</a:t>
                </a:r>
              </a:p>
            </p:txBody>
          </p:sp>
        </p:grpSp>
        <p:sp>
          <p:nvSpPr>
            <p:cNvPr id="338" name="TextBox 337">
              <a:extLst>
                <a:ext uri="{FF2B5EF4-FFF2-40B4-BE49-F238E27FC236}">
                  <a16:creationId xmlns:a16="http://schemas.microsoft.com/office/drawing/2014/main" id="{C152E153-5D86-3AE8-9290-952A219F620B}"/>
                </a:ext>
              </a:extLst>
            </p:cNvPr>
            <p:cNvSpPr txBox="1"/>
            <p:nvPr/>
          </p:nvSpPr>
          <p:spPr>
            <a:xfrm>
              <a:off x="11110788" y="1441043"/>
              <a:ext cx="1047210" cy="338554"/>
            </a:xfrm>
            <a:prstGeom prst="rect">
              <a:avLst/>
            </a:prstGeom>
            <a:noFill/>
          </p:spPr>
          <p:txBody>
            <a:bodyPr wrap="none" rtlCol="0">
              <a:spAutoFit/>
            </a:bodyPr>
            <a:lstStyle/>
            <a:p>
              <a:r>
                <a:rPr lang="en-GB" sz="1600" b="1" u="sng" dirty="0"/>
                <a:t>Rewetting</a:t>
              </a:r>
            </a:p>
          </p:txBody>
        </p:sp>
      </p:grpSp>
      <p:grpSp>
        <p:nvGrpSpPr>
          <p:cNvPr id="4" name="Group 3">
            <a:extLst>
              <a:ext uri="{FF2B5EF4-FFF2-40B4-BE49-F238E27FC236}">
                <a16:creationId xmlns:a16="http://schemas.microsoft.com/office/drawing/2014/main" id="{0FDC6CEA-7A24-EB13-F53B-2E8204E03E44}"/>
              </a:ext>
            </a:extLst>
          </p:cNvPr>
          <p:cNvGrpSpPr/>
          <p:nvPr/>
        </p:nvGrpSpPr>
        <p:grpSpPr>
          <a:xfrm>
            <a:off x="4579661" y="4520877"/>
            <a:ext cx="3096010" cy="311483"/>
            <a:chOff x="868662" y="1556650"/>
            <a:chExt cx="3096010" cy="311483"/>
          </a:xfrm>
          <a:solidFill>
            <a:schemeClr val="bg1"/>
          </a:solidFill>
        </p:grpSpPr>
        <p:sp>
          <p:nvSpPr>
            <p:cNvPr id="317" name="TextBox 316">
              <a:extLst>
                <a:ext uri="{FF2B5EF4-FFF2-40B4-BE49-F238E27FC236}">
                  <a16:creationId xmlns:a16="http://schemas.microsoft.com/office/drawing/2014/main" id="{5EC95237-B52A-D6FD-7E26-FAFB9FD1A6EA}"/>
                </a:ext>
              </a:extLst>
            </p:cNvPr>
            <p:cNvSpPr txBox="1"/>
            <p:nvPr/>
          </p:nvSpPr>
          <p:spPr>
            <a:xfrm>
              <a:off x="868662" y="1556650"/>
              <a:ext cx="889859" cy="311483"/>
            </a:xfrm>
            <a:prstGeom prst="rect">
              <a:avLst/>
            </a:prstGeom>
            <a:grpFill/>
            <a:ln>
              <a:solidFill>
                <a:schemeClr val="bg1"/>
              </a:solidFill>
            </a:ln>
          </p:spPr>
          <p:txBody>
            <a:bodyPr wrap="none" rtlCol="0">
              <a:spAutoFit/>
            </a:bodyPr>
            <a:lstStyle/>
            <a:p>
              <a:r>
                <a:rPr lang="en-GB" dirty="0">
                  <a:solidFill>
                    <a:schemeClr val="accent6">
                      <a:lumMod val="75000"/>
                    </a:schemeClr>
                  </a:solidFill>
                </a:rPr>
                <a:t>Control</a:t>
              </a:r>
            </a:p>
          </p:txBody>
        </p:sp>
        <p:sp>
          <p:nvSpPr>
            <p:cNvPr id="324" name="TextBox 323">
              <a:extLst>
                <a:ext uri="{FF2B5EF4-FFF2-40B4-BE49-F238E27FC236}">
                  <a16:creationId xmlns:a16="http://schemas.microsoft.com/office/drawing/2014/main" id="{515F26D7-DBD0-4515-4BB0-0B4DE47AE527}"/>
                </a:ext>
              </a:extLst>
            </p:cNvPr>
            <p:cNvSpPr txBox="1"/>
            <p:nvPr/>
          </p:nvSpPr>
          <p:spPr>
            <a:xfrm>
              <a:off x="1823717" y="1556650"/>
              <a:ext cx="1040670" cy="311483"/>
            </a:xfrm>
            <a:prstGeom prst="rect">
              <a:avLst/>
            </a:prstGeom>
            <a:grpFill/>
            <a:ln>
              <a:solidFill>
                <a:schemeClr val="bg1"/>
              </a:solidFill>
            </a:ln>
          </p:spPr>
          <p:txBody>
            <a:bodyPr wrap="none" rtlCol="0">
              <a:spAutoFit/>
            </a:bodyPr>
            <a:lstStyle/>
            <a:p>
              <a:r>
                <a:rPr lang="en-GB" dirty="0">
                  <a:solidFill>
                    <a:schemeClr val="accent4">
                      <a:lumMod val="75000"/>
                    </a:schemeClr>
                  </a:solidFill>
                </a:rPr>
                <a:t>Warming</a:t>
              </a:r>
            </a:p>
          </p:txBody>
        </p:sp>
        <p:sp>
          <p:nvSpPr>
            <p:cNvPr id="325" name="TextBox 324">
              <a:extLst>
                <a:ext uri="{FF2B5EF4-FFF2-40B4-BE49-F238E27FC236}">
                  <a16:creationId xmlns:a16="http://schemas.microsoft.com/office/drawing/2014/main" id="{25A0FD35-4F28-1FDA-682A-481E1D0B18EF}"/>
                </a:ext>
              </a:extLst>
            </p:cNvPr>
            <p:cNvSpPr txBox="1"/>
            <p:nvPr/>
          </p:nvSpPr>
          <p:spPr>
            <a:xfrm>
              <a:off x="3011591" y="1556650"/>
              <a:ext cx="953081" cy="311483"/>
            </a:xfrm>
            <a:prstGeom prst="rect">
              <a:avLst/>
            </a:prstGeom>
            <a:grpFill/>
            <a:ln>
              <a:solidFill>
                <a:schemeClr val="bg1"/>
              </a:solidFill>
            </a:ln>
          </p:spPr>
          <p:txBody>
            <a:bodyPr wrap="none" rtlCol="0">
              <a:spAutoFit/>
            </a:bodyPr>
            <a:lstStyle/>
            <a:p>
              <a:r>
                <a:rPr lang="en-GB" dirty="0">
                  <a:solidFill>
                    <a:schemeClr val="accent1">
                      <a:lumMod val="75000"/>
                    </a:schemeClr>
                  </a:solidFill>
                </a:rPr>
                <a:t>Drought</a:t>
              </a:r>
            </a:p>
          </p:txBody>
        </p:sp>
      </p:grpSp>
      <p:grpSp>
        <p:nvGrpSpPr>
          <p:cNvPr id="326" name="Group 325">
            <a:extLst>
              <a:ext uri="{FF2B5EF4-FFF2-40B4-BE49-F238E27FC236}">
                <a16:creationId xmlns:a16="http://schemas.microsoft.com/office/drawing/2014/main" id="{9EEA86CA-CA1C-0C85-0D28-FB601DD146EB}"/>
              </a:ext>
            </a:extLst>
          </p:cNvPr>
          <p:cNvGrpSpPr/>
          <p:nvPr/>
        </p:nvGrpSpPr>
        <p:grpSpPr>
          <a:xfrm>
            <a:off x="8100180" y="4538053"/>
            <a:ext cx="3096010" cy="311483"/>
            <a:chOff x="868662" y="1556650"/>
            <a:chExt cx="3096010" cy="311483"/>
          </a:xfrm>
          <a:solidFill>
            <a:schemeClr val="bg1"/>
          </a:solidFill>
        </p:grpSpPr>
        <p:sp>
          <p:nvSpPr>
            <p:cNvPr id="327" name="TextBox 326">
              <a:extLst>
                <a:ext uri="{FF2B5EF4-FFF2-40B4-BE49-F238E27FC236}">
                  <a16:creationId xmlns:a16="http://schemas.microsoft.com/office/drawing/2014/main" id="{CF2EE1B9-974A-BED5-1162-B3DFF0A4AE44}"/>
                </a:ext>
              </a:extLst>
            </p:cNvPr>
            <p:cNvSpPr txBox="1"/>
            <p:nvPr/>
          </p:nvSpPr>
          <p:spPr>
            <a:xfrm>
              <a:off x="868662" y="1556650"/>
              <a:ext cx="889859" cy="311483"/>
            </a:xfrm>
            <a:prstGeom prst="rect">
              <a:avLst/>
            </a:prstGeom>
            <a:grpFill/>
            <a:ln>
              <a:solidFill>
                <a:schemeClr val="bg1"/>
              </a:solidFill>
            </a:ln>
          </p:spPr>
          <p:txBody>
            <a:bodyPr wrap="none" rtlCol="0">
              <a:spAutoFit/>
            </a:bodyPr>
            <a:lstStyle/>
            <a:p>
              <a:r>
                <a:rPr lang="en-GB" dirty="0">
                  <a:solidFill>
                    <a:schemeClr val="accent6">
                      <a:lumMod val="75000"/>
                    </a:schemeClr>
                  </a:solidFill>
                </a:rPr>
                <a:t>Control</a:t>
              </a:r>
            </a:p>
          </p:txBody>
        </p:sp>
        <p:sp>
          <p:nvSpPr>
            <p:cNvPr id="328" name="TextBox 327">
              <a:extLst>
                <a:ext uri="{FF2B5EF4-FFF2-40B4-BE49-F238E27FC236}">
                  <a16:creationId xmlns:a16="http://schemas.microsoft.com/office/drawing/2014/main" id="{B4659AA1-E2CB-7374-2BD1-6A4DAC869384}"/>
                </a:ext>
              </a:extLst>
            </p:cNvPr>
            <p:cNvSpPr txBox="1"/>
            <p:nvPr/>
          </p:nvSpPr>
          <p:spPr>
            <a:xfrm>
              <a:off x="1823717" y="1556650"/>
              <a:ext cx="1040670" cy="311483"/>
            </a:xfrm>
            <a:prstGeom prst="rect">
              <a:avLst/>
            </a:prstGeom>
            <a:grpFill/>
            <a:ln>
              <a:solidFill>
                <a:schemeClr val="bg1"/>
              </a:solidFill>
            </a:ln>
          </p:spPr>
          <p:txBody>
            <a:bodyPr wrap="none" rtlCol="0">
              <a:spAutoFit/>
            </a:bodyPr>
            <a:lstStyle/>
            <a:p>
              <a:r>
                <a:rPr lang="en-GB" dirty="0">
                  <a:solidFill>
                    <a:schemeClr val="accent4">
                      <a:lumMod val="75000"/>
                    </a:schemeClr>
                  </a:solidFill>
                </a:rPr>
                <a:t>Warming</a:t>
              </a:r>
            </a:p>
          </p:txBody>
        </p:sp>
        <p:sp>
          <p:nvSpPr>
            <p:cNvPr id="329" name="TextBox 328">
              <a:extLst>
                <a:ext uri="{FF2B5EF4-FFF2-40B4-BE49-F238E27FC236}">
                  <a16:creationId xmlns:a16="http://schemas.microsoft.com/office/drawing/2014/main" id="{02CF14C6-109E-0A97-7A96-2A80768A6DF9}"/>
                </a:ext>
              </a:extLst>
            </p:cNvPr>
            <p:cNvSpPr txBox="1"/>
            <p:nvPr/>
          </p:nvSpPr>
          <p:spPr>
            <a:xfrm>
              <a:off x="3011591" y="1556650"/>
              <a:ext cx="953081" cy="311483"/>
            </a:xfrm>
            <a:prstGeom prst="rect">
              <a:avLst/>
            </a:prstGeom>
            <a:grpFill/>
            <a:ln>
              <a:solidFill>
                <a:schemeClr val="bg1"/>
              </a:solidFill>
            </a:ln>
          </p:spPr>
          <p:txBody>
            <a:bodyPr wrap="none" rtlCol="0">
              <a:spAutoFit/>
            </a:bodyPr>
            <a:lstStyle/>
            <a:p>
              <a:r>
                <a:rPr lang="en-GB" dirty="0">
                  <a:solidFill>
                    <a:schemeClr val="accent1">
                      <a:lumMod val="75000"/>
                    </a:schemeClr>
                  </a:solidFill>
                </a:rPr>
                <a:t>Drought</a:t>
              </a:r>
            </a:p>
          </p:txBody>
        </p:sp>
      </p:grpSp>
      <p:grpSp>
        <p:nvGrpSpPr>
          <p:cNvPr id="335" name="Group 334">
            <a:extLst>
              <a:ext uri="{FF2B5EF4-FFF2-40B4-BE49-F238E27FC236}">
                <a16:creationId xmlns:a16="http://schemas.microsoft.com/office/drawing/2014/main" id="{E5273565-E6FD-A790-97AC-ACE031851527}"/>
              </a:ext>
            </a:extLst>
          </p:cNvPr>
          <p:cNvGrpSpPr/>
          <p:nvPr/>
        </p:nvGrpSpPr>
        <p:grpSpPr>
          <a:xfrm>
            <a:off x="812740" y="4553004"/>
            <a:ext cx="3096010" cy="311483"/>
            <a:chOff x="868662" y="1556650"/>
            <a:chExt cx="3096010" cy="311483"/>
          </a:xfrm>
          <a:solidFill>
            <a:schemeClr val="bg1"/>
          </a:solidFill>
        </p:grpSpPr>
        <p:sp>
          <p:nvSpPr>
            <p:cNvPr id="358" name="TextBox 357">
              <a:extLst>
                <a:ext uri="{FF2B5EF4-FFF2-40B4-BE49-F238E27FC236}">
                  <a16:creationId xmlns:a16="http://schemas.microsoft.com/office/drawing/2014/main" id="{47E59523-8BBD-9EB6-0BC7-3580DFA3C2A1}"/>
                </a:ext>
              </a:extLst>
            </p:cNvPr>
            <p:cNvSpPr txBox="1"/>
            <p:nvPr/>
          </p:nvSpPr>
          <p:spPr>
            <a:xfrm>
              <a:off x="868662" y="1556650"/>
              <a:ext cx="889859" cy="311483"/>
            </a:xfrm>
            <a:prstGeom prst="rect">
              <a:avLst/>
            </a:prstGeom>
            <a:grpFill/>
            <a:ln>
              <a:solidFill>
                <a:schemeClr val="bg1"/>
              </a:solidFill>
            </a:ln>
          </p:spPr>
          <p:txBody>
            <a:bodyPr wrap="none" rtlCol="0">
              <a:spAutoFit/>
            </a:bodyPr>
            <a:lstStyle/>
            <a:p>
              <a:r>
                <a:rPr lang="en-GB" dirty="0">
                  <a:solidFill>
                    <a:schemeClr val="accent6">
                      <a:lumMod val="75000"/>
                    </a:schemeClr>
                  </a:solidFill>
                </a:rPr>
                <a:t>Control</a:t>
              </a:r>
            </a:p>
          </p:txBody>
        </p:sp>
        <p:sp>
          <p:nvSpPr>
            <p:cNvPr id="359" name="TextBox 358">
              <a:extLst>
                <a:ext uri="{FF2B5EF4-FFF2-40B4-BE49-F238E27FC236}">
                  <a16:creationId xmlns:a16="http://schemas.microsoft.com/office/drawing/2014/main" id="{20B07C20-EE71-6DD6-ACAA-ACC44ED61F0A}"/>
                </a:ext>
              </a:extLst>
            </p:cNvPr>
            <p:cNvSpPr txBox="1"/>
            <p:nvPr/>
          </p:nvSpPr>
          <p:spPr>
            <a:xfrm>
              <a:off x="1823717" y="1556650"/>
              <a:ext cx="1040670" cy="311483"/>
            </a:xfrm>
            <a:prstGeom prst="rect">
              <a:avLst/>
            </a:prstGeom>
            <a:grpFill/>
            <a:ln>
              <a:solidFill>
                <a:schemeClr val="bg1"/>
              </a:solidFill>
            </a:ln>
          </p:spPr>
          <p:txBody>
            <a:bodyPr wrap="none" rtlCol="0">
              <a:spAutoFit/>
            </a:bodyPr>
            <a:lstStyle/>
            <a:p>
              <a:r>
                <a:rPr lang="en-GB" dirty="0">
                  <a:solidFill>
                    <a:schemeClr val="accent4">
                      <a:lumMod val="75000"/>
                    </a:schemeClr>
                  </a:solidFill>
                </a:rPr>
                <a:t>Warming</a:t>
              </a:r>
            </a:p>
          </p:txBody>
        </p:sp>
        <p:sp>
          <p:nvSpPr>
            <p:cNvPr id="360" name="TextBox 359">
              <a:extLst>
                <a:ext uri="{FF2B5EF4-FFF2-40B4-BE49-F238E27FC236}">
                  <a16:creationId xmlns:a16="http://schemas.microsoft.com/office/drawing/2014/main" id="{6E2CAFE7-E003-7684-E6E4-47ADCED4CB3F}"/>
                </a:ext>
              </a:extLst>
            </p:cNvPr>
            <p:cNvSpPr txBox="1"/>
            <p:nvPr/>
          </p:nvSpPr>
          <p:spPr>
            <a:xfrm>
              <a:off x="3011591" y="1556650"/>
              <a:ext cx="953081" cy="311483"/>
            </a:xfrm>
            <a:prstGeom prst="rect">
              <a:avLst/>
            </a:prstGeom>
            <a:grpFill/>
            <a:ln>
              <a:solidFill>
                <a:schemeClr val="bg1"/>
              </a:solidFill>
            </a:ln>
          </p:spPr>
          <p:txBody>
            <a:bodyPr wrap="none" rtlCol="0">
              <a:spAutoFit/>
            </a:bodyPr>
            <a:lstStyle/>
            <a:p>
              <a:r>
                <a:rPr lang="en-GB" dirty="0">
                  <a:solidFill>
                    <a:schemeClr val="accent1">
                      <a:lumMod val="75000"/>
                    </a:schemeClr>
                  </a:solidFill>
                </a:rPr>
                <a:t>Drought</a:t>
              </a:r>
            </a:p>
          </p:txBody>
        </p:sp>
      </p:grpSp>
    </p:spTree>
    <p:extLst>
      <p:ext uri="{BB962C8B-B14F-4D97-AF65-F5344CB8AC3E}">
        <p14:creationId xmlns:p14="http://schemas.microsoft.com/office/powerpoint/2010/main" val="75952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229">
            <a:extLst>
              <a:ext uri="{FF2B5EF4-FFF2-40B4-BE49-F238E27FC236}">
                <a16:creationId xmlns:a16="http://schemas.microsoft.com/office/drawing/2014/main" id="{C7C1D8E3-ACC3-02E6-ABC7-2A20FA5EF0D8}"/>
              </a:ext>
            </a:extLst>
          </p:cNvPr>
          <p:cNvGrpSpPr/>
          <p:nvPr/>
        </p:nvGrpSpPr>
        <p:grpSpPr>
          <a:xfrm>
            <a:off x="7440765" y="1429968"/>
            <a:ext cx="3395168" cy="3611276"/>
            <a:chOff x="1325489" y="1214438"/>
            <a:chExt cx="4352999" cy="4639885"/>
          </a:xfrm>
        </p:grpSpPr>
        <p:sp>
          <p:nvSpPr>
            <p:cNvPr id="231" name="Line 6">
              <a:extLst>
                <a:ext uri="{FF2B5EF4-FFF2-40B4-BE49-F238E27FC236}">
                  <a16:creationId xmlns:a16="http://schemas.microsoft.com/office/drawing/2014/main" id="{EA16DA1C-BBC2-C389-E905-D0CE4C9AD75E}"/>
                </a:ext>
              </a:extLst>
            </p:cNvPr>
            <p:cNvSpPr>
              <a:spLocks noChangeShapeType="1"/>
            </p:cNvSpPr>
            <p:nvPr/>
          </p:nvSpPr>
          <p:spPr bwMode="auto">
            <a:xfrm>
              <a:off x="1963738" y="5380038"/>
              <a:ext cx="3714750"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2" name="Line 7">
              <a:extLst>
                <a:ext uri="{FF2B5EF4-FFF2-40B4-BE49-F238E27FC236}">
                  <a16:creationId xmlns:a16="http://schemas.microsoft.com/office/drawing/2014/main" id="{534DFD3F-BACB-E5A2-F100-F224973C4531}"/>
                </a:ext>
              </a:extLst>
            </p:cNvPr>
            <p:cNvSpPr>
              <a:spLocks noChangeShapeType="1"/>
            </p:cNvSpPr>
            <p:nvPr/>
          </p:nvSpPr>
          <p:spPr bwMode="auto">
            <a:xfrm>
              <a:off x="2624138" y="5380038"/>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3" name="Line 8">
              <a:extLst>
                <a:ext uri="{FF2B5EF4-FFF2-40B4-BE49-F238E27FC236}">
                  <a16:creationId xmlns:a16="http://schemas.microsoft.com/office/drawing/2014/main" id="{9564B98E-671C-587F-8209-00664F0665FE}"/>
                </a:ext>
              </a:extLst>
            </p:cNvPr>
            <p:cNvSpPr>
              <a:spLocks noChangeShapeType="1"/>
            </p:cNvSpPr>
            <p:nvPr/>
          </p:nvSpPr>
          <p:spPr bwMode="auto">
            <a:xfrm>
              <a:off x="3821113" y="5380038"/>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4" name="Line 9">
              <a:extLst>
                <a:ext uri="{FF2B5EF4-FFF2-40B4-BE49-F238E27FC236}">
                  <a16:creationId xmlns:a16="http://schemas.microsoft.com/office/drawing/2014/main" id="{7D1A5ADD-8481-5F75-53BD-AA6651305D8E}"/>
                </a:ext>
              </a:extLst>
            </p:cNvPr>
            <p:cNvSpPr>
              <a:spLocks noChangeShapeType="1"/>
            </p:cNvSpPr>
            <p:nvPr/>
          </p:nvSpPr>
          <p:spPr bwMode="auto">
            <a:xfrm>
              <a:off x="5019675" y="5380038"/>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5" name="Line 14">
              <a:extLst>
                <a:ext uri="{FF2B5EF4-FFF2-40B4-BE49-F238E27FC236}">
                  <a16:creationId xmlns:a16="http://schemas.microsoft.com/office/drawing/2014/main" id="{1B5100A9-E0C0-97F3-A49C-2AB12072271B}"/>
                </a:ext>
              </a:extLst>
            </p:cNvPr>
            <p:cNvSpPr>
              <a:spLocks noChangeShapeType="1"/>
            </p:cNvSpPr>
            <p:nvPr/>
          </p:nvSpPr>
          <p:spPr bwMode="auto">
            <a:xfrm>
              <a:off x="1963738" y="1214438"/>
              <a:ext cx="0" cy="41656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6" name="Line 15">
              <a:extLst>
                <a:ext uri="{FF2B5EF4-FFF2-40B4-BE49-F238E27FC236}">
                  <a16:creationId xmlns:a16="http://schemas.microsoft.com/office/drawing/2014/main" id="{DD890520-8D47-A3AE-07B4-0E080FDEB447}"/>
                </a:ext>
              </a:extLst>
            </p:cNvPr>
            <p:cNvSpPr>
              <a:spLocks noChangeShapeType="1"/>
            </p:cNvSpPr>
            <p:nvPr/>
          </p:nvSpPr>
          <p:spPr bwMode="auto">
            <a:xfrm flipH="1">
              <a:off x="1897063" y="538003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7" name="Line 16">
              <a:extLst>
                <a:ext uri="{FF2B5EF4-FFF2-40B4-BE49-F238E27FC236}">
                  <a16:creationId xmlns:a16="http://schemas.microsoft.com/office/drawing/2014/main" id="{34A52D29-D868-E8E1-17C4-0B34535302B8}"/>
                </a:ext>
              </a:extLst>
            </p:cNvPr>
            <p:cNvSpPr>
              <a:spLocks noChangeShapeType="1"/>
            </p:cNvSpPr>
            <p:nvPr/>
          </p:nvSpPr>
          <p:spPr bwMode="auto">
            <a:xfrm flipH="1">
              <a:off x="1897063" y="4443413"/>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8" name="Line 17">
              <a:extLst>
                <a:ext uri="{FF2B5EF4-FFF2-40B4-BE49-F238E27FC236}">
                  <a16:creationId xmlns:a16="http://schemas.microsoft.com/office/drawing/2014/main" id="{415D2297-7A19-7DF4-0413-890DDFAC26D1}"/>
                </a:ext>
              </a:extLst>
            </p:cNvPr>
            <p:cNvSpPr>
              <a:spLocks noChangeShapeType="1"/>
            </p:cNvSpPr>
            <p:nvPr/>
          </p:nvSpPr>
          <p:spPr bwMode="auto">
            <a:xfrm flipH="1">
              <a:off x="1897063" y="3505201"/>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39" name="Line 18">
              <a:extLst>
                <a:ext uri="{FF2B5EF4-FFF2-40B4-BE49-F238E27FC236}">
                  <a16:creationId xmlns:a16="http://schemas.microsoft.com/office/drawing/2014/main" id="{D7B18F23-E2BE-4D94-E543-8A25B376987A}"/>
                </a:ext>
              </a:extLst>
            </p:cNvPr>
            <p:cNvSpPr>
              <a:spLocks noChangeShapeType="1"/>
            </p:cNvSpPr>
            <p:nvPr/>
          </p:nvSpPr>
          <p:spPr bwMode="auto">
            <a:xfrm flipH="1">
              <a:off x="1897063" y="2568576"/>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0" name="Line 19">
              <a:extLst>
                <a:ext uri="{FF2B5EF4-FFF2-40B4-BE49-F238E27FC236}">
                  <a16:creationId xmlns:a16="http://schemas.microsoft.com/office/drawing/2014/main" id="{9D6C0308-C1D3-0187-CBF0-330C62FB68C0}"/>
                </a:ext>
              </a:extLst>
            </p:cNvPr>
            <p:cNvSpPr>
              <a:spLocks noChangeShapeType="1"/>
            </p:cNvSpPr>
            <p:nvPr/>
          </p:nvSpPr>
          <p:spPr bwMode="auto">
            <a:xfrm flipH="1">
              <a:off x="1897063" y="1631951"/>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1" name="Freeform 26">
              <a:extLst>
                <a:ext uri="{FF2B5EF4-FFF2-40B4-BE49-F238E27FC236}">
                  <a16:creationId xmlns:a16="http://schemas.microsoft.com/office/drawing/2014/main" id="{EA7C39A5-90A8-A5F0-EB31-66FDA49E9010}"/>
                </a:ext>
              </a:extLst>
            </p:cNvPr>
            <p:cNvSpPr>
              <a:spLocks noEditPoints="1"/>
            </p:cNvSpPr>
            <p:nvPr/>
          </p:nvSpPr>
          <p:spPr bwMode="auto">
            <a:xfrm>
              <a:off x="2219325" y="2682876"/>
              <a:ext cx="98425" cy="2163763"/>
            </a:xfrm>
            <a:custGeom>
              <a:avLst/>
              <a:gdLst>
                <a:gd name="T0" fmla="*/ 0 w 62"/>
                <a:gd name="T1" fmla="*/ 1363 h 1363"/>
                <a:gd name="T2" fmla="*/ 62 w 62"/>
                <a:gd name="T3" fmla="*/ 1363 h 1363"/>
                <a:gd name="T4" fmla="*/ 0 w 62"/>
                <a:gd name="T5" fmla="*/ 1363 h 1363"/>
                <a:gd name="T6" fmla="*/ 31 w 62"/>
                <a:gd name="T7" fmla="*/ 1363 h 1363"/>
                <a:gd name="T8" fmla="*/ 31 w 62"/>
                <a:gd name="T9" fmla="*/ 0 h 1363"/>
                <a:gd name="T10" fmla="*/ 31 w 62"/>
                <a:gd name="T11" fmla="*/ 1363 h 1363"/>
                <a:gd name="T12" fmla="*/ 0 w 62"/>
                <a:gd name="T13" fmla="*/ 0 h 1363"/>
                <a:gd name="T14" fmla="*/ 62 w 62"/>
                <a:gd name="T15" fmla="*/ 0 h 1363"/>
                <a:gd name="T16" fmla="*/ 0 w 62"/>
                <a:gd name="T1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63">
                  <a:moveTo>
                    <a:pt x="0" y="1363"/>
                  </a:moveTo>
                  <a:lnTo>
                    <a:pt x="62" y="1363"/>
                  </a:lnTo>
                  <a:lnTo>
                    <a:pt x="0" y="1363"/>
                  </a:lnTo>
                  <a:close/>
                  <a:moveTo>
                    <a:pt x="31" y="1363"/>
                  </a:moveTo>
                  <a:lnTo>
                    <a:pt x="31" y="0"/>
                  </a:lnTo>
                  <a:lnTo>
                    <a:pt x="31" y="1363"/>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42" name="Freeform 27">
              <a:extLst>
                <a:ext uri="{FF2B5EF4-FFF2-40B4-BE49-F238E27FC236}">
                  <a16:creationId xmlns:a16="http://schemas.microsoft.com/office/drawing/2014/main" id="{F9DDF239-A8E7-F46A-4677-F9694AEB2B5A}"/>
                </a:ext>
              </a:extLst>
            </p:cNvPr>
            <p:cNvSpPr>
              <a:spLocks noEditPoints="1"/>
            </p:cNvSpPr>
            <p:nvPr/>
          </p:nvSpPr>
          <p:spPr bwMode="auto">
            <a:xfrm>
              <a:off x="2219325" y="2682876"/>
              <a:ext cx="98425" cy="2163763"/>
            </a:xfrm>
            <a:custGeom>
              <a:avLst/>
              <a:gdLst>
                <a:gd name="T0" fmla="*/ 0 w 62"/>
                <a:gd name="T1" fmla="*/ 1363 h 1363"/>
                <a:gd name="T2" fmla="*/ 62 w 62"/>
                <a:gd name="T3" fmla="*/ 1363 h 1363"/>
                <a:gd name="T4" fmla="*/ 0 w 62"/>
                <a:gd name="T5" fmla="*/ 1363 h 1363"/>
                <a:gd name="T6" fmla="*/ 31 w 62"/>
                <a:gd name="T7" fmla="*/ 1363 h 1363"/>
                <a:gd name="T8" fmla="*/ 31 w 62"/>
                <a:gd name="T9" fmla="*/ 0 h 1363"/>
                <a:gd name="T10" fmla="*/ 31 w 62"/>
                <a:gd name="T11" fmla="*/ 1363 h 1363"/>
                <a:gd name="T12" fmla="*/ 0 w 62"/>
                <a:gd name="T13" fmla="*/ 0 h 1363"/>
                <a:gd name="T14" fmla="*/ 62 w 62"/>
                <a:gd name="T15" fmla="*/ 0 h 1363"/>
                <a:gd name="T16" fmla="*/ 0 w 62"/>
                <a:gd name="T1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363">
                  <a:moveTo>
                    <a:pt x="0" y="1363"/>
                  </a:moveTo>
                  <a:lnTo>
                    <a:pt x="62" y="1363"/>
                  </a:lnTo>
                  <a:lnTo>
                    <a:pt x="0" y="1363"/>
                  </a:lnTo>
                  <a:close/>
                  <a:moveTo>
                    <a:pt x="31" y="1363"/>
                  </a:moveTo>
                  <a:lnTo>
                    <a:pt x="31" y="0"/>
                  </a:lnTo>
                  <a:lnTo>
                    <a:pt x="31" y="1363"/>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3" name="Rectangle 242">
              <a:extLst>
                <a:ext uri="{FF2B5EF4-FFF2-40B4-BE49-F238E27FC236}">
                  <a16:creationId xmlns:a16="http://schemas.microsoft.com/office/drawing/2014/main" id="{CF68A46F-2385-CA9A-FE53-567ED2044157}"/>
                </a:ext>
              </a:extLst>
            </p:cNvPr>
            <p:cNvSpPr>
              <a:spLocks noChangeArrowheads="1"/>
            </p:cNvSpPr>
            <p:nvPr/>
          </p:nvSpPr>
          <p:spPr bwMode="auto">
            <a:xfrm>
              <a:off x="2168525" y="3741738"/>
              <a:ext cx="200025" cy="7286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44" name="Rectangle 243">
              <a:extLst>
                <a:ext uri="{FF2B5EF4-FFF2-40B4-BE49-F238E27FC236}">
                  <a16:creationId xmlns:a16="http://schemas.microsoft.com/office/drawing/2014/main" id="{9A6BBAD4-962B-B3FC-7D37-E77050AC0093}"/>
                </a:ext>
              </a:extLst>
            </p:cNvPr>
            <p:cNvSpPr>
              <a:spLocks noChangeArrowheads="1"/>
            </p:cNvSpPr>
            <p:nvPr/>
          </p:nvSpPr>
          <p:spPr bwMode="auto">
            <a:xfrm>
              <a:off x="2168525" y="3741738"/>
              <a:ext cx="200025" cy="7286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5" name="Freeform 30">
              <a:extLst>
                <a:ext uri="{FF2B5EF4-FFF2-40B4-BE49-F238E27FC236}">
                  <a16:creationId xmlns:a16="http://schemas.microsoft.com/office/drawing/2014/main" id="{C0BFCC23-C8DA-1339-4883-735632D33DFD}"/>
                </a:ext>
              </a:extLst>
            </p:cNvPr>
            <p:cNvSpPr>
              <a:spLocks/>
            </p:cNvSpPr>
            <p:nvPr/>
          </p:nvSpPr>
          <p:spPr bwMode="auto">
            <a:xfrm>
              <a:off x="2168525" y="4235451"/>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6" name="Freeform 31">
              <a:extLst>
                <a:ext uri="{FF2B5EF4-FFF2-40B4-BE49-F238E27FC236}">
                  <a16:creationId xmlns:a16="http://schemas.microsoft.com/office/drawing/2014/main" id="{DE9923A8-FA88-00C0-C16D-B41CFC2B4362}"/>
                </a:ext>
              </a:extLst>
            </p:cNvPr>
            <p:cNvSpPr>
              <a:spLocks noEditPoints="1"/>
            </p:cNvSpPr>
            <p:nvPr/>
          </p:nvSpPr>
          <p:spPr bwMode="auto">
            <a:xfrm>
              <a:off x="3416300" y="3733801"/>
              <a:ext cx="100013" cy="998538"/>
            </a:xfrm>
            <a:custGeom>
              <a:avLst/>
              <a:gdLst>
                <a:gd name="T0" fmla="*/ 0 w 63"/>
                <a:gd name="T1" fmla="*/ 629 h 629"/>
                <a:gd name="T2" fmla="*/ 63 w 63"/>
                <a:gd name="T3" fmla="*/ 629 h 629"/>
                <a:gd name="T4" fmla="*/ 0 w 63"/>
                <a:gd name="T5" fmla="*/ 629 h 629"/>
                <a:gd name="T6" fmla="*/ 32 w 63"/>
                <a:gd name="T7" fmla="*/ 629 h 629"/>
                <a:gd name="T8" fmla="*/ 32 w 63"/>
                <a:gd name="T9" fmla="*/ 0 h 629"/>
                <a:gd name="T10" fmla="*/ 32 w 63"/>
                <a:gd name="T11" fmla="*/ 629 h 629"/>
                <a:gd name="T12" fmla="*/ 0 w 63"/>
                <a:gd name="T13" fmla="*/ 0 h 629"/>
                <a:gd name="T14" fmla="*/ 63 w 63"/>
                <a:gd name="T15" fmla="*/ 0 h 629"/>
                <a:gd name="T16" fmla="*/ 0 w 63"/>
                <a:gd name="T1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9">
                  <a:moveTo>
                    <a:pt x="0" y="629"/>
                  </a:moveTo>
                  <a:lnTo>
                    <a:pt x="63" y="629"/>
                  </a:lnTo>
                  <a:lnTo>
                    <a:pt x="0" y="629"/>
                  </a:lnTo>
                  <a:close/>
                  <a:moveTo>
                    <a:pt x="32" y="629"/>
                  </a:moveTo>
                  <a:lnTo>
                    <a:pt x="32" y="0"/>
                  </a:lnTo>
                  <a:lnTo>
                    <a:pt x="32" y="629"/>
                  </a:lnTo>
                  <a:close/>
                  <a:moveTo>
                    <a:pt x="0" y="0"/>
                  </a:moveTo>
                  <a:lnTo>
                    <a:pt x="63"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47" name="Freeform 32">
              <a:extLst>
                <a:ext uri="{FF2B5EF4-FFF2-40B4-BE49-F238E27FC236}">
                  <a16:creationId xmlns:a16="http://schemas.microsoft.com/office/drawing/2014/main" id="{FB6BADF3-3153-3ECC-B63A-10A7C15B39A9}"/>
                </a:ext>
              </a:extLst>
            </p:cNvPr>
            <p:cNvSpPr>
              <a:spLocks noEditPoints="1"/>
            </p:cNvSpPr>
            <p:nvPr/>
          </p:nvSpPr>
          <p:spPr bwMode="auto">
            <a:xfrm>
              <a:off x="3416300" y="3733801"/>
              <a:ext cx="100013" cy="998538"/>
            </a:xfrm>
            <a:custGeom>
              <a:avLst/>
              <a:gdLst>
                <a:gd name="T0" fmla="*/ 0 w 63"/>
                <a:gd name="T1" fmla="*/ 629 h 629"/>
                <a:gd name="T2" fmla="*/ 63 w 63"/>
                <a:gd name="T3" fmla="*/ 629 h 629"/>
                <a:gd name="T4" fmla="*/ 0 w 63"/>
                <a:gd name="T5" fmla="*/ 629 h 629"/>
                <a:gd name="T6" fmla="*/ 32 w 63"/>
                <a:gd name="T7" fmla="*/ 629 h 629"/>
                <a:gd name="T8" fmla="*/ 32 w 63"/>
                <a:gd name="T9" fmla="*/ 0 h 629"/>
                <a:gd name="T10" fmla="*/ 32 w 63"/>
                <a:gd name="T11" fmla="*/ 629 h 629"/>
                <a:gd name="T12" fmla="*/ 0 w 63"/>
                <a:gd name="T13" fmla="*/ 0 h 629"/>
                <a:gd name="T14" fmla="*/ 63 w 63"/>
                <a:gd name="T15" fmla="*/ 0 h 629"/>
                <a:gd name="T16" fmla="*/ 0 w 63"/>
                <a:gd name="T1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9">
                  <a:moveTo>
                    <a:pt x="0" y="629"/>
                  </a:moveTo>
                  <a:lnTo>
                    <a:pt x="63" y="629"/>
                  </a:lnTo>
                  <a:lnTo>
                    <a:pt x="0" y="629"/>
                  </a:lnTo>
                  <a:close/>
                  <a:moveTo>
                    <a:pt x="32" y="629"/>
                  </a:moveTo>
                  <a:lnTo>
                    <a:pt x="32" y="0"/>
                  </a:lnTo>
                  <a:lnTo>
                    <a:pt x="32" y="629"/>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48" name="Rectangle 247">
              <a:extLst>
                <a:ext uri="{FF2B5EF4-FFF2-40B4-BE49-F238E27FC236}">
                  <a16:creationId xmlns:a16="http://schemas.microsoft.com/office/drawing/2014/main" id="{7725035D-09F0-F35C-85F9-40812887F657}"/>
                </a:ext>
              </a:extLst>
            </p:cNvPr>
            <p:cNvSpPr>
              <a:spLocks noChangeArrowheads="1"/>
            </p:cNvSpPr>
            <p:nvPr/>
          </p:nvSpPr>
          <p:spPr bwMode="auto">
            <a:xfrm>
              <a:off x="3367088" y="3916363"/>
              <a:ext cx="198438" cy="6365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49" name="Rectangle 248">
              <a:extLst>
                <a:ext uri="{FF2B5EF4-FFF2-40B4-BE49-F238E27FC236}">
                  <a16:creationId xmlns:a16="http://schemas.microsoft.com/office/drawing/2014/main" id="{0BD27593-40AB-B3F8-BD68-BD25190D58B1}"/>
                </a:ext>
              </a:extLst>
            </p:cNvPr>
            <p:cNvSpPr>
              <a:spLocks noChangeArrowheads="1"/>
            </p:cNvSpPr>
            <p:nvPr/>
          </p:nvSpPr>
          <p:spPr bwMode="auto">
            <a:xfrm>
              <a:off x="3367088" y="3916363"/>
              <a:ext cx="198438" cy="6365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0" name="Freeform 35">
              <a:extLst>
                <a:ext uri="{FF2B5EF4-FFF2-40B4-BE49-F238E27FC236}">
                  <a16:creationId xmlns:a16="http://schemas.microsoft.com/office/drawing/2014/main" id="{7C46E17D-4B49-0472-6723-0D47CE5A19FE}"/>
                </a:ext>
              </a:extLst>
            </p:cNvPr>
            <p:cNvSpPr>
              <a:spLocks/>
            </p:cNvSpPr>
            <p:nvPr/>
          </p:nvSpPr>
          <p:spPr bwMode="auto">
            <a:xfrm>
              <a:off x="3367088" y="4232276"/>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1" name="Freeform 36">
              <a:extLst>
                <a:ext uri="{FF2B5EF4-FFF2-40B4-BE49-F238E27FC236}">
                  <a16:creationId xmlns:a16="http://schemas.microsoft.com/office/drawing/2014/main" id="{2DED2228-8964-5525-5369-62A9F740C332}"/>
                </a:ext>
              </a:extLst>
            </p:cNvPr>
            <p:cNvSpPr>
              <a:spLocks noEditPoints="1"/>
            </p:cNvSpPr>
            <p:nvPr/>
          </p:nvSpPr>
          <p:spPr bwMode="auto">
            <a:xfrm>
              <a:off x="4614863" y="3255963"/>
              <a:ext cx="98425" cy="1587500"/>
            </a:xfrm>
            <a:custGeom>
              <a:avLst/>
              <a:gdLst>
                <a:gd name="T0" fmla="*/ 0 w 62"/>
                <a:gd name="T1" fmla="*/ 1000 h 1000"/>
                <a:gd name="T2" fmla="*/ 62 w 62"/>
                <a:gd name="T3" fmla="*/ 1000 h 1000"/>
                <a:gd name="T4" fmla="*/ 0 w 62"/>
                <a:gd name="T5" fmla="*/ 1000 h 1000"/>
                <a:gd name="T6" fmla="*/ 31 w 62"/>
                <a:gd name="T7" fmla="*/ 1000 h 1000"/>
                <a:gd name="T8" fmla="*/ 31 w 62"/>
                <a:gd name="T9" fmla="*/ 0 h 1000"/>
                <a:gd name="T10" fmla="*/ 31 w 62"/>
                <a:gd name="T11" fmla="*/ 1000 h 1000"/>
                <a:gd name="T12" fmla="*/ 0 w 62"/>
                <a:gd name="T13" fmla="*/ 0 h 1000"/>
                <a:gd name="T14" fmla="*/ 62 w 62"/>
                <a:gd name="T15" fmla="*/ 0 h 1000"/>
                <a:gd name="T16" fmla="*/ 0 w 62"/>
                <a:gd name="T17" fmla="*/ 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00">
                  <a:moveTo>
                    <a:pt x="0" y="1000"/>
                  </a:moveTo>
                  <a:lnTo>
                    <a:pt x="62" y="1000"/>
                  </a:lnTo>
                  <a:lnTo>
                    <a:pt x="0" y="1000"/>
                  </a:lnTo>
                  <a:close/>
                  <a:moveTo>
                    <a:pt x="31" y="1000"/>
                  </a:moveTo>
                  <a:lnTo>
                    <a:pt x="31" y="0"/>
                  </a:lnTo>
                  <a:lnTo>
                    <a:pt x="31" y="1000"/>
                  </a:lnTo>
                  <a:close/>
                  <a:moveTo>
                    <a:pt x="0" y="0"/>
                  </a:moveTo>
                  <a:lnTo>
                    <a:pt x="62"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52" name="Freeform 37">
              <a:extLst>
                <a:ext uri="{FF2B5EF4-FFF2-40B4-BE49-F238E27FC236}">
                  <a16:creationId xmlns:a16="http://schemas.microsoft.com/office/drawing/2014/main" id="{7ECDA23E-3F43-9663-088A-98ADCC459395}"/>
                </a:ext>
              </a:extLst>
            </p:cNvPr>
            <p:cNvSpPr>
              <a:spLocks noEditPoints="1"/>
            </p:cNvSpPr>
            <p:nvPr/>
          </p:nvSpPr>
          <p:spPr bwMode="auto">
            <a:xfrm>
              <a:off x="4614863" y="3255963"/>
              <a:ext cx="98425" cy="1587500"/>
            </a:xfrm>
            <a:custGeom>
              <a:avLst/>
              <a:gdLst>
                <a:gd name="T0" fmla="*/ 0 w 62"/>
                <a:gd name="T1" fmla="*/ 1000 h 1000"/>
                <a:gd name="T2" fmla="*/ 62 w 62"/>
                <a:gd name="T3" fmla="*/ 1000 h 1000"/>
                <a:gd name="T4" fmla="*/ 0 w 62"/>
                <a:gd name="T5" fmla="*/ 1000 h 1000"/>
                <a:gd name="T6" fmla="*/ 31 w 62"/>
                <a:gd name="T7" fmla="*/ 1000 h 1000"/>
                <a:gd name="T8" fmla="*/ 31 w 62"/>
                <a:gd name="T9" fmla="*/ 0 h 1000"/>
                <a:gd name="T10" fmla="*/ 31 w 62"/>
                <a:gd name="T11" fmla="*/ 1000 h 1000"/>
                <a:gd name="T12" fmla="*/ 0 w 62"/>
                <a:gd name="T13" fmla="*/ 0 h 1000"/>
                <a:gd name="T14" fmla="*/ 62 w 62"/>
                <a:gd name="T15" fmla="*/ 0 h 1000"/>
                <a:gd name="T16" fmla="*/ 0 w 62"/>
                <a:gd name="T17" fmla="*/ 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000">
                  <a:moveTo>
                    <a:pt x="0" y="1000"/>
                  </a:moveTo>
                  <a:lnTo>
                    <a:pt x="62" y="1000"/>
                  </a:lnTo>
                  <a:lnTo>
                    <a:pt x="0" y="1000"/>
                  </a:lnTo>
                  <a:close/>
                  <a:moveTo>
                    <a:pt x="31" y="1000"/>
                  </a:moveTo>
                  <a:lnTo>
                    <a:pt x="31" y="0"/>
                  </a:lnTo>
                  <a:lnTo>
                    <a:pt x="31" y="1000"/>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3" name="Rectangle 252">
              <a:extLst>
                <a:ext uri="{FF2B5EF4-FFF2-40B4-BE49-F238E27FC236}">
                  <a16:creationId xmlns:a16="http://schemas.microsoft.com/office/drawing/2014/main" id="{E75CF96B-DA5C-D733-D751-F624EFBA644D}"/>
                </a:ext>
              </a:extLst>
            </p:cNvPr>
            <p:cNvSpPr>
              <a:spLocks noChangeArrowheads="1"/>
            </p:cNvSpPr>
            <p:nvPr/>
          </p:nvSpPr>
          <p:spPr bwMode="auto">
            <a:xfrm>
              <a:off x="4564063" y="3722688"/>
              <a:ext cx="200025" cy="8048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54" name="Rectangle 253">
              <a:extLst>
                <a:ext uri="{FF2B5EF4-FFF2-40B4-BE49-F238E27FC236}">
                  <a16:creationId xmlns:a16="http://schemas.microsoft.com/office/drawing/2014/main" id="{2ADD2836-CBB4-BE7B-55FC-E517269A1F74}"/>
                </a:ext>
              </a:extLst>
            </p:cNvPr>
            <p:cNvSpPr>
              <a:spLocks noChangeArrowheads="1"/>
            </p:cNvSpPr>
            <p:nvPr/>
          </p:nvSpPr>
          <p:spPr bwMode="auto">
            <a:xfrm>
              <a:off x="4564063" y="3722688"/>
              <a:ext cx="200025" cy="8048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5" name="Freeform 40">
              <a:extLst>
                <a:ext uri="{FF2B5EF4-FFF2-40B4-BE49-F238E27FC236}">
                  <a16:creationId xmlns:a16="http://schemas.microsoft.com/office/drawing/2014/main" id="{4CF2B988-D4F8-FFFB-F705-92600AB2EDC6}"/>
                </a:ext>
              </a:extLst>
            </p:cNvPr>
            <p:cNvSpPr>
              <a:spLocks/>
            </p:cNvSpPr>
            <p:nvPr/>
          </p:nvSpPr>
          <p:spPr bwMode="auto">
            <a:xfrm>
              <a:off x="4564063" y="4073526"/>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56" name="Oval 255">
              <a:extLst>
                <a:ext uri="{FF2B5EF4-FFF2-40B4-BE49-F238E27FC236}">
                  <a16:creationId xmlns:a16="http://schemas.microsoft.com/office/drawing/2014/main" id="{A3570CF2-7065-CFA3-51B6-9FCDA3FF4B3F}"/>
                </a:ext>
              </a:extLst>
            </p:cNvPr>
            <p:cNvSpPr>
              <a:spLocks noChangeArrowheads="1"/>
            </p:cNvSpPr>
            <p:nvPr/>
          </p:nvSpPr>
          <p:spPr bwMode="auto">
            <a:xfrm>
              <a:off x="3435350" y="2286001"/>
              <a:ext cx="63500" cy="63500"/>
            </a:xfrm>
            <a:prstGeom prst="ellipse">
              <a:avLst/>
            </a:prstGeom>
            <a:solidFill>
              <a:srgbClr val="3E58A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57" name="Oval 256">
              <a:extLst>
                <a:ext uri="{FF2B5EF4-FFF2-40B4-BE49-F238E27FC236}">
                  <a16:creationId xmlns:a16="http://schemas.microsoft.com/office/drawing/2014/main" id="{E7F0CA27-6F7A-0BCA-99DD-5352F4BEA305}"/>
                </a:ext>
              </a:extLst>
            </p:cNvPr>
            <p:cNvSpPr>
              <a:spLocks noChangeArrowheads="1"/>
            </p:cNvSpPr>
            <p:nvPr/>
          </p:nvSpPr>
          <p:spPr bwMode="auto">
            <a:xfrm>
              <a:off x="3435350" y="2286001"/>
              <a:ext cx="61913" cy="63500"/>
            </a:xfrm>
            <a:prstGeom prst="ellipse">
              <a:avLst/>
            </a:prstGeom>
            <a:solidFill>
              <a:schemeClr val="bg1"/>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58" name="Freeform 43">
              <a:extLst>
                <a:ext uri="{FF2B5EF4-FFF2-40B4-BE49-F238E27FC236}">
                  <a16:creationId xmlns:a16="http://schemas.microsoft.com/office/drawing/2014/main" id="{8F897EB5-F56B-F2B2-34D1-2A9F1F5496F5}"/>
                </a:ext>
              </a:extLst>
            </p:cNvPr>
            <p:cNvSpPr>
              <a:spLocks noEditPoints="1"/>
            </p:cNvSpPr>
            <p:nvPr/>
          </p:nvSpPr>
          <p:spPr bwMode="auto">
            <a:xfrm>
              <a:off x="2455863" y="4318001"/>
              <a:ext cx="100013" cy="677863"/>
            </a:xfrm>
            <a:custGeom>
              <a:avLst/>
              <a:gdLst>
                <a:gd name="T0" fmla="*/ 0 w 63"/>
                <a:gd name="T1" fmla="*/ 427 h 427"/>
                <a:gd name="T2" fmla="*/ 63 w 63"/>
                <a:gd name="T3" fmla="*/ 427 h 427"/>
                <a:gd name="T4" fmla="*/ 0 w 63"/>
                <a:gd name="T5" fmla="*/ 427 h 427"/>
                <a:gd name="T6" fmla="*/ 31 w 63"/>
                <a:gd name="T7" fmla="*/ 427 h 427"/>
                <a:gd name="T8" fmla="*/ 31 w 63"/>
                <a:gd name="T9" fmla="*/ 0 h 427"/>
                <a:gd name="T10" fmla="*/ 31 w 63"/>
                <a:gd name="T11" fmla="*/ 427 h 427"/>
                <a:gd name="T12" fmla="*/ 0 w 63"/>
                <a:gd name="T13" fmla="*/ 0 h 427"/>
                <a:gd name="T14" fmla="*/ 63 w 63"/>
                <a:gd name="T15" fmla="*/ 0 h 427"/>
                <a:gd name="T16" fmla="*/ 0 w 63"/>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27">
                  <a:moveTo>
                    <a:pt x="0" y="427"/>
                  </a:moveTo>
                  <a:lnTo>
                    <a:pt x="63" y="427"/>
                  </a:lnTo>
                  <a:lnTo>
                    <a:pt x="0" y="427"/>
                  </a:lnTo>
                  <a:close/>
                  <a:moveTo>
                    <a:pt x="31" y="427"/>
                  </a:moveTo>
                  <a:lnTo>
                    <a:pt x="31" y="0"/>
                  </a:lnTo>
                  <a:lnTo>
                    <a:pt x="31" y="427"/>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59" name="Freeform 44">
              <a:extLst>
                <a:ext uri="{FF2B5EF4-FFF2-40B4-BE49-F238E27FC236}">
                  <a16:creationId xmlns:a16="http://schemas.microsoft.com/office/drawing/2014/main" id="{6996093B-C190-1DA3-C742-3A19852EF481}"/>
                </a:ext>
              </a:extLst>
            </p:cNvPr>
            <p:cNvSpPr>
              <a:spLocks noEditPoints="1"/>
            </p:cNvSpPr>
            <p:nvPr/>
          </p:nvSpPr>
          <p:spPr bwMode="auto">
            <a:xfrm>
              <a:off x="2455863" y="4318001"/>
              <a:ext cx="100013" cy="677863"/>
            </a:xfrm>
            <a:custGeom>
              <a:avLst/>
              <a:gdLst>
                <a:gd name="T0" fmla="*/ 0 w 63"/>
                <a:gd name="T1" fmla="*/ 427 h 427"/>
                <a:gd name="T2" fmla="*/ 63 w 63"/>
                <a:gd name="T3" fmla="*/ 427 h 427"/>
                <a:gd name="T4" fmla="*/ 0 w 63"/>
                <a:gd name="T5" fmla="*/ 427 h 427"/>
                <a:gd name="T6" fmla="*/ 31 w 63"/>
                <a:gd name="T7" fmla="*/ 427 h 427"/>
                <a:gd name="T8" fmla="*/ 31 w 63"/>
                <a:gd name="T9" fmla="*/ 0 h 427"/>
                <a:gd name="T10" fmla="*/ 31 w 63"/>
                <a:gd name="T11" fmla="*/ 427 h 427"/>
                <a:gd name="T12" fmla="*/ 0 w 63"/>
                <a:gd name="T13" fmla="*/ 0 h 427"/>
                <a:gd name="T14" fmla="*/ 63 w 63"/>
                <a:gd name="T15" fmla="*/ 0 h 427"/>
                <a:gd name="T16" fmla="*/ 0 w 63"/>
                <a:gd name="T17"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27">
                  <a:moveTo>
                    <a:pt x="0" y="427"/>
                  </a:moveTo>
                  <a:lnTo>
                    <a:pt x="63" y="427"/>
                  </a:lnTo>
                  <a:lnTo>
                    <a:pt x="0" y="427"/>
                  </a:lnTo>
                  <a:close/>
                  <a:moveTo>
                    <a:pt x="31" y="427"/>
                  </a:moveTo>
                  <a:lnTo>
                    <a:pt x="31" y="0"/>
                  </a:lnTo>
                  <a:lnTo>
                    <a:pt x="31" y="427"/>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0" name="Rectangle 259">
              <a:extLst>
                <a:ext uri="{FF2B5EF4-FFF2-40B4-BE49-F238E27FC236}">
                  <a16:creationId xmlns:a16="http://schemas.microsoft.com/office/drawing/2014/main" id="{D4E7F5F3-37BA-D74C-CD85-4F4CBE881DA7}"/>
                </a:ext>
              </a:extLst>
            </p:cNvPr>
            <p:cNvSpPr>
              <a:spLocks noChangeArrowheads="1"/>
            </p:cNvSpPr>
            <p:nvPr/>
          </p:nvSpPr>
          <p:spPr bwMode="auto">
            <a:xfrm>
              <a:off x="2405063" y="4497388"/>
              <a:ext cx="200025" cy="34448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61" name="Rectangle 260">
              <a:extLst>
                <a:ext uri="{FF2B5EF4-FFF2-40B4-BE49-F238E27FC236}">
                  <a16:creationId xmlns:a16="http://schemas.microsoft.com/office/drawing/2014/main" id="{5DCD28A7-D59B-C34C-FEB2-51696B30B332}"/>
                </a:ext>
              </a:extLst>
            </p:cNvPr>
            <p:cNvSpPr>
              <a:spLocks noChangeArrowheads="1"/>
            </p:cNvSpPr>
            <p:nvPr/>
          </p:nvSpPr>
          <p:spPr bwMode="auto">
            <a:xfrm>
              <a:off x="2405063" y="4497388"/>
              <a:ext cx="200025" cy="3444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2" name="Freeform 47">
              <a:extLst>
                <a:ext uri="{FF2B5EF4-FFF2-40B4-BE49-F238E27FC236}">
                  <a16:creationId xmlns:a16="http://schemas.microsoft.com/office/drawing/2014/main" id="{36643F92-EABB-39E8-C184-5522E74C2319}"/>
                </a:ext>
              </a:extLst>
            </p:cNvPr>
            <p:cNvSpPr>
              <a:spLocks/>
            </p:cNvSpPr>
            <p:nvPr/>
          </p:nvSpPr>
          <p:spPr bwMode="auto">
            <a:xfrm>
              <a:off x="2405063" y="4591051"/>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3" name="Freeform 48">
              <a:extLst>
                <a:ext uri="{FF2B5EF4-FFF2-40B4-BE49-F238E27FC236}">
                  <a16:creationId xmlns:a16="http://schemas.microsoft.com/office/drawing/2014/main" id="{3E162F4C-F051-A707-6680-D362A31704E4}"/>
                </a:ext>
              </a:extLst>
            </p:cNvPr>
            <p:cNvSpPr>
              <a:spLocks noEditPoints="1"/>
            </p:cNvSpPr>
            <p:nvPr/>
          </p:nvSpPr>
          <p:spPr bwMode="auto">
            <a:xfrm>
              <a:off x="3654425" y="4745038"/>
              <a:ext cx="98425" cy="347663"/>
            </a:xfrm>
            <a:custGeom>
              <a:avLst/>
              <a:gdLst>
                <a:gd name="T0" fmla="*/ 0 w 62"/>
                <a:gd name="T1" fmla="*/ 219 h 219"/>
                <a:gd name="T2" fmla="*/ 62 w 62"/>
                <a:gd name="T3" fmla="*/ 219 h 219"/>
                <a:gd name="T4" fmla="*/ 0 w 62"/>
                <a:gd name="T5" fmla="*/ 219 h 219"/>
                <a:gd name="T6" fmla="*/ 31 w 62"/>
                <a:gd name="T7" fmla="*/ 219 h 219"/>
                <a:gd name="T8" fmla="*/ 31 w 62"/>
                <a:gd name="T9" fmla="*/ 0 h 219"/>
                <a:gd name="T10" fmla="*/ 31 w 62"/>
                <a:gd name="T11" fmla="*/ 219 h 219"/>
                <a:gd name="T12" fmla="*/ 0 w 62"/>
                <a:gd name="T13" fmla="*/ 0 h 219"/>
                <a:gd name="T14" fmla="*/ 62 w 62"/>
                <a:gd name="T15" fmla="*/ 0 h 219"/>
                <a:gd name="T16" fmla="*/ 0 w 62"/>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9">
                  <a:moveTo>
                    <a:pt x="0" y="219"/>
                  </a:moveTo>
                  <a:lnTo>
                    <a:pt x="62" y="219"/>
                  </a:lnTo>
                  <a:lnTo>
                    <a:pt x="0" y="219"/>
                  </a:lnTo>
                  <a:close/>
                  <a:moveTo>
                    <a:pt x="31" y="219"/>
                  </a:moveTo>
                  <a:lnTo>
                    <a:pt x="31" y="0"/>
                  </a:lnTo>
                  <a:lnTo>
                    <a:pt x="31" y="219"/>
                  </a:lnTo>
                  <a:close/>
                  <a:moveTo>
                    <a:pt x="0" y="0"/>
                  </a:moveTo>
                  <a:lnTo>
                    <a:pt x="62"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64" name="Freeform 49">
              <a:extLst>
                <a:ext uri="{FF2B5EF4-FFF2-40B4-BE49-F238E27FC236}">
                  <a16:creationId xmlns:a16="http://schemas.microsoft.com/office/drawing/2014/main" id="{66E133A7-6AAC-2DA3-049C-B9CD3EE3D311}"/>
                </a:ext>
              </a:extLst>
            </p:cNvPr>
            <p:cNvSpPr>
              <a:spLocks noEditPoints="1"/>
            </p:cNvSpPr>
            <p:nvPr/>
          </p:nvSpPr>
          <p:spPr bwMode="auto">
            <a:xfrm>
              <a:off x="3654425" y="4745038"/>
              <a:ext cx="98425" cy="347663"/>
            </a:xfrm>
            <a:custGeom>
              <a:avLst/>
              <a:gdLst>
                <a:gd name="T0" fmla="*/ 0 w 62"/>
                <a:gd name="T1" fmla="*/ 219 h 219"/>
                <a:gd name="T2" fmla="*/ 62 w 62"/>
                <a:gd name="T3" fmla="*/ 219 h 219"/>
                <a:gd name="T4" fmla="*/ 0 w 62"/>
                <a:gd name="T5" fmla="*/ 219 h 219"/>
                <a:gd name="T6" fmla="*/ 31 w 62"/>
                <a:gd name="T7" fmla="*/ 219 h 219"/>
                <a:gd name="T8" fmla="*/ 31 w 62"/>
                <a:gd name="T9" fmla="*/ 0 h 219"/>
                <a:gd name="T10" fmla="*/ 31 w 62"/>
                <a:gd name="T11" fmla="*/ 219 h 219"/>
                <a:gd name="T12" fmla="*/ 0 w 62"/>
                <a:gd name="T13" fmla="*/ 0 h 219"/>
                <a:gd name="T14" fmla="*/ 62 w 62"/>
                <a:gd name="T15" fmla="*/ 0 h 219"/>
                <a:gd name="T16" fmla="*/ 0 w 62"/>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9">
                  <a:moveTo>
                    <a:pt x="0" y="219"/>
                  </a:moveTo>
                  <a:lnTo>
                    <a:pt x="62" y="219"/>
                  </a:lnTo>
                  <a:lnTo>
                    <a:pt x="0" y="219"/>
                  </a:lnTo>
                  <a:close/>
                  <a:moveTo>
                    <a:pt x="31" y="219"/>
                  </a:moveTo>
                  <a:lnTo>
                    <a:pt x="31" y="0"/>
                  </a:lnTo>
                  <a:lnTo>
                    <a:pt x="31" y="219"/>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5" name="Rectangle 264">
              <a:extLst>
                <a:ext uri="{FF2B5EF4-FFF2-40B4-BE49-F238E27FC236}">
                  <a16:creationId xmlns:a16="http://schemas.microsoft.com/office/drawing/2014/main" id="{A94D8302-CB35-2824-AB71-C657F3EB18BC}"/>
                </a:ext>
              </a:extLst>
            </p:cNvPr>
            <p:cNvSpPr>
              <a:spLocks noChangeArrowheads="1"/>
            </p:cNvSpPr>
            <p:nvPr/>
          </p:nvSpPr>
          <p:spPr bwMode="auto">
            <a:xfrm>
              <a:off x="3603625" y="4830763"/>
              <a:ext cx="198438" cy="146050"/>
            </a:xfrm>
            <a:prstGeom prst="rect">
              <a:avLst/>
            </a:prstGeom>
            <a:solidFill>
              <a:srgbClr val="2EB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66" name="Rectangle 265">
              <a:extLst>
                <a:ext uri="{FF2B5EF4-FFF2-40B4-BE49-F238E27FC236}">
                  <a16:creationId xmlns:a16="http://schemas.microsoft.com/office/drawing/2014/main" id="{E8D64A7C-EF8E-3A3C-7043-7BDAC0F012C4}"/>
                </a:ext>
              </a:extLst>
            </p:cNvPr>
            <p:cNvSpPr>
              <a:spLocks noChangeArrowheads="1"/>
            </p:cNvSpPr>
            <p:nvPr/>
          </p:nvSpPr>
          <p:spPr bwMode="auto">
            <a:xfrm>
              <a:off x="3603625" y="4830763"/>
              <a:ext cx="198438" cy="146050"/>
            </a:xfrm>
            <a:prstGeom prst="rect">
              <a:avLst/>
            </a:prstGeom>
            <a:solidFill>
              <a:schemeClr val="bg1">
                <a:lumMod val="75000"/>
              </a:schemeClr>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67" name="Freeform 52">
              <a:extLst>
                <a:ext uri="{FF2B5EF4-FFF2-40B4-BE49-F238E27FC236}">
                  <a16:creationId xmlns:a16="http://schemas.microsoft.com/office/drawing/2014/main" id="{F59A02F5-593D-1A94-C80D-B68CC7E585AC}"/>
                </a:ext>
              </a:extLst>
            </p:cNvPr>
            <p:cNvSpPr>
              <a:spLocks/>
            </p:cNvSpPr>
            <p:nvPr/>
          </p:nvSpPr>
          <p:spPr bwMode="auto">
            <a:xfrm>
              <a:off x="3603625" y="494506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68" name="Freeform 53">
              <a:extLst>
                <a:ext uri="{FF2B5EF4-FFF2-40B4-BE49-F238E27FC236}">
                  <a16:creationId xmlns:a16="http://schemas.microsoft.com/office/drawing/2014/main" id="{01E8E86A-0659-2CC1-7AA5-AFB344F63AED}"/>
                </a:ext>
              </a:extLst>
            </p:cNvPr>
            <p:cNvSpPr>
              <a:spLocks noEditPoints="1"/>
            </p:cNvSpPr>
            <p:nvPr/>
          </p:nvSpPr>
          <p:spPr bwMode="auto">
            <a:xfrm>
              <a:off x="4851400" y="4032251"/>
              <a:ext cx="100013" cy="1031875"/>
            </a:xfrm>
            <a:custGeom>
              <a:avLst/>
              <a:gdLst>
                <a:gd name="T0" fmla="*/ 0 w 63"/>
                <a:gd name="T1" fmla="*/ 650 h 650"/>
                <a:gd name="T2" fmla="*/ 63 w 63"/>
                <a:gd name="T3" fmla="*/ 650 h 650"/>
                <a:gd name="T4" fmla="*/ 0 w 63"/>
                <a:gd name="T5" fmla="*/ 650 h 650"/>
                <a:gd name="T6" fmla="*/ 31 w 63"/>
                <a:gd name="T7" fmla="*/ 650 h 650"/>
                <a:gd name="T8" fmla="*/ 31 w 63"/>
                <a:gd name="T9" fmla="*/ 0 h 650"/>
                <a:gd name="T10" fmla="*/ 31 w 63"/>
                <a:gd name="T11" fmla="*/ 650 h 650"/>
                <a:gd name="T12" fmla="*/ 0 w 63"/>
                <a:gd name="T13" fmla="*/ 0 h 650"/>
                <a:gd name="T14" fmla="*/ 63 w 63"/>
                <a:gd name="T15" fmla="*/ 0 h 650"/>
                <a:gd name="T16" fmla="*/ 0 w 63"/>
                <a:gd name="T17"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50">
                  <a:moveTo>
                    <a:pt x="0" y="650"/>
                  </a:moveTo>
                  <a:lnTo>
                    <a:pt x="63" y="650"/>
                  </a:lnTo>
                  <a:lnTo>
                    <a:pt x="0" y="650"/>
                  </a:lnTo>
                  <a:close/>
                  <a:moveTo>
                    <a:pt x="31" y="650"/>
                  </a:moveTo>
                  <a:lnTo>
                    <a:pt x="31" y="0"/>
                  </a:lnTo>
                  <a:lnTo>
                    <a:pt x="31" y="650"/>
                  </a:lnTo>
                  <a:close/>
                  <a:moveTo>
                    <a:pt x="0" y="0"/>
                  </a:moveTo>
                  <a:lnTo>
                    <a:pt x="63"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69" name="Freeform 54">
              <a:extLst>
                <a:ext uri="{FF2B5EF4-FFF2-40B4-BE49-F238E27FC236}">
                  <a16:creationId xmlns:a16="http://schemas.microsoft.com/office/drawing/2014/main" id="{F6564A50-55CB-342A-F832-951E2F1A6F7C}"/>
                </a:ext>
              </a:extLst>
            </p:cNvPr>
            <p:cNvSpPr>
              <a:spLocks noEditPoints="1"/>
            </p:cNvSpPr>
            <p:nvPr/>
          </p:nvSpPr>
          <p:spPr bwMode="auto">
            <a:xfrm>
              <a:off x="4851400" y="4032251"/>
              <a:ext cx="100013" cy="1031875"/>
            </a:xfrm>
            <a:custGeom>
              <a:avLst/>
              <a:gdLst>
                <a:gd name="T0" fmla="*/ 0 w 63"/>
                <a:gd name="T1" fmla="*/ 650 h 650"/>
                <a:gd name="T2" fmla="*/ 63 w 63"/>
                <a:gd name="T3" fmla="*/ 650 h 650"/>
                <a:gd name="T4" fmla="*/ 0 w 63"/>
                <a:gd name="T5" fmla="*/ 650 h 650"/>
                <a:gd name="T6" fmla="*/ 31 w 63"/>
                <a:gd name="T7" fmla="*/ 650 h 650"/>
                <a:gd name="T8" fmla="*/ 31 w 63"/>
                <a:gd name="T9" fmla="*/ 0 h 650"/>
                <a:gd name="T10" fmla="*/ 31 w 63"/>
                <a:gd name="T11" fmla="*/ 650 h 650"/>
                <a:gd name="T12" fmla="*/ 0 w 63"/>
                <a:gd name="T13" fmla="*/ 0 h 650"/>
                <a:gd name="T14" fmla="*/ 63 w 63"/>
                <a:gd name="T15" fmla="*/ 0 h 650"/>
                <a:gd name="T16" fmla="*/ 0 w 63"/>
                <a:gd name="T17"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50">
                  <a:moveTo>
                    <a:pt x="0" y="650"/>
                  </a:moveTo>
                  <a:lnTo>
                    <a:pt x="63" y="650"/>
                  </a:lnTo>
                  <a:lnTo>
                    <a:pt x="0" y="650"/>
                  </a:lnTo>
                  <a:close/>
                  <a:moveTo>
                    <a:pt x="31" y="650"/>
                  </a:moveTo>
                  <a:lnTo>
                    <a:pt x="31" y="0"/>
                  </a:lnTo>
                  <a:lnTo>
                    <a:pt x="31" y="650"/>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0" name="Rectangle 269">
              <a:extLst>
                <a:ext uri="{FF2B5EF4-FFF2-40B4-BE49-F238E27FC236}">
                  <a16:creationId xmlns:a16="http://schemas.microsoft.com/office/drawing/2014/main" id="{461068AB-5522-FBEE-9BBC-F8BE52BBFAC4}"/>
                </a:ext>
              </a:extLst>
            </p:cNvPr>
            <p:cNvSpPr>
              <a:spLocks noChangeArrowheads="1"/>
            </p:cNvSpPr>
            <p:nvPr/>
          </p:nvSpPr>
          <p:spPr bwMode="auto">
            <a:xfrm>
              <a:off x="4802188" y="4286251"/>
              <a:ext cx="198438" cy="49371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71" name="Rectangle 270">
              <a:extLst>
                <a:ext uri="{FF2B5EF4-FFF2-40B4-BE49-F238E27FC236}">
                  <a16:creationId xmlns:a16="http://schemas.microsoft.com/office/drawing/2014/main" id="{09D0481A-50D1-E8F7-0DE7-41280F86AC90}"/>
                </a:ext>
              </a:extLst>
            </p:cNvPr>
            <p:cNvSpPr>
              <a:spLocks noChangeArrowheads="1"/>
            </p:cNvSpPr>
            <p:nvPr/>
          </p:nvSpPr>
          <p:spPr bwMode="auto">
            <a:xfrm>
              <a:off x="4802188" y="4286251"/>
              <a:ext cx="198438" cy="49371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2" name="Freeform 57">
              <a:extLst>
                <a:ext uri="{FF2B5EF4-FFF2-40B4-BE49-F238E27FC236}">
                  <a16:creationId xmlns:a16="http://schemas.microsoft.com/office/drawing/2014/main" id="{E95F068C-1F9C-3104-F853-F2C289060893}"/>
                </a:ext>
              </a:extLst>
            </p:cNvPr>
            <p:cNvSpPr>
              <a:spLocks/>
            </p:cNvSpPr>
            <p:nvPr/>
          </p:nvSpPr>
          <p:spPr bwMode="auto">
            <a:xfrm>
              <a:off x="4802188" y="4602163"/>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3" name="Freeform 58">
              <a:extLst>
                <a:ext uri="{FF2B5EF4-FFF2-40B4-BE49-F238E27FC236}">
                  <a16:creationId xmlns:a16="http://schemas.microsoft.com/office/drawing/2014/main" id="{4DF33A62-5C12-E6C7-AF0D-4F189024E988}"/>
                </a:ext>
              </a:extLst>
            </p:cNvPr>
            <p:cNvSpPr>
              <a:spLocks noEditPoints="1"/>
            </p:cNvSpPr>
            <p:nvPr/>
          </p:nvSpPr>
          <p:spPr bwMode="auto">
            <a:xfrm>
              <a:off x="3673475" y="4271963"/>
              <a:ext cx="60325" cy="57150"/>
            </a:xfrm>
            <a:custGeom>
              <a:avLst/>
              <a:gdLst>
                <a:gd name="T0" fmla="*/ 19 w 38"/>
                <a:gd name="T1" fmla="*/ 20 h 36"/>
                <a:gd name="T2" fmla="*/ 19 w 38"/>
                <a:gd name="T3" fmla="*/ 0 h 36"/>
                <a:gd name="T4" fmla="*/ 19 w 38"/>
                <a:gd name="T5" fmla="*/ 20 h 36"/>
                <a:gd name="T6" fmla="*/ 38 w 38"/>
                <a:gd name="T7" fmla="*/ 13 h 36"/>
                <a:gd name="T8" fmla="*/ 19 w 38"/>
                <a:gd name="T9" fmla="*/ 20 h 36"/>
                <a:gd name="T10" fmla="*/ 31 w 38"/>
                <a:gd name="T11" fmla="*/ 36 h 36"/>
                <a:gd name="T12" fmla="*/ 19 w 38"/>
                <a:gd name="T13" fmla="*/ 20 h 36"/>
                <a:gd name="T14" fmla="*/ 7 w 38"/>
                <a:gd name="T15" fmla="*/ 36 h 36"/>
                <a:gd name="T16" fmla="*/ 19 w 38"/>
                <a:gd name="T17" fmla="*/ 20 h 36"/>
                <a:gd name="T18" fmla="*/ 0 w 38"/>
                <a:gd name="T19"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6">
                  <a:moveTo>
                    <a:pt x="19" y="20"/>
                  </a:moveTo>
                  <a:lnTo>
                    <a:pt x="19" y="0"/>
                  </a:lnTo>
                  <a:moveTo>
                    <a:pt x="19" y="20"/>
                  </a:moveTo>
                  <a:lnTo>
                    <a:pt x="38" y="13"/>
                  </a:lnTo>
                  <a:moveTo>
                    <a:pt x="19" y="20"/>
                  </a:moveTo>
                  <a:lnTo>
                    <a:pt x="31" y="36"/>
                  </a:lnTo>
                  <a:moveTo>
                    <a:pt x="19" y="20"/>
                  </a:moveTo>
                  <a:lnTo>
                    <a:pt x="7" y="36"/>
                  </a:lnTo>
                  <a:moveTo>
                    <a:pt x="19" y="20"/>
                  </a:moveTo>
                  <a:lnTo>
                    <a:pt x="0" y="13"/>
                  </a:lnTo>
                </a:path>
              </a:pathLst>
            </a:custGeom>
            <a:noFill/>
            <a:ln w="9525" cap="rnd">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4" name="Freeform 59">
              <a:extLst>
                <a:ext uri="{FF2B5EF4-FFF2-40B4-BE49-F238E27FC236}">
                  <a16:creationId xmlns:a16="http://schemas.microsoft.com/office/drawing/2014/main" id="{FEA584E4-1CCD-E481-A9F9-4B448A7DA350}"/>
                </a:ext>
              </a:extLst>
            </p:cNvPr>
            <p:cNvSpPr>
              <a:spLocks noEditPoints="1"/>
            </p:cNvSpPr>
            <p:nvPr/>
          </p:nvSpPr>
          <p:spPr bwMode="auto">
            <a:xfrm>
              <a:off x="2692400" y="2154238"/>
              <a:ext cx="100013" cy="2493963"/>
            </a:xfrm>
            <a:custGeom>
              <a:avLst/>
              <a:gdLst>
                <a:gd name="T0" fmla="*/ 0 w 63"/>
                <a:gd name="T1" fmla="*/ 1571 h 1571"/>
                <a:gd name="T2" fmla="*/ 63 w 63"/>
                <a:gd name="T3" fmla="*/ 1571 h 1571"/>
                <a:gd name="T4" fmla="*/ 0 w 63"/>
                <a:gd name="T5" fmla="*/ 1571 h 1571"/>
                <a:gd name="T6" fmla="*/ 31 w 63"/>
                <a:gd name="T7" fmla="*/ 1571 h 1571"/>
                <a:gd name="T8" fmla="*/ 31 w 63"/>
                <a:gd name="T9" fmla="*/ 0 h 1571"/>
                <a:gd name="T10" fmla="*/ 31 w 63"/>
                <a:gd name="T11" fmla="*/ 1571 h 1571"/>
                <a:gd name="T12" fmla="*/ 0 w 63"/>
                <a:gd name="T13" fmla="*/ 0 h 1571"/>
                <a:gd name="T14" fmla="*/ 63 w 63"/>
                <a:gd name="T15" fmla="*/ 0 h 1571"/>
                <a:gd name="T16" fmla="*/ 0 w 63"/>
                <a:gd name="T17"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571">
                  <a:moveTo>
                    <a:pt x="0" y="1571"/>
                  </a:moveTo>
                  <a:lnTo>
                    <a:pt x="63" y="1571"/>
                  </a:lnTo>
                  <a:lnTo>
                    <a:pt x="0" y="1571"/>
                  </a:lnTo>
                  <a:close/>
                  <a:moveTo>
                    <a:pt x="31" y="1571"/>
                  </a:moveTo>
                  <a:lnTo>
                    <a:pt x="31" y="0"/>
                  </a:lnTo>
                  <a:lnTo>
                    <a:pt x="31" y="1571"/>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75" name="Freeform 60">
              <a:extLst>
                <a:ext uri="{FF2B5EF4-FFF2-40B4-BE49-F238E27FC236}">
                  <a16:creationId xmlns:a16="http://schemas.microsoft.com/office/drawing/2014/main" id="{A30ED84A-7EE7-1CC5-B513-1D3B7228EBE6}"/>
                </a:ext>
              </a:extLst>
            </p:cNvPr>
            <p:cNvSpPr>
              <a:spLocks noEditPoints="1"/>
            </p:cNvSpPr>
            <p:nvPr/>
          </p:nvSpPr>
          <p:spPr bwMode="auto">
            <a:xfrm>
              <a:off x="2692400" y="2154238"/>
              <a:ext cx="100013" cy="2493963"/>
            </a:xfrm>
            <a:custGeom>
              <a:avLst/>
              <a:gdLst>
                <a:gd name="T0" fmla="*/ 0 w 63"/>
                <a:gd name="T1" fmla="*/ 1571 h 1571"/>
                <a:gd name="T2" fmla="*/ 63 w 63"/>
                <a:gd name="T3" fmla="*/ 1571 h 1571"/>
                <a:gd name="T4" fmla="*/ 0 w 63"/>
                <a:gd name="T5" fmla="*/ 1571 h 1571"/>
                <a:gd name="T6" fmla="*/ 31 w 63"/>
                <a:gd name="T7" fmla="*/ 1571 h 1571"/>
                <a:gd name="T8" fmla="*/ 31 w 63"/>
                <a:gd name="T9" fmla="*/ 0 h 1571"/>
                <a:gd name="T10" fmla="*/ 31 w 63"/>
                <a:gd name="T11" fmla="*/ 1571 h 1571"/>
                <a:gd name="T12" fmla="*/ 0 w 63"/>
                <a:gd name="T13" fmla="*/ 0 h 1571"/>
                <a:gd name="T14" fmla="*/ 63 w 63"/>
                <a:gd name="T15" fmla="*/ 0 h 1571"/>
                <a:gd name="T16" fmla="*/ 0 w 63"/>
                <a:gd name="T17"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571">
                  <a:moveTo>
                    <a:pt x="0" y="1571"/>
                  </a:moveTo>
                  <a:lnTo>
                    <a:pt x="63" y="1571"/>
                  </a:lnTo>
                  <a:lnTo>
                    <a:pt x="0" y="1571"/>
                  </a:lnTo>
                  <a:close/>
                  <a:moveTo>
                    <a:pt x="31" y="1571"/>
                  </a:moveTo>
                  <a:lnTo>
                    <a:pt x="31" y="0"/>
                  </a:lnTo>
                  <a:lnTo>
                    <a:pt x="31" y="1571"/>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6" name="Rectangle 275">
              <a:extLst>
                <a:ext uri="{FF2B5EF4-FFF2-40B4-BE49-F238E27FC236}">
                  <a16:creationId xmlns:a16="http://schemas.microsoft.com/office/drawing/2014/main" id="{E56BB77B-13C0-8921-DFDE-F2BD2A7B8041}"/>
                </a:ext>
              </a:extLst>
            </p:cNvPr>
            <p:cNvSpPr>
              <a:spLocks noChangeArrowheads="1"/>
            </p:cNvSpPr>
            <p:nvPr/>
          </p:nvSpPr>
          <p:spPr bwMode="auto">
            <a:xfrm>
              <a:off x="2641600" y="3440113"/>
              <a:ext cx="200025" cy="102235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77" name="Rectangle 276">
              <a:extLst>
                <a:ext uri="{FF2B5EF4-FFF2-40B4-BE49-F238E27FC236}">
                  <a16:creationId xmlns:a16="http://schemas.microsoft.com/office/drawing/2014/main" id="{F8A34C99-7D0B-D1F8-0BFC-07DF4BE51E1B}"/>
                </a:ext>
              </a:extLst>
            </p:cNvPr>
            <p:cNvSpPr>
              <a:spLocks noChangeArrowheads="1"/>
            </p:cNvSpPr>
            <p:nvPr/>
          </p:nvSpPr>
          <p:spPr bwMode="auto">
            <a:xfrm>
              <a:off x="2641600" y="3440113"/>
              <a:ext cx="200025" cy="10223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8" name="Freeform 63">
              <a:extLst>
                <a:ext uri="{FF2B5EF4-FFF2-40B4-BE49-F238E27FC236}">
                  <a16:creationId xmlns:a16="http://schemas.microsoft.com/office/drawing/2014/main" id="{E941692A-B5D2-29B7-255F-BEE0E5C62AFD}"/>
                </a:ext>
              </a:extLst>
            </p:cNvPr>
            <p:cNvSpPr>
              <a:spLocks/>
            </p:cNvSpPr>
            <p:nvPr/>
          </p:nvSpPr>
          <p:spPr bwMode="auto">
            <a:xfrm>
              <a:off x="2641600" y="3933826"/>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79" name="Freeform 64">
              <a:extLst>
                <a:ext uri="{FF2B5EF4-FFF2-40B4-BE49-F238E27FC236}">
                  <a16:creationId xmlns:a16="http://schemas.microsoft.com/office/drawing/2014/main" id="{ABCB3F9B-9FEE-23B2-9A48-D18CF2CDE009}"/>
                </a:ext>
              </a:extLst>
            </p:cNvPr>
            <p:cNvSpPr>
              <a:spLocks noEditPoints="1"/>
            </p:cNvSpPr>
            <p:nvPr/>
          </p:nvSpPr>
          <p:spPr bwMode="auto">
            <a:xfrm>
              <a:off x="3890963" y="4332288"/>
              <a:ext cx="98425" cy="795338"/>
            </a:xfrm>
            <a:custGeom>
              <a:avLst/>
              <a:gdLst>
                <a:gd name="T0" fmla="*/ 0 w 62"/>
                <a:gd name="T1" fmla="*/ 501 h 501"/>
                <a:gd name="T2" fmla="*/ 62 w 62"/>
                <a:gd name="T3" fmla="*/ 501 h 501"/>
                <a:gd name="T4" fmla="*/ 0 w 62"/>
                <a:gd name="T5" fmla="*/ 501 h 501"/>
                <a:gd name="T6" fmla="*/ 31 w 62"/>
                <a:gd name="T7" fmla="*/ 501 h 501"/>
                <a:gd name="T8" fmla="*/ 31 w 62"/>
                <a:gd name="T9" fmla="*/ 0 h 501"/>
                <a:gd name="T10" fmla="*/ 31 w 62"/>
                <a:gd name="T11" fmla="*/ 501 h 501"/>
                <a:gd name="T12" fmla="*/ 0 w 62"/>
                <a:gd name="T13" fmla="*/ 0 h 501"/>
                <a:gd name="T14" fmla="*/ 62 w 62"/>
                <a:gd name="T15" fmla="*/ 0 h 501"/>
                <a:gd name="T16" fmla="*/ 0 w 6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01">
                  <a:moveTo>
                    <a:pt x="0" y="501"/>
                  </a:moveTo>
                  <a:lnTo>
                    <a:pt x="62" y="501"/>
                  </a:lnTo>
                  <a:lnTo>
                    <a:pt x="0" y="501"/>
                  </a:lnTo>
                  <a:close/>
                  <a:moveTo>
                    <a:pt x="31" y="501"/>
                  </a:moveTo>
                  <a:lnTo>
                    <a:pt x="31" y="0"/>
                  </a:lnTo>
                  <a:lnTo>
                    <a:pt x="31" y="501"/>
                  </a:lnTo>
                  <a:close/>
                  <a:moveTo>
                    <a:pt x="0" y="0"/>
                  </a:moveTo>
                  <a:lnTo>
                    <a:pt x="62"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80" name="Freeform 65">
              <a:extLst>
                <a:ext uri="{FF2B5EF4-FFF2-40B4-BE49-F238E27FC236}">
                  <a16:creationId xmlns:a16="http://schemas.microsoft.com/office/drawing/2014/main" id="{61DC12CB-566A-EE7A-5230-D82AB894FEBD}"/>
                </a:ext>
              </a:extLst>
            </p:cNvPr>
            <p:cNvSpPr>
              <a:spLocks noEditPoints="1"/>
            </p:cNvSpPr>
            <p:nvPr/>
          </p:nvSpPr>
          <p:spPr bwMode="auto">
            <a:xfrm>
              <a:off x="3890963" y="4332288"/>
              <a:ext cx="98425" cy="795338"/>
            </a:xfrm>
            <a:custGeom>
              <a:avLst/>
              <a:gdLst>
                <a:gd name="T0" fmla="*/ 0 w 62"/>
                <a:gd name="T1" fmla="*/ 501 h 501"/>
                <a:gd name="T2" fmla="*/ 62 w 62"/>
                <a:gd name="T3" fmla="*/ 501 h 501"/>
                <a:gd name="T4" fmla="*/ 0 w 62"/>
                <a:gd name="T5" fmla="*/ 501 h 501"/>
                <a:gd name="T6" fmla="*/ 31 w 62"/>
                <a:gd name="T7" fmla="*/ 501 h 501"/>
                <a:gd name="T8" fmla="*/ 31 w 62"/>
                <a:gd name="T9" fmla="*/ 0 h 501"/>
                <a:gd name="T10" fmla="*/ 31 w 62"/>
                <a:gd name="T11" fmla="*/ 501 h 501"/>
                <a:gd name="T12" fmla="*/ 0 w 62"/>
                <a:gd name="T13" fmla="*/ 0 h 501"/>
                <a:gd name="T14" fmla="*/ 62 w 62"/>
                <a:gd name="T15" fmla="*/ 0 h 501"/>
                <a:gd name="T16" fmla="*/ 0 w 6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01">
                  <a:moveTo>
                    <a:pt x="0" y="501"/>
                  </a:moveTo>
                  <a:lnTo>
                    <a:pt x="62" y="501"/>
                  </a:lnTo>
                  <a:lnTo>
                    <a:pt x="0" y="501"/>
                  </a:lnTo>
                  <a:close/>
                  <a:moveTo>
                    <a:pt x="31" y="501"/>
                  </a:moveTo>
                  <a:lnTo>
                    <a:pt x="31" y="0"/>
                  </a:lnTo>
                  <a:lnTo>
                    <a:pt x="31" y="501"/>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1" name="Rectangle 280">
              <a:extLst>
                <a:ext uri="{FF2B5EF4-FFF2-40B4-BE49-F238E27FC236}">
                  <a16:creationId xmlns:a16="http://schemas.microsoft.com/office/drawing/2014/main" id="{85EDA00D-D412-A39C-C72F-585004E20923}"/>
                </a:ext>
              </a:extLst>
            </p:cNvPr>
            <p:cNvSpPr>
              <a:spLocks noChangeArrowheads="1"/>
            </p:cNvSpPr>
            <p:nvPr/>
          </p:nvSpPr>
          <p:spPr bwMode="auto">
            <a:xfrm>
              <a:off x="3840163" y="4376738"/>
              <a:ext cx="200025" cy="47148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82" name="Rectangle 281">
              <a:extLst>
                <a:ext uri="{FF2B5EF4-FFF2-40B4-BE49-F238E27FC236}">
                  <a16:creationId xmlns:a16="http://schemas.microsoft.com/office/drawing/2014/main" id="{BE7E9509-880E-8032-9010-BCC66E440723}"/>
                </a:ext>
              </a:extLst>
            </p:cNvPr>
            <p:cNvSpPr>
              <a:spLocks noChangeArrowheads="1"/>
            </p:cNvSpPr>
            <p:nvPr/>
          </p:nvSpPr>
          <p:spPr bwMode="auto">
            <a:xfrm>
              <a:off x="3840163" y="4376738"/>
              <a:ext cx="200025" cy="4714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3" name="Freeform 68">
              <a:extLst>
                <a:ext uri="{FF2B5EF4-FFF2-40B4-BE49-F238E27FC236}">
                  <a16:creationId xmlns:a16="http://schemas.microsoft.com/office/drawing/2014/main" id="{B8657F3E-716F-A5F0-1DD4-2736C047A185}"/>
                </a:ext>
              </a:extLst>
            </p:cNvPr>
            <p:cNvSpPr>
              <a:spLocks/>
            </p:cNvSpPr>
            <p:nvPr/>
          </p:nvSpPr>
          <p:spPr bwMode="auto">
            <a:xfrm>
              <a:off x="3840163" y="4591051"/>
              <a:ext cx="200025" cy="0"/>
            </a:xfrm>
            <a:custGeom>
              <a:avLst/>
              <a:gdLst>
                <a:gd name="T0" fmla="*/ 0 w 126"/>
                <a:gd name="T1" fmla="*/ 126 w 126"/>
                <a:gd name="T2" fmla="*/ 0 w 126"/>
              </a:gdLst>
              <a:ahLst/>
              <a:cxnLst>
                <a:cxn ang="0">
                  <a:pos x="T0" y="0"/>
                </a:cxn>
                <a:cxn ang="0">
                  <a:pos x="T1" y="0"/>
                </a:cxn>
                <a:cxn ang="0">
                  <a:pos x="T2" y="0"/>
                </a:cxn>
              </a:cxnLst>
              <a:rect l="0" t="0" r="r" b="b"/>
              <a:pathLst>
                <a:path w="126">
                  <a:moveTo>
                    <a:pt x="0" y="0"/>
                  </a:moveTo>
                  <a:lnTo>
                    <a:pt x="126"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4" name="Freeform 69">
              <a:extLst>
                <a:ext uri="{FF2B5EF4-FFF2-40B4-BE49-F238E27FC236}">
                  <a16:creationId xmlns:a16="http://schemas.microsoft.com/office/drawing/2014/main" id="{5EFCD902-EBAF-E53B-0411-16AD2404E636}"/>
                </a:ext>
              </a:extLst>
            </p:cNvPr>
            <p:cNvSpPr>
              <a:spLocks noEditPoints="1"/>
            </p:cNvSpPr>
            <p:nvPr/>
          </p:nvSpPr>
          <p:spPr bwMode="auto">
            <a:xfrm>
              <a:off x="5087938" y="3160713"/>
              <a:ext cx="100013" cy="1438275"/>
            </a:xfrm>
            <a:custGeom>
              <a:avLst/>
              <a:gdLst>
                <a:gd name="T0" fmla="*/ 0 w 63"/>
                <a:gd name="T1" fmla="*/ 906 h 906"/>
                <a:gd name="T2" fmla="*/ 63 w 63"/>
                <a:gd name="T3" fmla="*/ 906 h 906"/>
                <a:gd name="T4" fmla="*/ 0 w 63"/>
                <a:gd name="T5" fmla="*/ 906 h 906"/>
                <a:gd name="T6" fmla="*/ 31 w 63"/>
                <a:gd name="T7" fmla="*/ 906 h 906"/>
                <a:gd name="T8" fmla="*/ 31 w 63"/>
                <a:gd name="T9" fmla="*/ 0 h 906"/>
                <a:gd name="T10" fmla="*/ 31 w 63"/>
                <a:gd name="T11" fmla="*/ 906 h 906"/>
                <a:gd name="T12" fmla="*/ 0 w 63"/>
                <a:gd name="T13" fmla="*/ 0 h 906"/>
                <a:gd name="T14" fmla="*/ 63 w 63"/>
                <a:gd name="T15" fmla="*/ 0 h 906"/>
                <a:gd name="T16" fmla="*/ 0 w 63"/>
                <a:gd name="T17"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06">
                  <a:moveTo>
                    <a:pt x="0" y="906"/>
                  </a:moveTo>
                  <a:lnTo>
                    <a:pt x="63" y="906"/>
                  </a:lnTo>
                  <a:lnTo>
                    <a:pt x="0" y="906"/>
                  </a:lnTo>
                  <a:close/>
                  <a:moveTo>
                    <a:pt x="31" y="906"/>
                  </a:moveTo>
                  <a:lnTo>
                    <a:pt x="31" y="0"/>
                  </a:lnTo>
                  <a:lnTo>
                    <a:pt x="31" y="906"/>
                  </a:lnTo>
                  <a:close/>
                  <a:moveTo>
                    <a:pt x="0" y="0"/>
                  </a:moveTo>
                  <a:lnTo>
                    <a:pt x="63"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85" name="Freeform 70">
              <a:extLst>
                <a:ext uri="{FF2B5EF4-FFF2-40B4-BE49-F238E27FC236}">
                  <a16:creationId xmlns:a16="http://schemas.microsoft.com/office/drawing/2014/main" id="{5E4AC399-2EC0-96A7-EA75-F6F2A23D6334}"/>
                </a:ext>
              </a:extLst>
            </p:cNvPr>
            <p:cNvSpPr>
              <a:spLocks noEditPoints="1"/>
            </p:cNvSpPr>
            <p:nvPr/>
          </p:nvSpPr>
          <p:spPr bwMode="auto">
            <a:xfrm>
              <a:off x="5087938" y="3160713"/>
              <a:ext cx="100013" cy="1438275"/>
            </a:xfrm>
            <a:custGeom>
              <a:avLst/>
              <a:gdLst>
                <a:gd name="T0" fmla="*/ 0 w 63"/>
                <a:gd name="T1" fmla="*/ 906 h 906"/>
                <a:gd name="T2" fmla="*/ 63 w 63"/>
                <a:gd name="T3" fmla="*/ 906 h 906"/>
                <a:gd name="T4" fmla="*/ 0 w 63"/>
                <a:gd name="T5" fmla="*/ 906 h 906"/>
                <a:gd name="T6" fmla="*/ 31 w 63"/>
                <a:gd name="T7" fmla="*/ 906 h 906"/>
                <a:gd name="T8" fmla="*/ 31 w 63"/>
                <a:gd name="T9" fmla="*/ 0 h 906"/>
                <a:gd name="T10" fmla="*/ 31 w 63"/>
                <a:gd name="T11" fmla="*/ 906 h 906"/>
                <a:gd name="T12" fmla="*/ 0 w 63"/>
                <a:gd name="T13" fmla="*/ 0 h 906"/>
                <a:gd name="T14" fmla="*/ 63 w 63"/>
                <a:gd name="T15" fmla="*/ 0 h 906"/>
                <a:gd name="T16" fmla="*/ 0 w 63"/>
                <a:gd name="T17"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06">
                  <a:moveTo>
                    <a:pt x="0" y="906"/>
                  </a:moveTo>
                  <a:lnTo>
                    <a:pt x="63" y="906"/>
                  </a:lnTo>
                  <a:lnTo>
                    <a:pt x="0" y="906"/>
                  </a:lnTo>
                  <a:close/>
                  <a:moveTo>
                    <a:pt x="31" y="906"/>
                  </a:moveTo>
                  <a:lnTo>
                    <a:pt x="31" y="0"/>
                  </a:lnTo>
                  <a:lnTo>
                    <a:pt x="31" y="906"/>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6" name="Rectangle 285">
              <a:extLst>
                <a:ext uri="{FF2B5EF4-FFF2-40B4-BE49-F238E27FC236}">
                  <a16:creationId xmlns:a16="http://schemas.microsoft.com/office/drawing/2014/main" id="{B3A0F68D-EC01-890C-5F4D-795AF8218A03}"/>
                </a:ext>
              </a:extLst>
            </p:cNvPr>
            <p:cNvSpPr>
              <a:spLocks noChangeArrowheads="1"/>
            </p:cNvSpPr>
            <p:nvPr/>
          </p:nvSpPr>
          <p:spPr bwMode="auto">
            <a:xfrm>
              <a:off x="5038725" y="3852863"/>
              <a:ext cx="198438" cy="52070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87" name="Rectangle 286">
              <a:extLst>
                <a:ext uri="{FF2B5EF4-FFF2-40B4-BE49-F238E27FC236}">
                  <a16:creationId xmlns:a16="http://schemas.microsoft.com/office/drawing/2014/main" id="{0C63CEA6-F1EE-8576-96BB-EA6518DC6ACF}"/>
                </a:ext>
              </a:extLst>
            </p:cNvPr>
            <p:cNvSpPr>
              <a:spLocks noChangeArrowheads="1"/>
            </p:cNvSpPr>
            <p:nvPr/>
          </p:nvSpPr>
          <p:spPr bwMode="auto">
            <a:xfrm>
              <a:off x="5038725" y="3852863"/>
              <a:ext cx="198438" cy="52070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8" name="Freeform 73">
              <a:extLst>
                <a:ext uri="{FF2B5EF4-FFF2-40B4-BE49-F238E27FC236}">
                  <a16:creationId xmlns:a16="http://schemas.microsoft.com/office/drawing/2014/main" id="{5ADCF15B-864F-946B-F8DB-08273C73B517}"/>
                </a:ext>
              </a:extLst>
            </p:cNvPr>
            <p:cNvSpPr>
              <a:spLocks/>
            </p:cNvSpPr>
            <p:nvPr/>
          </p:nvSpPr>
          <p:spPr bwMode="auto">
            <a:xfrm>
              <a:off x="5038725" y="4095751"/>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89" name="Oval 288">
              <a:extLst>
                <a:ext uri="{FF2B5EF4-FFF2-40B4-BE49-F238E27FC236}">
                  <a16:creationId xmlns:a16="http://schemas.microsoft.com/office/drawing/2014/main" id="{9F247F37-7669-148F-D662-0E0DF666BCFE}"/>
                </a:ext>
              </a:extLst>
            </p:cNvPr>
            <p:cNvSpPr>
              <a:spLocks noChangeArrowheads="1"/>
            </p:cNvSpPr>
            <p:nvPr/>
          </p:nvSpPr>
          <p:spPr bwMode="auto">
            <a:xfrm>
              <a:off x="3908425" y="3392488"/>
              <a:ext cx="63500" cy="63500"/>
            </a:xfrm>
            <a:prstGeom prst="ellipse">
              <a:avLst/>
            </a:prstGeom>
            <a:solidFill>
              <a:srgbClr val="D3CE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90" name="Oval 289">
              <a:extLst>
                <a:ext uri="{FF2B5EF4-FFF2-40B4-BE49-F238E27FC236}">
                  <a16:creationId xmlns:a16="http://schemas.microsoft.com/office/drawing/2014/main" id="{89C2B5B4-9F5C-CC82-A132-511E39BC9C46}"/>
                </a:ext>
              </a:extLst>
            </p:cNvPr>
            <p:cNvSpPr>
              <a:spLocks noChangeArrowheads="1"/>
            </p:cNvSpPr>
            <p:nvPr/>
          </p:nvSpPr>
          <p:spPr bwMode="auto">
            <a:xfrm>
              <a:off x="3908425" y="3392488"/>
              <a:ext cx="63500" cy="63500"/>
            </a:xfrm>
            <a:prstGeom prst="ellipse">
              <a:avLst/>
            </a:prstGeom>
            <a:solidFill>
              <a:schemeClr val="bg1">
                <a:lumMod val="50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291" name="Freeform 76">
              <a:extLst>
                <a:ext uri="{FF2B5EF4-FFF2-40B4-BE49-F238E27FC236}">
                  <a16:creationId xmlns:a16="http://schemas.microsoft.com/office/drawing/2014/main" id="{5AF7BCB4-1FB8-D70B-157F-489EE9E31069}"/>
                </a:ext>
              </a:extLst>
            </p:cNvPr>
            <p:cNvSpPr>
              <a:spLocks noEditPoints="1"/>
            </p:cNvSpPr>
            <p:nvPr/>
          </p:nvSpPr>
          <p:spPr bwMode="auto">
            <a:xfrm>
              <a:off x="2928938" y="3992563"/>
              <a:ext cx="100013" cy="1022350"/>
            </a:xfrm>
            <a:custGeom>
              <a:avLst/>
              <a:gdLst>
                <a:gd name="T0" fmla="*/ 0 w 63"/>
                <a:gd name="T1" fmla="*/ 644 h 644"/>
                <a:gd name="T2" fmla="*/ 63 w 63"/>
                <a:gd name="T3" fmla="*/ 644 h 644"/>
                <a:gd name="T4" fmla="*/ 0 w 63"/>
                <a:gd name="T5" fmla="*/ 644 h 644"/>
                <a:gd name="T6" fmla="*/ 31 w 63"/>
                <a:gd name="T7" fmla="*/ 644 h 644"/>
                <a:gd name="T8" fmla="*/ 31 w 63"/>
                <a:gd name="T9" fmla="*/ 0 h 644"/>
                <a:gd name="T10" fmla="*/ 31 w 63"/>
                <a:gd name="T11" fmla="*/ 644 h 644"/>
                <a:gd name="T12" fmla="*/ 0 w 63"/>
                <a:gd name="T13" fmla="*/ 0 h 644"/>
                <a:gd name="T14" fmla="*/ 63 w 63"/>
                <a:gd name="T15" fmla="*/ 0 h 644"/>
                <a:gd name="T16" fmla="*/ 0 w 63"/>
                <a:gd name="T1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44">
                  <a:moveTo>
                    <a:pt x="0" y="644"/>
                  </a:moveTo>
                  <a:lnTo>
                    <a:pt x="63" y="644"/>
                  </a:lnTo>
                  <a:lnTo>
                    <a:pt x="0" y="644"/>
                  </a:lnTo>
                  <a:close/>
                  <a:moveTo>
                    <a:pt x="31" y="644"/>
                  </a:moveTo>
                  <a:lnTo>
                    <a:pt x="31" y="0"/>
                  </a:lnTo>
                  <a:lnTo>
                    <a:pt x="31" y="644"/>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92" name="Freeform 77">
              <a:extLst>
                <a:ext uri="{FF2B5EF4-FFF2-40B4-BE49-F238E27FC236}">
                  <a16:creationId xmlns:a16="http://schemas.microsoft.com/office/drawing/2014/main" id="{B384D5AD-D3CD-2051-A9E6-1D616C83F785}"/>
                </a:ext>
              </a:extLst>
            </p:cNvPr>
            <p:cNvSpPr>
              <a:spLocks noEditPoints="1"/>
            </p:cNvSpPr>
            <p:nvPr/>
          </p:nvSpPr>
          <p:spPr bwMode="auto">
            <a:xfrm>
              <a:off x="2928938" y="3992563"/>
              <a:ext cx="100013" cy="1022350"/>
            </a:xfrm>
            <a:custGeom>
              <a:avLst/>
              <a:gdLst>
                <a:gd name="T0" fmla="*/ 0 w 63"/>
                <a:gd name="T1" fmla="*/ 644 h 644"/>
                <a:gd name="T2" fmla="*/ 63 w 63"/>
                <a:gd name="T3" fmla="*/ 644 h 644"/>
                <a:gd name="T4" fmla="*/ 0 w 63"/>
                <a:gd name="T5" fmla="*/ 644 h 644"/>
                <a:gd name="T6" fmla="*/ 31 w 63"/>
                <a:gd name="T7" fmla="*/ 644 h 644"/>
                <a:gd name="T8" fmla="*/ 31 w 63"/>
                <a:gd name="T9" fmla="*/ 0 h 644"/>
                <a:gd name="T10" fmla="*/ 31 w 63"/>
                <a:gd name="T11" fmla="*/ 644 h 644"/>
                <a:gd name="T12" fmla="*/ 0 w 63"/>
                <a:gd name="T13" fmla="*/ 0 h 644"/>
                <a:gd name="T14" fmla="*/ 63 w 63"/>
                <a:gd name="T15" fmla="*/ 0 h 644"/>
                <a:gd name="T16" fmla="*/ 0 w 63"/>
                <a:gd name="T1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44">
                  <a:moveTo>
                    <a:pt x="0" y="644"/>
                  </a:moveTo>
                  <a:lnTo>
                    <a:pt x="63" y="644"/>
                  </a:lnTo>
                  <a:lnTo>
                    <a:pt x="0" y="644"/>
                  </a:lnTo>
                  <a:close/>
                  <a:moveTo>
                    <a:pt x="31" y="644"/>
                  </a:moveTo>
                  <a:lnTo>
                    <a:pt x="31" y="0"/>
                  </a:lnTo>
                  <a:lnTo>
                    <a:pt x="31" y="644"/>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3" name="Rectangle 292">
              <a:extLst>
                <a:ext uri="{FF2B5EF4-FFF2-40B4-BE49-F238E27FC236}">
                  <a16:creationId xmlns:a16="http://schemas.microsoft.com/office/drawing/2014/main" id="{29DB29EF-4170-2A8F-8FB9-3D747A1C7809}"/>
                </a:ext>
              </a:extLst>
            </p:cNvPr>
            <p:cNvSpPr>
              <a:spLocks noChangeArrowheads="1"/>
            </p:cNvSpPr>
            <p:nvPr/>
          </p:nvSpPr>
          <p:spPr bwMode="auto">
            <a:xfrm>
              <a:off x="2879725" y="4121151"/>
              <a:ext cx="198438" cy="622300"/>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94" name="Rectangle 293">
              <a:extLst>
                <a:ext uri="{FF2B5EF4-FFF2-40B4-BE49-F238E27FC236}">
                  <a16:creationId xmlns:a16="http://schemas.microsoft.com/office/drawing/2014/main" id="{ADD779A8-E752-E93E-8751-9BF5921CB993}"/>
                </a:ext>
              </a:extLst>
            </p:cNvPr>
            <p:cNvSpPr>
              <a:spLocks noChangeArrowheads="1"/>
            </p:cNvSpPr>
            <p:nvPr/>
          </p:nvSpPr>
          <p:spPr bwMode="auto">
            <a:xfrm>
              <a:off x="2879725" y="4121151"/>
              <a:ext cx="198438" cy="62230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5" name="Freeform 80">
              <a:extLst>
                <a:ext uri="{FF2B5EF4-FFF2-40B4-BE49-F238E27FC236}">
                  <a16:creationId xmlns:a16="http://schemas.microsoft.com/office/drawing/2014/main" id="{D877CB2F-BAEB-10C9-AC44-B3599499885D}"/>
                </a:ext>
              </a:extLst>
            </p:cNvPr>
            <p:cNvSpPr>
              <a:spLocks/>
            </p:cNvSpPr>
            <p:nvPr/>
          </p:nvSpPr>
          <p:spPr bwMode="auto">
            <a:xfrm>
              <a:off x="2879725" y="4457701"/>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6" name="Freeform 81">
              <a:extLst>
                <a:ext uri="{FF2B5EF4-FFF2-40B4-BE49-F238E27FC236}">
                  <a16:creationId xmlns:a16="http://schemas.microsoft.com/office/drawing/2014/main" id="{09DFED02-4358-DBDB-4D53-E13215ABD28E}"/>
                </a:ext>
              </a:extLst>
            </p:cNvPr>
            <p:cNvSpPr>
              <a:spLocks noEditPoints="1"/>
            </p:cNvSpPr>
            <p:nvPr/>
          </p:nvSpPr>
          <p:spPr bwMode="auto">
            <a:xfrm>
              <a:off x="4127500" y="3570288"/>
              <a:ext cx="98425" cy="1211263"/>
            </a:xfrm>
            <a:custGeom>
              <a:avLst/>
              <a:gdLst>
                <a:gd name="T0" fmla="*/ 0 w 62"/>
                <a:gd name="T1" fmla="*/ 763 h 763"/>
                <a:gd name="T2" fmla="*/ 62 w 62"/>
                <a:gd name="T3" fmla="*/ 763 h 763"/>
                <a:gd name="T4" fmla="*/ 0 w 62"/>
                <a:gd name="T5" fmla="*/ 763 h 763"/>
                <a:gd name="T6" fmla="*/ 31 w 62"/>
                <a:gd name="T7" fmla="*/ 763 h 763"/>
                <a:gd name="T8" fmla="*/ 31 w 62"/>
                <a:gd name="T9" fmla="*/ 0 h 763"/>
                <a:gd name="T10" fmla="*/ 31 w 62"/>
                <a:gd name="T11" fmla="*/ 763 h 763"/>
                <a:gd name="T12" fmla="*/ 0 w 62"/>
                <a:gd name="T13" fmla="*/ 0 h 763"/>
                <a:gd name="T14" fmla="*/ 62 w 62"/>
                <a:gd name="T15" fmla="*/ 0 h 763"/>
                <a:gd name="T16" fmla="*/ 0 w 62"/>
                <a:gd name="T17"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3">
                  <a:moveTo>
                    <a:pt x="0" y="763"/>
                  </a:moveTo>
                  <a:lnTo>
                    <a:pt x="62" y="763"/>
                  </a:lnTo>
                  <a:lnTo>
                    <a:pt x="0" y="763"/>
                  </a:lnTo>
                  <a:close/>
                  <a:moveTo>
                    <a:pt x="31" y="763"/>
                  </a:moveTo>
                  <a:lnTo>
                    <a:pt x="31" y="0"/>
                  </a:lnTo>
                  <a:lnTo>
                    <a:pt x="31" y="763"/>
                  </a:lnTo>
                  <a:close/>
                  <a:moveTo>
                    <a:pt x="0" y="0"/>
                  </a:moveTo>
                  <a:lnTo>
                    <a:pt x="62"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97" name="Freeform 82">
              <a:extLst>
                <a:ext uri="{FF2B5EF4-FFF2-40B4-BE49-F238E27FC236}">
                  <a16:creationId xmlns:a16="http://schemas.microsoft.com/office/drawing/2014/main" id="{FB3BC419-83BC-2EEF-BBE2-B76D41C398A1}"/>
                </a:ext>
              </a:extLst>
            </p:cNvPr>
            <p:cNvSpPr>
              <a:spLocks noEditPoints="1"/>
            </p:cNvSpPr>
            <p:nvPr/>
          </p:nvSpPr>
          <p:spPr bwMode="auto">
            <a:xfrm>
              <a:off x="4127500" y="3570288"/>
              <a:ext cx="98425" cy="1211263"/>
            </a:xfrm>
            <a:custGeom>
              <a:avLst/>
              <a:gdLst>
                <a:gd name="T0" fmla="*/ 0 w 62"/>
                <a:gd name="T1" fmla="*/ 763 h 763"/>
                <a:gd name="T2" fmla="*/ 62 w 62"/>
                <a:gd name="T3" fmla="*/ 763 h 763"/>
                <a:gd name="T4" fmla="*/ 0 w 62"/>
                <a:gd name="T5" fmla="*/ 763 h 763"/>
                <a:gd name="T6" fmla="*/ 31 w 62"/>
                <a:gd name="T7" fmla="*/ 763 h 763"/>
                <a:gd name="T8" fmla="*/ 31 w 62"/>
                <a:gd name="T9" fmla="*/ 0 h 763"/>
                <a:gd name="T10" fmla="*/ 31 w 62"/>
                <a:gd name="T11" fmla="*/ 763 h 763"/>
                <a:gd name="T12" fmla="*/ 0 w 62"/>
                <a:gd name="T13" fmla="*/ 0 h 763"/>
                <a:gd name="T14" fmla="*/ 62 w 62"/>
                <a:gd name="T15" fmla="*/ 0 h 763"/>
                <a:gd name="T16" fmla="*/ 0 w 62"/>
                <a:gd name="T17"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3">
                  <a:moveTo>
                    <a:pt x="0" y="763"/>
                  </a:moveTo>
                  <a:lnTo>
                    <a:pt x="62" y="763"/>
                  </a:lnTo>
                  <a:lnTo>
                    <a:pt x="0" y="763"/>
                  </a:lnTo>
                  <a:close/>
                  <a:moveTo>
                    <a:pt x="31" y="763"/>
                  </a:moveTo>
                  <a:lnTo>
                    <a:pt x="31" y="0"/>
                  </a:lnTo>
                  <a:lnTo>
                    <a:pt x="31" y="763"/>
                  </a:lnTo>
                  <a:close/>
                  <a:moveTo>
                    <a:pt x="0" y="0"/>
                  </a:moveTo>
                  <a:lnTo>
                    <a:pt x="62"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298" name="Rectangle 297">
              <a:extLst>
                <a:ext uri="{FF2B5EF4-FFF2-40B4-BE49-F238E27FC236}">
                  <a16:creationId xmlns:a16="http://schemas.microsoft.com/office/drawing/2014/main" id="{406D54B1-578D-AE15-207F-144A25F13398}"/>
                </a:ext>
              </a:extLst>
            </p:cNvPr>
            <p:cNvSpPr>
              <a:spLocks noChangeArrowheads="1"/>
            </p:cNvSpPr>
            <p:nvPr/>
          </p:nvSpPr>
          <p:spPr bwMode="auto">
            <a:xfrm>
              <a:off x="4078288" y="3894138"/>
              <a:ext cx="198438" cy="704850"/>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99" name="Rectangle 298">
              <a:extLst>
                <a:ext uri="{FF2B5EF4-FFF2-40B4-BE49-F238E27FC236}">
                  <a16:creationId xmlns:a16="http://schemas.microsoft.com/office/drawing/2014/main" id="{376F9758-927A-EA2B-2C91-9C36E5794001}"/>
                </a:ext>
              </a:extLst>
            </p:cNvPr>
            <p:cNvSpPr>
              <a:spLocks noChangeArrowheads="1"/>
            </p:cNvSpPr>
            <p:nvPr/>
          </p:nvSpPr>
          <p:spPr bwMode="auto">
            <a:xfrm>
              <a:off x="4078288" y="3894138"/>
              <a:ext cx="198438" cy="7048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0" name="Freeform 85">
              <a:extLst>
                <a:ext uri="{FF2B5EF4-FFF2-40B4-BE49-F238E27FC236}">
                  <a16:creationId xmlns:a16="http://schemas.microsoft.com/office/drawing/2014/main" id="{977A64C0-DFEB-1FE3-769C-9EA71AFF0C2E}"/>
                </a:ext>
              </a:extLst>
            </p:cNvPr>
            <p:cNvSpPr>
              <a:spLocks/>
            </p:cNvSpPr>
            <p:nvPr/>
          </p:nvSpPr>
          <p:spPr bwMode="auto">
            <a:xfrm>
              <a:off x="4078288" y="4059238"/>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1" name="Freeform 86">
              <a:extLst>
                <a:ext uri="{FF2B5EF4-FFF2-40B4-BE49-F238E27FC236}">
                  <a16:creationId xmlns:a16="http://schemas.microsoft.com/office/drawing/2014/main" id="{F2E1FB7D-5E49-D744-B746-2A7DF7E54774}"/>
                </a:ext>
              </a:extLst>
            </p:cNvPr>
            <p:cNvSpPr>
              <a:spLocks noEditPoints="1"/>
            </p:cNvSpPr>
            <p:nvPr/>
          </p:nvSpPr>
          <p:spPr bwMode="auto">
            <a:xfrm>
              <a:off x="5324475" y="3452813"/>
              <a:ext cx="100013" cy="1316038"/>
            </a:xfrm>
            <a:custGeom>
              <a:avLst/>
              <a:gdLst>
                <a:gd name="T0" fmla="*/ 0 w 63"/>
                <a:gd name="T1" fmla="*/ 829 h 829"/>
                <a:gd name="T2" fmla="*/ 63 w 63"/>
                <a:gd name="T3" fmla="*/ 829 h 829"/>
                <a:gd name="T4" fmla="*/ 0 w 63"/>
                <a:gd name="T5" fmla="*/ 829 h 829"/>
                <a:gd name="T6" fmla="*/ 32 w 63"/>
                <a:gd name="T7" fmla="*/ 829 h 829"/>
                <a:gd name="T8" fmla="*/ 32 w 63"/>
                <a:gd name="T9" fmla="*/ 0 h 829"/>
                <a:gd name="T10" fmla="*/ 32 w 63"/>
                <a:gd name="T11" fmla="*/ 829 h 829"/>
                <a:gd name="T12" fmla="*/ 0 w 63"/>
                <a:gd name="T13" fmla="*/ 0 h 829"/>
                <a:gd name="T14" fmla="*/ 63 w 63"/>
                <a:gd name="T15" fmla="*/ 0 h 829"/>
                <a:gd name="T16" fmla="*/ 0 w 63"/>
                <a:gd name="T17"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29">
                  <a:moveTo>
                    <a:pt x="0" y="829"/>
                  </a:moveTo>
                  <a:lnTo>
                    <a:pt x="63" y="829"/>
                  </a:lnTo>
                  <a:lnTo>
                    <a:pt x="0" y="829"/>
                  </a:lnTo>
                  <a:close/>
                  <a:moveTo>
                    <a:pt x="32" y="829"/>
                  </a:moveTo>
                  <a:lnTo>
                    <a:pt x="32" y="0"/>
                  </a:lnTo>
                  <a:lnTo>
                    <a:pt x="32" y="829"/>
                  </a:lnTo>
                  <a:close/>
                  <a:moveTo>
                    <a:pt x="0" y="0"/>
                  </a:moveTo>
                  <a:lnTo>
                    <a:pt x="63"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02" name="Freeform 87">
              <a:extLst>
                <a:ext uri="{FF2B5EF4-FFF2-40B4-BE49-F238E27FC236}">
                  <a16:creationId xmlns:a16="http://schemas.microsoft.com/office/drawing/2014/main" id="{D2965D86-231A-709D-2A0A-15D2CCB5E6A0}"/>
                </a:ext>
              </a:extLst>
            </p:cNvPr>
            <p:cNvSpPr>
              <a:spLocks noEditPoints="1"/>
            </p:cNvSpPr>
            <p:nvPr/>
          </p:nvSpPr>
          <p:spPr bwMode="auto">
            <a:xfrm>
              <a:off x="5324475" y="3452813"/>
              <a:ext cx="100013" cy="1316038"/>
            </a:xfrm>
            <a:custGeom>
              <a:avLst/>
              <a:gdLst>
                <a:gd name="T0" fmla="*/ 0 w 63"/>
                <a:gd name="T1" fmla="*/ 829 h 829"/>
                <a:gd name="T2" fmla="*/ 63 w 63"/>
                <a:gd name="T3" fmla="*/ 829 h 829"/>
                <a:gd name="T4" fmla="*/ 0 w 63"/>
                <a:gd name="T5" fmla="*/ 829 h 829"/>
                <a:gd name="T6" fmla="*/ 32 w 63"/>
                <a:gd name="T7" fmla="*/ 829 h 829"/>
                <a:gd name="T8" fmla="*/ 32 w 63"/>
                <a:gd name="T9" fmla="*/ 0 h 829"/>
                <a:gd name="T10" fmla="*/ 32 w 63"/>
                <a:gd name="T11" fmla="*/ 829 h 829"/>
                <a:gd name="T12" fmla="*/ 0 w 63"/>
                <a:gd name="T13" fmla="*/ 0 h 829"/>
                <a:gd name="T14" fmla="*/ 63 w 63"/>
                <a:gd name="T15" fmla="*/ 0 h 829"/>
                <a:gd name="T16" fmla="*/ 0 w 63"/>
                <a:gd name="T17"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29">
                  <a:moveTo>
                    <a:pt x="0" y="829"/>
                  </a:moveTo>
                  <a:lnTo>
                    <a:pt x="63" y="829"/>
                  </a:lnTo>
                  <a:lnTo>
                    <a:pt x="0" y="829"/>
                  </a:lnTo>
                  <a:close/>
                  <a:moveTo>
                    <a:pt x="32" y="829"/>
                  </a:moveTo>
                  <a:lnTo>
                    <a:pt x="32" y="0"/>
                  </a:lnTo>
                  <a:lnTo>
                    <a:pt x="32" y="829"/>
                  </a:lnTo>
                  <a:close/>
                  <a:moveTo>
                    <a:pt x="0" y="0"/>
                  </a:moveTo>
                  <a:lnTo>
                    <a:pt x="63"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3" name="Rectangle 302">
              <a:extLst>
                <a:ext uri="{FF2B5EF4-FFF2-40B4-BE49-F238E27FC236}">
                  <a16:creationId xmlns:a16="http://schemas.microsoft.com/office/drawing/2014/main" id="{A4535C74-4D8B-5D8A-613A-7A18C332D6B2}"/>
                </a:ext>
              </a:extLst>
            </p:cNvPr>
            <p:cNvSpPr>
              <a:spLocks noChangeArrowheads="1"/>
            </p:cNvSpPr>
            <p:nvPr/>
          </p:nvSpPr>
          <p:spPr bwMode="auto">
            <a:xfrm>
              <a:off x="5275263" y="3581401"/>
              <a:ext cx="198438" cy="881063"/>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dirty="0"/>
            </a:p>
          </p:txBody>
        </p:sp>
        <p:sp>
          <p:nvSpPr>
            <p:cNvPr id="304" name="Rectangle 303">
              <a:extLst>
                <a:ext uri="{FF2B5EF4-FFF2-40B4-BE49-F238E27FC236}">
                  <a16:creationId xmlns:a16="http://schemas.microsoft.com/office/drawing/2014/main" id="{939EC35A-4053-F904-7DE2-8473BFCA0475}"/>
                </a:ext>
              </a:extLst>
            </p:cNvPr>
            <p:cNvSpPr>
              <a:spLocks noChangeArrowheads="1"/>
            </p:cNvSpPr>
            <p:nvPr/>
          </p:nvSpPr>
          <p:spPr bwMode="auto">
            <a:xfrm>
              <a:off x="5275263" y="3581401"/>
              <a:ext cx="198438" cy="8810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5" name="Freeform 90">
              <a:extLst>
                <a:ext uri="{FF2B5EF4-FFF2-40B4-BE49-F238E27FC236}">
                  <a16:creationId xmlns:a16="http://schemas.microsoft.com/office/drawing/2014/main" id="{8FAF0844-3707-B2C7-24A0-412BC05F224A}"/>
                </a:ext>
              </a:extLst>
            </p:cNvPr>
            <p:cNvSpPr>
              <a:spLocks/>
            </p:cNvSpPr>
            <p:nvPr/>
          </p:nvSpPr>
          <p:spPr bwMode="auto">
            <a:xfrm>
              <a:off x="5275263" y="4046538"/>
              <a:ext cx="198438" cy="0"/>
            </a:xfrm>
            <a:custGeom>
              <a:avLst/>
              <a:gdLst>
                <a:gd name="T0" fmla="*/ 0 w 125"/>
                <a:gd name="T1" fmla="*/ 125 w 125"/>
                <a:gd name="T2" fmla="*/ 0 w 125"/>
              </a:gdLst>
              <a:ahLst/>
              <a:cxnLst>
                <a:cxn ang="0">
                  <a:pos x="T0" y="0"/>
                </a:cxn>
                <a:cxn ang="0">
                  <a:pos x="T1" y="0"/>
                </a:cxn>
                <a:cxn ang="0">
                  <a:pos x="T2" y="0"/>
                </a:cxn>
              </a:cxnLst>
              <a:rect l="0" t="0" r="r" b="b"/>
              <a:pathLst>
                <a:path w="125">
                  <a:moveTo>
                    <a:pt x="0" y="0"/>
                  </a:moveTo>
                  <a:lnTo>
                    <a:pt x="125"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07" name="TextBox 306">
              <a:extLst>
                <a:ext uri="{FF2B5EF4-FFF2-40B4-BE49-F238E27FC236}">
                  <a16:creationId xmlns:a16="http://schemas.microsoft.com/office/drawing/2014/main" id="{10D85C08-DE34-6AF5-332F-672A3E51C115}"/>
                </a:ext>
              </a:extLst>
            </p:cNvPr>
            <p:cNvSpPr txBox="1"/>
            <p:nvPr/>
          </p:nvSpPr>
          <p:spPr>
            <a:xfrm>
              <a:off x="2425904" y="5418931"/>
              <a:ext cx="376519" cy="434985"/>
            </a:xfrm>
            <a:prstGeom prst="rect">
              <a:avLst/>
            </a:prstGeom>
            <a:noFill/>
          </p:spPr>
          <p:txBody>
            <a:bodyPr wrap="none" rtlCol="0">
              <a:spAutoFit/>
            </a:bodyPr>
            <a:lstStyle/>
            <a:p>
              <a:r>
                <a:rPr lang="en-GB" sz="1600" b="1" dirty="0"/>
                <a:t>C</a:t>
              </a:r>
              <a:endParaRPr lang="en-GB" sz="1600" b="1" dirty="0">
                <a:effectLst/>
              </a:endParaRPr>
            </a:p>
          </p:txBody>
        </p:sp>
        <p:sp>
          <p:nvSpPr>
            <p:cNvPr id="308" name="TextBox 307">
              <a:extLst>
                <a:ext uri="{FF2B5EF4-FFF2-40B4-BE49-F238E27FC236}">
                  <a16:creationId xmlns:a16="http://schemas.microsoft.com/office/drawing/2014/main" id="{940B024C-A804-8B67-67C2-17732E71677B}"/>
                </a:ext>
              </a:extLst>
            </p:cNvPr>
            <p:cNvSpPr txBox="1"/>
            <p:nvPr/>
          </p:nvSpPr>
          <p:spPr>
            <a:xfrm>
              <a:off x="3654211" y="5418931"/>
              <a:ext cx="475170" cy="434985"/>
            </a:xfrm>
            <a:prstGeom prst="rect">
              <a:avLst/>
            </a:prstGeom>
            <a:noFill/>
          </p:spPr>
          <p:txBody>
            <a:bodyPr wrap="none" rtlCol="0">
              <a:spAutoFit/>
            </a:bodyPr>
            <a:lstStyle/>
            <a:p>
              <a:r>
                <a:rPr lang="en-GB" sz="1600" b="1" dirty="0"/>
                <a:t>W</a:t>
              </a:r>
              <a:endParaRPr lang="en-GB" sz="1600" b="1" dirty="0">
                <a:effectLst/>
              </a:endParaRPr>
            </a:p>
          </p:txBody>
        </p:sp>
        <p:sp>
          <p:nvSpPr>
            <p:cNvPr id="309" name="TextBox 308">
              <a:extLst>
                <a:ext uri="{FF2B5EF4-FFF2-40B4-BE49-F238E27FC236}">
                  <a16:creationId xmlns:a16="http://schemas.microsoft.com/office/drawing/2014/main" id="{D9F7DFD8-A743-ACD1-D7BB-2A61022A1C06}"/>
                </a:ext>
              </a:extLst>
            </p:cNvPr>
            <p:cNvSpPr txBox="1"/>
            <p:nvPr/>
          </p:nvSpPr>
          <p:spPr>
            <a:xfrm>
              <a:off x="4892864" y="5419338"/>
              <a:ext cx="403238" cy="434985"/>
            </a:xfrm>
            <a:prstGeom prst="rect">
              <a:avLst/>
            </a:prstGeom>
            <a:noFill/>
          </p:spPr>
          <p:txBody>
            <a:bodyPr wrap="none" rtlCol="0">
              <a:spAutoFit/>
            </a:bodyPr>
            <a:lstStyle/>
            <a:p>
              <a:r>
                <a:rPr lang="en-GB" sz="1600" b="1" dirty="0"/>
                <a:t>D</a:t>
              </a:r>
              <a:endParaRPr lang="en-GB" sz="1600" b="1" dirty="0">
                <a:effectLst/>
              </a:endParaRPr>
            </a:p>
          </p:txBody>
        </p:sp>
        <p:sp>
          <p:nvSpPr>
            <p:cNvPr id="310" name="TextBox 309">
              <a:extLst>
                <a:ext uri="{FF2B5EF4-FFF2-40B4-BE49-F238E27FC236}">
                  <a16:creationId xmlns:a16="http://schemas.microsoft.com/office/drawing/2014/main" id="{75BB1BBB-23D9-43C7-9E9E-2420D6D84486}"/>
                </a:ext>
              </a:extLst>
            </p:cNvPr>
            <p:cNvSpPr txBox="1"/>
            <p:nvPr/>
          </p:nvSpPr>
          <p:spPr>
            <a:xfrm>
              <a:off x="1433182" y="4326965"/>
              <a:ext cx="503943" cy="434985"/>
            </a:xfrm>
            <a:prstGeom prst="rect">
              <a:avLst/>
            </a:prstGeom>
            <a:noFill/>
          </p:spPr>
          <p:txBody>
            <a:bodyPr wrap="none" rtlCol="0">
              <a:spAutoFit/>
            </a:bodyPr>
            <a:lstStyle/>
            <a:p>
              <a:r>
                <a:rPr lang="en-GB" sz="1600" dirty="0"/>
                <a:t>50</a:t>
              </a:r>
              <a:endParaRPr lang="en-GB" sz="1600" dirty="0">
                <a:effectLst/>
              </a:endParaRPr>
            </a:p>
          </p:txBody>
        </p:sp>
        <p:sp>
          <p:nvSpPr>
            <p:cNvPr id="311" name="TextBox 310">
              <a:extLst>
                <a:ext uri="{FF2B5EF4-FFF2-40B4-BE49-F238E27FC236}">
                  <a16:creationId xmlns:a16="http://schemas.microsoft.com/office/drawing/2014/main" id="{FFE6F010-D480-BCB6-4332-E40CE7AAF336}"/>
                </a:ext>
              </a:extLst>
            </p:cNvPr>
            <p:cNvSpPr txBox="1"/>
            <p:nvPr/>
          </p:nvSpPr>
          <p:spPr>
            <a:xfrm>
              <a:off x="1376163" y="3323820"/>
              <a:ext cx="637535" cy="434985"/>
            </a:xfrm>
            <a:prstGeom prst="rect">
              <a:avLst/>
            </a:prstGeom>
            <a:noFill/>
          </p:spPr>
          <p:txBody>
            <a:bodyPr wrap="none" rtlCol="0">
              <a:spAutoFit/>
            </a:bodyPr>
            <a:lstStyle/>
            <a:p>
              <a:r>
                <a:rPr lang="en-GB" sz="1600" dirty="0"/>
                <a:t>100</a:t>
              </a:r>
              <a:endParaRPr lang="en-GB" sz="1600" dirty="0">
                <a:effectLst/>
              </a:endParaRPr>
            </a:p>
          </p:txBody>
        </p:sp>
        <p:sp>
          <p:nvSpPr>
            <p:cNvPr id="312" name="TextBox 311">
              <a:extLst>
                <a:ext uri="{FF2B5EF4-FFF2-40B4-BE49-F238E27FC236}">
                  <a16:creationId xmlns:a16="http://schemas.microsoft.com/office/drawing/2014/main" id="{D4F06F9A-6E04-7BF5-64FC-EAEBADBCF96A}"/>
                </a:ext>
              </a:extLst>
            </p:cNvPr>
            <p:cNvSpPr txBox="1"/>
            <p:nvPr/>
          </p:nvSpPr>
          <p:spPr>
            <a:xfrm>
              <a:off x="1332406" y="2365305"/>
              <a:ext cx="637535" cy="434985"/>
            </a:xfrm>
            <a:prstGeom prst="rect">
              <a:avLst/>
            </a:prstGeom>
            <a:noFill/>
          </p:spPr>
          <p:txBody>
            <a:bodyPr wrap="none" rtlCol="0">
              <a:spAutoFit/>
            </a:bodyPr>
            <a:lstStyle/>
            <a:p>
              <a:r>
                <a:rPr lang="en-GB" sz="1600" dirty="0"/>
                <a:t>150</a:t>
              </a:r>
              <a:endParaRPr lang="en-GB" sz="1600" dirty="0">
                <a:effectLst/>
              </a:endParaRPr>
            </a:p>
          </p:txBody>
        </p:sp>
        <p:sp>
          <p:nvSpPr>
            <p:cNvPr id="313" name="TextBox 312">
              <a:extLst>
                <a:ext uri="{FF2B5EF4-FFF2-40B4-BE49-F238E27FC236}">
                  <a16:creationId xmlns:a16="http://schemas.microsoft.com/office/drawing/2014/main" id="{3AD1E385-4C67-8144-E6B1-D53A0032CD5B}"/>
                </a:ext>
              </a:extLst>
            </p:cNvPr>
            <p:cNvSpPr txBox="1"/>
            <p:nvPr/>
          </p:nvSpPr>
          <p:spPr>
            <a:xfrm>
              <a:off x="1325489" y="1434110"/>
              <a:ext cx="637535" cy="434985"/>
            </a:xfrm>
            <a:prstGeom prst="rect">
              <a:avLst/>
            </a:prstGeom>
            <a:noFill/>
          </p:spPr>
          <p:txBody>
            <a:bodyPr wrap="none" rtlCol="0">
              <a:spAutoFit/>
            </a:bodyPr>
            <a:lstStyle/>
            <a:p>
              <a:r>
                <a:rPr lang="en-GB" sz="1600" dirty="0"/>
                <a:t>200</a:t>
              </a:r>
              <a:endParaRPr lang="en-GB" sz="1600" dirty="0">
                <a:effectLst/>
              </a:endParaRPr>
            </a:p>
          </p:txBody>
        </p:sp>
      </p:grpSp>
      <p:grpSp>
        <p:nvGrpSpPr>
          <p:cNvPr id="345" name="Group 344">
            <a:extLst>
              <a:ext uri="{FF2B5EF4-FFF2-40B4-BE49-F238E27FC236}">
                <a16:creationId xmlns:a16="http://schemas.microsoft.com/office/drawing/2014/main" id="{A05569AE-A08E-4F1E-9DC6-96B59466D5F7}"/>
              </a:ext>
            </a:extLst>
          </p:cNvPr>
          <p:cNvGrpSpPr/>
          <p:nvPr/>
        </p:nvGrpSpPr>
        <p:grpSpPr>
          <a:xfrm>
            <a:off x="52762" y="1460541"/>
            <a:ext cx="3700429" cy="3644020"/>
            <a:chOff x="-200954" y="1346200"/>
            <a:chExt cx="4744380" cy="4681955"/>
          </a:xfrm>
        </p:grpSpPr>
        <p:sp>
          <p:nvSpPr>
            <p:cNvPr id="346" name="Line 10">
              <a:extLst>
                <a:ext uri="{FF2B5EF4-FFF2-40B4-BE49-F238E27FC236}">
                  <a16:creationId xmlns:a16="http://schemas.microsoft.com/office/drawing/2014/main" id="{83F4386A-7856-1C4E-F1A6-7345C293DB2C}"/>
                </a:ext>
              </a:extLst>
            </p:cNvPr>
            <p:cNvSpPr>
              <a:spLocks noChangeShapeType="1"/>
            </p:cNvSpPr>
            <p:nvPr/>
          </p:nvSpPr>
          <p:spPr bwMode="auto">
            <a:xfrm>
              <a:off x="685801" y="5511800"/>
              <a:ext cx="38576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7" name="Line 11">
              <a:extLst>
                <a:ext uri="{FF2B5EF4-FFF2-40B4-BE49-F238E27FC236}">
                  <a16:creationId xmlns:a16="http://schemas.microsoft.com/office/drawing/2014/main" id="{64DBFD1F-242E-4A20-5547-3A8A572BEC02}"/>
                </a:ext>
              </a:extLst>
            </p:cNvPr>
            <p:cNvSpPr>
              <a:spLocks noChangeShapeType="1"/>
            </p:cNvSpPr>
            <p:nvPr/>
          </p:nvSpPr>
          <p:spPr bwMode="auto">
            <a:xfrm>
              <a:off x="1370013" y="551180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8" name="Line 12">
              <a:extLst>
                <a:ext uri="{FF2B5EF4-FFF2-40B4-BE49-F238E27FC236}">
                  <a16:creationId xmlns:a16="http://schemas.microsoft.com/office/drawing/2014/main" id="{43BF541E-1952-5A0D-4087-24169360493A}"/>
                </a:ext>
              </a:extLst>
            </p:cNvPr>
            <p:cNvSpPr>
              <a:spLocks noChangeShapeType="1"/>
            </p:cNvSpPr>
            <p:nvPr/>
          </p:nvSpPr>
          <p:spPr bwMode="auto">
            <a:xfrm>
              <a:off x="2614613" y="551180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49" name="Line 13">
              <a:extLst>
                <a:ext uri="{FF2B5EF4-FFF2-40B4-BE49-F238E27FC236}">
                  <a16:creationId xmlns:a16="http://schemas.microsoft.com/office/drawing/2014/main" id="{3BFC45BB-2825-8B5D-12E2-04B69CAB225F}"/>
                </a:ext>
              </a:extLst>
            </p:cNvPr>
            <p:cNvSpPr>
              <a:spLocks noChangeShapeType="1"/>
            </p:cNvSpPr>
            <p:nvPr/>
          </p:nvSpPr>
          <p:spPr bwMode="auto">
            <a:xfrm>
              <a:off x="3859213" y="551180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0" name="Line 18">
              <a:extLst>
                <a:ext uri="{FF2B5EF4-FFF2-40B4-BE49-F238E27FC236}">
                  <a16:creationId xmlns:a16="http://schemas.microsoft.com/office/drawing/2014/main" id="{5F14F6BF-25DB-1B16-68F9-E740F35902D4}"/>
                </a:ext>
              </a:extLst>
            </p:cNvPr>
            <p:cNvSpPr>
              <a:spLocks noChangeShapeType="1"/>
            </p:cNvSpPr>
            <p:nvPr/>
          </p:nvSpPr>
          <p:spPr bwMode="auto">
            <a:xfrm>
              <a:off x="685801" y="1346200"/>
              <a:ext cx="0" cy="41656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1" name="Line 19">
              <a:extLst>
                <a:ext uri="{FF2B5EF4-FFF2-40B4-BE49-F238E27FC236}">
                  <a16:creationId xmlns:a16="http://schemas.microsoft.com/office/drawing/2014/main" id="{623C58F4-4B36-17A6-E12D-0DD69681662C}"/>
                </a:ext>
              </a:extLst>
            </p:cNvPr>
            <p:cNvSpPr>
              <a:spLocks noChangeShapeType="1"/>
            </p:cNvSpPr>
            <p:nvPr/>
          </p:nvSpPr>
          <p:spPr bwMode="auto">
            <a:xfrm flipH="1">
              <a:off x="619126" y="5511800"/>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2" name="Line 20">
              <a:extLst>
                <a:ext uri="{FF2B5EF4-FFF2-40B4-BE49-F238E27FC236}">
                  <a16:creationId xmlns:a16="http://schemas.microsoft.com/office/drawing/2014/main" id="{A2B4FBCB-2BE5-E24A-0D7D-3C2B725FA7E3}"/>
                </a:ext>
              </a:extLst>
            </p:cNvPr>
            <p:cNvSpPr>
              <a:spLocks noChangeShapeType="1"/>
            </p:cNvSpPr>
            <p:nvPr/>
          </p:nvSpPr>
          <p:spPr bwMode="auto">
            <a:xfrm flipH="1">
              <a:off x="619126" y="434022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3" name="Line 21">
              <a:extLst>
                <a:ext uri="{FF2B5EF4-FFF2-40B4-BE49-F238E27FC236}">
                  <a16:creationId xmlns:a16="http://schemas.microsoft.com/office/drawing/2014/main" id="{17ED715A-227F-0022-326B-09CEC9A32CA4}"/>
                </a:ext>
              </a:extLst>
            </p:cNvPr>
            <p:cNvSpPr>
              <a:spLocks noChangeShapeType="1"/>
            </p:cNvSpPr>
            <p:nvPr/>
          </p:nvSpPr>
          <p:spPr bwMode="auto">
            <a:xfrm flipH="1">
              <a:off x="619126" y="3168650"/>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4" name="Line 22">
              <a:extLst>
                <a:ext uri="{FF2B5EF4-FFF2-40B4-BE49-F238E27FC236}">
                  <a16:creationId xmlns:a16="http://schemas.microsoft.com/office/drawing/2014/main" id="{F2AB6AE7-DE08-5C4D-8AF3-9BE0A41431A5}"/>
                </a:ext>
              </a:extLst>
            </p:cNvPr>
            <p:cNvSpPr>
              <a:spLocks noChangeShapeType="1"/>
            </p:cNvSpPr>
            <p:nvPr/>
          </p:nvSpPr>
          <p:spPr bwMode="auto">
            <a:xfrm flipH="1">
              <a:off x="619126" y="19970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5" name="Freeform 28">
              <a:extLst>
                <a:ext uri="{FF2B5EF4-FFF2-40B4-BE49-F238E27FC236}">
                  <a16:creationId xmlns:a16="http://schemas.microsoft.com/office/drawing/2014/main" id="{C0A7D2CD-2371-47B9-6449-766CDAFF33B6}"/>
                </a:ext>
              </a:extLst>
            </p:cNvPr>
            <p:cNvSpPr>
              <a:spLocks noEditPoints="1"/>
            </p:cNvSpPr>
            <p:nvPr/>
          </p:nvSpPr>
          <p:spPr bwMode="auto">
            <a:xfrm>
              <a:off x="950913" y="2749550"/>
              <a:ext cx="103188" cy="1654175"/>
            </a:xfrm>
            <a:custGeom>
              <a:avLst/>
              <a:gdLst>
                <a:gd name="T0" fmla="*/ 0 w 65"/>
                <a:gd name="T1" fmla="*/ 1042 h 1042"/>
                <a:gd name="T2" fmla="*/ 65 w 65"/>
                <a:gd name="T3" fmla="*/ 1042 h 1042"/>
                <a:gd name="T4" fmla="*/ 0 w 65"/>
                <a:gd name="T5" fmla="*/ 1042 h 1042"/>
                <a:gd name="T6" fmla="*/ 32 w 65"/>
                <a:gd name="T7" fmla="*/ 1042 h 1042"/>
                <a:gd name="T8" fmla="*/ 32 w 65"/>
                <a:gd name="T9" fmla="*/ 0 h 1042"/>
                <a:gd name="T10" fmla="*/ 32 w 65"/>
                <a:gd name="T11" fmla="*/ 1042 h 1042"/>
                <a:gd name="T12" fmla="*/ 0 w 65"/>
                <a:gd name="T13" fmla="*/ 0 h 1042"/>
                <a:gd name="T14" fmla="*/ 65 w 65"/>
                <a:gd name="T15" fmla="*/ 0 h 1042"/>
                <a:gd name="T16" fmla="*/ 0 w 65"/>
                <a:gd name="T17"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042">
                  <a:moveTo>
                    <a:pt x="0" y="1042"/>
                  </a:moveTo>
                  <a:lnTo>
                    <a:pt x="65" y="1042"/>
                  </a:lnTo>
                  <a:lnTo>
                    <a:pt x="0" y="1042"/>
                  </a:lnTo>
                  <a:close/>
                  <a:moveTo>
                    <a:pt x="32" y="1042"/>
                  </a:moveTo>
                  <a:lnTo>
                    <a:pt x="32" y="0"/>
                  </a:lnTo>
                  <a:lnTo>
                    <a:pt x="32" y="1042"/>
                  </a:lnTo>
                  <a:close/>
                  <a:moveTo>
                    <a:pt x="0" y="0"/>
                  </a:moveTo>
                  <a:lnTo>
                    <a:pt x="65"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56" name="Freeform 29">
              <a:extLst>
                <a:ext uri="{FF2B5EF4-FFF2-40B4-BE49-F238E27FC236}">
                  <a16:creationId xmlns:a16="http://schemas.microsoft.com/office/drawing/2014/main" id="{DD54BCA9-F2E6-1E26-58A6-DB11E40B85A6}"/>
                </a:ext>
              </a:extLst>
            </p:cNvPr>
            <p:cNvSpPr>
              <a:spLocks noEditPoints="1"/>
            </p:cNvSpPr>
            <p:nvPr/>
          </p:nvSpPr>
          <p:spPr bwMode="auto">
            <a:xfrm>
              <a:off x="950913" y="2749550"/>
              <a:ext cx="103188" cy="1654175"/>
            </a:xfrm>
            <a:custGeom>
              <a:avLst/>
              <a:gdLst>
                <a:gd name="T0" fmla="*/ 0 w 65"/>
                <a:gd name="T1" fmla="*/ 1042 h 1042"/>
                <a:gd name="T2" fmla="*/ 65 w 65"/>
                <a:gd name="T3" fmla="*/ 1042 h 1042"/>
                <a:gd name="T4" fmla="*/ 0 w 65"/>
                <a:gd name="T5" fmla="*/ 1042 h 1042"/>
                <a:gd name="T6" fmla="*/ 32 w 65"/>
                <a:gd name="T7" fmla="*/ 1042 h 1042"/>
                <a:gd name="T8" fmla="*/ 32 w 65"/>
                <a:gd name="T9" fmla="*/ 0 h 1042"/>
                <a:gd name="T10" fmla="*/ 32 w 65"/>
                <a:gd name="T11" fmla="*/ 1042 h 1042"/>
                <a:gd name="T12" fmla="*/ 0 w 65"/>
                <a:gd name="T13" fmla="*/ 0 h 1042"/>
                <a:gd name="T14" fmla="*/ 65 w 65"/>
                <a:gd name="T15" fmla="*/ 0 h 1042"/>
                <a:gd name="T16" fmla="*/ 0 w 65"/>
                <a:gd name="T17"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042">
                  <a:moveTo>
                    <a:pt x="0" y="1042"/>
                  </a:moveTo>
                  <a:lnTo>
                    <a:pt x="65" y="1042"/>
                  </a:lnTo>
                  <a:lnTo>
                    <a:pt x="0" y="1042"/>
                  </a:lnTo>
                  <a:close/>
                  <a:moveTo>
                    <a:pt x="32" y="1042"/>
                  </a:moveTo>
                  <a:lnTo>
                    <a:pt x="32" y="0"/>
                  </a:lnTo>
                  <a:lnTo>
                    <a:pt x="32" y="1042"/>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57" name="Rectangle 30">
              <a:extLst>
                <a:ext uri="{FF2B5EF4-FFF2-40B4-BE49-F238E27FC236}">
                  <a16:creationId xmlns:a16="http://schemas.microsoft.com/office/drawing/2014/main" id="{D199FD79-6D15-450D-C2E1-2E1D3CD874D5}"/>
                </a:ext>
              </a:extLst>
            </p:cNvPr>
            <p:cNvSpPr>
              <a:spLocks noChangeArrowheads="1"/>
            </p:cNvSpPr>
            <p:nvPr/>
          </p:nvSpPr>
          <p:spPr bwMode="auto">
            <a:xfrm>
              <a:off x="898526" y="3111500"/>
              <a:ext cx="206375" cy="1058863"/>
            </a:xfrm>
            <a:prstGeom prst="rect">
              <a:avLst/>
            </a:prstGeom>
            <a:solidFill>
              <a:srgbClr val="3E58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58" name="Rectangle 31">
              <a:extLst>
                <a:ext uri="{FF2B5EF4-FFF2-40B4-BE49-F238E27FC236}">
                  <a16:creationId xmlns:a16="http://schemas.microsoft.com/office/drawing/2014/main" id="{49E585DC-6825-53E7-ECE4-B4CCF9B60B1A}"/>
                </a:ext>
              </a:extLst>
            </p:cNvPr>
            <p:cNvSpPr>
              <a:spLocks noChangeArrowheads="1"/>
            </p:cNvSpPr>
            <p:nvPr/>
          </p:nvSpPr>
          <p:spPr bwMode="auto">
            <a:xfrm>
              <a:off x="898526" y="3111500"/>
              <a:ext cx="206375" cy="1058863"/>
            </a:xfrm>
            <a:prstGeom prst="rect">
              <a:avLst/>
            </a:prstGeom>
            <a:solidFill>
              <a:schemeClr val="bg1"/>
            </a:solidFill>
            <a:ln w="952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359" name="Freeform 32">
              <a:extLst>
                <a:ext uri="{FF2B5EF4-FFF2-40B4-BE49-F238E27FC236}">
                  <a16:creationId xmlns:a16="http://schemas.microsoft.com/office/drawing/2014/main" id="{2E213279-228E-461A-D2D4-A31C275D2F81}"/>
                </a:ext>
              </a:extLst>
            </p:cNvPr>
            <p:cNvSpPr>
              <a:spLocks/>
            </p:cNvSpPr>
            <p:nvPr/>
          </p:nvSpPr>
          <p:spPr bwMode="auto">
            <a:xfrm>
              <a:off x="898526" y="3446463"/>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0" name="Freeform 33">
              <a:extLst>
                <a:ext uri="{FF2B5EF4-FFF2-40B4-BE49-F238E27FC236}">
                  <a16:creationId xmlns:a16="http://schemas.microsoft.com/office/drawing/2014/main" id="{2E5ECA09-137B-A197-055C-F5DF46FBE884}"/>
                </a:ext>
              </a:extLst>
            </p:cNvPr>
            <p:cNvSpPr>
              <a:spLocks noEditPoints="1"/>
            </p:cNvSpPr>
            <p:nvPr/>
          </p:nvSpPr>
          <p:spPr bwMode="auto">
            <a:xfrm>
              <a:off x="2193926" y="3092450"/>
              <a:ext cx="104775" cy="1444625"/>
            </a:xfrm>
            <a:custGeom>
              <a:avLst/>
              <a:gdLst>
                <a:gd name="T0" fmla="*/ 0 w 66"/>
                <a:gd name="T1" fmla="*/ 910 h 910"/>
                <a:gd name="T2" fmla="*/ 66 w 66"/>
                <a:gd name="T3" fmla="*/ 910 h 910"/>
                <a:gd name="T4" fmla="*/ 0 w 66"/>
                <a:gd name="T5" fmla="*/ 910 h 910"/>
                <a:gd name="T6" fmla="*/ 33 w 66"/>
                <a:gd name="T7" fmla="*/ 910 h 910"/>
                <a:gd name="T8" fmla="*/ 33 w 66"/>
                <a:gd name="T9" fmla="*/ 0 h 910"/>
                <a:gd name="T10" fmla="*/ 33 w 66"/>
                <a:gd name="T11" fmla="*/ 910 h 910"/>
                <a:gd name="T12" fmla="*/ 0 w 66"/>
                <a:gd name="T13" fmla="*/ 0 h 910"/>
                <a:gd name="T14" fmla="*/ 66 w 66"/>
                <a:gd name="T15" fmla="*/ 0 h 910"/>
                <a:gd name="T16" fmla="*/ 0 w 66"/>
                <a:gd name="T17"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10">
                  <a:moveTo>
                    <a:pt x="0" y="910"/>
                  </a:moveTo>
                  <a:lnTo>
                    <a:pt x="66" y="910"/>
                  </a:lnTo>
                  <a:lnTo>
                    <a:pt x="0" y="910"/>
                  </a:lnTo>
                  <a:close/>
                  <a:moveTo>
                    <a:pt x="33" y="910"/>
                  </a:moveTo>
                  <a:lnTo>
                    <a:pt x="33" y="0"/>
                  </a:lnTo>
                  <a:lnTo>
                    <a:pt x="33" y="910"/>
                  </a:lnTo>
                  <a:close/>
                  <a:moveTo>
                    <a:pt x="0" y="0"/>
                  </a:moveTo>
                  <a:lnTo>
                    <a:pt x="66"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61" name="Freeform 34">
              <a:extLst>
                <a:ext uri="{FF2B5EF4-FFF2-40B4-BE49-F238E27FC236}">
                  <a16:creationId xmlns:a16="http://schemas.microsoft.com/office/drawing/2014/main" id="{279F3567-49F9-F67D-0BE6-380BDCFB3889}"/>
                </a:ext>
              </a:extLst>
            </p:cNvPr>
            <p:cNvSpPr>
              <a:spLocks noEditPoints="1"/>
            </p:cNvSpPr>
            <p:nvPr/>
          </p:nvSpPr>
          <p:spPr bwMode="auto">
            <a:xfrm>
              <a:off x="2193926" y="3092450"/>
              <a:ext cx="104775" cy="1444625"/>
            </a:xfrm>
            <a:custGeom>
              <a:avLst/>
              <a:gdLst>
                <a:gd name="T0" fmla="*/ 0 w 66"/>
                <a:gd name="T1" fmla="*/ 910 h 910"/>
                <a:gd name="T2" fmla="*/ 66 w 66"/>
                <a:gd name="T3" fmla="*/ 910 h 910"/>
                <a:gd name="T4" fmla="*/ 0 w 66"/>
                <a:gd name="T5" fmla="*/ 910 h 910"/>
                <a:gd name="T6" fmla="*/ 33 w 66"/>
                <a:gd name="T7" fmla="*/ 910 h 910"/>
                <a:gd name="T8" fmla="*/ 33 w 66"/>
                <a:gd name="T9" fmla="*/ 0 h 910"/>
                <a:gd name="T10" fmla="*/ 33 w 66"/>
                <a:gd name="T11" fmla="*/ 910 h 910"/>
                <a:gd name="T12" fmla="*/ 0 w 66"/>
                <a:gd name="T13" fmla="*/ 0 h 910"/>
                <a:gd name="T14" fmla="*/ 66 w 66"/>
                <a:gd name="T15" fmla="*/ 0 h 910"/>
                <a:gd name="T16" fmla="*/ 0 w 66"/>
                <a:gd name="T17"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10">
                  <a:moveTo>
                    <a:pt x="0" y="910"/>
                  </a:moveTo>
                  <a:lnTo>
                    <a:pt x="66" y="910"/>
                  </a:lnTo>
                  <a:lnTo>
                    <a:pt x="0" y="910"/>
                  </a:lnTo>
                  <a:close/>
                  <a:moveTo>
                    <a:pt x="33" y="910"/>
                  </a:moveTo>
                  <a:lnTo>
                    <a:pt x="33" y="0"/>
                  </a:lnTo>
                  <a:lnTo>
                    <a:pt x="33" y="910"/>
                  </a:lnTo>
                  <a:close/>
                  <a:moveTo>
                    <a:pt x="0" y="0"/>
                  </a:moveTo>
                  <a:lnTo>
                    <a:pt x="66"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2" name="Rectangle 35">
              <a:extLst>
                <a:ext uri="{FF2B5EF4-FFF2-40B4-BE49-F238E27FC236}">
                  <a16:creationId xmlns:a16="http://schemas.microsoft.com/office/drawing/2014/main" id="{DBA71FC3-9686-0A44-C657-BCCD980D6E4F}"/>
                </a:ext>
              </a:extLst>
            </p:cNvPr>
            <p:cNvSpPr>
              <a:spLocks noChangeArrowheads="1"/>
            </p:cNvSpPr>
            <p:nvPr/>
          </p:nvSpPr>
          <p:spPr bwMode="auto">
            <a:xfrm>
              <a:off x="2143126" y="3821113"/>
              <a:ext cx="206375" cy="5969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63" name="Rectangle 36">
              <a:extLst>
                <a:ext uri="{FF2B5EF4-FFF2-40B4-BE49-F238E27FC236}">
                  <a16:creationId xmlns:a16="http://schemas.microsoft.com/office/drawing/2014/main" id="{05225D59-4BA5-506E-B0E9-C484542E57C3}"/>
                </a:ext>
              </a:extLst>
            </p:cNvPr>
            <p:cNvSpPr>
              <a:spLocks noChangeArrowheads="1"/>
            </p:cNvSpPr>
            <p:nvPr/>
          </p:nvSpPr>
          <p:spPr bwMode="auto">
            <a:xfrm>
              <a:off x="2143126" y="3821113"/>
              <a:ext cx="206375" cy="59690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4" name="Freeform 37">
              <a:extLst>
                <a:ext uri="{FF2B5EF4-FFF2-40B4-BE49-F238E27FC236}">
                  <a16:creationId xmlns:a16="http://schemas.microsoft.com/office/drawing/2014/main" id="{42B7770F-CA08-7469-B342-4CC619AC585D}"/>
                </a:ext>
              </a:extLst>
            </p:cNvPr>
            <p:cNvSpPr>
              <a:spLocks/>
            </p:cNvSpPr>
            <p:nvPr/>
          </p:nvSpPr>
          <p:spPr bwMode="auto">
            <a:xfrm>
              <a:off x="2143126" y="4071938"/>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5" name="Freeform 38">
              <a:extLst>
                <a:ext uri="{FF2B5EF4-FFF2-40B4-BE49-F238E27FC236}">
                  <a16:creationId xmlns:a16="http://schemas.microsoft.com/office/drawing/2014/main" id="{31FB5F95-2348-E9E9-D5D8-61BD593B417C}"/>
                </a:ext>
              </a:extLst>
            </p:cNvPr>
            <p:cNvSpPr>
              <a:spLocks noEditPoints="1"/>
            </p:cNvSpPr>
            <p:nvPr/>
          </p:nvSpPr>
          <p:spPr bwMode="auto">
            <a:xfrm>
              <a:off x="3438526" y="2538413"/>
              <a:ext cx="103188" cy="1136650"/>
            </a:xfrm>
            <a:custGeom>
              <a:avLst/>
              <a:gdLst>
                <a:gd name="T0" fmla="*/ 0 w 65"/>
                <a:gd name="T1" fmla="*/ 716 h 716"/>
                <a:gd name="T2" fmla="*/ 65 w 65"/>
                <a:gd name="T3" fmla="*/ 716 h 716"/>
                <a:gd name="T4" fmla="*/ 0 w 65"/>
                <a:gd name="T5" fmla="*/ 716 h 716"/>
                <a:gd name="T6" fmla="*/ 32 w 65"/>
                <a:gd name="T7" fmla="*/ 716 h 716"/>
                <a:gd name="T8" fmla="*/ 32 w 65"/>
                <a:gd name="T9" fmla="*/ 0 h 716"/>
                <a:gd name="T10" fmla="*/ 32 w 65"/>
                <a:gd name="T11" fmla="*/ 716 h 716"/>
                <a:gd name="T12" fmla="*/ 0 w 65"/>
                <a:gd name="T13" fmla="*/ 0 h 716"/>
                <a:gd name="T14" fmla="*/ 65 w 65"/>
                <a:gd name="T15" fmla="*/ 0 h 716"/>
                <a:gd name="T16" fmla="*/ 0 w 65"/>
                <a:gd name="T17"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16">
                  <a:moveTo>
                    <a:pt x="0" y="716"/>
                  </a:moveTo>
                  <a:lnTo>
                    <a:pt x="65" y="716"/>
                  </a:lnTo>
                  <a:lnTo>
                    <a:pt x="0" y="716"/>
                  </a:lnTo>
                  <a:close/>
                  <a:moveTo>
                    <a:pt x="32" y="716"/>
                  </a:moveTo>
                  <a:lnTo>
                    <a:pt x="32" y="0"/>
                  </a:lnTo>
                  <a:lnTo>
                    <a:pt x="32" y="716"/>
                  </a:lnTo>
                  <a:close/>
                  <a:moveTo>
                    <a:pt x="0" y="0"/>
                  </a:moveTo>
                  <a:lnTo>
                    <a:pt x="65"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66" name="Freeform 39">
              <a:extLst>
                <a:ext uri="{FF2B5EF4-FFF2-40B4-BE49-F238E27FC236}">
                  <a16:creationId xmlns:a16="http://schemas.microsoft.com/office/drawing/2014/main" id="{CF411D40-C373-3390-2853-2A8F9B4C695E}"/>
                </a:ext>
              </a:extLst>
            </p:cNvPr>
            <p:cNvSpPr>
              <a:spLocks noEditPoints="1"/>
            </p:cNvSpPr>
            <p:nvPr/>
          </p:nvSpPr>
          <p:spPr bwMode="auto">
            <a:xfrm>
              <a:off x="3438526" y="2538413"/>
              <a:ext cx="103188" cy="1136650"/>
            </a:xfrm>
            <a:custGeom>
              <a:avLst/>
              <a:gdLst>
                <a:gd name="T0" fmla="*/ 0 w 65"/>
                <a:gd name="T1" fmla="*/ 716 h 716"/>
                <a:gd name="T2" fmla="*/ 65 w 65"/>
                <a:gd name="T3" fmla="*/ 716 h 716"/>
                <a:gd name="T4" fmla="*/ 0 w 65"/>
                <a:gd name="T5" fmla="*/ 716 h 716"/>
                <a:gd name="T6" fmla="*/ 32 w 65"/>
                <a:gd name="T7" fmla="*/ 716 h 716"/>
                <a:gd name="T8" fmla="*/ 32 w 65"/>
                <a:gd name="T9" fmla="*/ 0 h 716"/>
                <a:gd name="T10" fmla="*/ 32 w 65"/>
                <a:gd name="T11" fmla="*/ 716 h 716"/>
                <a:gd name="T12" fmla="*/ 0 w 65"/>
                <a:gd name="T13" fmla="*/ 0 h 716"/>
                <a:gd name="T14" fmla="*/ 65 w 65"/>
                <a:gd name="T15" fmla="*/ 0 h 716"/>
                <a:gd name="T16" fmla="*/ 0 w 65"/>
                <a:gd name="T17"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16">
                  <a:moveTo>
                    <a:pt x="0" y="716"/>
                  </a:moveTo>
                  <a:lnTo>
                    <a:pt x="65" y="716"/>
                  </a:lnTo>
                  <a:lnTo>
                    <a:pt x="0" y="716"/>
                  </a:lnTo>
                  <a:close/>
                  <a:moveTo>
                    <a:pt x="32" y="716"/>
                  </a:moveTo>
                  <a:lnTo>
                    <a:pt x="32" y="0"/>
                  </a:lnTo>
                  <a:lnTo>
                    <a:pt x="32" y="716"/>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7" name="Rectangle 40">
              <a:extLst>
                <a:ext uri="{FF2B5EF4-FFF2-40B4-BE49-F238E27FC236}">
                  <a16:creationId xmlns:a16="http://schemas.microsoft.com/office/drawing/2014/main" id="{41633BCC-BD7C-5E64-55D0-50DD5394B76E}"/>
                </a:ext>
              </a:extLst>
            </p:cNvPr>
            <p:cNvSpPr>
              <a:spLocks noChangeArrowheads="1"/>
            </p:cNvSpPr>
            <p:nvPr/>
          </p:nvSpPr>
          <p:spPr bwMode="auto">
            <a:xfrm>
              <a:off x="3386138" y="2708275"/>
              <a:ext cx="207963" cy="822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68" name="Rectangle 41">
              <a:extLst>
                <a:ext uri="{FF2B5EF4-FFF2-40B4-BE49-F238E27FC236}">
                  <a16:creationId xmlns:a16="http://schemas.microsoft.com/office/drawing/2014/main" id="{33BA0A59-BF95-7B90-393E-A5255DC7E039}"/>
                </a:ext>
              </a:extLst>
            </p:cNvPr>
            <p:cNvSpPr>
              <a:spLocks noChangeArrowheads="1"/>
            </p:cNvSpPr>
            <p:nvPr/>
          </p:nvSpPr>
          <p:spPr bwMode="auto">
            <a:xfrm>
              <a:off x="3386138" y="2708275"/>
              <a:ext cx="207963" cy="82232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69" name="Freeform 42">
              <a:extLst>
                <a:ext uri="{FF2B5EF4-FFF2-40B4-BE49-F238E27FC236}">
                  <a16:creationId xmlns:a16="http://schemas.microsoft.com/office/drawing/2014/main" id="{8691D912-0218-4A51-ADDA-912D921E42D1}"/>
                </a:ext>
              </a:extLst>
            </p:cNvPr>
            <p:cNvSpPr>
              <a:spLocks/>
            </p:cNvSpPr>
            <p:nvPr/>
          </p:nvSpPr>
          <p:spPr bwMode="auto">
            <a:xfrm>
              <a:off x="3386138" y="3238500"/>
              <a:ext cx="207963" cy="0"/>
            </a:xfrm>
            <a:custGeom>
              <a:avLst/>
              <a:gdLst>
                <a:gd name="T0" fmla="*/ 0 w 131"/>
                <a:gd name="T1" fmla="*/ 131 w 131"/>
                <a:gd name="T2" fmla="*/ 0 w 131"/>
              </a:gdLst>
              <a:ahLst/>
              <a:cxnLst>
                <a:cxn ang="0">
                  <a:pos x="T0" y="0"/>
                </a:cxn>
                <a:cxn ang="0">
                  <a:pos x="T1" y="0"/>
                </a:cxn>
                <a:cxn ang="0">
                  <a:pos x="T2" y="0"/>
                </a:cxn>
              </a:cxnLst>
              <a:rect l="0" t="0" r="r" b="b"/>
              <a:pathLst>
                <a:path w="131">
                  <a:moveTo>
                    <a:pt x="0" y="0"/>
                  </a:moveTo>
                  <a:lnTo>
                    <a:pt x="131"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0" name="Freeform 43">
              <a:extLst>
                <a:ext uri="{FF2B5EF4-FFF2-40B4-BE49-F238E27FC236}">
                  <a16:creationId xmlns:a16="http://schemas.microsoft.com/office/drawing/2014/main" id="{4935006F-61A6-D823-0F90-16E94532978A}"/>
                </a:ext>
              </a:extLst>
            </p:cNvPr>
            <p:cNvSpPr>
              <a:spLocks noEditPoints="1"/>
            </p:cNvSpPr>
            <p:nvPr/>
          </p:nvSpPr>
          <p:spPr bwMode="auto">
            <a:xfrm>
              <a:off x="1195388" y="3568700"/>
              <a:ext cx="104775" cy="1339850"/>
            </a:xfrm>
            <a:custGeom>
              <a:avLst/>
              <a:gdLst>
                <a:gd name="T0" fmla="*/ 0 w 66"/>
                <a:gd name="T1" fmla="*/ 844 h 844"/>
                <a:gd name="T2" fmla="*/ 66 w 66"/>
                <a:gd name="T3" fmla="*/ 844 h 844"/>
                <a:gd name="T4" fmla="*/ 0 w 66"/>
                <a:gd name="T5" fmla="*/ 844 h 844"/>
                <a:gd name="T6" fmla="*/ 33 w 66"/>
                <a:gd name="T7" fmla="*/ 844 h 844"/>
                <a:gd name="T8" fmla="*/ 33 w 66"/>
                <a:gd name="T9" fmla="*/ 0 h 844"/>
                <a:gd name="T10" fmla="*/ 33 w 66"/>
                <a:gd name="T11" fmla="*/ 844 h 844"/>
                <a:gd name="T12" fmla="*/ 0 w 66"/>
                <a:gd name="T13" fmla="*/ 0 h 844"/>
                <a:gd name="T14" fmla="*/ 66 w 66"/>
                <a:gd name="T15" fmla="*/ 0 h 844"/>
                <a:gd name="T16" fmla="*/ 0 w 66"/>
                <a:gd name="T17"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44">
                  <a:moveTo>
                    <a:pt x="0" y="844"/>
                  </a:moveTo>
                  <a:lnTo>
                    <a:pt x="66" y="844"/>
                  </a:lnTo>
                  <a:lnTo>
                    <a:pt x="0" y="844"/>
                  </a:lnTo>
                  <a:close/>
                  <a:moveTo>
                    <a:pt x="33" y="844"/>
                  </a:moveTo>
                  <a:lnTo>
                    <a:pt x="33" y="0"/>
                  </a:lnTo>
                  <a:lnTo>
                    <a:pt x="33" y="844"/>
                  </a:lnTo>
                  <a:close/>
                  <a:moveTo>
                    <a:pt x="0" y="0"/>
                  </a:moveTo>
                  <a:lnTo>
                    <a:pt x="66"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71" name="Freeform 44">
              <a:extLst>
                <a:ext uri="{FF2B5EF4-FFF2-40B4-BE49-F238E27FC236}">
                  <a16:creationId xmlns:a16="http://schemas.microsoft.com/office/drawing/2014/main" id="{35B3EE13-33B1-3390-F894-2F1570B3BF76}"/>
                </a:ext>
              </a:extLst>
            </p:cNvPr>
            <p:cNvSpPr>
              <a:spLocks noEditPoints="1"/>
            </p:cNvSpPr>
            <p:nvPr/>
          </p:nvSpPr>
          <p:spPr bwMode="auto">
            <a:xfrm>
              <a:off x="1195388" y="3568700"/>
              <a:ext cx="104775" cy="1339850"/>
            </a:xfrm>
            <a:custGeom>
              <a:avLst/>
              <a:gdLst>
                <a:gd name="T0" fmla="*/ 0 w 66"/>
                <a:gd name="T1" fmla="*/ 844 h 844"/>
                <a:gd name="T2" fmla="*/ 66 w 66"/>
                <a:gd name="T3" fmla="*/ 844 h 844"/>
                <a:gd name="T4" fmla="*/ 0 w 66"/>
                <a:gd name="T5" fmla="*/ 844 h 844"/>
                <a:gd name="T6" fmla="*/ 33 w 66"/>
                <a:gd name="T7" fmla="*/ 844 h 844"/>
                <a:gd name="T8" fmla="*/ 33 w 66"/>
                <a:gd name="T9" fmla="*/ 0 h 844"/>
                <a:gd name="T10" fmla="*/ 33 w 66"/>
                <a:gd name="T11" fmla="*/ 844 h 844"/>
                <a:gd name="T12" fmla="*/ 0 w 66"/>
                <a:gd name="T13" fmla="*/ 0 h 844"/>
                <a:gd name="T14" fmla="*/ 66 w 66"/>
                <a:gd name="T15" fmla="*/ 0 h 844"/>
                <a:gd name="T16" fmla="*/ 0 w 66"/>
                <a:gd name="T17"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44">
                  <a:moveTo>
                    <a:pt x="0" y="844"/>
                  </a:moveTo>
                  <a:lnTo>
                    <a:pt x="66" y="844"/>
                  </a:lnTo>
                  <a:lnTo>
                    <a:pt x="0" y="844"/>
                  </a:lnTo>
                  <a:close/>
                  <a:moveTo>
                    <a:pt x="33" y="844"/>
                  </a:moveTo>
                  <a:lnTo>
                    <a:pt x="33" y="0"/>
                  </a:lnTo>
                  <a:lnTo>
                    <a:pt x="33" y="844"/>
                  </a:lnTo>
                  <a:close/>
                  <a:moveTo>
                    <a:pt x="0" y="0"/>
                  </a:moveTo>
                  <a:lnTo>
                    <a:pt x="66"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2" name="Rectangle 45">
              <a:extLst>
                <a:ext uri="{FF2B5EF4-FFF2-40B4-BE49-F238E27FC236}">
                  <a16:creationId xmlns:a16="http://schemas.microsoft.com/office/drawing/2014/main" id="{A0DA7ECD-333C-AC7F-25B2-E81019052F49}"/>
                </a:ext>
              </a:extLst>
            </p:cNvPr>
            <p:cNvSpPr>
              <a:spLocks noChangeArrowheads="1"/>
            </p:cNvSpPr>
            <p:nvPr/>
          </p:nvSpPr>
          <p:spPr bwMode="auto">
            <a:xfrm>
              <a:off x="1144588" y="3960813"/>
              <a:ext cx="206375" cy="56673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73" name="Rectangle 46">
              <a:extLst>
                <a:ext uri="{FF2B5EF4-FFF2-40B4-BE49-F238E27FC236}">
                  <a16:creationId xmlns:a16="http://schemas.microsoft.com/office/drawing/2014/main" id="{FBAA6B83-7C61-88CF-EC7E-65B6624C922C}"/>
                </a:ext>
              </a:extLst>
            </p:cNvPr>
            <p:cNvSpPr>
              <a:spLocks noChangeArrowheads="1"/>
            </p:cNvSpPr>
            <p:nvPr/>
          </p:nvSpPr>
          <p:spPr bwMode="auto">
            <a:xfrm>
              <a:off x="1144588" y="3960813"/>
              <a:ext cx="206375" cy="5667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4" name="Freeform 47">
              <a:extLst>
                <a:ext uri="{FF2B5EF4-FFF2-40B4-BE49-F238E27FC236}">
                  <a16:creationId xmlns:a16="http://schemas.microsoft.com/office/drawing/2014/main" id="{BAD18130-6D3D-2688-D922-728C9B949C5E}"/>
                </a:ext>
              </a:extLst>
            </p:cNvPr>
            <p:cNvSpPr>
              <a:spLocks/>
            </p:cNvSpPr>
            <p:nvPr/>
          </p:nvSpPr>
          <p:spPr bwMode="auto">
            <a:xfrm>
              <a:off x="1144588" y="4440238"/>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5" name="Freeform 48">
              <a:extLst>
                <a:ext uri="{FF2B5EF4-FFF2-40B4-BE49-F238E27FC236}">
                  <a16:creationId xmlns:a16="http://schemas.microsoft.com/office/drawing/2014/main" id="{5D9D080C-8BD9-8FA0-4014-29F63C44E6D2}"/>
                </a:ext>
              </a:extLst>
            </p:cNvPr>
            <p:cNvSpPr>
              <a:spLocks noEditPoints="1"/>
            </p:cNvSpPr>
            <p:nvPr/>
          </p:nvSpPr>
          <p:spPr bwMode="auto">
            <a:xfrm>
              <a:off x="2439988" y="4184650"/>
              <a:ext cx="103188" cy="922338"/>
            </a:xfrm>
            <a:custGeom>
              <a:avLst/>
              <a:gdLst>
                <a:gd name="T0" fmla="*/ 0 w 65"/>
                <a:gd name="T1" fmla="*/ 581 h 581"/>
                <a:gd name="T2" fmla="*/ 65 w 65"/>
                <a:gd name="T3" fmla="*/ 581 h 581"/>
                <a:gd name="T4" fmla="*/ 0 w 65"/>
                <a:gd name="T5" fmla="*/ 581 h 581"/>
                <a:gd name="T6" fmla="*/ 33 w 65"/>
                <a:gd name="T7" fmla="*/ 581 h 581"/>
                <a:gd name="T8" fmla="*/ 33 w 65"/>
                <a:gd name="T9" fmla="*/ 0 h 581"/>
                <a:gd name="T10" fmla="*/ 33 w 65"/>
                <a:gd name="T11" fmla="*/ 581 h 581"/>
                <a:gd name="T12" fmla="*/ 0 w 65"/>
                <a:gd name="T13" fmla="*/ 0 h 581"/>
                <a:gd name="T14" fmla="*/ 65 w 65"/>
                <a:gd name="T15" fmla="*/ 0 h 581"/>
                <a:gd name="T16" fmla="*/ 0 w 65"/>
                <a:gd name="T17"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81">
                  <a:moveTo>
                    <a:pt x="0" y="581"/>
                  </a:moveTo>
                  <a:lnTo>
                    <a:pt x="65" y="581"/>
                  </a:lnTo>
                  <a:lnTo>
                    <a:pt x="0" y="581"/>
                  </a:lnTo>
                  <a:close/>
                  <a:moveTo>
                    <a:pt x="33" y="581"/>
                  </a:moveTo>
                  <a:lnTo>
                    <a:pt x="33" y="0"/>
                  </a:lnTo>
                  <a:lnTo>
                    <a:pt x="33" y="581"/>
                  </a:lnTo>
                  <a:close/>
                  <a:moveTo>
                    <a:pt x="0" y="0"/>
                  </a:moveTo>
                  <a:lnTo>
                    <a:pt x="65"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76" name="Freeform 49">
              <a:extLst>
                <a:ext uri="{FF2B5EF4-FFF2-40B4-BE49-F238E27FC236}">
                  <a16:creationId xmlns:a16="http://schemas.microsoft.com/office/drawing/2014/main" id="{6BC8F90D-AFEE-A1E9-6B48-A2A9DC3FADE5}"/>
                </a:ext>
              </a:extLst>
            </p:cNvPr>
            <p:cNvSpPr>
              <a:spLocks noEditPoints="1"/>
            </p:cNvSpPr>
            <p:nvPr/>
          </p:nvSpPr>
          <p:spPr bwMode="auto">
            <a:xfrm>
              <a:off x="2439988" y="4184650"/>
              <a:ext cx="103188" cy="922338"/>
            </a:xfrm>
            <a:custGeom>
              <a:avLst/>
              <a:gdLst>
                <a:gd name="T0" fmla="*/ 0 w 65"/>
                <a:gd name="T1" fmla="*/ 581 h 581"/>
                <a:gd name="T2" fmla="*/ 65 w 65"/>
                <a:gd name="T3" fmla="*/ 581 h 581"/>
                <a:gd name="T4" fmla="*/ 0 w 65"/>
                <a:gd name="T5" fmla="*/ 581 h 581"/>
                <a:gd name="T6" fmla="*/ 33 w 65"/>
                <a:gd name="T7" fmla="*/ 581 h 581"/>
                <a:gd name="T8" fmla="*/ 33 w 65"/>
                <a:gd name="T9" fmla="*/ 0 h 581"/>
                <a:gd name="T10" fmla="*/ 33 w 65"/>
                <a:gd name="T11" fmla="*/ 581 h 581"/>
                <a:gd name="T12" fmla="*/ 0 w 65"/>
                <a:gd name="T13" fmla="*/ 0 h 581"/>
                <a:gd name="T14" fmla="*/ 65 w 65"/>
                <a:gd name="T15" fmla="*/ 0 h 581"/>
                <a:gd name="T16" fmla="*/ 0 w 65"/>
                <a:gd name="T17"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81">
                  <a:moveTo>
                    <a:pt x="0" y="581"/>
                  </a:moveTo>
                  <a:lnTo>
                    <a:pt x="65" y="581"/>
                  </a:lnTo>
                  <a:lnTo>
                    <a:pt x="0" y="581"/>
                  </a:lnTo>
                  <a:close/>
                  <a:moveTo>
                    <a:pt x="33" y="581"/>
                  </a:moveTo>
                  <a:lnTo>
                    <a:pt x="33" y="0"/>
                  </a:lnTo>
                  <a:lnTo>
                    <a:pt x="33" y="581"/>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7" name="Rectangle 50">
              <a:extLst>
                <a:ext uri="{FF2B5EF4-FFF2-40B4-BE49-F238E27FC236}">
                  <a16:creationId xmlns:a16="http://schemas.microsoft.com/office/drawing/2014/main" id="{525D71B7-979F-B71C-CA7D-609738F337BD}"/>
                </a:ext>
              </a:extLst>
            </p:cNvPr>
            <p:cNvSpPr>
              <a:spLocks noChangeArrowheads="1"/>
            </p:cNvSpPr>
            <p:nvPr/>
          </p:nvSpPr>
          <p:spPr bwMode="auto">
            <a:xfrm>
              <a:off x="2389188" y="4686300"/>
              <a:ext cx="206375" cy="37623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78" name="Rectangle 51">
              <a:extLst>
                <a:ext uri="{FF2B5EF4-FFF2-40B4-BE49-F238E27FC236}">
                  <a16:creationId xmlns:a16="http://schemas.microsoft.com/office/drawing/2014/main" id="{51613DF5-D29C-42CF-EAB3-01DCD6DA893F}"/>
                </a:ext>
              </a:extLst>
            </p:cNvPr>
            <p:cNvSpPr>
              <a:spLocks noChangeArrowheads="1"/>
            </p:cNvSpPr>
            <p:nvPr/>
          </p:nvSpPr>
          <p:spPr bwMode="auto">
            <a:xfrm>
              <a:off x="2389188" y="4686300"/>
              <a:ext cx="206375" cy="3762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79" name="Freeform 52">
              <a:extLst>
                <a:ext uri="{FF2B5EF4-FFF2-40B4-BE49-F238E27FC236}">
                  <a16:creationId xmlns:a16="http://schemas.microsoft.com/office/drawing/2014/main" id="{49D7B762-F58C-8C6E-2EC1-8A461C5F987D}"/>
                </a:ext>
              </a:extLst>
            </p:cNvPr>
            <p:cNvSpPr>
              <a:spLocks/>
            </p:cNvSpPr>
            <p:nvPr/>
          </p:nvSpPr>
          <p:spPr bwMode="auto">
            <a:xfrm>
              <a:off x="2389188" y="4845050"/>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0" name="Freeform 53">
              <a:extLst>
                <a:ext uri="{FF2B5EF4-FFF2-40B4-BE49-F238E27FC236}">
                  <a16:creationId xmlns:a16="http://schemas.microsoft.com/office/drawing/2014/main" id="{168E501E-0378-5A07-CC79-FAA5BA62FC3C}"/>
                </a:ext>
              </a:extLst>
            </p:cNvPr>
            <p:cNvSpPr>
              <a:spLocks noEditPoints="1"/>
            </p:cNvSpPr>
            <p:nvPr/>
          </p:nvSpPr>
          <p:spPr bwMode="auto">
            <a:xfrm>
              <a:off x="3684588" y="3284538"/>
              <a:ext cx="103188" cy="1285875"/>
            </a:xfrm>
            <a:custGeom>
              <a:avLst/>
              <a:gdLst>
                <a:gd name="T0" fmla="*/ 0 w 65"/>
                <a:gd name="T1" fmla="*/ 810 h 810"/>
                <a:gd name="T2" fmla="*/ 65 w 65"/>
                <a:gd name="T3" fmla="*/ 810 h 810"/>
                <a:gd name="T4" fmla="*/ 0 w 65"/>
                <a:gd name="T5" fmla="*/ 810 h 810"/>
                <a:gd name="T6" fmla="*/ 33 w 65"/>
                <a:gd name="T7" fmla="*/ 810 h 810"/>
                <a:gd name="T8" fmla="*/ 33 w 65"/>
                <a:gd name="T9" fmla="*/ 0 h 810"/>
                <a:gd name="T10" fmla="*/ 33 w 65"/>
                <a:gd name="T11" fmla="*/ 810 h 810"/>
                <a:gd name="T12" fmla="*/ 0 w 65"/>
                <a:gd name="T13" fmla="*/ 0 h 810"/>
                <a:gd name="T14" fmla="*/ 65 w 65"/>
                <a:gd name="T15" fmla="*/ 0 h 810"/>
                <a:gd name="T16" fmla="*/ 0 w 65"/>
                <a:gd name="T1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10">
                  <a:moveTo>
                    <a:pt x="0" y="810"/>
                  </a:moveTo>
                  <a:lnTo>
                    <a:pt x="65" y="810"/>
                  </a:lnTo>
                  <a:lnTo>
                    <a:pt x="0" y="810"/>
                  </a:lnTo>
                  <a:close/>
                  <a:moveTo>
                    <a:pt x="33" y="810"/>
                  </a:moveTo>
                  <a:lnTo>
                    <a:pt x="33" y="0"/>
                  </a:lnTo>
                  <a:lnTo>
                    <a:pt x="33" y="810"/>
                  </a:lnTo>
                  <a:close/>
                  <a:moveTo>
                    <a:pt x="0" y="0"/>
                  </a:moveTo>
                  <a:lnTo>
                    <a:pt x="65"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81" name="Freeform 54">
              <a:extLst>
                <a:ext uri="{FF2B5EF4-FFF2-40B4-BE49-F238E27FC236}">
                  <a16:creationId xmlns:a16="http://schemas.microsoft.com/office/drawing/2014/main" id="{AECDFBCE-7FD2-ED74-B12E-B73745A984B7}"/>
                </a:ext>
              </a:extLst>
            </p:cNvPr>
            <p:cNvSpPr>
              <a:spLocks noEditPoints="1"/>
            </p:cNvSpPr>
            <p:nvPr/>
          </p:nvSpPr>
          <p:spPr bwMode="auto">
            <a:xfrm>
              <a:off x="3684588" y="3284538"/>
              <a:ext cx="103188" cy="1285875"/>
            </a:xfrm>
            <a:custGeom>
              <a:avLst/>
              <a:gdLst>
                <a:gd name="T0" fmla="*/ 0 w 65"/>
                <a:gd name="T1" fmla="*/ 810 h 810"/>
                <a:gd name="T2" fmla="*/ 65 w 65"/>
                <a:gd name="T3" fmla="*/ 810 h 810"/>
                <a:gd name="T4" fmla="*/ 0 w 65"/>
                <a:gd name="T5" fmla="*/ 810 h 810"/>
                <a:gd name="T6" fmla="*/ 33 w 65"/>
                <a:gd name="T7" fmla="*/ 810 h 810"/>
                <a:gd name="T8" fmla="*/ 33 w 65"/>
                <a:gd name="T9" fmla="*/ 0 h 810"/>
                <a:gd name="T10" fmla="*/ 33 w 65"/>
                <a:gd name="T11" fmla="*/ 810 h 810"/>
                <a:gd name="T12" fmla="*/ 0 w 65"/>
                <a:gd name="T13" fmla="*/ 0 h 810"/>
                <a:gd name="T14" fmla="*/ 65 w 65"/>
                <a:gd name="T15" fmla="*/ 0 h 810"/>
                <a:gd name="T16" fmla="*/ 0 w 65"/>
                <a:gd name="T1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10">
                  <a:moveTo>
                    <a:pt x="0" y="810"/>
                  </a:moveTo>
                  <a:lnTo>
                    <a:pt x="65" y="810"/>
                  </a:lnTo>
                  <a:lnTo>
                    <a:pt x="0" y="810"/>
                  </a:lnTo>
                  <a:close/>
                  <a:moveTo>
                    <a:pt x="33" y="810"/>
                  </a:moveTo>
                  <a:lnTo>
                    <a:pt x="33" y="0"/>
                  </a:lnTo>
                  <a:lnTo>
                    <a:pt x="33" y="810"/>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2" name="Rectangle 55">
              <a:extLst>
                <a:ext uri="{FF2B5EF4-FFF2-40B4-BE49-F238E27FC236}">
                  <a16:creationId xmlns:a16="http://schemas.microsoft.com/office/drawing/2014/main" id="{2A339FF1-1D75-EA3C-97C9-03756D2B1286}"/>
                </a:ext>
              </a:extLst>
            </p:cNvPr>
            <p:cNvSpPr>
              <a:spLocks noChangeArrowheads="1"/>
            </p:cNvSpPr>
            <p:nvPr/>
          </p:nvSpPr>
          <p:spPr bwMode="auto">
            <a:xfrm>
              <a:off x="3633788" y="3557588"/>
              <a:ext cx="204788" cy="80486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83" name="Rectangle 56">
              <a:extLst>
                <a:ext uri="{FF2B5EF4-FFF2-40B4-BE49-F238E27FC236}">
                  <a16:creationId xmlns:a16="http://schemas.microsoft.com/office/drawing/2014/main" id="{58DFDD52-54DC-8655-2A69-2198671477A7}"/>
                </a:ext>
              </a:extLst>
            </p:cNvPr>
            <p:cNvSpPr>
              <a:spLocks noChangeArrowheads="1"/>
            </p:cNvSpPr>
            <p:nvPr/>
          </p:nvSpPr>
          <p:spPr bwMode="auto">
            <a:xfrm>
              <a:off x="3633788" y="3557588"/>
              <a:ext cx="204788" cy="8048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4" name="Freeform 57">
              <a:extLst>
                <a:ext uri="{FF2B5EF4-FFF2-40B4-BE49-F238E27FC236}">
                  <a16:creationId xmlns:a16="http://schemas.microsoft.com/office/drawing/2014/main" id="{D0203872-B4F4-ABCE-36F1-DF8E55E790D5}"/>
                </a:ext>
              </a:extLst>
            </p:cNvPr>
            <p:cNvSpPr>
              <a:spLocks/>
            </p:cNvSpPr>
            <p:nvPr/>
          </p:nvSpPr>
          <p:spPr bwMode="auto">
            <a:xfrm>
              <a:off x="3633788" y="4143375"/>
              <a:ext cx="204788" cy="0"/>
            </a:xfrm>
            <a:custGeom>
              <a:avLst/>
              <a:gdLst>
                <a:gd name="T0" fmla="*/ 0 w 129"/>
                <a:gd name="T1" fmla="*/ 129 w 129"/>
                <a:gd name="T2" fmla="*/ 0 w 129"/>
              </a:gdLst>
              <a:ahLst/>
              <a:cxnLst>
                <a:cxn ang="0">
                  <a:pos x="T0" y="0"/>
                </a:cxn>
                <a:cxn ang="0">
                  <a:pos x="T1" y="0"/>
                </a:cxn>
                <a:cxn ang="0">
                  <a:pos x="T2" y="0"/>
                </a:cxn>
              </a:cxnLst>
              <a:rect l="0" t="0" r="r" b="b"/>
              <a:pathLst>
                <a:path w="129">
                  <a:moveTo>
                    <a:pt x="0" y="0"/>
                  </a:moveTo>
                  <a:lnTo>
                    <a:pt x="129"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5" name="Freeform 58">
              <a:extLst>
                <a:ext uri="{FF2B5EF4-FFF2-40B4-BE49-F238E27FC236}">
                  <a16:creationId xmlns:a16="http://schemas.microsoft.com/office/drawing/2014/main" id="{E15F9B79-AEA7-4000-E2C8-78DBDF79013F}"/>
                </a:ext>
              </a:extLst>
            </p:cNvPr>
            <p:cNvSpPr>
              <a:spLocks noEditPoints="1"/>
            </p:cNvSpPr>
            <p:nvPr/>
          </p:nvSpPr>
          <p:spPr bwMode="auto">
            <a:xfrm>
              <a:off x="1443038" y="2282825"/>
              <a:ext cx="103188" cy="1846263"/>
            </a:xfrm>
            <a:custGeom>
              <a:avLst/>
              <a:gdLst>
                <a:gd name="T0" fmla="*/ 0 w 65"/>
                <a:gd name="T1" fmla="*/ 1163 h 1163"/>
                <a:gd name="T2" fmla="*/ 65 w 65"/>
                <a:gd name="T3" fmla="*/ 1163 h 1163"/>
                <a:gd name="T4" fmla="*/ 0 w 65"/>
                <a:gd name="T5" fmla="*/ 1163 h 1163"/>
                <a:gd name="T6" fmla="*/ 32 w 65"/>
                <a:gd name="T7" fmla="*/ 1163 h 1163"/>
                <a:gd name="T8" fmla="*/ 32 w 65"/>
                <a:gd name="T9" fmla="*/ 0 h 1163"/>
                <a:gd name="T10" fmla="*/ 32 w 65"/>
                <a:gd name="T11" fmla="*/ 1163 h 1163"/>
                <a:gd name="T12" fmla="*/ 0 w 65"/>
                <a:gd name="T13" fmla="*/ 0 h 1163"/>
                <a:gd name="T14" fmla="*/ 65 w 65"/>
                <a:gd name="T15" fmla="*/ 0 h 1163"/>
                <a:gd name="T16" fmla="*/ 0 w 65"/>
                <a:gd name="T17"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163">
                  <a:moveTo>
                    <a:pt x="0" y="1163"/>
                  </a:moveTo>
                  <a:lnTo>
                    <a:pt x="65" y="1163"/>
                  </a:lnTo>
                  <a:lnTo>
                    <a:pt x="0" y="1163"/>
                  </a:lnTo>
                  <a:close/>
                  <a:moveTo>
                    <a:pt x="32" y="1163"/>
                  </a:moveTo>
                  <a:lnTo>
                    <a:pt x="32" y="0"/>
                  </a:lnTo>
                  <a:lnTo>
                    <a:pt x="32" y="1163"/>
                  </a:lnTo>
                  <a:close/>
                  <a:moveTo>
                    <a:pt x="0" y="0"/>
                  </a:moveTo>
                  <a:lnTo>
                    <a:pt x="65"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86" name="Freeform 59">
              <a:extLst>
                <a:ext uri="{FF2B5EF4-FFF2-40B4-BE49-F238E27FC236}">
                  <a16:creationId xmlns:a16="http://schemas.microsoft.com/office/drawing/2014/main" id="{47DAE2D9-B290-F7EB-DC55-FB34E062E4CE}"/>
                </a:ext>
              </a:extLst>
            </p:cNvPr>
            <p:cNvSpPr>
              <a:spLocks noEditPoints="1"/>
            </p:cNvSpPr>
            <p:nvPr/>
          </p:nvSpPr>
          <p:spPr bwMode="auto">
            <a:xfrm>
              <a:off x="1443038" y="2282825"/>
              <a:ext cx="103188" cy="1846263"/>
            </a:xfrm>
            <a:custGeom>
              <a:avLst/>
              <a:gdLst>
                <a:gd name="T0" fmla="*/ 0 w 65"/>
                <a:gd name="T1" fmla="*/ 1163 h 1163"/>
                <a:gd name="T2" fmla="*/ 65 w 65"/>
                <a:gd name="T3" fmla="*/ 1163 h 1163"/>
                <a:gd name="T4" fmla="*/ 0 w 65"/>
                <a:gd name="T5" fmla="*/ 1163 h 1163"/>
                <a:gd name="T6" fmla="*/ 32 w 65"/>
                <a:gd name="T7" fmla="*/ 1163 h 1163"/>
                <a:gd name="T8" fmla="*/ 32 w 65"/>
                <a:gd name="T9" fmla="*/ 0 h 1163"/>
                <a:gd name="T10" fmla="*/ 32 w 65"/>
                <a:gd name="T11" fmla="*/ 1163 h 1163"/>
                <a:gd name="T12" fmla="*/ 0 w 65"/>
                <a:gd name="T13" fmla="*/ 0 h 1163"/>
                <a:gd name="T14" fmla="*/ 65 w 65"/>
                <a:gd name="T15" fmla="*/ 0 h 1163"/>
                <a:gd name="T16" fmla="*/ 0 w 65"/>
                <a:gd name="T17"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163">
                  <a:moveTo>
                    <a:pt x="0" y="1163"/>
                  </a:moveTo>
                  <a:lnTo>
                    <a:pt x="65" y="1163"/>
                  </a:lnTo>
                  <a:lnTo>
                    <a:pt x="0" y="1163"/>
                  </a:lnTo>
                  <a:close/>
                  <a:moveTo>
                    <a:pt x="32" y="1163"/>
                  </a:moveTo>
                  <a:lnTo>
                    <a:pt x="32" y="0"/>
                  </a:lnTo>
                  <a:lnTo>
                    <a:pt x="32" y="1163"/>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7" name="Rectangle 60">
              <a:extLst>
                <a:ext uri="{FF2B5EF4-FFF2-40B4-BE49-F238E27FC236}">
                  <a16:creationId xmlns:a16="http://schemas.microsoft.com/office/drawing/2014/main" id="{032A7F53-C302-5C48-F0BC-10D3D6C93FAC}"/>
                </a:ext>
              </a:extLst>
            </p:cNvPr>
            <p:cNvSpPr>
              <a:spLocks noChangeArrowheads="1"/>
            </p:cNvSpPr>
            <p:nvPr/>
          </p:nvSpPr>
          <p:spPr bwMode="auto">
            <a:xfrm>
              <a:off x="1390651" y="2608263"/>
              <a:ext cx="206375" cy="1287463"/>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88" name="Rectangle 61">
              <a:extLst>
                <a:ext uri="{FF2B5EF4-FFF2-40B4-BE49-F238E27FC236}">
                  <a16:creationId xmlns:a16="http://schemas.microsoft.com/office/drawing/2014/main" id="{D535FECD-C3FD-6412-3124-5530E4AF8421}"/>
                </a:ext>
              </a:extLst>
            </p:cNvPr>
            <p:cNvSpPr>
              <a:spLocks noChangeArrowheads="1"/>
            </p:cNvSpPr>
            <p:nvPr/>
          </p:nvSpPr>
          <p:spPr bwMode="auto">
            <a:xfrm>
              <a:off x="1390651" y="2608263"/>
              <a:ext cx="206375" cy="12874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89" name="Freeform 62">
              <a:extLst>
                <a:ext uri="{FF2B5EF4-FFF2-40B4-BE49-F238E27FC236}">
                  <a16:creationId xmlns:a16="http://schemas.microsoft.com/office/drawing/2014/main" id="{63D5F94E-67CE-3CE6-D47B-28AD4A45DC1C}"/>
                </a:ext>
              </a:extLst>
            </p:cNvPr>
            <p:cNvSpPr>
              <a:spLocks/>
            </p:cNvSpPr>
            <p:nvPr/>
          </p:nvSpPr>
          <p:spPr bwMode="auto">
            <a:xfrm>
              <a:off x="1390651" y="3416300"/>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0" name="Freeform 63">
              <a:extLst>
                <a:ext uri="{FF2B5EF4-FFF2-40B4-BE49-F238E27FC236}">
                  <a16:creationId xmlns:a16="http://schemas.microsoft.com/office/drawing/2014/main" id="{665110FE-1BF0-62B2-C764-DE1E5F7B90F1}"/>
                </a:ext>
              </a:extLst>
            </p:cNvPr>
            <p:cNvSpPr>
              <a:spLocks noEditPoints="1"/>
            </p:cNvSpPr>
            <p:nvPr/>
          </p:nvSpPr>
          <p:spPr bwMode="auto">
            <a:xfrm>
              <a:off x="2686051" y="3402013"/>
              <a:ext cx="103188" cy="1458913"/>
            </a:xfrm>
            <a:custGeom>
              <a:avLst/>
              <a:gdLst>
                <a:gd name="T0" fmla="*/ 0 w 65"/>
                <a:gd name="T1" fmla="*/ 919 h 919"/>
                <a:gd name="T2" fmla="*/ 65 w 65"/>
                <a:gd name="T3" fmla="*/ 919 h 919"/>
                <a:gd name="T4" fmla="*/ 0 w 65"/>
                <a:gd name="T5" fmla="*/ 919 h 919"/>
                <a:gd name="T6" fmla="*/ 33 w 65"/>
                <a:gd name="T7" fmla="*/ 919 h 919"/>
                <a:gd name="T8" fmla="*/ 33 w 65"/>
                <a:gd name="T9" fmla="*/ 0 h 919"/>
                <a:gd name="T10" fmla="*/ 33 w 65"/>
                <a:gd name="T11" fmla="*/ 919 h 919"/>
                <a:gd name="T12" fmla="*/ 0 w 65"/>
                <a:gd name="T13" fmla="*/ 0 h 919"/>
                <a:gd name="T14" fmla="*/ 65 w 65"/>
                <a:gd name="T15" fmla="*/ 0 h 919"/>
                <a:gd name="T16" fmla="*/ 0 w 65"/>
                <a:gd name="T17"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19">
                  <a:moveTo>
                    <a:pt x="0" y="919"/>
                  </a:moveTo>
                  <a:lnTo>
                    <a:pt x="65" y="919"/>
                  </a:lnTo>
                  <a:lnTo>
                    <a:pt x="0" y="919"/>
                  </a:lnTo>
                  <a:close/>
                  <a:moveTo>
                    <a:pt x="33" y="919"/>
                  </a:moveTo>
                  <a:lnTo>
                    <a:pt x="33" y="0"/>
                  </a:lnTo>
                  <a:lnTo>
                    <a:pt x="33" y="919"/>
                  </a:lnTo>
                  <a:close/>
                  <a:moveTo>
                    <a:pt x="0" y="0"/>
                  </a:moveTo>
                  <a:lnTo>
                    <a:pt x="65"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91" name="Freeform 64">
              <a:extLst>
                <a:ext uri="{FF2B5EF4-FFF2-40B4-BE49-F238E27FC236}">
                  <a16:creationId xmlns:a16="http://schemas.microsoft.com/office/drawing/2014/main" id="{AEEE0D86-AD63-D5B9-F96E-0A4A6807E36E}"/>
                </a:ext>
              </a:extLst>
            </p:cNvPr>
            <p:cNvSpPr>
              <a:spLocks noEditPoints="1"/>
            </p:cNvSpPr>
            <p:nvPr/>
          </p:nvSpPr>
          <p:spPr bwMode="auto">
            <a:xfrm>
              <a:off x="2686051" y="3402013"/>
              <a:ext cx="103188" cy="1458913"/>
            </a:xfrm>
            <a:custGeom>
              <a:avLst/>
              <a:gdLst>
                <a:gd name="T0" fmla="*/ 0 w 65"/>
                <a:gd name="T1" fmla="*/ 919 h 919"/>
                <a:gd name="T2" fmla="*/ 65 w 65"/>
                <a:gd name="T3" fmla="*/ 919 h 919"/>
                <a:gd name="T4" fmla="*/ 0 w 65"/>
                <a:gd name="T5" fmla="*/ 919 h 919"/>
                <a:gd name="T6" fmla="*/ 33 w 65"/>
                <a:gd name="T7" fmla="*/ 919 h 919"/>
                <a:gd name="T8" fmla="*/ 33 w 65"/>
                <a:gd name="T9" fmla="*/ 0 h 919"/>
                <a:gd name="T10" fmla="*/ 33 w 65"/>
                <a:gd name="T11" fmla="*/ 919 h 919"/>
                <a:gd name="T12" fmla="*/ 0 w 65"/>
                <a:gd name="T13" fmla="*/ 0 h 919"/>
                <a:gd name="T14" fmla="*/ 65 w 65"/>
                <a:gd name="T15" fmla="*/ 0 h 919"/>
                <a:gd name="T16" fmla="*/ 0 w 65"/>
                <a:gd name="T17"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19">
                  <a:moveTo>
                    <a:pt x="0" y="919"/>
                  </a:moveTo>
                  <a:lnTo>
                    <a:pt x="65" y="919"/>
                  </a:lnTo>
                  <a:lnTo>
                    <a:pt x="0" y="919"/>
                  </a:lnTo>
                  <a:close/>
                  <a:moveTo>
                    <a:pt x="33" y="919"/>
                  </a:moveTo>
                  <a:lnTo>
                    <a:pt x="33" y="0"/>
                  </a:lnTo>
                  <a:lnTo>
                    <a:pt x="33" y="919"/>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2" name="Rectangle 65">
              <a:extLst>
                <a:ext uri="{FF2B5EF4-FFF2-40B4-BE49-F238E27FC236}">
                  <a16:creationId xmlns:a16="http://schemas.microsoft.com/office/drawing/2014/main" id="{7ED02D95-7C13-8E0E-BF25-E5D1C8042C66}"/>
                </a:ext>
              </a:extLst>
            </p:cNvPr>
            <p:cNvSpPr>
              <a:spLocks noChangeArrowheads="1"/>
            </p:cNvSpPr>
            <p:nvPr/>
          </p:nvSpPr>
          <p:spPr bwMode="auto">
            <a:xfrm>
              <a:off x="2635251" y="3933825"/>
              <a:ext cx="206375" cy="83185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93" name="Rectangle 66">
              <a:extLst>
                <a:ext uri="{FF2B5EF4-FFF2-40B4-BE49-F238E27FC236}">
                  <a16:creationId xmlns:a16="http://schemas.microsoft.com/office/drawing/2014/main" id="{E41826AE-2CFF-1485-B4F7-B658C0ECD8A6}"/>
                </a:ext>
              </a:extLst>
            </p:cNvPr>
            <p:cNvSpPr>
              <a:spLocks noChangeArrowheads="1"/>
            </p:cNvSpPr>
            <p:nvPr/>
          </p:nvSpPr>
          <p:spPr bwMode="auto">
            <a:xfrm>
              <a:off x="2635251" y="3933825"/>
              <a:ext cx="206375" cy="8318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4" name="Freeform 67">
              <a:extLst>
                <a:ext uri="{FF2B5EF4-FFF2-40B4-BE49-F238E27FC236}">
                  <a16:creationId xmlns:a16="http://schemas.microsoft.com/office/drawing/2014/main" id="{550769BA-99CB-B4DE-C87E-8E43DF53E593}"/>
                </a:ext>
              </a:extLst>
            </p:cNvPr>
            <p:cNvSpPr>
              <a:spLocks/>
            </p:cNvSpPr>
            <p:nvPr/>
          </p:nvSpPr>
          <p:spPr bwMode="auto">
            <a:xfrm>
              <a:off x="2635251" y="4386263"/>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5" name="Freeform 68">
              <a:extLst>
                <a:ext uri="{FF2B5EF4-FFF2-40B4-BE49-F238E27FC236}">
                  <a16:creationId xmlns:a16="http://schemas.microsoft.com/office/drawing/2014/main" id="{C22EE9F9-287E-46D8-ADAA-0DD1CD618F29}"/>
                </a:ext>
              </a:extLst>
            </p:cNvPr>
            <p:cNvSpPr>
              <a:spLocks noEditPoints="1"/>
            </p:cNvSpPr>
            <p:nvPr/>
          </p:nvSpPr>
          <p:spPr bwMode="auto">
            <a:xfrm>
              <a:off x="3930651" y="2608263"/>
              <a:ext cx="103188" cy="1463675"/>
            </a:xfrm>
            <a:custGeom>
              <a:avLst/>
              <a:gdLst>
                <a:gd name="T0" fmla="*/ 0 w 65"/>
                <a:gd name="T1" fmla="*/ 922 h 922"/>
                <a:gd name="T2" fmla="*/ 65 w 65"/>
                <a:gd name="T3" fmla="*/ 922 h 922"/>
                <a:gd name="T4" fmla="*/ 0 w 65"/>
                <a:gd name="T5" fmla="*/ 922 h 922"/>
                <a:gd name="T6" fmla="*/ 32 w 65"/>
                <a:gd name="T7" fmla="*/ 922 h 922"/>
                <a:gd name="T8" fmla="*/ 32 w 65"/>
                <a:gd name="T9" fmla="*/ 0 h 922"/>
                <a:gd name="T10" fmla="*/ 32 w 65"/>
                <a:gd name="T11" fmla="*/ 922 h 922"/>
                <a:gd name="T12" fmla="*/ 0 w 65"/>
                <a:gd name="T13" fmla="*/ 0 h 922"/>
                <a:gd name="T14" fmla="*/ 65 w 65"/>
                <a:gd name="T15" fmla="*/ 0 h 922"/>
                <a:gd name="T16" fmla="*/ 0 w 65"/>
                <a:gd name="T17"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22">
                  <a:moveTo>
                    <a:pt x="0" y="922"/>
                  </a:moveTo>
                  <a:lnTo>
                    <a:pt x="65" y="922"/>
                  </a:lnTo>
                  <a:lnTo>
                    <a:pt x="0" y="922"/>
                  </a:lnTo>
                  <a:close/>
                  <a:moveTo>
                    <a:pt x="32" y="922"/>
                  </a:moveTo>
                  <a:lnTo>
                    <a:pt x="32" y="0"/>
                  </a:lnTo>
                  <a:lnTo>
                    <a:pt x="32" y="922"/>
                  </a:lnTo>
                  <a:close/>
                  <a:moveTo>
                    <a:pt x="0" y="0"/>
                  </a:moveTo>
                  <a:lnTo>
                    <a:pt x="65"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96" name="Freeform 69">
              <a:extLst>
                <a:ext uri="{FF2B5EF4-FFF2-40B4-BE49-F238E27FC236}">
                  <a16:creationId xmlns:a16="http://schemas.microsoft.com/office/drawing/2014/main" id="{4CA5A19D-BFDD-4D49-97F6-8260B9AD8696}"/>
                </a:ext>
              </a:extLst>
            </p:cNvPr>
            <p:cNvSpPr>
              <a:spLocks noEditPoints="1"/>
            </p:cNvSpPr>
            <p:nvPr/>
          </p:nvSpPr>
          <p:spPr bwMode="auto">
            <a:xfrm>
              <a:off x="3930651" y="2608263"/>
              <a:ext cx="103188" cy="1463675"/>
            </a:xfrm>
            <a:custGeom>
              <a:avLst/>
              <a:gdLst>
                <a:gd name="T0" fmla="*/ 0 w 65"/>
                <a:gd name="T1" fmla="*/ 922 h 922"/>
                <a:gd name="T2" fmla="*/ 65 w 65"/>
                <a:gd name="T3" fmla="*/ 922 h 922"/>
                <a:gd name="T4" fmla="*/ 0 w 65"/>
                <a:gd name="T5" fmla="*/ 922 h 922"/>
                <a:gd name="T6" fmla="*/ 32 w 65"/>
                <a:gd name="T7" fmla="*/ 922 h 922"/>
                <a:gd name="T8" fmla="*/ 32 w 65"/>
                <a:gd name="T9" fmla="*/ 0 h 922"/>
                <a:gd name="T10" fmla="*/ 32 w 65"/>
                <a:gd name="T11" fmla="*/ 922 h 922"/>
                <a:gd name="T12" fmla="*/ 0 w 65"/>
                <a:gd name="T13" fmla="*/ 0 h 922"/>
                <a:gd name="T14" fmla="*/ 65 w 65"/>
                <a:gd name="T15" fmla="*/ 0 h 922"/>
                <a:gd name="T16" fmla="*/ 0 w 65"/>
                <a:gd name="T17"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22">
                  <a:moveTo>
                    <a:pt x="0" y="922"/>
                  </a:moveTo>
                  <a:lnTo>
                    <a:pt x="65" y="922"/>
                  </a:lnTo>
                  <a:lnTo>
                    <a:pt x="0" y="922"/>
                  </a:lnTo>
                  <a:close/>
                  <a:moveTo>
                    <a:pt x="32" y="922"/>
                  </a:moveTo>
                  <a:lnTo>
                    <a:pt x="32" y="0"/>
                  </a:lnTo>
                  <a:lnTo>
                    <a:pt x="32" y="922"/>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7" name="Rectangle 70">
              <a:extLst>
                <a:ext uri="{FF2B5EF4-FFF2-40B4-BE49-F238E27FC236}">
                  <a16:creationId xmlns:a16="http://schemas.microsoft.com/office/drawing/2014/main" id="{D151DCF8-F9D5-EAC3-3CB6-9278CD852D1C}"/>
                </a:ext>
              </a:extLst>
            </p:cNvPr>
            <p:cNvSpPr>
              <a:spLocks noChangeArrowheads="1"/>
            </p:cNvSpPr>
            <p:nvPr/>
          </p:nvSpPr>
          <p:spPr bwMode="auto">
            <a:xfrm>
              <a:off x="3878263" y="2990850"/>
              <a:ext cx="207963" cy="105568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398" name="Rectangle 71">
              <a:extLst>
                <a:ext uri="{FF2B5EF4-FFF2-40B4-BE49-F238E27FC236}">
                  <a16:creationId xmlns:a16="http://schemas.microsoft.com/office/drawing/2014/main" id="{BE567997-D856-5649-978F-B5E469CEBA9F}"/>
                </a:ext>
              </a:extLst>
            </p:cNvPr>
            <p:cNvSpPr>
              <a:spLocks noChangeArrowheads="1"/>
            </p:cNvSpPr>
            <p:nvPr/>
          </p:nvSpPr>
          <p:spPr bwMode="auto">
            <a:xfrm>
              <a:off x="3878263" y="2990850"/>
              <a:ext cx="207963" cy="10556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399" name="Freeform 72">
              <a:extLst>
                <a:ext uri="{FF2B5EF4-FFF2-40B4-BE49-F238E27FC236}">
                  <a16:creationId xmlns:a16="http://schemas.microsoft.com/office/drawing/2014/main" id="{7D7A2FA5-7E9F-F0F3-5B71-D799547172D1}"/>
                </a:ext>
              </a:extLst>
            </p:cNvPr>
            <p:cNvSpPr>
              <a:spLocks/>
            </p:cNvSpPr>
            <p:nvPr/>
          </p:nvSpPr>
          <p:spPr bwMode="auto">
            <a:xfrm>
              <a:off x="3878263" y="3594100"/>
              <a:ext cx="207963" cy="0"/>
            </a:xfrm>
            <a:custGeom>
              <a:avLst/>
              <a:gdLst>
                <a:gd name="T0" fmla="*/ 0 w 131"/>
                <a:gd name="T1" fmla="*/ 131 w 131"/>
                <a:gd name="T2" fmla="*/ 0 w 131"/>
              </a:gdLst>
              <a:ahLst/>
              <a:cxnLst>
                <a:cxn ang="0">
                  <a:pos x="T0" y="0"/>
                </a:cxn>
                <a:cxn ang="0">
                  <a:pos x="T1" y="0"/>
                </a:cxn>
                <a:cxn ang="0">
                  <a:pos x="T2" y="0"/>
                </a:cxn>
              </a:cxnLst>
              <a:rect l="0" t="0" r="r" b="b"/>
              <a:pathLst>
                <a:path w="131">
                  <a:moveTo>
                    <a:pt x="0" y="0"/>
                  </a:moveTo>
                  <a:lnTo>
                    <a:pt x="131"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0" name="Freeform 73">
              <a:extLst>
                <a:ext uri="{FF2B5EF4-FFF2-40B4-BE49-F238E27FC236}">
                  <a16:creationId xmlns:a16="http://schemas.microsoft.com/office/drawing/2014/main" id="{7A6410CE-6021-20EA-AE84-1DEC9363800A}"/>
                </a:ext>
              </a:extLst>
            </p:cNvPr>
            <p:cNvSpPr>
              <a:spLocks noEditPoints="1"/>
            </p:cNvSpPr>
            <p:nvPr/>
          </p:nvSpPr>
          <p:spPr bwMode="auto">
            <a:xfrm>
              <a:off x="1687513" y="3535363"/>
              <a:ext cx="104775" cy="1254125"/>
            </a:xfrm>
            <a:custGeom>
              <a:avLst/>
              <a:gdLst>
                <a:gd name="T0" fmla="*/ 0 w 66"/>
                <a:gd name="T1" fmla="*/ 790 h 790"/>
                <a:gd name="T2" fmla="*/ 66 w 66"/>
                <a:gd name="T3" fmla="*/ 790 h 790"/>
                <a:gd name="T4" fmla="*/ 0 w 66"/>
                <a:gd name="T5" fmla="*/ 790 h 790"/>
                <a:gd name="T6" fmla="*/ 33 w 66"/>
                <a:gd name="T7" fmla="*/ 790 h 790"/>
                <a:gd name="T8" fmla="*/ 33 w 66"/>
                <a:gd name="T9" fmla="*/ 0 h 790"/>
                <a:gd name="T10" fmla="*/ 33 w 66"/>
                <a:gd name="T11" fmla="*/ 790 h 790"/>
                <a:gd name="T12" fmla="*/ 0 w 66"/>
                <a:gd name="T13" fmla="*/ 0 h 790"/>
                <a:gd name="T14" fmla="*/ 66 w 66"/>
                <a:gd name="T15" fmla="*/ 0 h 790"/>
                <a:gd name="T16" fmla="*/ 0 w 66"/>
                <a:gd name="T1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90">
                  <a:moveTo>
                    <a:pt x="0" y="790"/>
                  </a:moveTo>
                  <a:lnTo>
                    <a:pt x="66" y="790"/>
                  </a:lnTo>
                  <a:lnTo>
                    <a:pt x="0" y="790"/>
                  </a:lnTo>
                  <a:close/>
                  <a:moveTo>
                    <a:pt x="33" y="790"/>
                  </a:moveTo>
                  <a:lnTo>
                    <a:pt x="33" y="0"/>
                  </a:lnTo>
                  <a:lnTo>
                    <a:pt x="33" y="790"/>
                  </a:lnTo>
                  <a:close/>
                  <a:moveTo>
                    <a:pt x="0" y="0"/>
                  </a:moveTo>
                  <a:lnTo>
                    <a:pt x="66"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01" name="Freeform 74">
              <a:extLst>
                <a:ext uri="{FF2B5EF4-FFF2-40B4-BE49-F238E27FC236}">
                  <a16:creationId xmlns:a16="http://schemas.microsoft.com/office/drawing/2014/main" id="{E4E8CE14-6F28-4618-D641-FA9F60C9142F}"/>
                </a:ext>
              </a:extLst>
            </p:cNvPr>
            <p:cNvSpPr>
              <a:spLocks noEditPoints="1"/>
            </p:cNvSpPr>
            <p:nvPr/>
          </p:nvSpPr>
          <p:spPr bwMode="auto">
            <a:xfrm>
              <a:off x="1687513" y="3535363"/>
              <a:ext cx="104775" cy="1254125"/>
            </a:xfrm>
            <a:custGeom>
              <a:avLst/>
              <a:gdLst>
                <a:gd name="T0" fmla="*/ 0 w 66"/>
                <a:gd name="T1" fmla="*/ 790 h 790"/>
                <a:gd name="T2" fmla="*/ 66 w 66"/>
                <a:gd name="T3" fmla="*/ 790 h 790"/>
                <a:gd name="T4" fmla="*/ 0 w 66"/>
                <a:gd name="T5" fmla="*/ 790 h 790"/>
                <a:gd name="T6" fmla="*/ 33 w 66"/>
                <a:gd name="T7" fmla="*/ 790 h 790"/>
                <a:gd name="T8" fmla="*/ 33 w 66"/>
                <a:gd name="T9" fmla="*/ 0 h 790"/>
                <a:gd name="T10" fmla="*/ 33 w 66"/>
                <a:gd name="T11" fmla="*/ 790 h 790"/>
                <a:gd name="T12" fmla="*/ 0 w 66"/>
                <a:gd name="T13" fmla="*/ 0 h 790"/>
                <a:gd name="T14" fmla="*/ 66 w 66"/>
                <a:gd name="T15" fmla="*/ 0 h 790"/>
                <a:gd name="T16" fmla="*/ 0 w 66"/>
                <a:gd name="T1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90">
                  <a:moveTo>
                    <a:pt x="0" y="790"/>
                  </a:moveTo>
                  <a:lnTo>
                    <a:pt x="66" y="790"/>
                  </a:lnTo>
                  <a:lnTo>
                    <a:pt x="0" y="790"/>
                  </a:lnTo>
                  <a:close/>
                  <a:moveTo>
                    <a:pt x="33" y="790"/>
                  </a:moveTo>
                  <a:lnTo>
                    <a:pt x="33" y="0"/>
                  </a:lnTo>
                  <a:lnTo>
                    <a:pt x="33" y="790"/>
                  </a:lnTo>
                  <a:close/>
                  <a:moveTo>
                    <a:pt x="0" y="0"/>
                  </a:moveTo>
                  <a:lnTo>
                    <a:pt x="66"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2" name="Rectangle 75">
              <a:extLst>
                <a:ext uri="{FF2B5EF4-FFF2-40B4-BE49-F238E27FC236}">
                  <a16:creationId xmlns:a16="http://schemas.microsoft.com/office/drawing/2014/main" id="{0CC62BF0-A76C-45BC-8F22-AD5243489076}"/>
                </a:ext>
              </a:extLst>
            </p:cNvPr>
            <p:cNvSpPr>
              <a:spLocks noChangeArrowheads="1"/>
            </p:cNvSpPr>
            <p:nvPr/>
          </p:nvSpPr>
          <p:spPr bwMode="auto">
            <a:xfrm>
              <a:off x="1636713" y="4111625"/>
              <a:ext cx="206375" cy="523875"/>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03" name="Rectangle 76">
              <a:extLst>
                <a:ext uri="{FF2B5EF4-FFF2-40B4-BE49-F238E27FC236}">
                  <a16:creationId xmlns:a16="http://schemas.microsoft.com/office/drawing/2014/main" id="{DECD61E6-EF7F-A368-9C03-9B2B1654FC99}"/>
                </a:ext>
              </a:extLst>
            </p:cNvPr>
            <p:cNvSpPr>
              <a:spLocks noChangeArrowheads="1"/>
            </p:cNvSpPr>
            <p:nvPr/>
          </p:nvSpPr>
          <p:spPr bwMode="auto">
            <a:xfrm>
              <a:off x="1636713" y="4111625"/>
              <a:ext cx="206375" cy="523875"/>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4" name="Freeform 77">
              <a:extLst>
                <a:ext uri="{FF2B5EF4-FFF2-40B4-BE49-F238E27FC236}">
                  <a16:creationId xmlns:a16="http://schemas.microsoft.com/office/drawing/2014/main" id="{9832CB3D-BD72-C5EE-FFCF-08231EAC1E7F}"/>
                </a:ext>
              </a:extLst>
            </p:cNvPr>
            <p:cNvSpPr>
              <a:spLocks/>
            </p:cNvSpPr>
            <p:nvPr/>
          </p:nvSpPr>
          <p:spPr bwMode="auto">
            <a:xfrm>
              <a:off x="1636713" y="4367213"/>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5" name="Freeform 78">
              <a:extLst>
                <a:ext uri="{FF2B5EF4-FFF2-40B4-BE49-F238E27FC236}">
                  <a16:creationId xmlns:a16="http://schemas.microsoft.com/office/drawing/2014/main" id="{C15D5AF2-6334-6476-4BA3-A71FAF5C8F6A}"/>
                </a:ext>
              </a:extLst>
            </p:cNvPr>
            <p:cNvSpPr>
              <a:spLocks noEditPoints="1"/>
            </p:cNvSpPr>
            <p:nvPr/>
          </p:nvSpPr>
          <p:spPr bwMode="auto">
            <a:xfrm>
              <a:off x="2932113" y="2020888"/>
              <a:ext cx="103188" cy="2763838"/>
            </a:xfrm>
            <a:custGeom>
              <a:avLst/>
              <a:gdLst>
                <a:gd name="T0" fmla="*/ 0 w 65"/>
                <a:gd name="T1" fmla="*/ 1741 h 1741"/>
                <a:gd name="T2" fmla="*/ 65 w 65"/>
                <a:gd name="T3" fmla="*/ 1741 h 1741"/>
                <a:gd name="T4" fmla="*/ 0 w 65"/>
                <a:gd name="T5" fmla="*/ 1741 h 1741"/>
                <a:gd name="T6" fmla="*/ 32 w 65"/>
                <a:gd name="T7" fmla="*/ 1741 h 1741"/>
                <a:gd name="T8" fmla="*/ 32 w 65"/>
                <a:gd name="T9" fmla="*/ 0 h 1741"/>
                <a:gd name="T10" fmla="*/ 32 w 65"/>
                <a:gd name="T11" fmla="*/ 1741 h 1741"/>
                <a:gd name="T12" fmla="*/ 0 w 65"/>
                <a:gd name="T13" fmla="*/ 0 h 1741"/>
                <a:gd name="T14" fmla="*/ 65 w 65"/>
                <a:gd name="T15" fmla="*/ 0 h 1741"/>
                <a:gd name="T16" fmla="*/ 0 w 65"/>
                <a:gd name="T17" fmla="*/ 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741">
                  <a:moveTo>
                    <a:pt x="0" y="1741"/>
                  </a:moveTo>
                  <a:lnTo>
                    <a:pt x="65" y="1741"/>
                  </a:lnTo>
                  <a:lnTo>
                    <a:pt x="0" y="1741"/>
                  </a:lnTo>
                  <a:close/>
                  <a:moveTo>
                    <a:pt x="32" y="1741"/>
                  </a:moveTo>
                  <a:lnTo>
                    <a:pt x="32" y="0"/>
                  </a:lnTo>
                  <a:lnTo>
                    <a:pt x="32" y="1741"/>
                  </a:lnTo>
                  <a:close/>
                  <a:moveTo>
                    <a:pt x="0" y="0"/>
                  </a:moveTo>
                  <a:lnTo>
                    <a:pt x="65"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06" name="Freeform 79">
              <a:extLst>
                <a:ext uri="{FF2B5EF4-FFF2-40B4-BE49-F238E27FC236}">
                  <a16:creationId xmlns:a16="http://schemas.microsoft.com/office/drawing/2014/main" id="{04BF64C7-2618-D035-5B46-397CD3DAE99E}"/>
                </a:ext>
              </a:extLst>
            </p:cNvPr>
            <p:cNvSpPr>
              <a:spLocks noEditPoints="1"/>
            </p:cNvSpPr>
            <p:nvPr/>
          </p:nvSpPr>
          <p:spPr bwMode="auto">
            <a:xfrm>
              <a:off x="2932113" y="2020888"/>
              <a:ext cx="103188" cy="2763838"/>
            </a:xfrm>
            <a:custGeom>
              <a:avLst/>
              <a:gdLst>
                <a:gd name="T0" fmla="*/ 0 w 65"/>
                <a:gd name="T1" fmla="*/ 1741 h 1741"/>
                <a:gd name="T2" fmla="*/ 65 w 65"/>
                <a:gd name="T3" fmla="*/ 1741 h 1741"/>
                <a:gd name="T4" fmla="*/ 0 w 65"/>
                <a:gd name="T5" fmla="*/ 1741 h 1741"/>
                <a:gd name="T6" fmla="*/ 32 w 65"/>
                <a:gd name="T7" fmla="*/ 1741 h 1741"/>
                <a:gd name="T8" fmla="*/ 32 w 65"/>
                <a:gd name="T9" fmla="*/ 0 h 1741"/>
                <a:gd name="T10" fmla="*/ 32 w 65"/>
                <a:gd name="T11" fmla="*/ 1741 h 1741"/>
                <a:gd name="T12" fmla="*/ 0 w 65"/>
                <a:gd name="T13" fmla="*/ 0 h 1741"/>
                <a:gd name="T14" fmla="*/ 65 w 65"/>
                <a:gd name="T15" fmla="*/ 0 h 1741"/>
                <a:gd name="T16" fmla="*/ 0 w 65"/>
                <a:gd name="T17" fmla="*/ 0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741">
                  <a:moveTo>
                    <a:pt x="0" y="1741"/>
                  </a:moveTo>
                  <a:lnTo>
                    <a:pt x="65" y="1741"/>
                  </a:lnTo>
                  <a:lnTo>
                    <a:pt x="0" y="1741"/>
                  </a:lnTo>
                  <a:close/>
                  <a:moveTo>
                    <a:pt x="32" y="1741"/>
                  </a:moveTo>
                  <a:lnTo>
                    <a:pt x="32" y="0"/>
                  </a:lnTo>
                  <a:lnTo>
                    <a:pt x="32" y="1741"/>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7" name="Rectangle 80">
              <a:extLst>
                <a:ext uri="{FF2B5EF4-FFF2-40B4-BE49-F238E27FC236}">
                  <a16:creationId xmlns:a16="http://schemas.microsoft.com/office/drawing/2014/main" id="{FE375249-2893-510A-7678-5C96FD95A0F0}"/>
                </a:ext>
              </a:extLst>
            </p:cNvPr>
            <p:cNvSpPr>
              <a:spLocks noChangeArrowheads="1"/>
            </p:cNvSpPr>
            <p:nvPr/>
          </p:nvSpPr>
          <p:spPr bwMode="auto">
            <a:xfrm>
              <a:off x="2881313" y="2962275"/>
              <a:ext cx="206375" cy="1500188"/>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08" name="Rectangle 81">
              <a:extLst>
                <a:ext uri="{FF2B5EF4-FFF2-40B4-BE49-F238E27FC236}">
                  <a16:creationId xmlns:a16="http://schemas.microsoft.com/office/drawing/2014/main" id="{A49057FF-3A63-4E99-7002-43D8A3445B35}"/>
                </a:ext>
              </a:extLst>
            </p:cNvPr>
            <p:cNvSpPr>
              <a:spLocks noChangeArrowheads="1"/>
            </p:cNvSpPr>
            <p:nvPr/>
          </p:nvSpPr>
          <p:spPr bwMode="auto">
            <a:xfrm>
              <a:off x="2881313" y="2962275"/>
              <a:ext cx="206375" cy="15001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09" name="Freeform 82">
              <a:extLst>
                <a:ext uri="{FF2B5EF4-FFF2-40B4-BE49-F238E27FC236}">
                  <a16:creationId xmlns:a16="http://schemas.microsoft.com/office/drawing/2014/main" id="{FE01F9CB-45DB-038F-A9D3-670FA307CA84}"/>
                </a:ext>
              </a:extLst>
            </p:cNvPr>
            <p:cNvSpPr>
              <a:spLocks/>
            </p:cNvSpPr>
            <p:nvPr/>
          </p:nvSpPr>
          <p:spPr bwMode="auto">
            <a:xfrm>
              <a:off x="2881313" y="3856038"/>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0" name="Freeform 83">
              <a:extLst>
                <a:ext uri="{FF2B5EF4-FFF2-40B4-BE49-F238E27FC236}">
                  <a16:creationId xmlns:a16="http://schemas.microsoft.com/office/drawing/2014/main" id="{714ED737-C53F-8CF7-3908-D3A87F286330}"/>
                </a:ext>
              </a:extLst>
            </p:cNvPr>
            <p:cNvSpPr>
              <a:spLocks noEditPoints="1"/>
            </p:cNvSpPr>
            <p:nvPr/>
          </p:nvSpPr>
          <p:spPr bwMode="auto">
            <a:xfrm>
              <a:off x="4176713" y="1725613"/>
              <a:ext cx="103188" cy="2328863"/>
            </a:xfrm>
            <a:custGeom>
              <a:avLst/>
              <a:gdLst>
                <a:gd name="T0" fmla="*/ 0 w 65"/>
                <a:gd name="T1" fmla="*/ 1467 h 1467"/>
                <a:gd name="T2" fmla="*/ 65 w 65"/>
                <a:gd name="T3" fmla="*/ 1467 h 1467"/>
                <a:gd name="T4" fmla="*/ 0 w 65"/>
                <a:gd name="T5" fmla="*/ 1467 h 1467"/>
                <a:gd name="T6" fmla="*/ 32 w 65"/>
                <a:gd name="T7" fmla="*/ 1467 h 1467"/>
                <a:gd name="T8" fmla="*/ 32 w 65"/>
                <a:gd name="T9" fmla="*/ 0 h 1467"/>
                <a:gd name="T10" fmla="*/ 32 w 65"/>
                <a:gd name="T11" fmla="*/ 1467 h 1467"/>
                <a:gd name="T12" fmla="*/ 0 w 65"/>
                <a:gd name="T13" fmla="*/ 0 h 1467"/>
                <a:gd name="T14" fmla="*/ 65 w 65"/>
                <a:gd name="T15" fmla="*/ 0 h 1467"/>
                <a:gd name="T16" fmla="*/ 0 w 65"/>
                <a:gd name="T17"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67">
                  <a:moveTo>
                    <a:pt x="0" y="1467"/>
                  </a:moveTo>
                  <a:lnTo>
                    <a:pt x="65" y="1467"/>
                  </a:lnTo>
                  <a:lnTo>
                    <a:pt x="0" y="1467"/>
                  </a:lnTo>
                  <a:close/>
                  <a:moveTo>
                    <a:pt x="32" y="1467"/>
                  </a:moveTo>
                  <a:lnTo>
                    <a:pt x="32" y="0"/>
                  </a:lnTo>
                  <a:lnTo>
                    <a:pt x="32" y="1467"/>
                  </a:lnTo>
                  <a:close/>
                  <a:moveTo>
                    <a:pt x="0" y="0"/>
                  </a:moveTo>
                  <a:lnTo>
                    <a:pt x="65"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11" name="Freeform 84">
              <a:extLst>
                <a:ext uri="{FF2B5EF4-FFF2-40B4-BE49-F238E27FC236}">
                  <a16:creationId xmlns:a16="http://schemas.microsoft.com/office/drawing/2014/main" id="{83942E80-2701-80D0-5717-F6570F279667}"/>
                </a:ext>
              </a:extLst>
            </p:cNvPr>
            <p:cNvSpPr>
              <a:spLocks noEditPoints="1"/>
            </p:cNvSpPr>
            <p:nvPr/>
          </p:nvSpPr>
          <p:spPr bwMode="auto">
            <a:xfrm>
              <a:off x="4176713" y="1725613"/>
              <a:ext cx="103188" cy="2328863"/>
            </a:xfrm>
            <a:custGeom>
              <a:avLst/>
              <a:gdLst>
                <a:gd name="T0" fmla="*/ 0 w 65"/>
                <a:gd name="T1" fmla="*/ 1467 h 1467"/>
                <a:gd name="T2" fmla="*/ 65 w 65"/>
                <a:gd name="T3" fmla="*/ 1467 h 1467"/>
                <a:gd name="T4" fmla="*/ 0 w 65"/>
                <a:gd name="T5" fmla="*/ 1467 h 1467"/>
                <a:gd name="T6" fmla="*/ 32 w 65"/>
                <a:gd name="T7" fmla="*/ 1467 h 1467"/>
                <a:gd name="T8" fmla="*/ 32 w 65"/>
                <a:gd name="T9" fmla="*/ 0 h 1467"/>
                <a:gd name="T10" fmla="*/ 32 w 65"/>
                <a:gd name="T11" fmla="*/ 1467 h 1467"/>
                <a:gd name="T12" fmla="*/ 0 w 65"/>
                <a:gd name="T13" fmla="*/ 0 h 1467"/>
                <a:gd name="T14" fmla="*/ 65 w 65"/>
                <a:gd name="T15" fmla="*/ 0 h 1467"/>
                <a:gd name="T16" fmla="*/ 0 w 65"/>
                <a:gd name="T17"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67">
                  <a:moveTo>
                    <a:pt x="0" y="1467"/>
                  </a:moveTo>
                  <a:lnTo>
                    <a:pt x="65" y="1467"/>
                  </a:lnTo>
                  <a:lnTo>
                    <a:pt x="0" y="1467"/>
                  </a:lnTo>
                  <a:close/>
                  <a:moveTo>
                    <a:pt x="32" y="1467"/>
                  </a:moveTo>
                  <a:lnTo>
                    <a:pt x="32" y="0"/>
                  </a:lnTo>
                  <a:lnTo>
                    <a:pt x="32" y="1467"/>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2" name="Rectangle 85">
              <a:extLst>
                <a:ext uri="{FF2B5EF4-FFF2-40B4-BE49-F238E27FC236}">
                  <a16:creationId xmlns:a16="http://schemas.microsoft.com/office/drawing/2014/main" id="{BF3CC0BA-3C6E-E49F-76B5-8418B7B1FD38}"/>
                </a:ext>
              </a:extLst>
            </p:cNvPr>
            <p:cNvSpPr>
              <a:spLocks noChangeArrowheads="1"/>
            </p:cNvSpPr>
            <p:nvPr/>
          </p:nvSpPr>
          <p:spPr bwMode="auto">
            <a:xfrm>
              <a:off x="4124326" y="2259013"/>
              <a:ext cx="206375" cy="1365250"/>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13" name="Rectangle 86">
              <a:extLst>
                <a:ext uri="{FF2B5EF4-FFF2-40B4-BE49-F238E27FC236}">
                  <a16:creationId xmlns:a16="http://schemas.microsoft.com/office/drawing/2014/main" id="{0D871ADA-AF93-E9D6-204D-2D9FC6CD85C1}"/>
                </a:ext>
              </a:extLst>
            </p:cNvPr>
            <p:cNvSpPr>
              <a:spLocks noChangeArrowheads="1"/>
            </p:cNvSpPr>
            <p:nvPr/>
          </p:nvSpPr>
          <p:spPr bwMode="auto">
            <a:xfrm>
              <a:off x="4124326" y="2259013"/>
              <a:ext cx="206375" cy="13652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4" name="Freeform 87">
              <a:extLst>
                <a:ext uri="{FF2B5EF4-FFF2-40B4-BE49-F238E27FC236}">
                  <a16:creationId xmlns:a16="http://schemas.microsoft.com/office/drawing/2014/main" id="{A058FF6C-83C1-5280-CBB4-CA4AE6223AFF}"/>
                </a:ext>
              </a:extLst>
            </p:cNvPr>
            <p:cNvSpPr>
              <a:spLocks/>
            </p:cNvSpPr>
            <p:nvPr/>
          </p:nvSpPr>
          <p:spPr bwMode="auto">
            <a:xfrm>
              <a:off x="4124326" y="2395538"/>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15" name="TextBox 414">
              <a:extLst>
                <a:ext uri="{FF2B5EF4-FFF2-40B4-BE49-F238E27FC236}">
                  <a16:creationId xmlns:a16="http://schemas.microsoft.com/office/drawing/2014/main" id="{5259E2AC-D654-675A-B88D-B47C36BC5682}"/>
                </a:ext>
              </a:extLst>
            </p:cNvPr>
            <p:cNvSpPr txBox="1"/>
            <p:nvPr/>
          </p:nvSpPr>
          <p:spPr>
            <a:xfrm rot="16200000">
              <a:off x="-1197803" y="3143899"/>
              <a:ext cx="2427763" cy="434066"/>
            </a:xfrm>
            <a:prstGeom prst="rect">
              <a:avLst/>
            </a:prstGeom>
            <a:noFill/>
          </p:spPr>
          <p:txBody>
            <a:bodyPr wrap="none" rtlCol="0">
              <a:spAutoFit/>
            </a:bodyPr>
            <a:lstStyle/>
            <a:p>
              <a:r>
                <a:rPr lang="en-GB" sz="1600" b="1" i="0" baseline="0" dirty="0" err="1">
                  <a:effectLst/>
                </a:rPr>
                <a:t>nMol</a:t>
              </a:r>
              <a:r>
                <a:rPr lang="en-GB" sz="1600" b="1" i="0" baseline="0" dirty="0">
                  <a:effectLst/>
                </a:rPr>
                <a:t> g</a:t>
              </a:r>
              <a:r>
                <a:rPr lang="en-GB" sz="1600" b="1" i="0" baseline="30000" dirty="0">
                  <a:effectLst/>
                </a:rPr>
                <a:t>-1</a:t>
              </a:r>
              <a:r>
                <a:rPr lang="en-GB" sz="1600" b="1" i="0" baseline="0" dirty="0">
                  <a:effectLst/>
                </a:rPr>
                <a:t> dry soil h</a:t>
              </a:r>
              <a:r>
                <a:rPr lang="en-GB" sz="1600" b="1" i="0" baseline="30000" dirty="0">
                  <a:effectLst/>
                </a:rPr>
                <a:t>-1</a:t>
              </a:r>
              <a:endParaRPr lang="en-GB" sz="1600" b="1" dirty="0">
                <a:effectLst/>
              </a:endParaRPr>
            </a:p>
          </p:txBody>
        </p:sp>
        <p:sp>
          <p:nvSpPr>
            <p:cNvPr id="416" name="TextBox 415">
              <a:extLst>
                <a:ext uri="{FF2B5EF4-FFF2-40B4-BE49-F238E27FC236}">
                  <a16:creationId xmlns:a16="http://schemas.microsoft.com/office/drawing/2014/main" id="{350E95B2-3BE2-DE1F-38FA-C0EB27C7632C}"/>
                </a:ext>
              </a:extLst>
            </p:cNvPr>
            <p:cNvSpPr txBox="1"/>
            <p:nvPr/>
          </p:nvSpPr>
          <p:spPr>
            <a:xfrm>
              <a:off x="55563" y="4217600"/>
              <a:ext cx="637535" cy="434985"/>
            </a:xfrm>
            <a:prstGeom prst="rect">
              <a:avLst/>
            </a:prstGeom>
            <a:noFill/>
          </p:spPr>
          <p:txBody>
            <a:bodyPr wrap="none" rtlCol="0">
              <a:spAutoFit/>
            </a:bodyPr>
            <a:lstStyle/>
            <a:p>
              <a:r>
                <a:rPr lang="en-GB" sz="1600" dirty="0"/>
                <a:t>100</a:t>
              </a:r>
              <a:endParaRPr lang="en-GB" sz="1600" dirty="0">
                <a:effectLst/>
              </a:endParaRPr>
            </a:p>
          </p:txBody>
        </p:sp>
        <p:sp>
          <p:nvSpPr>
            <p:cNvPr id="417" name="TextBox 416">
              <a:extLst>
                <a:ext uri="{FF2B5EF4-FFF2-40B4-BE49-F238E27FC236}">
                  <a16:creationId xmlns:a16="http://schemas.microsoft.com/office/drawing/2014/main" id="{B3FA5CF4-8DEA-9BD6-D958-99A2FAE4F0C8}"/>
                </a:ext>
              </a:extLst>
            </p:cNvPr>
            <p:cNvSpPr txBox="1"/>
            <p:nvPr/>
          </p:nvSpPr>
          <p:spPr>
            <a:xfrm>
              <a:off x="67143" y="2984901"/>
              <a:ext cx="637535" cy="434985"/>
            </a:xfrm>
            <a:prstGeom prst="rect">
              <a:avLst/>
            </a:prstGeom>
            <a:noFill/>
          </p:spPr>
          <p:txBody>
            <a:bodyPr wrap="none" rtlCol="0">
              <a:spAutoFit/>
            </a:bodyPr>
            <a:lstStyle/>
            <a:p>
              <a:r>
                <a:rPr lang="en-GB" sz="1600" dirty="0"/>
                <a:t>200</a:t>
              </a:r>
              <a:endParaRPr lang="en-GB" sz="1600" dirty="0">
                <a:effectLst/>
              </a:endParaRPr>
            </a:p>
          </p:txBody>
        </p:sp>
        <p:sp>
          <p:nvSpPr>
            <p:cNvPr id="418" name="TextBox 417">
              <a:extLst>
                <a:ext uri="{FF2B5EF4-FFF2-40B4-BE49-F238E27FC236}">
                  <a16:creationId xmlns:a16="http://schemas.microsoft.com/office/drawing/2014/main" id="{447CD69F-FEC7-5DF6-6A91-212BE636102E}"/>
                </a:ext>
              </a:extLst>
            </p:cNvPr>
            <p:cNvSpPr txBox="1"/>
            <p:nvPr/>
          </p:nvSpPr>
          <p:spPr>
            <a:xfrm>
              <a:off x="55563" y="1766110"/>
              <a:ext cx="637535" cy="434985"/>
            </a:xfrm>
            <a:prstGeom prst="rect">
              <a:avLst/>
            </a:prstGeom>
            <a:noFill/>
          </p:spPr>
          <p:txBody>
            <a:bodyPr wrap="none" rtlCol="0">
              <a:spAutoFit/>
            </a:bodyPr>
            <a:lstStyle/>
            <a:p>
              <a:r>
                <a:rPr lang="en-GB" sz="1600" dirty="0"/>
                <a:t>300</a:t>
              </a:r>
              <a:endParaRPr lang="en-GB" sz="1600" dirty="0">
                <a:effectLst/>
              </a:endParaRPr>
            </a:p>
          </p:txBody>
        </p:sp>
        <p:sp>
          <p:nvSpPr>
            <p:cNvPr id="419" name="TextBox 418">
              <a:extLst>
                <a:ext uri="{FF2B5EF4-FFF2-40B4-BE49-F238E27FC236}">
                  <a16:creationId xmlns:a16="http://schemas.microsoft.com/office/drawing/2014/main" id="{308897FC-BE08-39C6-942A-91F1F9575C04}"/>
                </a:ext>
              </a:extLst>
            </p:cNvPr>
            <p:cNvSpPr txBox="1"/>
            <p:nvPr/>
          </p:nvSpPr>
          <p:spPr>
            <a:xfrm>
              <a:off x="1236803" y="5592763"/>
              <a:ext cx="376519" cy="434985"/>
            </a:xfrm>
            <a:prstGeom prst="rect">
              <a:avLst/>
            </a:prstGeom>
            <a:noFill/>
          </p:spPr>
          <p:txBody>
            <a:bodyPr wrap="none" rtlCol="0">
              <a:spAutoFit/>
            </a:bodyPr>
            <a:lstStyle/>
            <a:p>
              <a:r>
                <a:rPr lang="en-GB" sz="1600" b="1" dirty="0"/>
                <a:t>C</a:t>
              </a:r>
              <a:endParaRPr lang="en-GB" sz="1600" b="1" dirty="0">
                <a:effectLst/>
              </a:endParaRPr>
            </a:p>
          </p:txBody>
        </p:sp>
        <p:sp>
          <p:nvSpPr>
            <p:cNvPr id="420" name="TextBox 419">
              <a:extLst>
                <a:ext uri="{FF2B5EF4-FFF2-40B4-BE49-F238E27FC236}">
                  <a16:creationId xmlns:a16="http://schemas.microsoft.com/office/drawing/2014/main" id="{992522B8-DFBF-7C5D-95FD-8FB214253A83}"/>
                </a:ext>
              </a:extLst>
            </p:cNvPr>
            <p:cNvSpPr txBox="1"/>
            <p:nvPr/>
          </p:nvSpPr>
          <p:spPr>
            <a:xfrm>
              <a:off x="2465110" y="5592763"/>
              <a:ext cx="475170" cy="434985"/>
            </a:xfrm>
            <a:prstGeom prst="rect">
              <a:avLst/>
            </a:prstGeom>
            <a:noFill/>
          </p:spPr>
          <p:txBody>
            <a:bodyPr wrap="none" rtlCol="0">
              <a:spAutoFit/>
            </a:bodyPr>
            <a:lstStyle/>
            <a:p>
              <a:r>
                <a:rPr lang="en-GB" sz="1600" b="1" dirty="0"/>
                <a:t>W</a:t>
              </a:r>
              <a:endParaRPr lang="en-GB" sz="1600" b="1" dirty="0">
                <a:effectLst/>
              </a:endParaRPr>
            </a:p>
          </p:txBody>
        </p:sp>
        <p:sp>
          <p:nvSpPr>
            <p:cNvPr id="421" name="TextBox 420">
              <a:extLst>
                <a:ext uri="{FF2B5EF4-FFF2-40B4-BE49-F238E27FC236}">
                  <a16:creationId xmlns:a16="http://schemas.microsoft.com/office/drawing/2014/main" id="{6C56658B-553F-039F-17F6-6AB67307454B}"/>
                </a:ext>
              </a:extLst>
            </p:cNvPr>
            <p:cNvSpPr txBox="1"/>
            <p:nvPr/>
          </p:nvSpPr>
          <p:spPr>
            <a:xfrm>
              <a:off x="3717988" y="5593170"/>
              <a:ext cx="403238" cy="434985"/>
            </a:xfrm>
            <a:prstGeom prst="rect">
              <a:avLst/>
            </a:prstGeom>
            <a:noFill/>
          </p:spPr>
          <p:txBody>
            <a:bodyPr wrap="none" rtlCol="0">
              <a:spAutoFit/>
            </a:bodyPr>
            <a:lstStyle/>
            <a:p>
              <a:r>
                <a:rPr lang="en-GB" sz="1600" b="1" dirty="0"/>
                <a:t>D</a:t>
              </a:r>
              <a:endParaRPr lang="en-GB" sz="1600" b="1" dirty="0">
                <a:effectLst/>
              </a:endParaRPr>
            </a:p>
          </p:txBody>
        </p:sp>
      </p:grpSp>
      <p:grpSp>
        <p:nvGrpSpPr>
          <p:cNvPr id="422" name="Group 421">
            <a:extLst>
              <a:ext uri="{FF2B5EF4-FFF2-40B4-BE49-F238E27FC236}">
                <a16:creationId xmlns:a16="http://schemas.microsoft.com/office/drawing/2014/main" id="{209946C4-674F-622D-ED71-C7EBB5818F01}"/>
              </a:ext>
            </a:extLst>
          </p:cNvPr>
          <p:cNvGrpSpPr/>
          <p:nvPr/>
        </p:nvGrpSpPr>
        <p:grpSpPr>
          <a:xfrm>
            <a:off x="3868326" y="1429968"/>
            <a:ext cx="3487761" cy="3683241"/>
            <a:chOff x="5340624" y="1358900"/>
            <a:chExt cx="4471714" cy="4732349"/>
          </a:xfrm>
        </p:grpSpPr>
        <p:sp>
          <p:nvSpPr>
            <p:cNvPr id="423" name="Line 106">
              <a:extLst>
                <a:ext uri="{FF2B5EF4-FFF2-40B4-BE49-F238E27FC236}">
                  <a16:creationId xmlns:a16="http://schemas.microsoft.com/office/drawing/2014/main" id="{D87F66B9-B138-9ED9-439F-2C7ABE4C9A2A}"/>
                </a:ext>
              </a:extLst>
            </p:cNvPr>
            <p:cNvSpPr>
              <a:spLocks noChangeShapeType="1"/>
            </p:cNvSpPr>
            <p:nvPr/>
          </p:nvSpPr>
          <p:spPr bwMode="auto">
            <a:xfrm>
              <a:off x="5954713" y="5524500"/>
              <a:ext cx="38576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4" name="Line 107">
              <a:extLst>
                <a:ext uri="{FF2B5EF4-FFF2-40B4-BE49-F238E27FC236}">
                  <a16:creationId xmlns:a16="http://schemas.microsoft.com/office/drawing/2014/main" id="{66FCA6EA-0D54-EA9B-890E-A341A9874AC8}"/>
                </a:ext>
              </a:extLst>
            </p:cNvPr>
            <p:cNvSpPr>
              <a:spLocks noChangeShapeType="1"/>
            </p:cNvSpPr>
            <p:nvPr/>
          </p:nvSpPr>
          <p:spPr bwMode="auto">
            <a:xfrm>
              <a:off x="6638925" y="552450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5" name="Line 108">
              <a:extLst>
                <a:ext uri="{FF2B5EF4-FFF2-40B4-BE49-F238E27FC236}">
                  <a16:creationId xmlns:a16="http://schemas.microsoft.com/office/drawing/2014/main" id="{9AF976BF-40EF-211E-8278-994A466FD51D}"/>
                </a:ext>
              </a:extLst>
            </p:cNvPr>
            <p:cNvSpPr>
              <a:spLocks noChangeShapeType="1"/>
            </p:cNvSpPr>
            <p:nvPr/>
          </p:nvSpPr>
          <p:spPr bwMode="auto">
            <a:xfrm>
              <a:off x="7883525" y="552450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6" name="Line 109">
              <a:extLst>
                <a:ext uri="{FF2B5EF4-FFF2-40B4-BE49-F238E27FC236}">
                  <a16:creationId xmlns:a16="http://schemas.microsoft.com/office/drawing/2014/main" id="{D4221606-7651-F067-4482-1BA16AD31DEC}"/>
                </a:ext>
              </a:extLst>
            </p:cNvPr>
            <p:cNvSpPr>
              <a:spLocks noChangeShapeType="1"/>
            </p:cNvSpPr>
            <p:nvPr/>
          </p:nvSpPr>
          <p:spPr bwMode="auto">
            <a:xfrm>
              <a:off x="9128125" y="5524500"/>
              <a:ext cx="0" cy="682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7" name="Line 114">
              <a:extLst>
                <a:ext uri="{FF2B5EF4-FFF2-40B4-BE49-F238E27FC236}">
                  <a16:creationId xmlns:a16="http://schemas.microsoft.com/office/drawing/2014/main" id="{548F4634-8462-8EC6-B463-34A7145C7397}"/>
                </a:ext>
              </a:extLst>
            </p:cNvPr>
            <p:cNvSpPr>
              <a:spLocks noChangeShapeType="1"/>
            </p:cNvSpPr>
            <p:nvPr/>
          </p:nvSpPr>
          <p:spPr bwMode="auto">
            <a:xfrm>
              <a:off x="5954713" y="1358900"/>
              <a:ext cx="0" cy="416560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8" name="Line 115">
              <a:extLst>
                <a:ext uri="{FF2B5EF4-FFF2-40B4-BE49-F238E27FC236}">
                  <a16:creationId xmlns:a16="http://schemas.microsoft.com/office/drawing/2014/main" id="{6E367C8B-B732-D7FA-FB02-026E814FC356}"/>
                </a:ext>
              </a:extLst>
            </p:cNvPr>
            <p:cNvSpPr>
              <a:spLocks noChangeShapeType="1"/>
            </p:cNvSpPr>
            <p:nvPr/>
          </p:nvSpPr>
          <p:spPr bwMode="auto">
            <a:xfrm flipH="1">
              <a:off x="5888038" y="5524500"/>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29" name="Line 116">
              <a:extLst>
                <a:ext uri="{FF2B5EF4-FFF2-40B4-BE49-F238E27FC236}">
                  <a16:creationId xmlns:a16="http://schemas.microsoft.com/office/drawing/2014/main" id="{E8F31E1B-5F43-EF47-9E22-B03B0BADCB30}"/>
                </a:ext>
              </a:extLst>
            </p:cNvPr>
            <p:cNvSpPr>
              <a:spLocks noChangeShapeType="1"/>
            </p:cNvSpPr>
            <p:nvPr/>
          </p:nvSpPr>
          <p:spPr bwMode="auto">
            <a:xfrm flipH="1">
              <a:off x="5888038" y="4275138"/>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0" name="Line 117">
              <a:extLst>
                <a:ext uri="{FF2B5EF4-FFF2-40B4-BE49-F238E27FC236}">
                  <a16:creationId xmlns:a16="http://schemas.microsoft.com/office/drawing/2014/main" id="{573959A4-F7B8-EF17-9559-5FE9DF77717C}"/>
                </a:ext>
              </a:extLst>
            </p:cNvPr>
            <p:cNvSpPr>
              <a:spLocks noChangeShapeType="1"/>
            </p:cNvSpPr>
            <p:nvPr/>
          </p:nvSpPr>
          <p:spPr bwMode="auto">
            <a:xfrm flipH="1">
              <a:off x="5888038" y="3025775"/>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1" name="Line 118">
              <a:extLst>
                <a:ext uri="{FF2B5EF4-FFF2-40B4-BE49-F238E27FC236}">
                  <a16:creationId xmlns:a16="http://schemas.microsoft.com/office/drawing/2014/main" id="{F43D723D-B86A-6CCA-8021-1538C67E91EB}"/>
                </a:ext>
              </a:extLst>
            </p:cNvPr>
            <p:cNvSpPr>
              <a:spLocks noChangeShapeType="1"/>
            </p:cNvSpPr>
            <p:nvPr/>
          </p:nvSpPr>
          <p:spPr bwMode="auto">
            <a:xfrm flipH="1">
              <a:off x="5888038" y="1776413"/>
              <a:ext cx="6667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2" name="Freeform 124">
              <a:extLst>
                <a:ext uri="{FF2B5EF4-FFF2-40B4-BE49-F238E27FC236}">
                  <a16:creationId xmlns:a16="http://schemas.microsoft.com/office/drawing/2014/main" id="{63DB523E-C7F6-0F71-2360-F0C810EEBBED}"/>
                </a:ext>
              </a:extLst>
            </p:cNvPr>
            <p:cNvSpPr>
              <a:spLocks noEditPoints="1"/>
            </p:cNvSpPr>
            <p:nvPr/>
          </p:nvSpPr>
          <p:spPr bwMode="auto">
            <a:xfrm>
              <a:off x="6219825" y="3254375"/>
              <a:ext cx="103188" cy="1298575"/>
            </a:xfrm>
            <a:custGeom>
              <a:avLst/>
              <a:gdLst>
                <a:gd name="T0" fmla="*/ 0 w 65"/>
                <a:gd name="T1" fmla="*/ 818 h 818"/>
                <a:gd name="T2" fmla="*/ 65 w 65"/>
                <a:gd name="T3" fmla="*/ 818 h 818"/>
                <a:gd name="T4" fmla="*/ 0 w 65"/>
                <a:gd name="T5" fmla="*/ 818 h 818"/>
                <a:gd name="T6" fmla="*/ 32 w 65"/>
                <a:gd name="T7" fmla="*/ 818 h 818"/>
                <a:gd name="T8" fmla="*/ 32 w 65"/>
                <a:gd name="T9" fmla="*/ 0 h 818"/>
                <a:gd name="T10" fmla="*/ 32 w 65"/>
                <a:gd name="T11" fmla="*/ 818 h 818"/>
                <a:gd name="T12" fmla="*/ 0 w 65"/>
                <a:gd name="T13" fmla="*/ 0 h 818"/>
                <a:gd name="T14" fmla="*/ 65 w 65"/>
                <a:gd name="T15" fmla="*/ 0 h 818"/>
                <a:gd name="T16" fmla="*/ 0 w 65"/>
                <a:gd name="T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18">
                  <a:moveTo>
                    <a:pt x="0" y="818"/>
                  </a:moveTo>
                  <a:lnTo>
                    <a:pt x="65" y="818"/>
                  </a:lnTo>
                  <a:lnTo>
                    <a:pt x="0" y="818"/>
                  </a:lnTo>
                  <a:close/>
                  <a:moveTo>
                    <a:pt x="32" y="818"/>
                  </a:moveTo>
                  <a:lnTo>
                    <a:pt x="32" y="0"/>
                  </a:lnTo>
                  <a:lnTo>
                    <a:pt x="32" y="818"/>
                  </a:lnTo>
                  <a:close/>
                  <a:moveTo>
                    <a:pt x="0" y="0"/>
                  </a:moveTo>
                  <a:lnTo>
                    <a:pt x="65"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33" name="Freeform 125">
              <a:extLst>
                <a:ext uri="{FF2B5EF4-FFF2-40B4-BE49-F238E27FC236}">
                  <a16:creationId xmlns:a16="http://schemas.microsoft.com/office/drawing/2014/main" id="{6895F9C0-0ED7-2F0A-0F48-878A3F560025}"/>
                </a:ext>
              </a:extLst>
            </p:cNvPr>
            <p:cNvSpPr>
              <a:spLocks noEditPoints="1"/>
            </p:cNvSpPr>
            <p:nvPr/>
          </p:nvSpPr>
          <p:spPr bwMode="auto">
            <a:xfrm>
              <a:off x="6219825" y="3254375"/>
              <a:ext cx="103188" cy="1298575"/>
            </a:xfrm>
            <a:custGeom>
              <a:avLst/>
              <a:gdLst>
                <a:gd name="T0" fmla="*/ 0 w 65"/>
                <a:gd name="T1" fmla="*/ 818 h 818"/>
                <a:gd name="T2" fmla="*/ 65 w 65"/>
                <a:gd name="T3" fmla="*/ 818 h 818"/>
                <a:gd name="T4" fmla="*/ 0 w 65"/>
                <a:gd name="T5" fmla="*/ 818 h 818"/>
                <a:gd name="T6" fmla="*/ 32 w 65"/>
                <a:gd name="T7" fmla="*/ 818 h 818"/>
                <a:gd name="T8" fmla="*/ 32 w 65"/>
                <a:gd name="T9" fmla="*/ 0 h 818"/>
                <a:gd name="T10" fmla="*/ 32 w 65"/>
                <a:gd name="T11" fmla="*/ 818 h 818"/>
                <a:gd name="T12" fmla="*/ 0 w 65"/>
                <a:gd name="T13" fmla="*/ 0 h 818"/>
                <a:gd name="T14" fmla="*/ 65 w 65"/>
                <a:gd name="T15" fmla="*/ 0 h 818"/>
                <a:gd name="T16" fmla="*/ 0 w 65"/>
                <a:gd name="T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18">
                  <a:moveTo>
                    <a:pt x="0" y="818"/>
                  </a:moveTo>
                  <a:lnTo>
                    <a:pt x="65" y="818"/>
                  </a:lnTo>
                  <a:lnTo>
                    <a:pt x="0" y="818"/>
                  </a:lnTo>
                  <a:close/>
                  <a:moveTo>
                    <a:pt x="32" y="818"/>
                  </a:moveTo>
                  <a:lnTo>
                    <a:pt x="32" y="0"/>
                  </a:lnTo>
                  <a:lnTo>
                    <a:pt x="32" y="818"/>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4" name="Rectangle 126">
              <a:extLst>
                <a:ext uri="{FF2B5EF4-FFF2-40B4-BE49-F238E27FC236}">
                  <a16:creationId xmlns:a16="http://schemas.microsoft.com/office/drawing/2014/main" id="{423DAE11-8413-55EC-4B21-1C6D3B3F3BF5}"/>
                </a:ext>
              </a:extLst>
            </p:cNvPr>
            <p:cNvSpPr>
              <a:spLocks noChangeArrowheads="1"/>
            </p:cNvSpPr>
            <p:nvPr/>
          </p:nvSpPr>
          <p:spPr bwMode="auto">
            <a:xfrm>
              <a:off x="6167438" y="3289300"/>
              <a:ext cx="206375" cy="5270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35" name="Rectangle 127">
              <a:extLst>
                <a:ext uri="{FF2B5EF4-FFF2-40B4-BE49-F238E27FC236}">
                  <a16:creationId xmlns:a16="http://schemas.microsoft.com/office/drawing/2014/main" id="{6194B690-BA83-9B5D-00E6-029117461461}"/>
                </a:ext>
              </a:extLst>
            </p:cNvPr>
            <p:cNvSpPr>
              <a:spLocks noChangeArrowheads="1"/>
            </p:cNvSpPr>
            <p:nvPr/>
          </p:nvSpPr>
          <p:spPr bwMode="auto">
            <a:xfrm>
              <a:off x="6167438" y="3289300"/>
              <a:ext cx="206375" cy="5270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6" name="Freeform 128">
              <a:extLst>
                <a:ext uri="{FF2B5EF4-FFF2-40B4-BE49-F238E27FC236}">
                  <a16:creationId xmlns:a16="http://schemas.microsoft.com/office/drawing/2014/main" id="{D6A941DE-39AD-7709-3425-69F6F76D41FA}"/>
                </a:ext>
              </a:extLst>
            </p:cNvPr>
            <p:cNvSpPr>
              <a:spLocks/>
            </p:cNvSpPr>
            <p:nvPr/>
          </p:nvSpPr>
          <p:spPr bwMode="auto">
            <a:xfrm>
              <a:off x="6167438" y="3468688"/>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7" name="Freeform 129">
              <a:extLst>
                <a:ext uri="{FF2B5EF4-FFF2-40B4-BE49-F238E27FC236}">
                  <a16:creationId xmlns:a16="http://schemas.microsoft.com/office/drawing/2014/main" id="{8289AD59-C82D-B652-DEE9-B4CAF119A131}"/>
                </a:ext>
              </a:extLst>
            </p:cNvPr>
            <p:cNvSpPr>
              <a:spLocks noEditPoints="1"/>
            </p:cNvSpPr>
            <p:nvPr/>
          </p:nvSpPr>
          <p:spPr bwMode="auto">
            <a:xfrm>
              <a:off x="7462838" y="3492500"/>
              <a:ext cx="104775" cy="1189038"/>
            </a:xfrm>
            <a:custGeom>
              <a:avLst/>
              <a:gdLst>
                <a:gd name="T0" fmla="*/ 0 w 66"/>
                <a:gd name="T1" fmla="*/ 749 h 749"/>
                <a:gd name="T2" fmla="*/ 66 w 66"/>
                <a:gd name="T3" fmla="*/ 749 h 749"/>
                <a:gd name="T4" fmla="*/ 0 w 66"/>
                <a:gd name="T5" fmla="*/ 749 h 749"/>
                <a:gd name="T6" fmla="*/ 33 w 66"/>
                <a:gd name="T7" fmla="*/ 749 h 749"/>
                <a:gd name="T8" fmla="*/ 33 w 66"/>
                <a:gd name="T9" fmla="*/ 0 h 749"/>
                <a:gd name="T10" fmla="*/ 33 w 66"/>
                <a:gd name="T11" fmla="*/ 749 h 749"/>
                <a:gd name="T12" fmla="*/ 0 w 66"/>
                <a:gd name="T13" fmla="*/ 0 h 749"/>
                <a:gd name="T14" fmla="*/ 66 w 66"/>
                <a:gd name="T15" fmla="*/ 0 h 749"/>
                <a:gd name="T16" fmla="*/ 0 w 66"/>
                <a:gd name="T1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49">
                  <a:moveTo>
                    <a:pt x="0" y="749"/>
                  </a:moveTo>
                  <a:lnTo>
                    <a:pt x="66" y="749"/>
                  </a:lnTo>
                  <a:lnTo>
                    <a:pt x="0" y="749"/>
                  </a:lnTo>
                  <a:close/>
                  <a:moveTo>
                    <a:pt x="33" y="749"/>
                  </a:moveTo>
                  <a:lnTo>
                    <a:pt x="33" y="0"/>
                  </a:lnTo>
                  <a:lnTo>
                    <a:pt x="33" y="749"/>
                  </a:lnTo>
                  <a:close/>
                  <a:moveTo>
                    <a:pt x="0" y="0"/>
                  </a:moveTo>
                  <a:lnTo>
                    <a:pt x="66"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38" name="Freeform 130">
              <a:extLst>
                <a:ext uri="{FF2B5EF4-FFF2-40B4-BE49-F238E27FC236}">
                  <a16:creationId xmlns:a16="http://schemas.microsoft.com/office/drawing/2014/main" id="{C82D0BA1-5DA5-2CC4-BF9E-5D7A6A03605E}"/>
                </a:ext>
              </a:extLst>
            </p:cNvPr>
            <p:cNvSpPr>
              <a:spLocks noEditPoints="1"/>
            </p:cNvSpPr>
            <p:nvPr/>
          </p:nvSpPr>
          <p:spPr bwMode="auto">
            <a:xfrm>
              <a:off x="7462838" y="3492500"/>
              <a:ext cx="104775" cy="1189038"/>
            </a:xfrm>
            <a:custGeom>
              <a:avLst/>
              <a:gdLst>
                <a:gd name="T0" fmla="*/ 0 w 66"/>
                <a:gd name="T1" fmla="*/ 749 h 749"/>
                <a:gd name="T2" fmla="*/ 66 w 66"/>
                <a:gd name="T3" fmla="*/ 749 h 749"/>
                <a:gd name="T4" fmla="*/ 0 w 66"/>
                <a:gd name="T5" fmla="*/ 749 h 749"/>
                <a:gd name="T6" fmla="*/ 33 w 66"/>
                <a:gd name="T7" fmla="*/ 749 h 749"/>
                <a:gd name="T8" fmla="*/ 33 w 66"/>
                <a:gd name="T9" fmla="*/ 0 h 749"/>
                <a:gd name="T10" fmla="*/ 33 w 66"/>
                <a:gd name="T11" fmla="*/ 749 h 749"/>
                <a:gd name="T12" fmla="*/ 0 w 66"/>
                <a:gd name="T13" fmla="*/ 0 h 749"/>
                <a:gd name="T14" fmla="*/ 66 w 66"/>
                <a:gd name="T15" fmla="*/ 0 h 749"/>
                <a:gd name="T16" fmla="*/ 0 w 66"/>
                <a:gd name="T1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49">
                  <a:moveTo>
                    <a:pt x="0" y="749"/>
                  </a:moveTo>
                  <a:lnTo>
                    <a:pt x="66" y="749"/>
                  </a:lnTo>
                  <a:lnTo>
                    <a:pt x="0" y="749"/>
                  </a:lnTo>
                  <a:close/>
                  <a:moveTo>
                    <a:pt x="33" y="749"/>
                  </a:moveTo>
                  <a:lnTo>
                    <a:pt x="33" y="0"/>
                  </a:lnTo>
                  <a:lnTo>
                    <a:pt x="33" y="749"/>
                  </a:lnTo>
                  <a:close/>
                  <a:moveTo>
                    <a:pt x="0" y="0"/>
                  </a:moveTo>
                  <a:lnTo>
                    <a:pt x="66"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39" name="Rectangle 131">
              <a:extLst>
                <a:ext uri="{FF2B5EF4-FFF2-40B4-BE49-F238E27FC236}">
                  <a16:creationId xmlns:a16="http://schemas.microsoft.com/office/drawing/2014/main" id="{631B7AF8-AE92-778A-0775-70959D3E2413}"/>
                </a:ext>
              </a:extLst>
            </p:cNvPr>
            <p:cNvSpPr>
              <a:spLocks noChangeArrowheads="1"/>
            </p:cNvSpPr>
            <p:nvPr/>
          </p:nvSpPr>
          <p:spPr bwMode="auto">
            <a:xfrm>
              <a:off x="7412038" y="3903663"/>
              <a:ext cx="206375" cy="5524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40" name="Rectangle 132">
              <a:extLst>
                <a:ext uri="{FF2B5EF4-FFF2-40B4-BE49-F238E27FC236}">
                  <a16:creationId xmlns:a16="http://schemas.microsoft.com/office/drawing/2014/main" id="{E5646501-A29C-EC16-054D-80C25EA8C258}"/>
                </a:ext>
              </a:extLst>
            </p:cNvPr>
            <p:cNvSpPr>
              <a:spLocks noChangeArrowheads="1"/>
            </p:cNvSpPr>
            <p:nvPr/>
          </p:nvSpPr>
          <p:spPr bwMode="auto">
            <a:xfrm>
              <a:off x="7412038" y="3903663"/>
              <a:ext cx="206375" cy="5524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1" name="Freeform 133">
              <a:extLst>
                <a:ext uri="{FF2B5EF4-FFF2-40B4-BE49-F238E27FC236}">
                  <a16:creationId xmlns:a16="http://schemas.microsoft.com/office/drawing/2014/main" id="{D19BE11B-1EE1-6844-2978-5EDF962153D8}"/>
                </a:ext>
              </a:extLst>
            </p:cNvPr>
            <p:cNvSpPr>
              <a:spLocks/>
            </p:cNvSpPr>
            <p:nvPr/>
          </p:nvSpPr>
          <p:spPr bwMode="auto">
            <a:xfrm>
              <a:off x="7412038" y="4364038"/>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2" name="Freeform 134">
              <a:extLst>
                <a:ext uri="{FF2B5EF4-FFF2-40B4-BE49-F238E27FC236}">
                  <a16:creationId xmlns:a16="http://schemas.microsoft.com/office/drawing/2014/main" id="{6B95F990-C2AF-CD6C-B5CE-8D1013AFD072}"/>
                </a:ext>
              </a:extLst>
            </p:cNvPr>
            <p:cNvSpPr>
              <a:spLocks noEditPoints="1"/>
            </p:cNvSpPr>
            <p:nvPr/>
          </p:nvSpPr>
          <p:spPr bwMode="auto">
            <a:xfrm>
              <a:off x="8707438" y="2000250"/>
              <a:ext cx="103188" cy="2566988"/>
            </a:xfrm>
            <a:custGeom>
              <a:avLst/>
              <a:gdLst>
                <a:gd name="T0" fmla="*/ 0 w 65"/>
                <a:gd name="T1" fmla="*/ 1617 h 1617"/>
                <a:gd name="T2" fmla="*/ 65 w 65"/>
                <a:gd name="T3" fmla="*/ 1617 h 1617"/>
                <a:gd name="T4" fmla="*/ 0 w 65"/>
                <a:gd name="T5" fmla="*/ 1617 h 1617"/>
                <a:gd name="T6" fmla="*/ 32 w 65"/>
                <a:gd name="T7" fmla="*/ 1617 h 1617"/>
                <a:gd name="T8" fmla="*/ 32 w 65"/>
                <a:gd name="T9" fmla="*/ 0 h 1617"/>
                <a:gd name="T10" fmla="*/ 32 w 65"/>
                <a:gd name="T11" fmla="*/ 1617 h 1617"/>
                <a:gd name="T12" fmla="*/ 0 w 65"/>
                <a:gd name="T13" fmla="*/ 0 h 1617"/>
                <a:gd name="T14" fmla="*/ 65 w 65"/>
                <a:gd name="T15" fmla="*/ 0 h 1617"/>
                <a:gd name="T16" fmla="*/ 0 w 65"/>
                <a:gd name="T17"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617">
                  <a:moveTo>
                    <a:pt x="0" y="1617"/>
                  </a:moveTo>
                  <a:lnTo>
                    <a:pt x="65" y="1617"/>
                  </a:lnTo>
                  <a:lnTo>
                    <a:pt x="0" y="1617"/>
                  </a:lnTo>
                  <a:close/>
                  <a:moveTo>
                    <a:pt x="32" y="1617"/>
                  </a:moveTo>
                  <a:lnTo>
                    <a:pt x="32" y="0"/>
                  </a:lnTo>
                  <a:lnTo>
                    <a:pt x="32" y="1617"/>
                  </a:lnTo>
                  <a:close/>
                  <a:moveTo>
                    <a:pt x="0" y="0"/>
                  </a:moveTo>
                  <a:lnTo>
                    <a:pt x="65" y="0"/>
                  </a:lnTo>
                  <a:lnTo>
                    <a:pt x="0" y="0"/>
                  </a:lnTo>
                  <a:close/>
                </a:path>
              </a:pathLst>
            </a:custGeom>
            <a:solidFill>
              <a:srgbClr val="3E5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43" name="Freeform 135">
              <a:extLst>
                <a:ext uri="{FF2B5EF4-FFF2-40B4-BE49-F238E27FC236}">
                  <a16:creationId xmlns:a16="http://schemas.microsoft.com/office/drawing/2014/main" id="{E03340C3-0F07-E164-9031-00C47CBB8FD5}"/>
                </a:ext>
              </a:extLst>
            </p:cNvPr>
            <p:cNvSpPr>
              <a:spLocks noEditPoints="1"/>
            </p:cNvSpPr>
            <p:nvPr/>
          </p:nvSpPr>
          <p:spPr bwMode="auto">
            <a:xfrm>
              <a:off x="8707438" y="2000250"/>
              <a:ext cx="103188" cy="2566988"/>
            </a:xfrm>
            <a:custGeom>
              <a:avLst/>
              <a:gdLst>
                <a:gd name="T0" fmla="*/ 0 w 65"/>
                <a:gd name="T1" fmla="*/ 1617 h 1617"/>
                <a:gd name="T2" fmla="*/ 65 w 65"/>
                <a:gd name="T3" fmla="*/ 1617 h 1617"/>
                <a:gd name="T4" fmla="*/ 0 w 65"/>
                <a:gd name="T5" fmla="*/ 1617 h 1617"/>
                <a:gd name="T6" fmla="*/ 32 w 65"/>
                <a:gd name="T7" fmla="*/ 1617 h 1617"/>
                <a:gd name="T8" fmla="*/ 32 w 65"/>
                <a:gd name="T9" fmla="*/ 0 h 1617"/>
                <a:gd name="T10" fmla="*/ 32 w 65"/>
                <a:gd name="T11" fmla="*/ 1617 h 1617"/>
                <a:gd name="T12" fmla="*/ 0 w 65"/>
                <a:gd name="T13" fmla="*/ 0 h 1617"/>
                <a:gd name="T14" fmla="*/ 65 w 65"/>
                <a:gd name="T15" fmla="*/ 0 h 1617"/>
                <a:gd name="T16" fmla="*/ 0 w 65"/>
                <a:gd name="T17" fmla="*/ 0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617">
                  <a:moveTo>
                    <a:pt x="0" y="1617"/>
                  </a:moveTo>
                  <a:lnTo>
                    <a:pt x="65" y="1617"/>
                  </a:lnTo>
                  <a:lnTo>
                    <a:pt x="0" y="1617"/>
                  </a:lnTo>
                  <a:close/>
                  <a:moveTo>
                    <a:pt x="32" y="1617"/>
                  </a:moveTo>
                  <a:lnTo>
                    <a:pt x="32" y="0"/>
                  </a:lnTo>
                  <a:lnTo>
                    <a:pt x="32" y="1617"/>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4" name="Rectangle 136">
              <a:extLst>
                <a:ext uri="{FF2B5EF4-FFF2-40B4-BE49-F238E27FC236}">
                  <a16:creationId xmlns:a16="http://schemas.microsoft.com/office/drawing/2014/main" id="{66436C81-5161-AFEA-5E2A-D16EC2A82AD7}"/>
                </a:ext>
              </a:extLst>
            </p:cNvPr>
            <p:cNvSpPr>
              <a:spLocks noChangeArrowheads="1"/>
            </p:cNvSpPr>
            <p:nvPr/>
          </p:nvSpPr>
          <p:spPr bwMode="auto">
            <a:xfrm>
              <a:off x="8655050" y="3113088"/>
              <a:ext cx="207963" cy="10556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45" name="Rectangle 137">
              <a:extLst>
                <a:ext uri="{FF2B5EF4-FFF2-40B4-BE49-F238E27FC236}">
                  <a16:creationId xmlns:a16="http://schemas.microsoft.com/office/drawing/2014/main" id="{5712A37D-8D6C-ED1A-376A-4D888870C615}"/>
                </a:ext>
              </a:extLst>
            </p:cNvPr>
            <p:cNvSpPr>
              <a:spLocks noChangeArrowheads="1"/>
            </p:cNvSpPr>
            <p:nvPr/>
          </p:nvSpPr>
          <p:spPr bwMode="auto">
            <a:xfrm>
              <a:off x="8655050" y="3113088"/>
              <a:ext cx="207963" cy="10556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6" name="Freeform 138">
              <a:extLst>
                <a:ext uri="{FF2B5EF4-FFF2-40B4-BE49-F238E27FC236}">
                  <a16:creationId xmlns:a16="http://schemas.microsoft.com/office/drawing/2014/main" id="{93BE1E1A-3BBF-B061-DCE6-BFAD021F8020}"/>
                </a:ext>
              </a:extLst>
            </p:cNvPr>
            <p:cNvSpPr>
              <a:spLocks/>
            </p:cNvSpPr>
            <p:nvPr/>
          </p:nvSpPr>
          <p:spPr bwMode="auto">
            <a:xfrm>
              <a:off x="8655050" y="3910013"/>
              <a:ext cx="207963" cy="0"/>
            </a:xfrm>
            <a:custGeom>
              <a:avLst/>
              <a:gdLst>
                <a:gd name="T0" fmla="*/ 0 w 131"/>
                <a:gd name="T1" fmla="*/ 131 w 131"/>
                <a:gd name="T2" fmla="*/ 0 w 131"/>
              </a:gdLst>
              <a:ahLst/>
              <a:cxnLst>
                <a:cxn ang="0">
                  <a:pos x="T0" y="0"/>
                </a:cxn>
                <a:cxn ang="0">
                  <a:pos x="T1" y="0"/>
                </a:cxn>
                <a:cxn ang="0">
                  <a:pos x="T2" y="0"/>
                </a:cxn>
              </a:cxnLst>
              <a:rect l="0" t="0" r="r" b="b"/>
              <a:pathLst>
                <a:path w="131">
                  <a:moveTo>
                    <a:pt x="0" y="0"/>
                  </a:moveTo>
                  <a:lnTo>
                    <a:pt x="131"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7" name="Oval 139">
              <a:extLst>
                <a:ext uri="{FF2B5EF4-FFF2-40B4-BE49-F238E27FC236}">
                  <a16:creationId xmlns:a16="http://schemas.microsoft.com/office/drawing/2014/main" id="{5BA11F7E-055C-5D0D-3B03-8F5DB536B252}"/>
                </a:ext>
              </a:extLst>
            </p:cNvPr>
            <p:cNvSpPr>
              <a:spLocks noChangeArrowheads="1"/>
            </p:cNvSpPr>
            <p:nvPr/>
          </p:nvSpPr>
          <p:spPr bwMode="auto">
            <a:xfrm>
              <a:off x="6238875" y="2354263"/>
              <a:ext cx="63500" cy="63500"/>
            </a:xfrm>
            <a:prstGeom prst="ellipse">
              <a:avLst/>
            </a:prstGeom>
            <a:solidFill>
              <a:schemeClr val="bg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448" name="Oval 140">
              <a:extLst>
                <a:ext uri="{FF2B5EF4-FFF2-40B4-BE49-F238E27FC236}">
                  <a16:creationId xmlns:a16="http://schemas.microsoft.com/office/drawing/2014/main" id="{DC720B0E-5D5E-E98B-0B6B-7B0A8CB855E3}"/>
                </a:ext>
              </a:extLst>
            </p:cNvPr>
            <p:cNvSpPr>
              <a:spLocks noChangeArrowheads="1"/>
            </p:cNvSpPr>
            <p:nvPr/>
          </p:nvSpPr>
          <p:spPr bwMode="auto">
            <a:xfrm>
              <a:off x="6238875" y="2354263"/>
              <a:ext cx="63500" cy="63500"/>
            </a:xfrm>
            <a:prstGeom prst="ellipse">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49" name="Freeform 141">
              <a:extLst>
                <a:ext uri="{FF2B5EF4-FFF2-40B4-BE49-F238E27FC236}">
                  <a16:creationId xmlns:a16="http://schemas.microsoft.com/office/drawing/2014/main" id="{014DC235-647D-791D-95A3-8DC052B8D3CB}"/>
                </a:ext>
              </a:extLst>
            </p:cNvPr>
            <p:cNvSpPr>
              <a:spLocks noEditPoints="1"/>
            </p:cNvSpPr>
            <p:nvPr/>
          </p:nvSpPr>
          <p:spPr bwMode="auto">
            <a:xfrm>
              <a:off x="6464300" y="3527425"/>
              <a:ext cx="104775" cy="1409700"/>
            </a:xfrm>
            <a:custGeom>
              <a:avLst/>
              <a:gdLst>
                <a:gd name="T0" fmla="*/ 0 w 66"/>
                <a:gd name="T1" fmla="*/ 888 h 888"/>
                <a:gd name="T2" fmla="*/ 66 w 66"/>
                <a:gd name="T3" fmla="*/ 888 h 888"/>
                <a:gd name="T4" fmla="*/ 0 w 66"/>
                <a:gd name="T5" fmla="*/ 888 h 888"/>
                <a:gd name="T6" fmla="*/ 33 w 66"/>
                <a:gd name="T7" fmla="*/ 888 h 888"/>
                <a:gd name="T8" fmla="*/ 33 w 66"/>
                <a:gd name="T9" fmla="*/ 0 h 888"/>
                <a:gd name="T10" fmla="*/ 33 w 66"/>
                <a:gd name="T11" fmla="*/ 888 h 888"/>
                <a:gd name="T12" fmla="*/ 0 w 66"/>
                <a:gd name="T13" fmla="*/ 0 h 888"/>
                <a:gd name="T14" fmla="*/ 66 w 66"/>
                <a:gd name="T15" fmla="*/ 0 h 888"/>
                <a:gd name="T16" fmla="*/ 0 w 66"/>
                <a:gd name="T17"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8">
                  <a:moveTo>
                    <a:pt x="0" y="888"/>
                  </a:moveTo>
                  <a:lnTo>
                    <a:pt x="66" y="888"/>
                  </a:lnTo>
                  <a:lnTo>
                    <a:pt x="0" y="888"/>
                  </a:lnTo>
                  <a:close/>
                  <a:moveTo>
                    <a:pt x="33" y="888"/>
                  </a:moveTo>
                  <a:lnTo>
                    <a:pt x="33" y="0"/>
                  </a:lnTo>
                  <a:lnTo>
                    <a:pt x="33" y="888"/>
                  </a:lnTo>
                  <a:close/>
                  <a:moveTo>
                    <a:pt x="0" y="0"/>
                  </a:moveTo>
                  <a:lnTo>
                    <a:pt x="66"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50" name="Freeform 142">
              <a:extLst>
                <a:ext uri="{FF2B5EF4-FFF2-40B4-BE49-F238E27FC236}">
                  <a16:creationId xmlns:a16="http://schemas.microsoft.com/office/drawing/2014/main" id="{3C4ECBCC-BD6A-10F7-0C7A-C7B88099A8F3}"/>
                </a:ext>
              </a:extLst>
            </p:cNvPr>
            <p:cNvSpPr>
              <a:spLocks noEditPoints="1"/>
            </p:cNvSpPr>
            <p:nvPr/>
          </p:nvSpPr>
          <p:spPr bwMode="auto">
            <a:xfrm>
              <a:off x="6464300" y="3527425"/>
              <a:ext cx="104775" cy="1409700"/>
            </a:xfrm>
            <a:custGeom>
              <a:avLst/>
              <a:gdLst>
                <a:gd name="T0" fmla="*/ 0 w 66"/>
                <a:gd name="T1" fmla="*/ 888 h 888"/>
                <a:gd name="T2" fmla="*/ 66 w 66"/>
                <a:gd name="T3" fmla="*/ 888 h 888"/>
                <a:gd name="T4" fmla="*/ 0 w 66"/>
                <a:gd name="T5" fmla="*/ 888 h 888"/>
                <a:gd name="T6" fmla="*/ 33 w 66"/>
                <a:gd name="T7" fmla="*/ 888 h 888"/>
                <a:gd name="T8" fmla="*/ 33 w 66"/>
                <a:gd name="T9" fmla="*/ 0 h 888"/>
                <a:gd name="T10" fmla="*/ 33 w 66"/>
                <a:gd name="T11" fmla="*/ 888 h 888"/>
                <a:gd name="T12" fmla="*/ 0 w 66"/>
                <a:gd name="T13" fmla="*/ 0 h 888"/>
                <a:gd name="T14" fmla="*/ 66 w 66"/>
                <a:gd name="T15" fmla="*/ 0 h 888"/>
                <a:gd name="T16" fmla="*/ 0 w 66"/>
                <a:gd name="T17"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8">
                  <a:moveTo>
                    <a:pt x="0" y="888"/>
                  </a:moveTo>
                  <a:lnTo>
                    <a:pt x="66" y="888"/>
                  </a:lnTo>
                  <a:lnTo>
                    <a:pt x="0" y="888"/>
                  </a:lnTo>
                  <a:close/>
                  <a:moveTo>
                    <a:pt x="33" y="888"/>
                  </a:moveTo>
                  <a:lnTo>
                    <a:pt x="33" y="0"/>
                  </a:lnTo>
                  <a:lnTo>
                    <a:pt x="33" y="888"/>
                  </a:lnTo>
                  <a:close/>
                  <a:moveTo>
                    <a:pt x="0" y="0"/>
                  </a:moveTo>
                  <a:lnTo>
                    <a:pt x="66"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1" name="Rectangle 143">
              <a:extLst>
                <a:ext uri="{FF2B5EF4-FFF2-40B4-BE49-F238E27FC236}">
                  <a16:creationId xmlns:a16="http://schemas.microsoft.com/office/drawing/2014/main" id="{6DE5E74A-998D-E468-8154-229BFD859DCA}"/>
                </a:ext>
              </a:extLst>
            </p:cNvPr>
            <p:cNvSpPr>
              <a:spLocks noChangeArrowheads="1"/>
            </p:cNvSpPr>
            <p:nvPr/>
          </p:nvSpPr>
          <p:spPr bwMode="auto">
            <a:xfrm>
              <a:off x="6413500" y="3892550"/>
              <a:ext cx="206375" cy="884238"/>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52" name="Rectangle 144">
              <a:extLst>
                <a:ext uri="{FF2B5EF4-FFF2-40B4-BE49-F238E27FC236}">
                  <a16:creationId xmlns:a16="http://schemas.microsoft.com/office/drawing/2014/main" id="{BA50A86C-F320-E595-B6F3-055550207DFF}"/>
                </a:ext>
              </a:extLst>
            </p:cNvPr>
            <p:cNvSpPr>
              <a:spLocks noChangeArrowheads="1"/>
            </p:cNvSpPr>
            <p:nvPr/>
          </p:nvSpPr>
          <p:spPr bwMode="auto">
            <a:xfrm>
              <a:off x="6413500" y="3892550"/>
              <a:ext cx="206375" cy="8842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3" name="Freeform 145">
              <a:extLst>
                <a:ext uri="{FF2B5EF4-FFF2-40B4-BE49-F238E27FC236}">
                  <a16:creationId xmlns:a16="http://schemas.microsoft.com/office/drawing/2014/main" id="{3BCCF16D-2CEC-B967-3786-210FBD314F93}"/>
                </a:ext>
              </a:extLst>
            </p:cNvPr>
            <p:cNvSpPr>
              <a:spLocks/>
            </p:cNvSpPr>
            <p:nvPr/>
          </p:nvSpPr>
          <p:spPr bwMode="auto">
            <a:xfrm>
              <a:off x="6413500" y="4479925"/>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4" name="Freeform 146">
              <a:extLst>
                <a:ext uri="{FF2B5EF4-FFF2-40B4-BE49-F238E27FC236}">
                  <a16:creationId xmlns:a16="http://schemas.microsoft.com/office/drawing/2014/main" id="{0B279BAE-1FDF-CC34-6932-89E57E7A8B50}"/>
                </a:ext>
              </a:extLst>
            </p:cNvPr>
            <p:cNvSpPr>
              <a:spLocks noEditPoints="1"/>
            </p:cNvSpPr>
            <p:nvPr/>
          </p:nvSpPr>
          <p:spPr bwMode="auto">
            <a:xfrm>
              <a:off x="7708900" y="4181475"/>
              <a:ext cx="103188" cy="1025525"/>
            </a:xfrm>
            <a:custGeom>
              <a:avLst/>
              <a:gdLst>
                <a:gd name="T0" fmla="*/ 0 w 65"/>
                <a:gd name="T1" fmla="*/ 646 h 646"/>
                <a:gd name="T2" fmla="*/ 65 w 65"/>
                <a:gd name="T3" fmla="*/ 646 h 646"/>
                <a:gd name="T4" fmla="*/ 0 w 65"/>
                <a:gd name="T5" fmla="*/ 646 h 646"/>
                <a:gd name="T6" fmla="*/ 33 w 65"/>
                <a:gd name="T7" fmla="*/ 646 h 646"/>
                <a:gd name="T8" fmla="*/ 33 w 65"/>
                <a:gd name="T9" fmla="*/ 0 h 646"/>
                <a:gd name="T10" fmla="*/ 33 w 65"/>
                <a:gd name="T11" fmla="*/ 646 h 646"/>
                <a:gd name="T12" fmla="*/ 0 w 65"/>
                <a:gd name="T13" fmla="*/ 0 h 646"/>
                <a:gd name="T14" fmla="*/ 65 w 65"/>
                <a:gd name="T15" fmla="*/ 0 h 646"/>
                <a:gd name="T16" fmla="*/ 0 w 65"/>
                <a:gd name="T1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46">
                  <a:moveTo>
                    <a:pt x="0" y="646"/>
                  </a:moveTo>
                  <a:lnTo>
                    <a:pt x="65" y="646"/>
                  </a:lnTo>
                  <a:lnTo>
                    <a:pt x="0" y="646"/>
                  </a:lnTo>
                  <a:close/>
                  <a:moveTo>
                    <a:pt x="33" y="646"/>
                  </a:moveTo>
                  <a:lnTo>
                    <a:pt x="33" y="0"/>
                  </a:lnTo>
                  <a:lnTo>
                    <a:pt x="33" y="646"/>
                  </a:lnTo>
                  <a:close/>
                  <a:moveTo>
                    <a:pt x="0" y="0"/>
                  </a:moveTo>
                  <a:lnTo>
                    <a:pt x="65"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55" name="Freeform 147">
              <a:extLst>
                <a:ext uri="{FF2B5EF4-FFF2-40B4-BE49-F238E27FC236}">
                  <a16:creationId xmlns:a16="http://schemas.microsoft.com/office/drawing/2014/main" id="{CFC23052-3171-D3B8-2D49-E1839260B425}"/>
                </a:ext>
              </a:extLst>
            </p:cNvPr>
            <p:cNvSpPr>
              <a:spLocks noEditPoints="1"/>
            </p:cNvSpPr>
            <p:nvPr/>
          </p:nvSpPr>
          <p:spPr bwMode="auto">
            <a:xfrm>
              <a:off x="7708900" y="4181475"/>
              <a:ext cx="103188" cy="1025525"/>
            </a:xfrm>
            <a:custGeom>
              <a:avLst/>
              <a:gdLst>
                <a:gd name="T0" fmla="*/ 0 w 65"/>
                <a:gd name="T1" fmla="*/ 646 h 646"/>
                <a:gd name="T2" fmla="*/ 65 w 65"/>
                <a:gd name="T3" fmla="*/ 646 h 646"/>
                <a:gd name="T4" fmla="*/ 0 w 65"/>
                <a:gd name="T5" fmla="*/ 646 h 646"/>
                <a:gd name="T6" fmla="*/ 33 w 65"/>
                <a:gd name="T7" fmla="*/ 646 h 646"/>
                <a:gd name="T8" fmla="*/ 33 w 65"/>
                <a:gd name="T9" fmla="*/ 0 h 646"/>
                <a:gd name="T10" fmla="*/ 33 w 65"/>
                <a:gd name="T11" fmla="*/ 646 h 646"/>
                <a:gd name="T12" fmla="*/ 0 w 65"/>
                <a:gd name="T13" fmla="*/ 0 h 646"/>
                <a:gd name="T14" fmla="*/ 65 w 65"/>
                <a:gd name="T15" fmla="*/ 0 h 646"/>
                <a:gd name="T16" fmla="*/ 0 w 65"/>
                <a:gd name="T1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46">
                  <a:moveTo>
                    <a:pt x="0" y="646"/>
                  </a:moveTo>
                  <a:lnTo>
                    <a:pt x="65" y="646"/>
                  </a:lnTo>
                  <a:lnTo>
                    <a:pt x="0" y="646"/>
                  </a:lnTo>
                  <a:close/>
                  <a:moveTo>
                    <a:pt x="33" y="646"/>
                  </a:moveTo>
                  <a:lnTo>
                    <a:pt x="33" y="0"/>
                  </a:lnTo>
                  <a:lnTo>
                    <a:pt x="33" y="646"/>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6" name="Rectangle 148">
              <a:extLst>
                <a:ext uri="{FF2B5EF4-FFF2-40B4-BE49-F238E27FC236}">
                  <a16:creationId xmlns:a16="http://schemas.microsoft.com/office/drawing/2014/main" id="{4F465508-6DD5-67C3-14E1-639C62A0FE87}"/>
                </a:ext>
              </a:extLst>
            </p:cNvPr>
            <p:cNvSpPr>
              <a:spLocks noChangeArrowheads="1"/>
            </p:cNvSpPr>
            <p:nvPr/>
          </p:nvSpPr>
          <p:spPr bwMode="auto">
            <a:xfrm>
              <a:off x="7658100" y="4278313"/>
              <a:ext cx="206375" cy="74136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57" name="Rectangle 149">
              <a:extLst>
                <a:ext uri="{FF2B5EF4-FFF2-40B4-BE49-F238E27FC236}">
                  <a16:creationId xmlns:a16="http://schemas.microsoft.com/office/drawing/2014/main" id="{2C410C61-66A4-BD46-9997-37602AB96F74}"/>
                </a:ext>
              </a:extLst>
            </p:cNvPr>
            <p:cNvSpPr>
              <a:spLocks noChangeArrowheads="1"/>
            </p:cNvSpPr>
            <p:nvPr/>
          </p:nvSpPr>
          <p:spPr bwMode="auto">
            <a:xfrm>
              <a:off x="7658100" y="4278313"/>
              <a:ext cx="206375" cy="74136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8" name="Freeform 150">
              <a:extLst>
                <a:ext uri="{FF2B5EF4-FFF2-40B4-BE49-F238E27FC236}">
                  <a16:creationId xmlns:a16="http://schemas.microsoft.com/office/drawing/2014/main" id="{7022E370-F2A0-F8BA-5CDE-192E6117C121}"/>
                </a:ext>
              </a:extLst>
            </p:cNvPr>
            <p:cNvSpPr>
              <a:spLocks/>
            </p:cNvSpPr>
            <p:nvPr/>
          </p:nvSpPr>
          <p:spPr bwMode="auto">
            <a:xfrm>
              <a:off x="7658100" y="4908550"/>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59" name="Freeform 151">
              <a:extLst>
                <a:ext uri="{FF2B5EF4-FFF2-40B4-BE49-F238E27FC236}">
                  <a16:creationId xmlns:a16="http://schemas.microsoft.com/office/drawing/2014/main" id="{54A35F2C-E337-3AED-209E-A53A81E1A2F4}"/>
                </a:ext>
              </a:extLst>
            </p:cNvPr>
            <p:cNvSpPr>
              <a:spLocks noEditPoints="1"/>
            </p:cNvSpPr>
            <p:nvPr/>
          </p:nvSpPr>
          <p:spPr bwMode="auto">
            <a:xfrm>
              <a:off x="8953500" y="4100513"/>
              <a:ext cx="103188" cy="620713"/>
            </a:xfrm>
            <a:custGeom>
              <a:avLst/>
              <a:gdLst>
                <a:gd name="T0" fmla="*/ 0 w 65"/>
                <a:gd name="T1" fmla="*/ 391 h 391"/>
                <a:gd name="T2" fmla="*/ 65 w 65"/>
                <a:gd name="T3" fmla="*/ 391 h 391"/>
                <a:gd name="T4" fmla="*/ 0 w 65"/>
                <a:gd name="T5" fmla="*/ 391 h 391"/>
                <a:gd name="T6" fmla="*/ 33 w 65"/>
                <a:gd name="T7" fmla="*/ 391 h 391"/>
                <a:gd name="T8" fmla="*/ 33 w 65"/>
                <a:gd name="T9" fmla="*/ 0 h 391"/>
                <a:gd name="T10" fmla="*/ 33 w 65"/>
                <a:gd name="T11" fmla="*/ 391 h 391"/>
                <a:gd name="T12" fmla="*/ 0 w 65"/>
                <a:gd name="T13" fmla="*/ 0 h 391"/>
                <a:gd name="T14" fmla="*/ 65 w 65"/>
                <a:gd name="T15" fmla="*/ 0 h 391"/>
                <a:gd name="T16" fmla="*/ 0 w 65"/>
                <a:gd name="T17"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1">
                  <a:moveTo>
                    <a:pt x="0" y="391"/>
                  </a:moveTo>
                  <a:lnTo>
                    <a:pt x="65" y="391"/>
                  </a:lnTo>
                  <a:lnTo>
                    <a:pt x="0" y="391"/>
                  </a:lnTo>
                  <a:close/>
                  <a:moveTo>
                    <a:pt x="33" y="391"/>
                  </a:moveTo>
                  <a:lnTo>
                    <a:pt x="33" y="0"/>
                  </a:lnTo>
                  <a:lnTo>
                    <a:pt x="33" y="391"/>
                  </a:lnTo>
                  <a:close/>
                  <a:moveTo>
                    <a:pt x="0" y="0"/>
                  </a:moveTo>
                  <a:lnTo>
                    <a:pt x="65" y="0"/>
                  </a:lnTo>
                  <a:lnTo>
                    <a:pt x="0" y="0"/>
                  </a:lnTo>
                  <a:close/>
                </a:path>
              </a:pathLst>
            </a:custGeom>
            <a:solidFill>
              <a:srgbClr val="2E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60" name="Freeform 152">
              <a:extLst>
                <a:ext uri="{FF2B5EF4-FFF2-40B4-BE49-F238E27FC236}">
                  <a16:creationId xmlns:a16="http://schemas.microsoft.com/office/drawing/2014/main" id="{E8C1EDE3-DDBA-DF87-2053-D938B1C0C404}"/>
                </a:ext>
              </a:extLst>
            </p:cNvPr>
            <p:cNvSpPr>
              <a:spLocks noEditPoints="1"/>
            </p:cNvSpPr>
            <p:nvPr/>
          </p:nvSpPr>
          <p:spPr bwMode="auto">
            <a:xfrm>
              <a:off x="8953500" y="4100513"/>
              <a:ext cx="103188" cy="620713"/>
            </a:xfrm>
            <a:custGeom>
              <a:avLst/>
              <a:gdLst>
                <a:gd name="T0" fmla="*/ 0 w 65"/>
                <a:gd name="T1" fmla="*/ 391 h 391"/>
                <a:gd name="T2" fmla="*/ 65 w 65"/>
                <a:gd name="T3" fmla="*/ 391 h 391"/>
                <a:gd name="T4" fmla="*/ 0 w 65"/>
                <a:gd name="T5" fmla="*/ 391 h 391"/>
                <a:gd name="T6" fmla="*/ 33 w 65"/>
                <a:gd name="T7" fmla="*/ 391 h 391"/>
                <a:gd name="T8" fmla="*/ 33 w 65"/>
                <a:gd name="T9" fmla="*/ 0 h 391"/>
                <a:gd name="T10" fmla="*/ 33 w 65"/>
                <a:gd name="T11" fmla="*/ 391 h 391"/>
                <a:gd name="T12" fmla="*/ 0 w 65"/>
                <a:gd name="T13" fmla="*/ 0 h 391"/>
                <a:gd name="T14" fmla="*/ 65 w 65"/>
                <a:gd name="T15" fmla="*/ 0 h 391"/>
                <a:gd name="T16" fmla="*/ 0 w 65"/>
                <a:gd name="T17"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1">
                  <a:moveTo>
                    <a:pt x="0" y="391"/>
                  </a:moveTo>
                  <a:lnTo>
                    <a:pt x="65" y="391"/>
                  </a:lnTo>
                  <a:lnTo>
                    <a:pt x="0" y="391"/>
                  </a:lnTo>
                  <a:close/>
                  <a:moveTo>
                    <a:pt x="33" y="391"/>
                  </a:moveTo>
                  <a:lnTo>
                    <a:pt x="33" y="0"/>
                  </a:lnTo>
                  <a:lnTo>
                    <a:pt x="33" y="391"/>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1" name="Rectangle 153">
              <a:extLst>
                <a:ext uri="{FF2B5EF4-FFF2-40B4-BE49-F238E27FC236}">
                  <a16:creationId xmlns:a16="http://schemas.microsoft.com/office/drawing/2014/main" id="{0ECFC547-8154-7667-2ECD-645B01F277EC}"/>
                </a:ext>
              </a:extLst>
            </p:cNvPr>
            <p:cNvSpPr>
              <a:spLocks noChangeArrowheads="1"/>
            </p:cNvSpPr>
            <p:nvPr/>
          </p:nvSpPr>
          <p:spPr bwMode="auto">
            <a:xfrm>
              <a:off x="8902700" y="4122738"/>
              <a:ext cx="204788" cy="366713"/>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62" name="Rectangle 154">
              <a:extLst>
                <a:ext uri="{FF2B5EF4-FFF2-40B4-BE49-F238E27FC236}">
                  <a16:creationId xmlns:a16="http://schemas.microsoft.com/office/drawing/2014/main" id="{7D88C41A-CD74-EE3F-074B-FFC5C46FD788}"/>
                </a:ext>
              </a:extLst>
            </p:cNvPr>
            <p:cNvSpPr>
              <a:spLocks noChangeArrowheads="1"/>
            </p:cNvSpPr>
            <p:nvPr/>
          </p:nvSpPr>
          <p:spPr bwMode="auto">
            <a:xfrm>
              <a:off x="8902700" y="4122738"/>
              <a:ext cx="204788" cy="36671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3" name="Freeform 155">
              <a:extLst>
                <a:ext uri="{FF2B5EF4-FFF2-40B4-BE49-F238E27FC236}">
                  <a16:creationId xmlns:a16="http://schemas.microsoft.com/office/drawing/2014/main" id="{0D1FB3E6-4C49-A4F9-DE58-EE54A61BED31}"/>
                </a:ext>
              </a:extLst>
            </p:cNvPr>
            <p:cNvSpPr>
              <a:spLocks/>
            </p:cNvSpPr>
            <p:nvPr/>
          </p:nvSpPr>
          <p:spPr bwMode="auto">
            <a:xfrm>
              <a:off x="8902700" y="4300538"/>
              <a:ext cx="204788" cy="0"/>
            </a:xfrm>
            <a:custGeom>
              <a:avLst/>
              <a:gdLst>
                <a:gd name="T0" fmla="*/ 0 w 129"/>
                <a:gd name="T1" fmla="*/ 129 w 129"/>
                <a:gd name="T2" fmla="*/ 0 w 129"/>
              </a:gdLst>
              <a:ahLst/>
              <a:cxnLst>
                <a:cxn ang="0">
                  <a:pos x="T0" y="0"/>
                </a:cxn>
                <a:cxn ang="0">
                  <a:pos x="T1" y="0"/>
                </a:cxn>
                <a:cxn ang="0">
                  <a:pos x="T2" y="0"/>
                </a:cxn>
              </a:cxnLst>
              <a:rect l="0" t="0" r="r" b="b"/>
              <a:pathLst>
                <a:path w="129">
                  <a:moveTo>
                    <a:pt x="0" y="0"/>
                  </a:moveTo>
                  <a:lnTo>
                    <a:pt x="129"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4" name="Oval 156">
              <a:extLst>
                <a:ext uri="{FF2B5EF4-FFF2-40B4-BE49-F238E27FC236}">
                  <a16:creationId xmlns:a16="http://schemas.microsoft.com/office/drawing/2014/main" id="{3B716EDE-B7B6-563D-59E8-D8EE05E6EB3B}"/>
                </a:ext>
              </a:extLst>
            </p:cNvPr>
            <p:cNvSpPr>
              <a:spLocks noChangeArrowheads="1"/>
            </p:cNvSpPr>
            <p:nvPr/>
          </p:nvSpPr>
          <p:spPr bwMode="auto">
            <a:xfrm>
              <a:off x="8974138" y="3001963"/>
              <a:ext cx="61913" cy="65088"/>
            </a:xfrm>
            <a:prstGeom prst="ellipse">
              <a:avLst/>
            </a:prstGeom>
            <a:solidFill>
              <a:schemeClr val="bg1">
                <a:lumMod val="7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465" name="Freeform 157">
              <a:extLst>
                <a:ext uri="{FF2B5EF4-FFF2-40B4-BE49-F238E27FC236}">
                  <a16:creationId xmlns:a16="http://schemas.microsoft.com/office/drawing/2014/main" id="{3F2D757A-AA6B-8579-BE6F-9A24CA928563}"/>
                </a:ext>
              </a:extLst>
            </p:cNvPr>
            <p:cNvSpPr>
              <a:spLocks/>
            </p:cNvSpPr>
            <p:nvPr/>
          </p:nvSpPr>
          <p:spPr bwMode="auto">
            <a:xfrm>
              <a:off x="8974138" y="3001963"/>
              <a:ext cx="61913" cy="65088"/>
            </a:xfrm>
            <a:custGeom>
              <a:avLst/>
              <a:gdLst>
                <a:gd name="T0" fmla="*/ 39 w 39"/>
                <a:gd name="T1" fmla="*/ 20 h 41"/>
                <a:gd name="T2" fmla="*/ 20 w 39"/>
                <a:gd name="T3" fmla="*/ 41 h 41"/>
                <a:gd name="T4" fmla="*/ 0 w 39"/>
                <a:gd name="T5" fmla="*/ 20 h 41"/>
                <a:gd name="T6" fmla="*/ 20 w 39"/>
                <a:gd name="T7" fmla="*/ 0 h 41"/>
                <a:gd name="T8" fmla="*/ 39 w 39"/>
                <a:gd name="T9" fmla="*/ 20 h 41"/>
              </a:gdLst>
              <a:ahLst/>
              <a:cxnLst>
                <a:cxn ang="0">
                  <a:pos x="T0" y="T1"/>
                </a:cxn>
                <a:cxn ang="0">
                  <a:pos x="T2" y="T3"/>
                </a:cxn>
                <a:cxn ang="0">
                  <a:pos x="T4" y="T5"/>
                </a:cxn>
                <a:cxn ang="0">
                  <a:pos x="T6" y="T7"/>
                </a:cxn>
                <a:cxn ang="0">
                  <a:pos x="T8" y="T9"/>
                </a:cxn>
              </a:cxnLst>
              <a:rect l="0" t="0" r="r" b="b"/>
              <a:pathLst>
                <a:path w="39" h="41">
                  <a:moveTo>
                    <a:pt x="39" y="20"/>
                  </a:moveTo>
                  <a:cubicBezTo>
                    <a:pt x="39" y="31"/>
                    <a:pt x="30" y="41"/>
                    <a:pt x="20" y="41"/>
                  </a:cubicBezTo>
                  <a:cubicBezTo>
                    <a:pt x="8" y="41"/>
                    <a:pt x="0" y="31"/>
                    <a:pt x="0" y="20"/>
                  </a:cubicBezTo>
                  <a:cubicBezTo>
                    <a:pt x="0" y="9"/>
                    <a:pt x="8" y="0"/>
                    <a:pt x="20" y="0"/>
                  </a:cubicBezTo>
                  <a:cubicBezTo>
                    <a:pt x="30" y="0"/>
                    <a:pt x="39" y="9"/>
                    <a:pt x="39" y="20"/>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6" name="Freeform 158">
              <a:extLst>
                <a:ext uri="{FF2B5EF4-FFF2-40B4-BE49-F238E27FC236}">
                  <a16:creationId xmlns:a16="http://schemas.microsoft.com/office/drawing/2014/main" id="{6CCE8AFB-F9FD-66D5-9667-925160DA86AB}"/>
                </a:ext>
              </a:extLst>
            </p:cNvPr>
            <p:cNvSpPr>
              <a:spLocks noEditPoints="1"/>
            </p:cNvSpPr>
            <p:nvPr/>
          </p:nvSpPr>
          <p:spPr bwMode="auto">
            <a:xfrm>
              <a:off x="6711950" y="2092325"/>
              <a:ext cx="103188" cy="2328863"/>
            </a:xfrm>
            <a:custGeom>
              <a:avLst/>
              <a:gdLst>
                <a:gd name="T0" fmla="*/ 0 w 65"/>
                <a:gd name="T1" fmla="*/ 1467 h 1467"/>
                <a:gd name="T2" fmla="*/ 65 w 65"/>
                <a:gd name="T3" fmla="*/ 1467 h 1467"/>
                <a:gd name="T4" fmla="*/ 0 w 65"/>
                <a:gd name="T5" fmla="*/ 1467 h 1467"/>
                <a:gd name="T6" fmla="*/ 32 w 65"/>
                <a:gd name="T7" fmla="*/ 1467 h 1467"/>
                <a:gd name="T8" fmla="*/ 32 w 65"/>
                <a:gd name="T9" fmla="*/ 0 h 1467"/>
                <a:gd name="T10" fmla="*/ 32 w 65"/>
                <a:gd name="T11" fmla="*/ 1467 h 1467"/>
                <a:gd name="T12" fmla="*/ 0 w 65"/>
                <a:gd name="T13" fmla="*/ 0 h 1467"/>
                <a:gd name="T14" fmla="*/ 65 w 65"/>
                <a:gd name="T15" fmla="*/ 0 h 1467"/>
                <a:gd name="T16" fmla="*/ 0 w 65"/>
                <a:gd name="T17"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67">
                  <a:moveTo>
                    <a:pt x="0" y="1467"/>
                  </a:moveTo>
                  <a:lnTo>
                    <a:pt x="65" y="1467"/>
                  </a:lnTo>
                  <a:lnTo>
                    <a:pt x="0" y="1467"/>
                  </a:lnTo>
                  <a:close/>
                  <a:moveTo>
                    <a:pt x="32" y="1467"/>
                  </a:moveTo>
                  <a:lnTo>
                    <a:pt x="32" y="0"/>
                  </a:lnTo>
                  <a:lnTo>
                    <a:pt x="32" y="1467"/>
                  </a:lnTo>
                  <a:close/>
                  <a:moveTo>
                    <a:pt x="0" y="0"/>
                  </a:moveTo>
                  <a:lnTo>
                    <a:pt x="65"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67" name="Freeform 159">
              <a:extLst>
                <a:ext uri="{FF2B5EF4-FFF2-40B4-BE49-F238E27FC236}">
                  <a16:creationId xmlns:a16="http://schemas.microsoft.com/office/drawing/2014/main" id="{030FD330-878B-9259-0EEC-59F022997C1F}"/>
                </a:ext>
              </a:extLst>
            </p:cNvPr>
            <p:cNvSpPr>
              <a:spLocks noEditPoints="1"/>
            </p:cNvSpPr>
            <p:nvPr/>
          </p:nvSpPr>
          <p:spPr bwMode="auto">
            <a:xfrm>
              <a:off x="6711950" y="2092325"/>
              <a:ext cx="103188" cy="2328863"/>
            </a:xfrm>
            <a:custGeom>
              <a:avLst/>
              <a:gdLst>
                <a:gd name="T0" fmla="*/ 0 w 65"/>
                <a:gd name="T1" fmla="*/ 1467 h 1467"/>
                <a:gd name="T2" fmla="*/ 65 w 65"/>
                <a:gd name="T3" fmla="*/ 1467 h 1467"/>
                <a:gd name="T4" fmla="*/ 0 w 65"/>
                <a:gd name="T5" fmla="*/ 1467 h 1467"/>
                <a:gd name="T6" fmla="*/ 32 w 65"/>
                <a:gd name="T7" fmla="*/ 1467 h 1467"/>
                <a:gd name="T8" fmla="*/ 32 w 65"/>
                <a:gd name="T9" fmla="*/ 0 h 1467"/>
                <a:gd name="T10" fmla="*/ 32 w 65"/>
                <a:gd name="T11" fmla="*/ 1467 h 1467"/>
                <a:gd name="T12" fmla="*/ 0 w 65"/>
                <a:gd name="T13" fmla="*/ 0 h 1467"/>
                <a:gd name="T14" fmla="*/ 65 w 65"/>
                <a:gd name="T15" fmla="*/ 0 h 1467"/>
                <a:gd name="T16" fmla="*/ 0 w 65"/>
                <a:gd name="T17"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467">
                  <a:moveTo>
                    <a:pt x="0" y="1467"/>
                  </a:moveTo>
                  <a:lnTo>
                    <a:pt x="65" y="1467"/>
                  </a:lnTo>
                  <a:lnTo>
                    <a:pt x="0" y="1467"/>
                  </a:lnTo>
                  <a:close/>
                  <a:moveTo>
                    <a:pt x="32" y="1467"/>
                  </a:moveTo>
                  <a:lnTo>
                    <a:pt x="32" y="0"/>
                  </a:lnTo>
                  <a:lnTo>
                    <a:pt x="32" y="1467"/>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68" name="Rectangle 160">
              <a:extLst>
                <a:ext uri="{FF2B5EF4-FFF2-40B4-BE49-F238E27FC236}">
                  <a16:creationId xmlns:a16="http://schemas.microsoft.com/office/drawing/2014/main" id="{C46A70C3-0424-CC0D-1F76-4FE97BE49C78}"/>
                </a:ext>
              </a:extLst>
            </p:cNvPr>
            <p:cNvSpPr>
              <a:spLocks noChangeArrowheads="1"/>
            </p:cNvSpPr>
            <p:nvPr/>
          </p:nvSpPr>
          <p:spPr bwMode="auto">
            <a:xfrm>
              <a:off x="6659563" y="2360613"/>
              <a:ext cx="206375" cy="1581150"/>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69" name="Rectangle 161">
              <a:extLst>
                <a:ext uri="{FF2B5EF4-FFF2-40B4-BE49-F238E27FC236}">
                  <a16:creationId xmlns:a16="http://schemas.microsoft.com/office/drawing/2014/main" id="{E37D4340-354D-24F7-71D7-FB73E7929875}"/>
                </a:ext>
              </a:extLst>
            </p:cNvPr>
            <p:cNvSpPr>
              <a:spLocks noChangeArrowheads="1"/>
            </p:cNvSpPr>
            <p:nvPr/>
          </p:nvSpPr>
          <p:spPr bwMode="auto">
            <a:xfrm>
              <a:off x="6659563" y="2360613"/>
              <a:ext cx="206375" cy="158115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0" name="Freeform 162">
              <a:extLst>
                <a:ext uri="{FF2B5EF4-FFF2-40B4-BE49-F238E27FC236}">
                  <a16:creationId xmlns:a16="http://schemas.microsoft.com/office/drawing/2014/main" id="{F3C3C2EC-2220-6FC8-C5A0-510075C55F05}"/>
                </a:ext>
              </a:extLst>
            </p:cNvPr>
            <p:cNvSpPr>
              <a:spLocks/>
            </p:cNvSpPr>
            <p:nvPr/>
          </p:nvSpPr>
          <p:spPr bwMode="auto">
            <a:xfrm>
              <a:off x="6659563" y="3603625"/>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1" name="Freeform 163">
              <a:extLst>
                <a:ext uri="{FF2B5EF4-FFF2-40B4-BE49-F238E27FC236}">
                  <a16:creationId xmlns:a16="http://schemas.microsoft.com/office/drawing/2014/main" id="{B318D929-1480-5231-5C08-5222C30A4907}"/>
                </a:ext>
              </a:extLst>
            </p:cNvPr>
            <p:cNvSpPr>
              <a:spLocks noEditPoints="1"/>
            </p:cNvSpPr>
            <p:nvPr/>
          </p:nvSpPr>
          <p:spPr bwMode="auto">
            <a:xfrm>
              <a:off x="7954963" y="3468688"/>
              <a:ext cx="103188" cy="1281113"/>
            </a:xfrm>
            <a:custGeom>
              <a:avLst/>
              <a:gdLst>
                <a:gd name="T0" fmla="*/ 0 w 65"/>
                <a:gd name="T1" fmla="*/ 807 h 807"/>
                <a:gd name="T2" fmla="*/ 65 w 65"/>
                <a:gd name="T3" fmla="*/ 807 h 807"/>
                <a:gd name="T4" fmla="*/ 0 w 65"/>
                <a:gd name="T5" fmla="*/ 807 h 807"/>
                <a:gd name="T6" fmla="*/ 33 w 65"/>
                <a:gd name="T7" fmla="*/ 807 h 807"/>
                <a:gd name="T8" fmla="*/ 33 w 65"/>
                <a:gd name="T9" fmla="*/ 0 h 807"/>
                <a:gd name="T10" fmla="*/ 33 w 65"/>
                <a:gd name="T11" fmla="*/ 807 h 807"/>
                <a:gd name="T12" fmla="*/ 0 w 65"/>
                <a:gd name="T13" fmla="*/ 0 h 807"/>
                <a:gd name="T14" fmla="*/ 65 w 65"/>
                <a:gd name="T15" fmla="*/ 0 h 807"/>
                <a:gd name="T16" fmla="*/ 0 w 65"/>
                <a:gd name="T17"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7">
                  <a:moveTo>
                    <a:pt x="0" y="807"/>
                  </a:moveTo>
                  <a:lnTo>
                    <a:pt x="65" y="807"/>
                  </a:lnTo>
                  <a:lnTo>
                    <a:pt x="0" y="807"/>
                  </a:lnTo>
                  <a:close/>
                  <a:moveTo>
                    <a:pt x="33" y="807"/>
                  </a:moveTo>
                  <a:lnTo>
                    <a:pt x="33" y="0"/>
                  </a:lnTo>
                  <a:lnTo>
                    <a:pt x="33" y="807"/>
                  </a:lnTo>
                  <a:close/>
                  <a:moveTo>
                    <a:pt x="0" y="0"/>
                  </a:moveTo>
                  <a:lnTo>
                    <a:pt x="65"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72" name="Freeform 164">
              <a:extLst>
                <a:ext uri="{FF2B5EF4-FFF2-40B4-BE49-F238E27FC236}">
                  <a16:creationId xmlns:a16="http://schemas.microsoft.com/office/drawing/2014/main" id="{D1E4D7DA-10D0-416A-9D58-0F2F206B5269}"/>
                </a:ext>
              </a:extLst>
            </p:cNvPr>
            <p:cNvSpPr>
              <a:spLocks noEditPoints="1"/>
            </p:cNvSpPr>
            <p:nvPr/>
          </p:nvSpPr>
          <p:spPr bwMode="auto">
            <a:xfrm>
              <a:off x="7954963" y="3468688"/>
              <a:ext cx="103188" cy="1281113"/>
            </a:xfrm>
            <a:custGeom>
              <a:avLst/>
              <a:gdLst>
                <a:gd name="T0" fmla="*/ 0 w 65"/>
                <a:gd name="T1" fmla="*/ 807 h 807"/>
                <a:gd name="T2" fmla="*/ 65 w 65"/>
                <a:gd name="T3" fmla="*/ 807 h 807"/>
                <a:gd name="T4" fmla="*/ 0 w 65"/>
                <a:gd name="T5" fmla="*/ 807 h 807"/>
                <a:gd name="T6" fmla="*/ 33 w 65"/>
                <a:gd name="T7" fmla="*/ 807 h 807"/>
                <a:gd name="T8" fmla="*/ 33 w 65"/>
                <a:gd name="T9" fmla="*/ 0 h 807"/>
                <a:gd name="T10" fmla="*/ 33 w 65"/>
                <a:gd name="T11" fmla="*/ 807 h 807"/>
                <a:gd name="T12" fmla="*/ 0 w 65"/>
                <a:gd name="T13" fmla="*/ 0 h 807"/>
                <a:gd name="T14" fmla="*/ 65 w 65"/>
                <a:gd name="T15" fmla="*/ 0 h 807"/>
                <a:gd name="T16" fmla="*/ 0 w 65"/>
                <a:gd name="T17"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07">
                  <a:moveTo>
                    <a:pt x="0" y="807"/>
                  </a:moveTo>
                  <a:lnTo>
                    <a:pt x="65" y="807"/>
                  </a:lnTo>
                  <a:lnTo>
                    <a:pt x="0" y="807"/>
                  </a:lnTo>
                  <a:close/>
                  <a:moveTo>
                    <a:pt x="33" y="807"/>
                  </a:moveTo>
                  <a:lnTo>
                    <a:pt x="33" y="0"/>
                  </a:lnTo>
                  <a:lnTo>
                    <a:pt x="33" y="807"/>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3" name="Rectangle 165">
              <a:extLst>
                <a:ext uri="{FF2B5EF4-FFF2-40B4-BE49-F238E27FC236}">
                  <a16:creationId xmlns:a16="http://schemas.microsoft.com/office/drawing/2014/main" id="{AB6ABDDF-3E1F-50F2-3532-C5CA07F907ED}"/>
                </a:ext>
              </a:extLst>
            </p:cNvPr>
            <p:cNvSpPr>
              <a:spLocks noChangeArrowheads="1"/>
            </p:cNvSpPr>
            <p:nvPr/>
          </p:nvSpPr>
          <p:spPr bwMode="auto">
            <a:xfrm>
              <a:off x="7904163" y="4019550"/>
              <a:ext cx="206375" cy="65563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74" name="Rectangle 166">
              <a:extLst>
                <a:ext uri="{FF2B5EF4-FFF2-40B4-BE49-F238E27FC236}">
                  <a16:creationId xmlns:a16="http://schemas.microsoft.com/office/drawing/2014/main" id="{5D0BC409-1807-CBE1-CEEE-BEA46898A25D}"/>
                </a:ext>
              </a:extLst>
            </p:cNvPr>
            <p:cNvSpPr>
              <a:spLocks noChangeArrowheads="1"/>
            </p:cNvSpPr>
            <p:nvPr/>
          </p:nvSpPr>
          <p:spPr bwMode="auto">
            <a:xfrm>
              <a:off x="7904163" y="4019550"/>
              <a:ext cx="206375" cy="6556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5" name="Freeform 167">
              <a:extLst>
                <a:ext uri="{FF2B5EF4-FFF2-40B4-BE49-F238E27FC236}">
                  <a16:creationId xmlns:a16="http://schemas.microsoft.com/office/drawing/2014/main" id="{60C252B5-1657-64E1-DA74-263A06093FBE}"/>
                </a:ext>
              </a:extLst>
            </p:cNvPr>
            <p:cNvSpPr>
              <a:spLocks/>
            </p:cNvSpPr>
            <p:nvPr/>
          </p:nvSpPr>
          <p:spPr bwMode="auto">
            <a:xfrm>
              <a:off x="7904163" y="4392613"/>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6" name="Freeform 168">
              <a:extLst>
                <a:ext uri="{FF2B5EF4-FFF2-40B4-BE49-F238E27FC236}">
                  <a16:creationId xmlns:a16="http://schemas.microsoft.com/office/drawing/2014/main" id="{8635C187-C9F2-9F8B-D54A-D70673E2FB86}"/>
                </a:ext>
              </a:extLst>
            </p:cNvPr>
            <p:cNvSpPr>
              <a:spLocks noEditPoints="1"/>
            </p:cNvSpPr>
            <p:nvPr/>
          </p:nvSpPr>
          <p:spPr bwMode="auto">
            <a:xfrm>
              <a:off x="9199563" y="3217863"/>
              <a:ext cx="103188" cy="1298575"/>
            </a:xfrm>
            <a:custGeom>
              <a:avLst/>
              <a:gdLst>
                <a:gd name="T0" fmla="*/ 0 w 65"/>
                <a:gd name="T1" fmla="*/ 818 h 818"/>
                <a:gd name="T2" fmla="*/ 65 w 65"/>
                <a:gd name="T3" fmla="*/ 818 h 818"/>
                <a:gd name="T4" fmla="*/ 0 w 65"/>
                <a:gd name="T5" fmla="*/ 818 h 818"/>
                <a:gd name="T6" fmla="*/ 32 w 65"/>
                <a:gd name="T7" fmla="*/ 818 h 818"/>
                <a:gd name="T8" fmla="*/ 32 w 65"/>
                <a:gd name="T9" fmla="*/ 0 h 818"/>
                <a:gd name="T10" fmla="*/ 32 w 65"/>
                <a:gd name="T11" fmla="*/ 818 h 818"/>
                <a:gd name="T12" fmla="*/ 0 w 65"/>
                <a:gd name="T13" fmla="*/ 0 h 818"/>
                <a:gd name="T14" fmla="*/ 65 w 65"/>
                <a:gd name="T15" fmla="*/ 0 h 818"/>
                <a:gd name="T16" fmla="*/ 0 w 65"/>
                <a:gd name="T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18">
                  <a:moveTo>
                    <a:pt x="0" y="818"/>
                  </a:moveTo>
                  <a:lnTo>
                    <a:pt x="65" y="818"/>
                  </a:lnTo>
                  <a:lnTo>
                    <a:pt x="0" y="818"/>
                  </a:lnTo>
                  <a:close/>
                  <a:moveTo>
                    <a:pt x="32" y="818"/>
                  </a:moveTo>
                  <a:lnTo>
                    <a:pt x="32" y="0"/>
                  </a:lnTo>
                  <a:lnTo>
                    <a:pt x="32" y="818"/>
                  </a:lnTo>
                  <a:close/>
                  <a:moveTo>
                    <a:pt x="0" y="0"/>
                  </a:moveTo>
                  <a:lnTo>
                    <a:pt x="65" y="0"/>
                  </a:lnTo>
                  <a:lnTo>
                    <a:pt x="0" y="0"/>
                  </a:lnTo>
                  <a:close/>
                </a:path>
              </a:pathLst>
            </a:custGeom>
            <a:solidFill>
              <a:srgbClr val="D3C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77" name="Freeform 169">
              <a:extLst>
                <a:ext uri="{FF2B5EF4-FFF2-40B4-BE49-F238E27FC236}">
                  <a16:creationId xmlns:a16="http://schemas.microsoft.com/office/drawing/2014/main" id="{C13965B5-87AF-4D0C-4623-320518A4694B}"/>
                </a:ext>
              </a:extLst>
            </p:cNvPr>
            <p:cNvSpPr>
              <a:spLocks noEditPoints="1"/>
            </p:cNvSpPr>
            <p:nvPr/>
          </p:nvSpPr>
          <p:spPr bwMode="auto">
            <a:xfrm>
              <a:off x="9199563" y="3217863"/>
              <a:ext cx="103188" cy="1298575"/>
            </a:xfrm>
            <a:custGeom>
              <a:avLst/>
              <a:gdLst>
                <a:gd name="T0" fmla="*/ 0 w 65"/>
                <a:gd name="T1" fmla="*/ 818 h 818"/>
                <a:gd name="T2" fmla="*/ 65 w 65"/>
                <a:gd name="T3" fmla="*/ 818 h 818"/>
                <a:gd name="T4" fmla="*/ 0 w 65"/>
                <a:gd name="T5" fmla="*/ 818 h 818"/>
                <a:gd name="T6" fmla="*/ 32 w 65"/>
                <a:gd name="T7" fmla="*/ 818 h 818"/>
                <a:gd name="T8" fmla="*/ 32 w 65"/>
                <a:gd name="T9" fmla="*/ 0 h 818"/>
                <a:gd name="T10" fmla="*/ 32 w 65"/>
                <a:gd name="T11" fmla="*/ 818 h 818"/>
                <a:gd name="T12" fmla="*/ 0 w 65"/>
                <a:gd name="T13" fmla="*/ 0 h 818"/>
                <a:gd name="T14" fmla="*/ 65 w 65"/>
                <a:gd name="T15" fmla="*/ 0 h 818"/>
                <a:gd name="T16" fmla="*/ 0 w 65"/>
                <a:gd name="T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818">
                  <a:moveTo>
                    <a:pt x="0" y="818"/>
                  </a:moveTo>
                  <a:lnTo>
                    <a:pt x="65" y="818"/>
                  </a:lnTo>
                  <a:lnTo>
                    <a:pt x="0" y="818"/>
                  </a:lnTo>
                  <a:close/>
                  <a:moveTo>
                    <a:pt x="32" y="818"/>
                  </a:moveTo>
                  <a:lnTo>
                    <a:pt x="32" y="0"/>
                  </a:lnTo>
                  <a:lnTo>
                    <a:pt x="32" y="818"/>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78" name="Rectangle 170">
              <a:extLst>
                <a:ext uri="{FF2B5EF4-FFF2-40B4-BE49-F238E27FC236}">
                  <a16:creationId xmlns:a16="http://schemas.microsoft.com/office/drawing/2014/main" id="{2E93B48A-242B-2BA4-D5B6-99975E105ECF}"/>
                </a:ext>
              </a:extLst>
            </p:cNvPr>
            <p:cNvSpPr>
              <a:spLocks noChangeArrowheads="1"/>
            </p:cNvSpPr>
            <p:nvPr/>
          </p:nvSpPr>
          <p:spPr bwMode="auto">
            <a:xfrm>
              <a:off x="9147175" y="3571875"/>
              <a:ext cx="207963" cy="636588"/>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79" name="Rectangle 171">
              <a:extLst>
                <a:ext uri="{FF2B5EF4-FFF2-40B4-BE49-F238E27FC236}">
                  <a16:creationId xmlns:a16="http://schemas.microsoft.com/office/drawing/2014/main" id="{7CC3239C-7470-2A5E-BDE3-C3B1F7C62941}"/>
                </a:ext>
              </a:extLst>
            </p:cNvPr>
            <p:cNvSpPr>
              <a:spLocks noChangeArrowheads="1"/>
            </p:cNvSpPr>
            <p:nvPr/>
          </p:nvSpPr>
          <p:spPr bwMode="auto">
            <a:xfrm>
              <a:off x="9147175" y="3571875"/>
              <a:ext cx="207963" cy="63658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0" name="Freeform 172">
              <a:extLst>
                <a:ext uri="{FF2B5EF4-FFF2-40B4-BE49-F238E27FC236}">
                  <a16:creationId xmlns:a16="http://schemas.microsoft.com/office/drawing/2014/main" id="{A9547762-6529-C5E2-9EFC-6A39B4B9CF82}"/>
                </a:ext>
              </a:extLst>
            </p:cNvPr>
            <p:cNvSpPr>
              <a:spLocks/>
            </p:cNvSpPr>
            <p:nvPr/>
          </p:nvSpPr>
          <p:spPr bwMode="auto">
            <a:xfrm>
              <a:off x="9147175" y="3781425"/>
              <a:ext cx="207963" cy="0"/>
            </a:xfrm>
            <a:custGeom>
              <a:avLst/>
              <a:gdLst>
                <a:gd name="T0" fmla="*/ 0 w 131"/>
                <a:gd name="T1" fmla="*/ 131 w 131"/>
                <a:gd name="T2" fmla="*/ 0 w 131"/>
              </a:gdLst>
              <a:ahLst/>
              <a:cxnLst>
                <a:cxn ang="0">
                  <a:pos x="T0" y="0"/>
                </a:cxn>
                <a:cxn ang="0">
                  <a:pos x="T1" y="0"/>
                </a:cxn>
                <a:cxn ang="0">
                  <a:pos x="T2" y="0"/>
                </a:cxn>
              </a:cxnLst>
              <a:rect l="0" t="0" r="r" b="b"/>
              <a:pathLst>
                <a:path w="131">
                  <a:moveTo>
                    <a:pt x="0" y="0"/>
                  </a:moveTo>
                  <a:lnTo>
                    <a:pt x="131"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1" name="Freeform 173">
              <a:extLst>
                <a:ext uri="{FF2B5EF4-FFF2-40B4-BE49-F238E27FC236}">
                  <a16:creationId xmlns:a16="http://schemas.microsoft.com/office/drawing/2014/main" id="{67C1D200-C648-03E2-1E6E-CAC32CD3D744}"/>
                </a:ext>
              </a:extLst>
            </p:cNvPr>
            <p:cNvSpPr>
              <a:spLocks noEditPoints="1"/>
            </p:cNvSpPr>
            <p:nvPr/>
          </p:nvSpPr>
          <p:spPr bwMode="auto">
            <a:xfrm>
              <a:off x="6956425" y="3973513"/>
              <a:ext cx="104775" cy="820738"/>
            </a:xfrm>
            <a:custGeom>
              <a:avLst/>
              <a:gdLst>
                <a:gd name="T0" fmla="*/ 0 w 66"/>
                <a:gd name="T1" fmla="*/ 517 h 517"/>
                <a:gd name="T2" fmla="*/ 66 w 66"/>
                <a:gd name="T3" fmla="*/ 517 h 517"/>
                <a:gd name="T4" fmla="*/ 0 w 66"/>
                <a:gd name="T5" fmla="*/ 517 h 517"/>
                <a:gd name="T6" fmla="*/ 33 w 66"/>
                <a:gd name="T7" fmla="*/ 517 h 517"/>
                <a:gd name="T8" fmla="*/ 33 w 66"/>
                <a:gd name="T9" fmla="*/ 0 h 517"/>
                <a:gd name="T10" fmla="*/ 33 w 66"/>
                <a:gd name="T11" fmla="*/ 517 h 517"/>
                <a:gd name="T12" fmla="*/ 0 w 66"/>
                <a:gd name="T13" fmla="*/ 0 h 517"/>
                <a:gd name="T14" fmla="*/ 66 w 66"/>
                <a:gd name="T15" fmla="*/ 0 h 517"/>
                <a:gd name="T16" fmla="*/ 0 w 66"/>
                <a:gd name="T17"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17">
                  <a:moveTo>
                    <a:pt x="0" y="517"/>
                  </a:moveTo>
                  <a:lnTo>
                    <a:pt x="66" y="517"/>
                  </a:lnTo>
                  <a:lnTo>
                    <a:pt x="0" y="517"/>
                  </a:lnTo>
                  <a:close/>
                  <a:moveTo>
                    <a:pt x="33" y="517"/>
                  </a:moveTo>
                  <a:lnTo>
                    <a:pt x="33" y="0"/>
                  </a:lnTo>
                  <a:lnTo>
                    <a:pt x="33" y="517"/>
                  </a:lnTo>
                  <a:close/>
                  <a:moveTo>
                    <a:pt x="0" y="0"/>
                  </a:moveTo>
                  <a:lnTo>
                    <a:pt x="66"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82" name="Freeform 174">
              <a:extLst>
                <a:ext uri="{FF2B5EF4-FFF2-40B4-BE49-F238E27FC236}">
                  <a16:creationId xmlns:a16="http://schemas.microsoft.com/office/drawing/2014/main" id="{EAE9F708-3094-9100-87DD-87B4FAE10F2C}"/>
                </a:ext>
              </a:extLst>
            </p:cNvPr>
            <p:cNvSpPr>
              <a:spLocks noEditPoints="1"/>
            </p:cNvSpPr>
            <p:nvPr/>
          </p:nvSpPr>
          <p:spPr bwMode="auto">
            <a:xfrm>
              <a:off x="6956425" y="3973513"/>
              <a:ext cx="104775" cy="820738"/>
            </a:xfrm>
            <a:custGeom>
              <a:avLst/>
              <a:gdLst>
                <a:gd name="T0" fmla="*/ 0 w 66"/>
                <a:gd name="T1" fmla="*/ 517 h 517"/>
                <a:gd name="T2" fmla="*/ 66 w 66"/>
                <a:gd name="T3" fmla="*/ 517 h 517"/>
                <a:gd name="T4" fmla="*/ 0 w 66"/>
                <a:gd name="T5" fmla="*/ 517 h 517"/>
                <a:gd name="T6" fmla="*/ 33 w 66"/>
                <a:gd name="T7" fmla="*/ 517 h 517"/>
                <a:gd name="T8" fmla="*/ 33 w 66"/>
                <a:gd name="T9" fmla="*/ 0 h 517"/>
                <a:gd name="T10" fmla="*/ 33 w 66"/>
                <a:gd name="T11" fmla="*/ 517 h 517"/>
                <a:gd name="T12" fmla="*/ 0 w 66"/>
                <a:gd name="T13" fmla="*/ 0 h 517"/>
                <a:gd name="T14" fmla="*/ 66 w 66"/>
                <a:gd name="T15" fmla="*/ 0 h 517"/>
                <a:gd name="T16" fmla="*/ 0 w 66"/>
                <a:gd name="T17"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17">
                  <a:moveTo>
                    <a:pt x="0" y="517"/>
                  </a:moveTo>
                  <a:lnTo>
                    <a:pt x="66" y="517"/>
                  </a:lnTo>
                  <a:lnTo>
                    <a:pt x="0" y="517"/>
                  </a:lnTo>
                  <a:close/>
                  <a:moveTo>
                    <a:pt x="33" y="517"/>
                  </a:moveTo>
                  <a:lnTo>
                    <a:pt x="33" y="0"/>
                  </a:lnTo>
                  <a:lnTo>
                    <a:pt x="33" y="517"/>
                  </a:lnTo>
                  <a:close/>
                  <a:moveTo>
                    <a:pt x="0" y="0"/>
                  </a:moveTo>
                  <a:lnTo>
                    <a:pt x="66"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3" name="Rectangle 175">
              <a:extLst>
                <a:ext uri="{FF2B5EF4-FFF2-40B4-BE49-F238E27FC236}">
                  <a16:creationId xmlns:a16="http://schemas.microsoft.com/office/drawing/2014/main" id="{A533439A-6C6C-71AF-3A0C-16DFEB7FD578}"/>
                </a:ext>
              </a:extLst>
            </p:cNvPr>
            <p:cNvSpPr>
              <a:spLocks noChangeArrowheads="1"/>
            </p:cNvSpPr>
            <p:nvPr/>
          </p:nvSpPr>
          <p:spPr bwMode="auto">
            <a:xfrm>
              <a:off x="6905625" y="4235450"/>
              <a:ext cx="206375" cy="465138"/>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84" name="Rectangle 176">
              <a:extLst>
                <a:ext uri="{FF2B5EF4-FFF2-40B4-BE49-F238E27FC236}">
                  <a16:creationId xmlns:a16="http://schemas.microsoft.com/office/drawing/2014/main" id="{907CE372-9E77-157E-D559-81D3B6E8D24F}"/>
                </a:ext>
              </a:extLst>
            </p:cNvPr>
            <p:cNvSpPr>
              <a:spLocks noChangeArrowheads="1"/>
            </p:cNvSpPr>
            <p:nvPr/>
          </p:nvSpPr>
          <p:spPr bwMode="auto">
            <a:xfrm>
              <a:off x="6905625" y="4235450"/>
              <a:ext cx="206375" cy="465138"/>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5" name="Freeform 177">
              <a:extLst>
                <a:ext uri="{FF2B5EF4-FFF2-40B4-BE49-F238E27FC236}">
                  <a16:creationId xmlns:a16="http://schemas.microsoft.com/office/drawing/2014/main" id="{08072C37-E2DC-1E0B-F55F-CE20AB028520}"/>
                </a:ext>
              </a:extLst>
            </p:cNvPr>
            <p:cNvSpPr>
              <a:spLocks/>
            </p:cNvSpPr>
            <p:nvPr/>
          </p:nvSpPr>
          <p:spPr bwMode="auto">
            <a:xfrm>
              <a:off x="6905625" y="4430713"/>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6" name="Freeform 178">
              <a:extLst>
                <a:ext uri="{FF2B5EF4-FFF2-40B4-BE49-F238E27FC236}">
                  <a16:creationId xmlns:a16="http://schemas.microsoft.com/office/drawing/2014/main" id="{ACCA2A60-D0B2-07A4-5035-82CE838F10F9}"/>
                </a:ext>
              </a:extLst>
            </p:cNvPr>
            <p:cNvSpPr>
              <a:spLocks noEditPoints="1"/>
            </p:cNvSpPr>
            <p:nvPr/>
          </p:nvSpPr>
          <p:spPr bwMode="auto">
            <a:xfrm>
              <a:off x="8201025" y="2801938"/>
              <a:ext cx="103188" cy="1971675"/>
            </a:xfrm>
            <a:custGeom>
              <a:avLst/>
              <a:gdLst>
                <a:gd name="T0" fmla="*/ 0 w 65"/>
                <a:gd name="T1" fmla="*/ 1242 h 1242"/>
                <a:gd name="T2" fmla="*/ 65 w 65"/>
                <a:gd name="T3" fmla="*/ 1242 h 1242"/>
                <a:gd name="T4" fmla="*/ 0 w 65"/>
                <a:gd name="T5" fmla="*/ 1242 h 1242"/>
                <a:gd name="T6" fmla="*/ 32 w 65"/>
                <a:gd name="T7" fmla="*/ 1242 h 1242"/>
                <a:gd name="T8" fmla="*/ 32 w 65"/>
                <a:gd name="T9" fmla="*/ 0 h 1242"/>
                <a:gd name="T10" fmla="*/ 32 w 65"/>
                <a:gd name="T11" fmla="*/ 1242 h 1242"/>
                <a:gd name="T12" fmla="*/ 0 w 65"/>
                <a:gd name="T13" fmla="*/ 0 h 1242"/>
                <a:gd name="T14" fmla="*/ 65 w 65"/>
                <a:gd name="T15" fmla="*/ 0 h 1242"/>
                <a:gd name="T16" fmla="*/ 0 w 65"/>
                <a:gd name="T1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242">
                  <a:moveTo>
                    <a:pt x="0" y="1242"/>
                  </a:moveTo>
                  <a:lnTo>
                    <a:pt x="65" y="1242"/>
                  </a:lnTo>
                  <a:lnTo>
                    <a:pt x="0" y="1242"/>
                  </a:lnTo>
                  <a:close/>
                  <a:moveTo>
                    <a:pt x="32" y="1242"/>
                  </a:moveTo>
                  <a:lnTo>
                    <a:pt x="32" y="0"/>
                  </a:lnTo>
                  <a:lnTo>
                    <a:pt x="32" y="1242"/>
                  </a:lnTo>
                  <a:close/>
                  <a:moveTo>
                    <a:pt x="0" y="0"/>
                  </a:moveTo>
                  <a:lnTo>
                    <a:pt x="65"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87" name="Freeform 179">
              <a:extLst>
                <a:ext uri="{FF2B5EF4-FFF2-40B4-BE49-F238E27FC236}">
                  <a16:creationId xmlns:a16="http://schemas.microsoft.com/office/drawing/2014/main" id="{1C9B38A3-C492-1DB0-69FE-792364718B04}"/>
                </a:ext>
              </a:extLst>
            </p:cNvPr>
            <p:cNvSpPr>
              <a:spLocks noEditPoints="1"/>
            </p:cNvSpPr>
            <p:nvPr/>
          </p:nvSpPr>
          <p:spPr bwMode="auto">
            <a:xfrm>
              <a:off x="8201025" y="2801938"/>
              <a:ext cx="103188" cy="1971675"/>
            </a:xfrm>
            <a:custGeom>
              <a:avLst/>
              <a:gdLst>
                <a:gd name="T0" fmla="*/ 0 w 65"/>
                <a:gd name="T1" fmla="*/ 1242 h 1242"/>
                <a:gd name="T2" fmla="*/ 65 w 65"/>
                <a:gd name="T3" fmla="*/ 1242 h 1242"/>
                <a:gd name="T4" fmla="*/ 0 w 65"/>
                <a:gd name="T5" fmla="*/ 1242 h 1242"/>
                <a:gd name="T6" fmla="*/ 32 w 65"/>
                <a:gd name="T7" fmla="*/ 1242 h 1242"/>
                <a:gd name="T8" fmla="*/ 32 w 65"/>
                <a:gd name="T9" fmla="*/ 0 h 1242"/>
                <a:gd name="T10" fmla="*/ 32 w 65"/>
                <a:gd name="T11" fmla="*/ 1242 h 1242"/>
                <a:gd name="T12" fmla="*/ 0 w 65"/>
                <a:gd name="T13" fmla="*/ 0 h 1242"/>
                <a:gd name="T14" fmla="*/ 65 w 65"/>
                <a:gd name="T15" fmla="*/ 0 h 1242"/>
                <a:gd name="T16" fmla="*/ 0 w 65"/>
                <a:gd name="T1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242">
                  <a:moveTo>
                    <a:pt x="0" y="1242"/>
                  </a:moveTo>
                  <a:lnTo>
                    <a:pt x="65" y="1242"/>
                  </a:lnTo>
                  <a:lnTo>
                    <a:pt x="0" y="1242"/>
                  </a:lnTo>
                  <a:close/>
                  <a:moveTo>
                    <a:pt x="32" y="1242"/>
                  </a:moveTo>
                  <a:lnTo>
                    <a:pt x="32" y="0"/>
                  </a:lnTo>
                  <a:lnTo>
                    <a:pt x="32" y="1242"/>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88" name="Rectangle 180">
              <a:extLst>
                <a:ext uri="{FF2B5EF4-FFF2-40B4-BE49-F238E27FC236}">
                  <a16:creationId xmlns:a16="http://schemas.microsoft.com/office/drawing/2014/main" id="{C1F1E110-5C6A-3FE4-672E-2BBC3EF9F494}"/>
                </a:ext>
              </a:extLst>
            </p:cNvPr>
            <p:cNvSpPr>
              <a:spLocks noChangeArrowheads="1"/>
            </p:cNvSpPr>
            <p:nvPr/>
          </p:nvSpPr>
          <p:spPr bwMode="auto">
            <a:xfrm>
              <a:off x="8150225" y="3244850"/>
              <a:ext cx="206375" cy="1179513"/>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89" name="Rectangle 181">
              <a:extLst>
                <a:ext uri="{FF2B5EF4-FFF2-40B4-BE49-F238E27FC236}">
                  <a16:creationId xmlns:a16="http://schemas.microsoft.com/office/drawing/2014/main" id="{65845C56-04D5-2252-E18A-B22D77CD7B4E}"/>
                </a:ext>
              </a:extLst>
            </p:cNvPr>
            <p:cNvSpPr>
              <a:spLocks noChangeArrowheads="1"/>
            </p:cNvSpPr>
            <p:nvPr/>
          </p:nvSpPr>
          <p:spPr bwMode="auto">
            <a:xfrm>
              <a:off x="8150225" y="3244850"/>
              <a:ext cx="206375" cy="1179513"/>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0" name="Freeform 182">
              <a:extLst>
                <a:ext uri="{FF2B5EF4-FFF2-40B4-BE49-F238E27FC236}">
                  <a16:creationId xmlns:a16="http://schemas.microsoft.com/office/drawing/2014/main" id="{59CBFFA1-C73A-4E5F-0092-E2D623E6B18E}"/>
                </a:ext>
              </a:extLst>
            </p:cNvPr>
            <p:cNvSpPr>
              <a:spLocks/>
            </p:cNvSpPr>
            <p:nvPr/>
          </p:nvSpPr>
          <p:spPr bwMode="auto">
            <a:xfrm>
              <a:off x="8150225" y="3978275"/>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1" name="Freeform 183">
              <a:extLst>
                <a:ext uri="{FF2B5EF4-FFF2-40B4-BE49-F238E27FC236}">
                  <a16:creationId xmlns:a16="http://schemas.microsoft.com/office/drawing/2014/main" id="{77531E40-E11E-850B-B3CE-1181149490A4}"/>
                </a:ext>
              </a:extLst>
            </p:cNvPr>
            <p:cNvSpPr>
              <a:spLocks noEditPoints="1"/>
            </p:cNvSpPr>
            <p:nvPr/>
          </p:nvSpPr>
          <p:spPr bwMode="auto">
            <a:xfrm>
              <a:off x="9445625" y="2349500"/>
              <a:ext cx="103188" cy="1908175"/>
            </a:xfrm>
            <a:custGeom>
              <a:avLst/>
              <a:gdLst>
                <a:gd name="T0" fmla="*/ 0 w 65"/>
                <a:gd name="T1" fmla="*/ 1202 h 1202"/>
                <a:gd name="T2" fmla="*/ 65 w 65"/>
                <a:gd name="T3" fmla="*/ 1202 h 1202"/>
                <a:gd name="T4" fmla="*/ 0 w 65"/>
                <a:gd name="T5" fmla="*/ 1202 h 1202"/>
                <a:gd name="T6" fmla="*/ 32 w 65"/>
                <a:gd name="T7" fmla="*/ 1202 h 1202"/>
                <a:gd name="T8" fmla="*/ 32 w 65"/>
                <a:gd name="T9" fmla="*/ 0 h 1202"/>
                <a:gd name="T10" fmla="*/ 32 w 65"/>
                <a:gd name="T11" fmla="*/ 1202 h 1202"/>
                <a:gd name="T12" fmla="*/ 0 w 65"/>
                <a:gd name="T13" fmla="*/ 0 h 1202"/>
                <a:gd name="T14" fmla="*/ 65 w 65"/>
                <a:gd name="T15" fmla="*/ 0 h 1202"/>
                <a:gd name="T16" fmla="*/ 0 w 65"/>
                <a:gd name="T17"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202">
                  <a:moveTo>
                    <a:pt x="0" y="1202"/>
                  </a:moveTo>
                  <a:lnTo>
                    <a:pt x="65" y="1202"/>
                  </a:lnTo>
                  <a:lnTo>
                    <a:pt x="0" y="1202"/>
                  </a:lnTo>
                  <a:close/>
                  <a:moveTo>
                    <a:pt x="32" y="1202"/>
                  </a:moveTo>
                  <a:lnTo>
                    <a:pt x="32" y="0"/>
                  </a:lnTo>
                  <a:lnTo>
                    <a:pt x="32" y="1202"/>
                  </a:lnTo>
                  <a:close/>
                  <a:moveTo>
                    <a:pt x="0" y="0"/>
                  </a:moveTo>
                  <a:lnTo>
                    <a:pt x="65" y="0"/>
                  </a:lnTo>
                  <a:lnTo>
                    <a:pt x="0" y="0"/>
                  </a:lnTo>
                  <a:close/>
                </a:path>
              </a:pathLst>
            </a:custGeom>
            <a:solidFill>
              <a:srgbClr val="7C2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92" name="Freeform 184">
              <a:extLst>
                <a:ext uri="{FF2B5EF4-FFF2-40B4-BE49-F238E27FC236}">
                  <a16:creationId xmlns:a16="http://schemas.microsoft.com/office/drawing/2014/main" id="{17722BFF-42D2-08C5-0BD2-1DCC0F9255EC}"/>
                </a:ext>
              </a:extLst>
            </p:cNvPr>
            <p:cNvSpPr>
              <a:spLocks noEditPoints="1"/>
            </p:cNvSpPr>
            <p:nvPr/>
          </p:nvSpPr>
          <p:spPr bwMode="auto">
            <a:xfrm>
              <a:off x="9445625" y="2349500"/>
              <a:ext cx="103188" cy="1908175"/>
            </a:xfrm>
            <a:custGeom>
              <a:avLst/>
              <a:gdLst>
                <a:gd name="T0" fmla="*/ 0 w 65"/>
                <a:gd name="T1" fmla="*/ 1202 h 1202"/>
                <a:gd name="T2" fmla="*/ 65 w 65"/>
                <a:gd name="T3" fmla="*/ 1202 h 1202"/>
                <a:gd name="T4" fmla="*/ 0 w 65"/>
                <a:gd name="T5" fmla="*/ 1202 h 1202"/>
                <a:gd name="T6" fmla="*/ 32 w 65"/>
                <a:gd name="T7" fmla="*/ 1202 h 1202"/>
                <a:gd name="T8" fmla="*/ 32 w 65"/>
                <a:gd name="T9" fmla="*/ 0 h 1202"/>
                <a:gd name="T10" fmla="*/ 32 w 65"/>
                <a:gd name="T11" fmla="*/ 1202 h 1202"/>
                <a:gd name="T12" fmla="*/ 0 w 65"/>
                <a:gd name="T13" fmla="*/ 0 h 1202"/>
                <a:gd name="T14" fmla="*/ 65 w 65"/>
                <a:gd name="T15" fmla="*/ 0 h 1202"/>
                <a:gd name="T16" fmla="*/ 0 w 65"/>
                <a:gd name="T17"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202">
                  <a:moveTo>
                    <a:pt x="0" y="1202"/>
                  </a:moveTo>
                  <a:lnTo>
                    <a:pt x="65" y="1202"/>
                  </a:lnTo>
                  <a:lnTo>
                    <a:pt x="0" y="1202"/>
                  </a:lnTo>
                  <a:close/>
                  <a:moveTo>
                    <a:pt x="32" y="1202"/>
                  </a:moveTo>
                  <a:lnTo>
                    <a:pt x="32" y="0"/>
                  </a:lnTo>
                  <a:lnTo>
                    <a:pt x="32" y="1202"/>
                  </a:lnTo>
                  <a:close/>
                  <a:moveTo>
                    <a:pt x="0" y="0"/>
                  </a:moveTo>
                  <a:lnTo>
                    <a:pt x="65" y="0"/>
                  </a:lnTo>
                  <a:lnTo>
                    <a:pt x="0" y="0"/>
                  </a:ln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3" name="Rectangle 185">
              <a:extLst>
                <a:ext uri="{FF2B5EF4-FFF2-40B4-BE49-F238E27FC236}">
                  <a16:creationId xmlns:a16="http://schemas.microsoft.com/office/drawing/2014/main" id="{D423C648-41B1-344F-D6EF-89E4C8364375}"/>
                </a:ext>
              </a:extLst>
            </p:cNvPr>
            <p:cNvSpPr>
              <a:spLocks noChangeArrowheads="1"/>
            </p:cNvSpPr>
            <p:nvPr/>
          </p:nvSpPr>
          <p:spPr bwMode="auto">
            <a:xfrm>
              <a:off x="9393238" y="2679700"/>
              <a:ext cx="206375" cy="1409700"/>
            </a:xfrm>
            <a:prstGeom prst="rect">
              <a:avLst/>
            </a:pr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94" name="Rectangle 186">
              <a:extLst>
                <a:ext uri="{FF2B5EF4-FFF2-40B4-BE49-F238E27FC236}">
                  <a16:creationId xmlns:a16="http://schemas.microsoft.com/office/drawing/2014/main" id="{C76D1BCA-ECAE-9F63-759B-F5CE312AEEFE}"/>
                </a:ext>
              </a:extLst>
            </p:cNvPr>
            <p:cNvSpPr>
              <a:spLocks noChangeArrowheads="1"/>
            </p:cNvSpPr>
            <p:nvPr/>
          </p:nvSpPr>
          <p:spPr bwMode="auto">
            <a:xfrm>
              <a:off x="9393238" y="2679700"/>
              <a:ext cx="206375" cy="1409700"/>
            </a:xfrm>
            <a:prstGeom prst="rect">
              <a:avLst/>
            </a:pr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5" name="Freeform 187">
              <a:extLst>
                <a:ext uri="{FF2B5EF4-FFF2-40B4-BE49-F238E27FC236}">
                  <a16:creationId xmlns:a16="http://schemas.microsoft.com/office/drawing/2014/main" id="{FF43DF21-383B-765C-2ADD-3B29F1BBC1AB}"/>
                </a:ext>
              </a:extLst>
            </p:cNvPr>
            <p:cNvSpPr>
              <a:spLocks/>
            </p:cNvSpPr>
            <p:nvPr/>
          </p:nvSpPr>
          <p:spPr bwMode="auto">
            <a:xfrm>
              <a:off x="9393238" y="3673475"/>
              <a:ext cx="206375" cy="0"/>
            </a:xfrm>
            <a:custGeom>
              <a:avLst/>
              <a:gdLst>
                <a:gd name="T0" fmla="*/ 0 w 130"/>
                <a:gd name="T1" fmla="*/ 130 w 130"/>
                <a:gd name="T2" fmla="*/ 0 w 130"/>
              </a:gdLst>
              <a:ahLst/>
              <a:cxnLst>
                <a:cxn ang="0">
                  <a:pos x="T0" y="0"/>
                </a:cxn>
                <a:cxn ang="0">
                  <a:pos x="T1" y="0"/>
                </a:cxn>
                <a:cxn ang="0">
                  <a:pos x="T2" y="0"/>
                </a:cxn>
              </a:cxnLst>
              <a:rect l="0" t="0" r="r" b="b"/>
              <a:pathLst>
                <a:path w="130">
                  <a:moveTo>
                    <a:pt x="0" y="0"/>
                  </a:moveTo>
                  <a:lnTo>
                    <a:pt x="130" y="0"/>
                  </a:lnTo>
                  <a:lnTo>
                    <a:pt x="0" y="0"/>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497" name="TextBox 496">
              <a:extLst>
                <a:ext uri="{FF2B5EF4-FFF2-40B4-BE49-F238E27FC236}">
                  <a16:creationId xmlns:a16="http://schemas.microsoft.com/office/drawing/2014/main" id="{49BE6D8F-174D-60EE-F261-CC54669BC45C}"/>
                </a:ext>
              </a:extLst>
            </p:cNvPr>
            <p:cNvSpPr txBox="1"/>
            <p:nvPr/>
          </p:nvSpPr>
          <p:spPr>
            <a:xfrm>
              <a:off x="5367216" y="4148831"/>
              <a:ext cx="637535" cy="434985"/>
            </a:xfrm>
            <a:prstGeom prst="rect">
              <a:avLst/>
            </a:prstGeom>
            <a:noFill/>
          </p:spPr>
          <p:txBody>
            <a:bodyPr wrap="none" rtlCol="0">
              <a:spAutoFit/>
            </a:bodyPr>
            <a:lstStyle/>
            <a:p>
              <a:r>
                <a:rPr lang="en-GB" sz="1600" dirty="0"/>
                <a:t>100</a:t>
              </a:r>
              <a:endParaRPr lang="en-GB" sz="1600" dirty="0">
                <a:effectLst/>
              </a:endParaRPr>
            </a:p>
          </p:txBody>
        </p:sp>
        <p:sp>
          <p:nvSpPr>
            <p:cNvPr id="498" name="TextBox 497">
              <a:extLst>
                <a:ext uri="{FF2B5EF4-FFF2-40B4-BE49-F238E27FC236}">
                  <a16:creationId xmlns:a16="http://schemas.microsoft.com/office/drawing/2014/main" id="{C0B7B750-D680-E357-E501-F029C3950FA8}"/>
                </a:ext>
              </a:extLst>
            </p:cNvPr>
            <p:cNvSpPr txBox="1"/>
            <p:nvPr/>
          </p:nvSpPr>
          <p:spPr>
            <a:xfrm>
              <a:off x="5367952" y="2879726"/>
              <a:ext cx="637535" cy="434985"/>
            </a:xfrm>
            <a:prstGeom prst="rect">
              <a:avLst/>
            </a:prstGeom>
            <a:noFill/>
          </p:spPr>
          <p:txBody>
            <a:bodyPr wrap="none" rtlCol="0">
              <a:spAutoFit/>
            </a:bodyPr>
            <a:lstStyle/>
            <a:p>
              <a:r>
                <a:rPr lang="en-GB" sz="1600" dirty="0"/>
                <a:t>200</a:t>
              </a:r>
              <a:endParaRPr lang="en-GB" sz="1600" dirty="0">
                <a:effectLst/>
              </a:endParaRPr>
            </a:p>
          </p:txBody>
        </p:sp>
        <p:sp>
          <p:nvSpPr>
            <p:cNvPr id="499" name="TextBox 498">
              <a:extLst>
                <a:ext uri="{FF2B5EF4-FFF2-40B4-BE49-F238E27FC236}">
                  <a16:creationId xmlns:a16="http://schemas.microsoft.com/office/drawing/2014/main" id="{ED731F48-8CEC-EC99-9E1A-D9C63745FDB6}"/>
                </a:ext>
              </a:extLst>
            </p:cNvPr>
            <p:cNvSpPr txBox="1"/>
            <p:nvPr/>
          </p:nvSpPr>
          <p:spPr>
            <a:xfrm>
              <a:off x="5340624" y="1610439"/>
              <a:ext cx="637535" cy="434985"/>
            </a:xfrm>
            <a:prstGeom prst="rect">
              <a:avLst/>
            </a:prstGeom>
            <a:noFill/>
          </p:spPr>
          <p:txBody>
            <a:bodyPr wrap="none" rtlCol="0">
              <a:spAutoFit/>
            </a:bodyPr>
            <a:lstStyle/>
            <a:p>
              <a:r>
                <a:rPr lang="en-GB" sz="1600" dirty="0"/>
                <a:t>300</a:t>
              </a:r>
              <a:endParaRPr lang="en-GB" sz="1600" dirty="0">
                <a:effectLst/>
              </a:endParaRPr>
            </a:p>
          </p:txBody>
        </p:sp>
        <p:sp>
          <p:nvSpPr>
            <p:cNvPr id="500" name="TextBox 499">
              <a:extLst>
                <a:ext uri="{FF2B5EF4-FFF2-40B4-BE49-F238E27FC236}">
                  <a16:creationId xmlns:a16="http://schemas.microsoft.com/office/drawing/2014/main" id="{5DFD7D5C-AFB8-7D52-7A44-6E51D22F53D8}"/>
                </a:ext>
              </a:extLst>
            </p:cNvPr>
            <p:cNvSpPr txBox="1"/>
            <p:nvPr/>
          </p:nvSpPr>
          <p:spPr>
            <a:xfrm>
              <a:off x="6512785" y="5656264"/>
              <a:ext cx="376519" cy="434985"/>
            </a:xfrm>
            <a:prstGeom prst="rect">
              <a:avLst/>
            </a:prstGeom>
            <a:noFill/>
          </p:spPr>
          <p:txBody>
            <a:bodyPr wrap="none" rtlCol="0">
              <a:spAutoFit/>
            </a:bodyPr>
            <a:lstStyle/>
            <a:p>
              <a:r>
                <a:rPr lang="en-GB" sz="1600" b="1" dirty="0"/>
                <a:t>C</a:t>
              </a:r>
              <a:endParaRPr lang="en-GB" sz="1600" b="1" dirty="0">
                <a:effectLst/>
              </a:endParaRPr>
            </a:p>
          </p:txBody>
        </p:sp>
        <p:sp>
          <p:nvSpPr>
            <p:cNvPr id="501" name="TextBox 500">
              <a:extLst>
                <a:ext uri="{FF2B5EF4-FFF2-40B4-BE49-F238E27FC236}">
                  <a16:creationId xmlns:a16="http://schemas.microsoft.com/office/drawing/2014/main" id="{99D372E1-8485-C6AB-C3A6-49C053039D60}"/>
                </a:ext>
              </a:extLst>
            </p:cNvPr>
            <p:cNvSpPr txBox="1"/>
            <p:nvPr/>
          </p:nvSpPr>
          <p:spPr>
            <a:xfrm>
              <a:off x="7741093" y="5656262"/>
              <a:ext cx="475170" cy="434985"/>
            </a:xfrm>
            <a:prstGeom prst="rect">
              <a:avLst/>
            </a:prstGeom>
            <a:noFill/>
          </p:spPr>
          <p:txBody>
            <a:bodyPr wrap="none" rtlCol="0">
              <a:spAutoFit/>
            </a:bodyPr>
            <a:lstStyle/>
            <a:p>
              <a:r>
                <a:rPr lang="en-GB" sz="1600" b="1" dirty="0"/>
                <a:t>W</a:t>
              </a:r>
              <a:endParaRPr lang="en-GB" sz="1600" b="1" dirty="0">
                <a:effectLst/>
              </a:endParaRPr>
            </a:p>
          </p:txBody>
        </p:sp>
        <p:sp>
          <p:nvSpPr>
            <p:cNvPr id="502" name="TextBox 501">
              <a:extLst>
                <a:ext uri="{FF2B5EF4-FFF2-40B4-BE49-F238E27FC236}">
                  <a16:creationId xmlns:a16="http://schemas.microsoft.com/office/drawing/2014/main" id="{0B7146C6-D8F4-7DBE-4EE0-B76DA3F67E5F}"/>
                </a:ext>
              </a:extLst>
            </p:cNvPr>
            <p:cNvSpPr txBox="1"/>
            <p:nvPr/>
          </p:nvSpPr>
          <p:spPr>
            <a:xfrm>
              <a:off x="9020300" y="5619750"/>
              <a:ext cx="403238" cy="434985"/>
            </a:xfrm>
            <a:prstGeom prst="rect">
              <a:avLst/>
            </a:prstGeom>
            <a:noFill/>
          </p:spPr>
          <p:txBody>
            <a:bodyPr wrap="none" rtlCol="0">
              <a:spAutoFit/>
            </a:bodyPr>
            <a:lstStyle/>
            <a:p>
              <a:r>
                <a:rPr lang="en-GB" sz="1600" b="1" dirty="0"/>
                <a:t>D</a:t>
              </a:r>
              <a:endParaRPr lang="en-GB" sz="1600" b="1" dirty="0">
                <a:effectLst/>
              </a:endParaRPr>
            </a:p>
          </p:txBody>
        </p:sp>
      </p:grpSp>
      <p:sp>
        <p:nvSpPr>
          <p:cNvPr id="315" name="TextBox 314">
            <a:extLst>
              <a:ext uri="{FF2B5EF4-FFF2-40B4-BE49-F238E27FC236}">
                <a16:creationId xmlns:a16="http://schemas.microsoft.com/office/drawing/2014/main" id="{D68CA405-8808-6B12-1FFC-2B789D7E3989}"/>
              </a:ext>
            </a:extLst>
          </p:cNvPr>
          <p:cNvSpPr txBox="1"/>
          <p:nvPr/>
        </p:nvSpPr>
        <p:spPr>
          <a:xfrm>
            <a:off x="8225692" y="3480499"/>
            <a:ext cx="287258" cy="338554"/>
          </a:xfrm>
          <a:prstGeom prst="rect">
            <a:avLst/>
          </a:prstGeom>
          <a:noFill/>
        </p:spPr>
        <p:txBody>
          <a:bodyPr wrap="none" rtlCol="0">
            <a:spAutoFit/>
          </a:bodyPr>
          <a:lstStyle/>
          <a:p>
            <a:r>
              <a:rPr lang="es-ES" sz="1600" dirty="0">
                <a:solidFill>
                  <a:srgbClr val="FF0000"/>
                </a:solidFill>
              </a:rPr>
              <a:t>*</a:t>
            </a:r>
            <a:endParaRPr lang="en-GB" sz="1600" dirty="0">
              <a:solidFill>
                <a:srgbClr val="FF0000"/>
              </a:solidFill>
            </a:endParaRPr>
          </a:p>
        </p:txBody>
      </p:sp>
      <p:sp>
        <p:nvSpPr>
          <p:cNvPr id="316" name="TextBox 315">
            <a:extLst>
              <a:ext uri="{FF2B5EF4-FFF2-40B4-BE49-F238E27FC236}">
                <a16:creationId xmlns:a16="http://schemas.microsoft.com/office/drawing/2014/main" id="{710FD7E2-F8EB-1D5D-5E29-65158B2022D5}"/>
              </a:ext>
            </a:extLst>
          </p:cNvPr>
          <p:cNvSpPr txBox="1"/>
          <p:nvPr/>
        </p:nvSpPr>
        <p:spPr>
          <a:xfrm>
            <a:off x="9140413" y="3820795"/>
            <a:ext cx="287258" cy="338554"/>
          </a:xfrm>
          <a:prstGeom prst="rect">
            <a:avLst/>
          </a:prstGeom>
          <a:noFill/>
        </p:spPr>
        <p:txBody>
          <a:bodyPr wrap="none" rtlCol="0">
            <a:spAutoFit/>
          </a:bodyPr>
          <a:lstStyle/>
          <a:p>
            <a:r>
              <a:rPr lang="es-ES" sz="1600" dirty="0">
                <a:solidFill>
                  <a:srgbClr val="FF0000"/>
                </a:solidFill>
              </a:rPr>
              <a:t>*</a:t>
            </a:r>
            <a:endParaRPr lang="en-GB" sz="1600" dirty="0">
              <a:solidFill>
                <a:srgbClr val="FF0000"/>
              </a:solidFill>
            </a:endParaRPr>
          </a:p>
        </p:txBody>
      </p:sp>
      <p:sp>
        <p:nvSpPr>
          <p:cNvPr id="317" name="TextBox 316">
            <a:extLst>
              <a:ext uri="{FF2B5EF4-FFF2-40B4-BE49-F238E27FC236}">
                <a16:creationId xmlns:a16="http://schemas.microsoft.com/office/drawing/2014/main" id="{EDF05107-1A67-0F8F-DC9B-1994C8E88480}"/>
              </a:ext>
            </a:extLst>
          </p:cNvPr>
          <p:cNvSpPr txBox="1"/>
          <p:nvPr/>
        </p:nvSpPr>
        <p:spPr>
          <a:xfrm>
            <a:off x="10070876" y="3158975"/>
            <a:ext cx="287258" cy="338554"/>
          </a:xfrm>
          <a:prstGeom prst="rect">
            <a:avLst/>
          </a:prstGeom>
          <a:noFill/>
        </p:spPr>
        <p:txBody>
          <a:bodyPr wrap="none" rtlCol="0">
            <a:spAutoFit/>
          </a:bodyPr>
          <a:lstStyle/>
          <a:p>
            <a:r>
              <a:rPr lang="es-ES" sz="1600" dirty="0">
                <a:solidFill>
                  <a:srgbClr val="FF0000"/>
                </a:solidFill>
              </a:rPr>
              <a:t>*</a:t>
            </a:r>
            <a:endParaRPr lang="en-GB" sz="1600" dirty="0">
              <a:solidFill>
                <a:srgbClr val="FF0000"/>
              </a:solidFill>
            </a:endParaRPr>
          </a:p>
        </p:txBody>
      </p:sp>
      <p:sp>
        <p:nvSpPr>
          <p:cNvPr id="318" name="TextBox 317">
            <a:extLst>
              <a:ext uri="{FF2B5EF4-FFF2-40B4-BE49-F238E27FC236}">
                <a16:creationId xmlns:a16="http://schemas.microsoft.com/office/drawing/2014/main" id="{923B5C61-315F-9AFB-5214-CA005DC780AF}"/>
              </a:ext>
            </a:extLst>
          </p:cNvPr>
          <p:cNvSpPr txBox="1"/>
          <p:nvPr/>
        </p:nvSpPr>
        <p:spPr>
          <a:xfrm>
            <a:off x="6565899" y="3124605"/>
            <a:ext cx="287258" cy="338554"/>
          </a:xfrm>
          <a:prstGeom prst="rect">
            <a:avLst/>
          </a:prstGeom>
          <a:noFill/>
        </p:spPr>
        <p:txBody>
          <a:bodyPr wrap="none" rtlCol="0">
            <a:spAutoFit/>
          </a:bodyPr>
          <a:lstStyle/>
          <a:p>
            <a:r>
              <a:rPr lang="es-ES" sz="1600" dirty="0">
                <a:solidFill>
                  <a:srgbClr val="FF0000"/>
                </a:solidFill>
              </a:rPr>
              <a:t>*</a:t>
            </a:r>
            <a:endParaRPr lang="en-GB" sz="1600" dirty="0">
              <a:solidFill>
                <a:srgbClr val="FF0000"/>
              </a:solidFill>
            </a:endParaRPr>
          </a:p>
        </p:txBody>
      </p:sp>
      <p:sp>
        <p:nvSpPr>
          <p:cNvPr id="319" name="TextBox 318">
            <a:extLst>
              <a:ext uri="{FF2B5EF4-FFF2-40B4-BE49-F238E27FC236}">
                <a16:creationId xmlns:a16="http://schemas.microsoft.com/office/drawing/2014/main" id="{2A25E615-8FCC-B1F0-8DEF-ABA0B86DA9C4}"/>
              </a:ext>
            </a:extLst>
          </p:cNvPr>
          <p:cNvSpPr txBox="1"/>
          <p:nvPr/>
        </p:nvSpPr>
        <p:spPr>
          <a:xfrm>
            <a:off x="5618069" y="3310660"/>
            <a:ext cx="287258" cy="338554"/>
          </a:xfrm>
          <a:prstGeom prst="rect">
            <a:avLst/>
          </a:prstGeom>
          <a:noFill/>
        </p:spPr>
        <p:txBody>
          <a:bodyPr wrap="none" rtlCol="0">
            <a:spAutoFit/>
          </a:bodyPr>
          <a:lstStyle/>
          <a:p>
            <a:r>
              <a:rPr lang="es-ES" sz="1600" dirty="0">
                <a:solidFill>
                  <a:srgbClr val="FF0000"/>
                </a:solidFill>
              </a:rPr>
              <a:t>*</a:t>
            </a:r>
            <a:endParaRPr lang="en-GB" sz="1600" dirty="0">
              <a:solidFill>
                <a:srgbClr val="FF0000"/>
              </a:solidFill>
            </a:endParaRPr>
          </a:p>
        </p:txBody>
      </p:sp>
      <p:sp>
        <p:nvSpPr>
          <p:cNvPr id="320" name="TextBox 319">
            <a:extLst>
              <a:ext uri="{FF2B5EF4-FFF2-40B4-BE49-F238E27FC236}">
                <a16:creationId xmlns:a16="http://schemas.microsoft.com/office/drawing/2014/main" id="{C66B700C-D26A-F6C8-9821-7331660AFBDD}"/>
              </a:ext>
            </a:extLst>
          </p:cNvPr>
          <p:cNvSpPr txBox="1"/>
          <p:nvPr/>
        </p:nvSpPr>
        <p:spPr>
          <a:xfrm>
            <a:off x="2009817" y="3311164"/>
            <a:ext cx="287258" cy="338554"/>
          </a:xfrm>
          <a:prstGeom prst="rect">
            <a:avLst/>
          </a:prstGeom>
          <a:noFill/>
        </p:spPr>
        <p:txBody>
          <a:bodyPr wrap="none" rtlCol="0">
            <a:spAutoFit/>
          </a:bodyPr>
          <a:lstStyle/>
          <a:p>
            <a:r>
              <a:rPr lang="es-ES" sz="1600" dirty="0">
                <a:solidFill>
                  <a:srgbClr val="FF0000"/>
                </a:solidFill>
              </a:rPr>
              <a:t>*</a:t>
            </a:r>
            <a:endParaRPr lang="en-GB" sz="1600" dirty="0">
              <a:solidFill>
                <a:srgbClr val="FF0000"/>
              </a:solidFill>
            </a:endParaRPr>
          </a:p>
        </p:txBody>
      </p:sp>
      <p:sp>
        <p:nvSpPr>
          <p:cNvPr id="321" name="TextBox 320">
            <a:extLst>
              <a:ext uri="{FF2B5EF4-FFF2-40B4-BE49-F238E27FC236}">
                <a16:creationId xmlns:a16="http://schemas.microsoft.com/office/drawing/2014/main" id="{E0D33518-6DDF-2E1E-8379-B0B21922CA3B}"/>
              </a:ext>
            </a:extLst>
          </p:cNvPr>
          <p:cNvSpPr txBox="1"/>
          <p:nvPr/>
        </p:nvSpPr>
        <p:spPr>
          <a:xfrm>
            <a:off x="2992106" y="2633252"/>
            <a:ext cx="287258" cy="338554"/>
          </a:xfrm>
          <a:prstGeom prst="rect">
            <a:avLst/>
          </a:prstGeom>
          <a:noFill/>
        </p:spPr>
        <p:txBody>
          <a:bodyPr wrap="none" rtlCol="0">
            <a:spAutoFit/>
          </a:bodyPr>
          <a:lstStyle/>
          <a:p>
            <a:r>
              <a:rPr lang="es-ES" sz="1600" dirty="0">
                <a:solidFill>
                  <a:srgbClr val="FF0000"/>
                </a:solidFill>
              </a:rPr>
              <a:t>*</a:t>
            </a:r>
            <a:endParaRPr lang="en-GB" sz="1600" dirty="0">
              <a:solidFill>
                <a:srgbClr val="FF0000"/>
              </a:solidFill>
            </a:endParaRPr>
          </a:p>
        </p:txBody>
      </p:sp>
      <p:sp>
        <p:nvSpPr>
          <p:cNvPr id="322" name="Title 5">
            <a:extLst>
              <a:ext uri="{FF2B5EF4-FFF2-40B4-BE49-F238E27FC236}">
                <a16:creationId xmlns:a16="http://schemas.microsoft.com/office/drawing/2014/main" id="{4429C2F7-6C30-4963-DDF3-46B1AE8DAD91}"/>
              </a:ext>
            </a:extLst>
          </p:cNvPr>
          <p:cNvSpPr txBox="1">
            <a:spLocks/>
          </p:cNvSpPr>
          <p:nvPr/>
        </p:nvSpPr>
        <p:spPr>
          <a:xfrm>
            <a:off x="558466" y="66084"/>
            <a:ext cx="10515600" cy="804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accent2">
                    <a:lumMod val="75000"/>
                  </a:schemeClr>
                </a:solidFill>
              </a:rPr>
              <a:t>Activities of enzymes from tree habitat (T3)</a:t>
            </a:r>
          </a:p>
          <a:p>
            <a:endParaRPr lang="en-GB" sz="3600" b="1" dirty="0">
              <a:solidFill>
                <a:schemeClr val="accent2">
                  <a:lumMod val="75000"/>
                </a:schemeClr>
              </a:solidFill>
            </a:endParaRPr>
          </a:p>
        </p:txBody>
      </p:sp>
      <p:sp>
        <p:nvSpPr>
          <p:cNvPr id="324" name="TextBox 323">
            <a:extLst>
              <a:ext uri="{FF2B5EF4-FFF2-40B4-BE49-F238E27FC236}">
                <a16:creationId xmlns:a16="http://schemas.microsoft.com/office/drawing/2014/main" id="{143FEF2E-D372-DF37-EDB9-C64DF705D358}"/>
              </a:ext>
            </a:extLst>
          </p:cNvPr>
          <p:cNvSpPr txBox="1"/>
          <p:nvPr/>
        </p:nvSpPr>
        <p:spPr>
          <a:xfrm flipH="1">
            <a:off x="1358593" y="1091462"/>
            <a:ext cx="1507997" cy="584775"/>
          </a:xfrm>
          <a:prstGeom prst="rect">
            <a:avLst/>
          </a:prstGeom>
          <a:noFill/>
        </p:spPr>
        <p:txBody>
          <a:bodyPr wrap="square" rtlCol="0">
            <a:spAutoFit/>
          </a:bodyPr>
          <a:lstStyle/>
          <a:p>
            <a:pPr algn="ctr"/>
            <a:r>
              <a:rPr lang="en-GB" sz="1600" b="1" dirty="0">
                <a:solidFill>
                  <a:schemeClr val="accent1"/>
                </a:solidFill>
                <a:latin typeface="NexusSerif"/>
              </a:rPr>
              <a:t>Acid phosphatase</a:t>
            </a:r>
            <a:r>
              <a:rPr lang="en-GB" sz="1600" b="1" baseline="30000" dirty="0">
                <a:solidFill>
                  <a:schemeClr val="accent1"/>
                </a:solidFill>
                <a:latin typeface="NexusSerif"/>
              </a:rPr>
              <a:t> </a:t>
            </a:r>
            <a:endParaRPr lang="en-GB" sz="1600" b="1" dirty="0">
              <a:solidFill>
                <a:schemeClr val="accent1"/>
              </a:solidFill>
            </a:endParaRPr>
          </a:p>
        </p:txBody>
      </p:sp>
      <p:sp>
        <p:nvSpPr>
          <p:cNvPr id="325" name="TextBox 324">
            <a:extLst>
              <a:ext uri="{FF2B5EF4-FFF2-40B4-BE49-F238E27FC236}">
                <a16:creationId xmlns:a16="http://schemas.microsoft.com/office/drawing/2014/main" id="{B227A8FF-67AC-1A0B-4976-141C2F71579D}"/>
              </a:ext>
            </a:extLst>
          </p:cNvPr>
          <p:cNvSpPr txBox="1"/>
          <p:nvPr/>
        </p:nvSpPr>
        <p:spPr>
          <a:xfrm flipH="1">
            <a:off x="4915543" y="1092281"/>
            <a:ext cx="1507997" cy="338554"/>
          </a:xfrm>
          <a:prstGeom prst="rect">
            <a:avLst/>
          </a:prstGeom>
          <a:noFill/>
        </p:spPr>
        <p:txBody>
          <a:bodyPr wrap="square" rtlCol="0">
            <a:spAutoFit/>
          </a:bodyPr>
          <a:lstStyle/>
          <a:p>
            <a:pPr algn="ctr"/>
            <a:r>
              <a:rPr lang="el-GR" sz="1600" b="1" dirty="0">
                <a:solidFill>
                  <a:schemeClr val="accent1"/>
                </a:solidFill>
                <a:latin typeface="NexusSerif"/>
              </a:rPr>
              <a:t>β</a:t>
            </a:r>
            <a:r>
              <a:rPr lang="en-GB" sz="1600" b="1" dirty="0">
                <a:solidFill>
                  <a:schemeClr val="accent1"/>
                </a:solidFill>
                <a:latin typeface="NexusSerif"/>
              </a:rPr>
              <a:t>-glucosidase</a:t>
            </a:r>
            <a:endParaRPr lang="en-GB" sz="1600" b="1" dirty="0">
              <a:solidFill>
                <a:schemeClr val="accent1"/>
              </a:solidFill>
            </a:endParaRPr>
          </a:p>
        </p:txBody>
      </p:sp>
      <p:sp>
        <p:nvSpPr>
          <p:cNvPr id="326" name="TextBox 325">
            <a:extLst>
              <a:ext uri="{FF2B5EF4-FFF2-40B4-BE49-F238E27FC236}">
                <a16:creationId xmlns:a16="http://schemas.microsoft.com/office/drawing/2014/main" id="{810B0F81-69CC-3958-50D0-FDEAFB258869}"/>
              </a:ext>
            </a:extLst>
          </p:cNvPr>
          <p:cNvSpPr txBox="1"/>
          <p:nvPr/>
        </p:nvSpPr>
        <p:spPr>
          <a:xfrm flipH="1">
            <a:off x="8225023" y="1125427"/>
            <a:ext cx="2385961" cy="338554"/>
          </a:xfrm>
          <a:prstGeom prst="rect">
            <a:avLst/>
          </a:prstGeom>
          <a:noFill/>
        </p:spPr>
        <p:txBody>
          <a:bodyPr wrap="square" rtlCol="0">
            <a:spAutoFit/>
          </a:bodyPr>
          <a:lstStyle/>
          <a:p>
            <a:pPr algn="ctr"/>
            <a:r>
              <a:rPr lang="en-GB" sz="1600" b="1" dirty="0">
                <a:solidFill>
                  <a:schemeClr val="accent1"/>
                </a:solidFill>
                <a:latin typeface="NexusSerif"/>
              </a:rPr>
              <a:t>N-</a:t>
            </a:r>
            <a:r>
              <a:rPr lang="en-GB" sz="1600" b="1" dirty="0" err="1">
                <a:solidFill>
                  <a:schemeClr val="accent1"/>
                </a:solidFill>
                <a:latin typeface="NexusSerif"/>
              </a:rPr>
              <a:t>acetylglucosaminidase</a:t>
            </a:r>
            <a:r>
              <a:rPr lang="en-GB" sz="1600" b="1" dirty="0">
                <a:solidFill>
                  <a:schemeClr val="accent1"/>
                </a:solidFill>
                <a:latin typeface="NexusSerif"/>
              </a:rPr>
              <a:t> </a:t>
            </a:r>
            <a:endParaRPr lang="en-GB" sz="1600" b="1" dirty="0">
              <a:solidFill>
                <a:schemeClr val="accent1"/>
              </a:solidFill>
            </a:endParaRPr>
          </a:p>
        </p:txBody>
      </p:sp>
      <p:sp>
        <p:nvSpPr>
          <p:cNvPr id="2" name="Номер слайда 1">
            <a:extLst>
              <a:ext uri="{FF2B5EF4-FFF2-40B4-BE49-F238E27FC236}">
                <a16:creationId xmlns:a16="http://schemas.microsoft.com/office/drawing/2014/main" id="{905100B7-8B06-77D9-6C5F-40D5F9A74F69}"/>
              </a:ext>
            </a:extLst>
          </p:cNvPr>
          <p:cNvSpPr>
            <a:spLocks noGrp="1"/>
          </p:cNvSpPr>
          <p:nvPr>
            <p:ph type="sldNum" sz="quarter" idx="12"/>
          </p:nvPr>
        </p:nvSpPr>
        <p:spPr/>
        <p:txBody>
          <a:bodyPr/>
          <a:lstStyle/>
          <a:p>
            <a:fld id="{C018B291-1AAC-4D9F-9BA5-E4472E391701}" type="slidenum">
              <a:rPr lang="en-GB" smtClean="0"/>
              <a:t>8</a:t>
            </a:fld>
            <a:endParaRPr lang="en-GB" dirty="0"/>
          </a:p>
        </p:txBody>
      </p:sp>
      <p:sp>
        <p:nvSpPr>
          <p:cNvPr id="314" name="TextBox 313">
            <a:extLst>
              <a:ext uri="{FF2B5EF4-FFF2-40B4-BE49-F238E27FC236}">
                <a16:creationId xmlns:a16="http://schemas.microsoft.com/office/drawing/2014/main" id="{206C45DB-DE4F-971A-3C27-821240596675}"/>
              </a:ext>
            </a:extLst>
          </p:cNvPr>
          <p:cNvSpPr txBox="1"/>
          <p:nvPr/>
        </p:nvSpPr>
        <p:spPr>
          <a:xfrm>
            <a:off x="653331" y="4782195"/>
            <a:ext cx="10522689" cy="369332"/>
          </a:xfrm>
          <a:prstGeom prst="rect">
            <a:avLst/>
          </a:prstGeom>
          <a:solidFill>
            <a:schemeClr val="bg1"/>
          </a:solidFill>
          <a:ln>
            <a:noFill/>
          </a:ln>
        </p:spPr>
        <p:txBody>
          <a:bodyPr wrap="none" rtlCol="0">
            <a:spAutoFit/>
          </a:bodyPr>
          <a:lstStyle/>
          <a:p>
            <a:r>
              <a:rPr lang="de-DE" dirty="0"/>
              <a:t>Control       Warming      Drought             Control       Warming      Drought          Control        Warming       Drought</a:t>
            </a:r>
          </a:p>
        </p:txBody>
      </p:sp>
      <p:grpSp>
        <p:nvGrpSpPr>
          <p:cNvPr id="3" name="Group 2">
            <a:extLst>
              <a:ext uri="{FF2B5EF4-FFF2-40B4-BE49-F238E27FC236}">
                <a16:creationId xmlns:a16="http://schemas.microsoft.com/office/drawing/2014/main" id="{7DE085B8-B36A-8840-19EC-B62656FD4511}"/>
              </a:ext>
            </a:extLst>
          </p:cNvPr>
          <p:cNvGrpSpPr/>
          <p:nvPr/>
        </p:nvGrpSpPr>
        <p:grpSpPr>
          <a:xfrm>
            <a:off x="10915736" y="1168378"/>
            <a:ext cx="1142493" cy="1410219"/>
            <a:chOff x="11110788" y="1441043"/>
            <a:chExt cx="1142493" cy="1410219"/>
          </a:xfrm>
        </p:grpSpPr>
        <p:grpSp>
          <p:nvGrpSpPr>
            <p:cNvPr id="1204" name="Group 1203">
              <a:extLst>
                <a:ext uri="{FF2B5EF4-FFF2-40B4-BE49-F238E27FC236}">
                  <a16:creationId xmlns:a16="http://schemas.microsoft.com/office/drawing/2014/main" id="{DA6ECB1B-64B8-C720-AC4B-9787AB10B65E}"/>
                </a:ext>
              </a:extLst>
            </p:cNvPr>
            <p:cNvGrpSpPr/>
            <p:nvPr/>
          </p:nvGrpSpPr>
          <p:grpSpPr>
            <a:xfrm>
              <a:off x="11210538" y="1812157"/>
              <a:ext cx="1042743" cy="1039105"/>
              <a:chOff x="9432245" y="189755"/>
              <a:chExt cx="1042743" cy="1039105"/>
            </a:xfrm>
          </p:grpSpPr>
          <p:sp>
            <p:nvSpPr>
              <p:cNvPr id="1086" name="Rectangle 90">
                <a:extLst>
                  <a:ext uri="{FF2B5EF4-FFF2-40B4-BE49-F238E27FC236}">
                    <a16:creationId xmlns:a16="http://schemas.microsoft.com/office/drawing/2014/main" id="{FEBD3414-AB5C-0C42-4838-FA1E9BC2F4A9}"/>
                  </a:ext>
                </a:extLst>
              </p:cNvPr>
              <p:cNvSpPr>
                <a:spLocks noChangeArrowheads="1"/>
              </p:cNvSpPr>
              <p:nvPr/>
            </p:nvSpPr>
            <p:spPr bwMode="auto">
              <a:xfrm>
                <a:off x="9432245" y="454932"/>
                <a:ext cx="140380" cy="154150"/>
              </a:xfrm>
              <a:prstGeom prst="rect">
                <a:avLst/>
              </a:prstGeom>
              <a:solidFill>
                <a:schemeClr val="bg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1088" name="Rectangle 92">
                <a:extLst>
                  <a:ext uri="{FF2B5EF4-FFF2-40B4-BE49-F238E27FC236}">
                    <a16:creationId xmlns:a16="http://schemas.microsoft.com/office/drawing/2014/main" id="{609ACF88-2767-0401-3AF8-CAF2A772F3AB}"/>
                  </a:ext>
                </a:extLst>
              </p:cNvPr>
              <p:cNvSpPr>
                <a:spLocks noChangeArrowheads="1"/>
              </p:cNvSpPr>
              <p:nvPr/>
            </p:nvSpPr>
            <p:spPr bwMode="auto">
              <a:xfrm>
                <a:off x="9432245" y="217002"/>
                <a:ext cx="140380" cy="154150"/>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a:p>
            </p:txBody>
          </p:sp>
          <p:sp>
            <p:nvSpPr>
              <p:cNvPr id="1090" name="Rectangle 94">
                <a:extLst>
                  <a:ext uri="{FF2B5EF4-FFF2-40B4-BE49-F238E27FC236}">
                    <a16:creationId xmlns:a16="http://schemas.microsoft.com/office/drawing/2014/main" id="{8DBEE5EA-0CBC-B25B-BC97-570E3610CF96}"/>
                  </a:ext>
                </a:extLst>
              </p:cNvPr>
              <p:cNvSpPr>
                <a:spLocks noChangeArrowheads="1"/>
              </p:cNvSpPr>
              <p:nvPr/>
            </p:nvSpPr>
            <p:spPr bwMode="auto">
              <a:xfrm>
                <a:off x="9432245" y="710519"/>
                <a:ext cx="140380" cy="154150"/>
              </a:xfrm>
              <a:prstGeom prst="rect">
                <a:avLst/>
              </a:prstGeom>
              <a:solidFill>
                <a:schemeClr val="bg1">
                  <a:lumMod val="50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a:p>
            </p:txBody>
          </p:sp>
          <p:sp>
            <p:nvSpPr>
              <p:cNvPr id="1092" name="Rectangle 96">
                <a:extLst>
                  <a:ext uri="{FF2B5EF4-FFF2-40B4-BE49-F238E27FC236}">
                    <a16:creationId xmlns:a16="http://schemas.microsoft.com/office/drawing/2014/main" id="{7F4EB50A-E53E-DFB8-43AC-29289E4F01FF}"/>
                  </a:ext>
                </a:extLst>
              </p:cNvPr>
              <p:cNvSpPr>
                <a:spLocks noChangeArrowheads="1"/>
              </p:cNvSpPr>
              <p:nvPr/>
            </p:nvSpPr>
            <p:spPr bwMode="auto">
              <a:xfrm>
                <a:off x="9432245" y="966107"/>
                <a:ext cx="140380" cy="151493"/>
              </a:xfrm>
              <a:prstGeom prst="rect">
                <a:avLst/>
              </a:prstGeom>
              <a:solidFill>
                <a:schemeClr val="tx1">
                  <a:lumMod val="85000"/>
                  <a:lumOff val="1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sp>
            <p:nvSpPr>
              <p:cNvPr id="225" name="TextBox 224">
                <a:extLst>
                  <a:ext uri="{FF2B5EF4-FFF2-40B4-BE49-F238E27FC236}">
                    <a16:creationId xmlns:a16="http://schemas.microsoft.com/office/drawing/2014/main" id="{FC45AFC0-59A1-7154-021F-8A52735ADDBB}"/>
                  </a:ext>
                </a:extLst>
              </p:cNvPr>
              <p:cNvSpPr txBox="1"/>
              <p:nvPr/>
            </p:nvSpPr>
            <p:spPr>
              <a:xfrm>
                <a:off x="9572625" y="189755"/>
                <a:ext cx="902363" cy="338554"/>
              </a:xfrm>
              <a:prstGeom prst="rect">
                <a:avLst/>
              </a:prstGeom>
              <a:noFill/>
            </p:spPr>
            <p:txBody>
              <a:bodyPr wrap="none" rtlCol="0">
                <a:spAutoFit/>
              </a:bodyPr>
              <a:lstStyle/>
              <a:p>
                <a:r>
                  <a:rPr lang="en-GB" sz="1600" dirty="0"/>
                  <a:t>constant</a:t>
                </a:r>
              </a:p>
            </p:txBody>
          </p:sp>
          <p:sp>
            <p:nvSpPr>
              <p:cNvPr id="226" name="TextBox 225">
                <a:extLst>
                  <a:ext uri="{FF2B5EF4-FFF2-40B4-BE49-F238E27FC236}">
                    <a16:creationId xmlns:a16="http://schemas.microsoft.com/office/drawing/2014/main" id="{3CE3EAE7-E4E5-F48A-28A6-A87E9A7D63CB}"/>
                  </a:ext>
                </a:extLst>
              </p:cNvPr>
              <p:cNvSpPr txBox="1"/>
              <p:nvPr/>
            </p:nvSpPr>
            <p:spPr>
              <a:xfrm>
                <a:off x="9572625" y="423272"/>
                <a:ext cx="458202" cy="338554"/>
              </a:xfrm>
              <a:prstGeom prst="rect">
                <a:avLst/>
              </a:prstGeom>
              <a:noFill/>
            </p:spPr>
            <p:txBody>
              <a:bodyPr wrap="none" rtlCol="0">
                <a:spAutoFit/>
              </a:bodyPr>
              <a:lstStyle/>
              <a:p>
                <a:r>
                  <a:rPr lang="en-GB" sz="1600" dirty="0"/>
                  <a:t>dry</a:t>
                </a:r>
              </a:p>
            </p:txBody>
          </p:sp>
          <p:sp>
            <p:nvSpPr>
              <p:cNvPr id="227" name="TextBox 226">
                <a:extLst>
                  <a:ext uri="{FF2B5EF4-FFF2-40B4-BE49-F238E27FC236}">
                    <a16:creationId xmlns:a16="http://schemas.microsoft.com/office/drawing/2014/main" id="{1E46C331-8397-4F2B-C2AF-214E116CA945}"/>
                  </a:ext>
                </a:extLst>
              </p:cNvPr>
              <p:cNvSpPr txBox="1"/>
              <p:nvPr/>
            </p:nvSpPr>
            <p:spPr>
              <a:xfrm>
                <a:off x="9572625" y="661222"/>
                <a:ext cx="566950" cy="338554"/>
              </a:xfrm>
              <a:prstGeom prst="rect">
                <a:avLst/>
              </a:prstGeom>
              <a:noFill/>
            </p:spPr>
            <p:txBody>
              <a:bodyPr wrap="none" rtlCol="0">
                <a:spAutoFit/>
              </a:bodyPr>
              <a:lstStyle/>
              <a:p>
                <a:r>
                  <a:rPr lang="en-GB" sz="1600" dirty="0"/>
                  <a:t>slow</a:t>
                </a:r>
              </a:p>
            </p:txBody>
          </p:sp>
          <p:sp>
            <p:nvSpPr>
              <p:cNvPr id="228" name="TextBox 227">
                <a:extLst>
                  <a:ext uri="{FF2B5EF4-FFF2-40B4-BE49-F238E27FC236}">
                    <a16:creationId xmlns:a16="http://schemas.microsoft.com/office/drawing/2014/main" id="{FE2AA6E0-1AD6-CB5E-994B-7ABE6AD7345C}"/>
                  </a:ext>
                </a:extLst>
              </p:cNvPr>
              <p:cNvSpPr txBox="1"/>
              <p:nvPr/>
            </p:nvSpPr>
            <p:spPr>
              <a:xfrm>
                <a:off x="9572625" y="890306"/>
                <a:ext cx="487698" cy="338554"/>
              </a:xfrm>
              <a:prstGeom prst="rect">
                <a:avLst/>
              </a:prstGeom>
              <a:noFill/>
            </p:spPr>
            <p:txBody>
              <a:bodyPr wrap="none" rtlCol="0">
                <a:spAutoFit/>
              </a:bodyPr>
              <a:lstStyle/>
              <a:p>
                <a:r>
                  <a:rPr lang="en-GB" sz="1600" dirty="0"/>
                  <a:t>fast</a:t>
                </a:r>
              </a:p>
            </p:txBody>
          </p:sp>
        </p:grpSp>
        <p:sp>
          <p:nvSpPr>
            <p:cNvPr id="327" name="TextBox 326">
              <a:extLst>
                <a:ext uri="{FF2B5EF4-FFF2-40B4-BE49-F238E27FC236}">
                  <a16:creationId xmlns:a16="http://schemas.microsoft.com/office/drawing/2014/main" id="{2C70ABDB-E85C-8E31-78E6-D60D716BB194}"/>
                </a:ext>
              </a:extLst>
            </p:cNvPr>
            <p:cNvSpPr txBox="1"/>
            <p:nvPr/>
          </p:nvSpPr>
          <p:spPr>
            <a:xfrm>
              <a:off x="11110788" y="1441043"/>
              <a:ext cx="1047210" cy="338554"/>
            </a:xfrm>
            <a:prstGeom prst="rect">
              <a:avLst/>
            </a:prstGeom>
            <a:noFill/>
          </p:spPr>
          <p:txBody>
            <a:bodyPr wrap="none" rtlCol="0">
              <a:spAutoFit/>
            </a:bodyPr>
            <a:lstStyle/>
            <a:p>
              <a:r>
                <a:rPr lang="en-GB" sz="1600" b="1" u="sng" dirty="0"/>
                <a:t>Rewetting</a:t>
              </a:r>
            </a:p>
          </p:txBody>
        </p:sp>
      </p:grpSp>
      <p:grpSp>
        <p:nvGrpSpPr>
          <p:cNvPr id="306" name="Group 305">
            <a:extLst>
              <a:ext uri="{FF2B5EF4-FFF2-40B4-BE49-F238E27FC236}">
                <a16:creationId xmlns:a16="http://schemas.microsoft.com/office/drawing/2014/main" id="{6164DFCC-5C45-EC6A-97B1-587E24DEC989}"/>
              </a:ext>
            </a:extLst>
          </p:cNvPr>
          <p:cNvGrpSpPr/>
          <p:nvPr/>
        </p:nvGrpSpPr>
        <p:grpSpPr>
          <a:xfrm>
            <a:off x="715964" y="4824207"/>
            <a:ext cx="3096010" cy="311483"/>
            <a:chOff x="868662" y="1556650"/>
            <a:chExt cx="3096010" cy="311483"/>
          </a:xfrm>
          <a:solidFill>
            <a:schemeClr val="bg1"/>
          </a:solidFill>
        </p:grpSpPr>
        <p:sp>
          <p:nvSpPr>
            <p:cNvPr id="328" name="TextBox 327">
              <a:extLst>
                <a:ext uri="{FF2B5EF4-FFF2-40B4-BE49-F238E27FC236}">
                  <a16:creationId xmlns:a16="http://schemas.microsoft.com/office/drawing/2014/main" id="{BDC1347C-1085-78DC-A0B7-2DE88A7D54B2}"/>
                </a:ext>
              </a:extLst>
            </p:cNvPr>
            <p:cNvSpPr txBox="1"/>
            <p:nvPr/>
          </p:nvSpPr>
          <p:spPr>
            <a:xfrm>
              <a:off x="868662" y="1556650"/>
              <a:ext cx="889859" cy="311483"/>
            </a:xfrm>
            <a:prstGeom prst="rect">
              <a:avLst/>
            </a:prstGeom>
            <a:grpFill/>
            <a:ln>
              <a:solidFill>
                <a:schemeClr val="bg1"/>
              </a:solidFill>
            </a:ln>
          </p:spPr>
          <p:txBody>
            <a:bodyPr wrap="none" rtlCol="0">
              <a:spAutoFit/>
            </a:bodyPr>
            <a:lstStyle/>
            <a:p>
              <a:r>
                <a:rPr lang="en-GB" dirty="0">
                  <a:solidFill>
                    <a:schemeClr val="accent6">
                      <a:lumMod val="75000"/>
                    </a:schemeClr>
                  </a:solidFill>
                </a:rPr>
                <a:t>Control</a:t>
              </a:r>
            </a:p>
          </p:txBody>
        </p:sp>
        <p:sp>
          <p:nvSpPr>
            <p:cNvPr id="329" name="TextBox 328">
              <a:extLst>
                <a:ext uri="{FF2B5EF4-FFF2-40B4-BE49-F238E27FC236}">
                  <a16:creationId xmlns:a16="http://schemas.microsoft.com/office/drawing/2014/main" id="{30F86639-3A42-5E0C-F2B8-9B17195013F6}"/>
                </a:ext>
              </a:extLst>
            </p:cNvPr>
            <p:cNvSpPr txBox="1"/>
            <p:nvPr/>
          </p:nvSpPr>
          <p:spPr>
            <a:xfrm>
              <a:off x="1823717" y="1556650"/>
              <a:ext cx="1040670" cy="311483"/>
            </a:xfrm>
            <a:prstGeom prst="rect">
              <a:avLst/>
            </a:prstGeom>
            <a:grpFill/>
            <a:ln>
              <a:solidFill>
                <a:schemeClr val="bg1"/>
              </a:solidFill>
            </a:ln>
          </p:spPr>
          <p:txBody>
            <a:bodyPr wrap="none" rtlCol="0">
              <a:spAutoFit/>
            </a:bodyPr>
            <a:lstStyle/>
            <a:p>
              <a:r>
                <a:rPr lang="en-GB" dirty="0">
                  <a:solidFill>
                    <a:schemeClr val="accent4">
                      <a:lumMod val="75000"/>
                    </a:schemeClr>
                  </a:solidFill>
                </a:rPr>
                <a:t>Warming</a:t>
              </a:r>
            </a:p>
          </p:txBody>
        </p:sp>
        <p:sp>
          <p:nvSpPr>
            <p:cNvPr id="330" name="TextBox 329">
              <a:extLst>
                <a:ext uri="{FF2B5EF4-FFF2-40B4-BE49-F238E27FC236}">
                  <a16:creationId xmlns:a16="http://schemas.microsoft.com/office/drawing/2014/main" id="{3CEFA548-044D-C8A3-2F90-11ECCF6F019B}"/>
                </a:ext>
              </a:extLst>
            </p:cNvPr>
            <p:cNvSpPr txBox="1"/>
            <p:nvPr/>
          </p:nvSpPr>
          <p:spPr>
            <a:xfrm>
              <a:off x="3011591" y="1556650"/>
              <a:ext cx="953081" cy="311483"/>
            </a:xfrm>
            <a:prstGeom prst="rect">
              <a:avLst/>
            </a:prstGeom>
            <a:grpFill/>
            <a:ln>
              <a:solidFill>
                <a:schemeClr val="bg1"/>
              </a:solidFill>
            </a:ln>
          </p:spPr>
          <p:txBody>
            <a:bodyPr wrap="none" rtlCol="0">
              <a:spAutoFit/>
            </a:bodyPr>
            <a:lstStyle/>
            <a:p>
              <a:r>
                <a:rPr lang="en-GB" dirty="0">
                  <a:solidFill>
                    <a:schemeClr val="accent1">
                      <a:lumMod val="75000"/>
                    </a:schemeClr>
                  </a:solidFill>
                </a:rPr>
                <a:t>Drought</a:t>
              </a:r>
            </a:p>
          </p:txBody>
        </p:sp>
      </p:grpSp>
      <p:grpSp>
        <p:nvGrpSpPr>
          <p:cNvPr id="331" name="Group 330">
            <a:extLst>
              <a:ext uri="{FF2B5EF4-FFF2-40B4-BE49-F238E27FC236}">
                <a16:creationId xmlns:a16="http://schemas.microsoft.com/office/drawing/2014/main" id="{1097A3B3-776D-4664-6A9F-54976E926242}"/>
              </a:ext>
            </a:extLst>
          </p:cNvPr>
          <p:cNvGrpSpPr/>
          <p:nvPr/>
        </p:nvGrpSpPr>
        <p:grpSpPr>
          <a:xfrm>
            <a:off x="4377899" y="4809132"/>
            <a:ext cx="3096010" cy="311483"/>
            <a:chOff x="868662" y="1556650"/>
            <a:chExt cx="3096010" cy="311483"/>
          </a:xfrm>
          <a:solidFill>
            <a:schemeClr val="bg1"/>
          </a:solidFill>
        </p:grpSpPr>
        <p:sp>
          <p:nvSpPr>
            <p:cNvPr id="332" name="TextBox 331">
              <a:extLst>
                <a:ext uri="{FF2B5EF4-FFF2-40B4-BE49-F238E27FC236}">
                  <a16:creationId xmlns:a16="http://schemas.microsoft.com/office/drawing/2014/main" id="{50C1CC9D-5C8A-E546-9B60-854F528719CE}"/>
                </a:ext>
              </a:extLst>
            </p:cNvPr>
            <p:cNvSpPr txBox="1"/>
            <p:nvPr/>
          </p:nvSpPr>
          <p:spPr>
            <a:xfrm>
              <a:off x="868662" y="1556650"/>
              <a:ext cx="889859" cy="311483"/>
            </a:xfrm>
            <a:prstGeom prst="rect">
              <a:avLst/>
            </a:prstGeom>
            <a:grpFill/>
            <a:ln>
              <a:solidFill>
                <a:schemeClr val="bg1"/>
              </a:solidFill>
            </a:ln>
          </p:spPr>
          <p:txBody>
            <a:bodyPr wrap="none" rtlCol="0">
              <a:spAutoFit/>
            </a:bodyPr>
            <a:lstStyle/>
            <a:p>
              <a:r>
                <a:rPr lang="en-GB" dirty="0">
                  <a:solidFill>
                    <a:schemeClr val="accent6">
                      <a:lumMod val="75000"/>
                    </a:schemeClr>
                  </a:solidFill>
                </a:rPr>
                <a:t>Control</a:t>
              </a:r>
            </a:p>
          </p:txBody>
        </p:sp>
        <p:sp>
          <p:nvSpPr>
            <p:cNvPr id="333" name="TextBox 332">
              <a:extLst>
                <a:ext uri="{FF2B5EF4-FFF2-40B4-BE49-F238E27FC236}">
                  <a16:creationId xmlns:a16="http://schemas.microsoft.com/office/drawing/2014/main" id="{1A5DA20E-71AC-E906-704D-7006BE813D7E}"/>
                </a:ext>
              </a:extLst>
            </p:cNvPr>
            <p:cNvSpPr txBox="1"/>
            <p:nvPr/>
          </p:nvSpPr>
          <p:spPr>
            <a:xfrm>
              <a:off x="1823717" y="1556650"/>
              <a:ext cx="1040670" cy="311483"/>
            </a:xfrm>
            <a:prstGeom prst="rect">
              <a:avLst/>
            </a:prstGeom>
            <a:grpFill/>
            <a:ln>
              <a:solidFill>
                <a:schemeClr val="bg1"/>
              </a:solidFill>
            </a:ln>
          </p:spPr>
          <p:txBody>
            <a:bodyPr wrap="none" rtlCol="0">
              <a:spAutoFit/>
            </a:bodyPr>
            <a:lstStyle/>
            <a:p>
              <a:r>
                <a:rPr lang="en-GB" dirty="0">
                  <a:solidFill>
                    <a:schemeClr val="accent4">
                      <a:lumMod val="75000"/>
                    </a:schemeClr>
                  </a:solidFill>
                </a:rPr>
                <a:t>Warming</a:t>
              </a:r>
            </a:p>
          </p:txBody>
        </p:sp>
        <p:sp>
          <p:nvSpPr>
            <p:cNvPr id="334" name="TextBox 333">
              <a:extLst>
                <a:ext uri="{FF2B5EF4-FFF2-40B4-BE49-F238E27FC236}">
                  <a16:creationId xmlns:a16="http://schemas.microsoft.com/office/drawing/2014/main" id="{4A64BC01-C481-5BC3-989D-3F4A8ED03C96}"/>
                </a:ext>
              </a:extLst>
            </p:cNvPr>
            <p:cNvSpPr txBox="1"/>
            <p:nvPr/>
          </p:nvSpPr>
          <p:spPr>
            <a:xfrm>
              <a:off x="3011591" y="1556650"/>
              <a:ext cx="953081" cy="311483"/>
            </a:xfrm>
            <a:prstGeom prst="rect">
              <a:avLst/>
            </a:prstGeom>
            <a:grpFill/>
            <a:ln>
              <a:solidFill>
                <a:schemeClr val="bg1"/>
              </a:solidFill>
            </a:ln>
          </p:spPr>
          <p:txBody>
            <a:bodyPr wrap="none" rtlCol="0">
              <a:spAutoFit/>
            </a:bodyPr>
            <a:lstStyle/>
            <a:p>
              <a:r>
                <a:rPr lang="en-GB" dirty="0">
                  <a:solidFill>
                    <a:schemeClr val="accent1">
                      <a:lumMod val="75000"/>
                    </a:schemeClr>
                  </a:solidFill>
                </a:rPr>
                <a:t>Drought</a:t>
              </a:r>
            </a:p>
          </p:txBody>
        </p:sp>
      </p:grpSp>
      <p:grpSp>
        <p:nvGrpSpPr>
          <p:cNvPr id="335" name="Group 334">
            <a:extLst>
              <a:ext uri="{FF2B5EF4-FFF2-40B4-BE49-F238E27FC236}">
                <a16:creationId xmlns:a16="http://schemas.microsoft.com/office/drawing/2014/main" id="{024586BB-BFBF-A0C2-EBED-201A0FBC3973}"/>
              </a:ext>
            </a:extLst>
          </p:cNvPr>
          <p:cNvGrpSpPr/>
          <p:nvPr/>
        </p:nvGrpSpPr>
        <p:grpSpPr>
          <a:xfrm>
            <a:off x="7877643" y="4791892"/>
            <a:ext cx="3096010" cy="311483"/>
            <a:chOff x="868662" y="1556650"/>
            <a:chExt cx="3096010" cy="311483"/>
          </a:xfrm>
          <a:solidFill>
            <a:schemeClr val="bg1"/>
          </a:solidFill>
        </p:grpSpPr>
        <p:sp>
          <p:nvSpPr>
            <p:cNvPr id="336" name="TextBox 335">
              <a:extLst>
                <a:ext uri="{FF2B5EF4-FFF2-40B4-BE49-F238E27FC236}">
                  <a16:creationId xmlns:a16="http://schemas.microsoft.com/office/drawing/2014/main" id="{61963ED8-7785-D3C7-6372-EDF367A3536E}"/>
                </a:ext>
              </a:extLst>
            </p:cNvPr>
            <p:cNvSpPr txBox="1"/>
            <p:nvPr/>
          </p:nvSpPr>
          <p:spPr>
            <a:xfrm>
              <a:off x="868662" y="1556650"/>
              <a:ext cx="889859" cy="311483"/>
            </a:xfrm>
            <a:prstGeom prst="rect">
              <a:avLst/>
            </a:prstGeom>
            <a:grpFill/>
            <a:ln>
              <a:solidFill>
                <a:schemeClr val="bg1"/>
              </a:solidFill>
            </a:ln>
          </p:spPr>
          <p:txBody>
            <a:bodyPr wrap="none" rtlCol="0">
              <a:spAutoFit/>
            </a:bodyPr>
            <a:lstStyle/>
            <a:p>
              <a:r>
                <a:rPr lang="en-GB" dirty="0">
                  <a:solidFill>
                    <a:schemeClr val="accent6">
                      <a:lumMod val="75000"/>
                    </a:schemeClr>
                  </a:solidFill>
                </a:rPr>
                <a:t>Control</a:t>
              </a:r>
            </a:p>
          </p:txBody>
        </p:sp>
        <p:sp>
          <p:nvSpPr>
            <p:cNvPr id="337" name="TextBox 336">
              <a:extLst>
                <a:ext uri="{FF2B5EF4-FFF2-40B4-BE49-F238E27FC236}">
                  <a16:creationId xmlns:a16="http://schemas.microsoft.com/office/drawing/2014/main" id="{8FB5C41B-735A-F732-CF79-8A1145248B93}"/>
                </a:ext>
              </a:extLst>
            </p:cNvPr>
            <p:cNvSpPr txBox="1"/>
            <p:nvPr/>
          </p:nvSpPr>
          <p:spPr>
            <a:xfrm>
              <a:off x="1823717" y="1556650"/>
              <a:ext cx="1040670" cy="311483"/>
            </a:xfrm>
            <a:prstGeom prst="rect">
              <a:avLst/>
            </a:prstGeom>
            <a:grpFill/>
            <a:ln>
              <a:solidFill>
                <a:schemeClr val="bg1"/>
              </a:solidFill>
            </a:ln>
          </p:spPr>
          <p:txBody>
            <a:bodyPr wrap="none" rtlCol="0">
              <a:spAutoFit/>
            </a:bodyPr>
            <a:lstStyle/>
            <a:p>
              <a:r>
                <a:rPr lang="en-GB" dirty="0">
                  <a:solidFill>
                    <a:schemeClr val="accent4">
                      <a:lumMod val="75000"/>
                    </a:schemeClr>
                  </a:solidFill>
                </a:rPr>
                <a:t>Warming</a:t>
              </a:r>
            </a:p>
          </p:txBody>
        </p:sp>
        <p:sp>
          <p:nvSpPr>
            <p:cNvPr id="338" name="TextBox 337">
              <a:extLst>
                <a:ext uri="{FF2B5EF4-FFF2-40B4-BE49-F238E27FC236}">
                  <a16:creationId xmlns:a16="http://schemas.microsoft.com/office/drawing/2014/main" id="{29960BBF-7686-5B7C-D172-EF9AC7B43362}"/>
                </a:ext>
              </a:extLst>
            </p:cNvPr>
            <p:cNvSpPr txBox="1"/>
            <p:nvPr/>
          </p:nvSpPr>
          <p:spPr>
            <a:xfrm>
              <a:off x="3011591" y="1556650"/>
              <a:ext cx="953081" cy="311483"/>
            </a:xfrm>
            <a:prstGeom prst="rect">
              <a:avLst/>
            </a:prstGeom>
            <a:grpFill/>
            <a:ln>
              <a:solidFill>
                <a:schemeClr val="bg1"/>
              </a:solidFill>
            </a:ln>
          </p:spPr>
          <p:txBody>
            <a:bodyPr wrap="none" rtlCol="0">
              <a:spAutoFit/>
            </a:bodyPr>
            <a:lstStyle/>
            <a:p>
              <a:r>
                <a:rPr lang="en-GB" dirty="0">
                  <a:solidFill>
                    <a:schemeClr val="accent1">
                      <a:lumMod val="75000"/>
                    </a:schemeClr>
                  </a:solidFill>
                </a:rPr>
                <a:t>Drought</a:t>
              </a:r>
            </a:p>
          </p:txBody>
        </p:sp>
      </p:grpSp>
      <p:sp>
        <p:nvSpPr>
          <p:cNvPr id="339" name="TextBox 338">
            <a:extLst>
              <a:ext uri="{FF2B5EF4-FFF2-40B4-BE49-F238E27FC236}">
                <a16:creationId xmlns:a16="http://schemas.microsoft.com/office/drawing/2014/main" id="{1305BCDB-11BA-AA8A-856D-1B247EE591F1}"/>
              </a:ext>
            </a:extLst>
          </p:cNvPr>
          <p:cNvSpPr txBox="1"/>
          <p:nvPr/>
        </p:nvSpPr>
        <p:spPr>
          <a:xfrm>
            <a:off x="352543" y="5311103"/>
            <a:ext cx="11430229" cy="923330"/>
          </a:xfrm>
          <a:prstGeom prst="rect">
            <a:avLst/>
          </a:prstGeom>
          <a:noFill/>
        </p:spPr>
        <p:txBody>
          <a:bodyPr wrap="square">
            <a:spAutoFit/>
          </a:bodyPr>
          <a:lstStyle/>
          <a:p>
            <a:pPr marL="285750" indent="-285750">
              <a:buFont typeface="Arial" panose="020B0604020202020204" pitchFamily="34" charset="0"/>
              <a:buChar char="•"/>
            </a:pPr>
            <a:r>
              <a:rPr lang="en-GB" dirty="0">
                <a:latin typeface="MinionPro-Regular"/>
              </a:rPr>
              <a:t>Overall higher activity in ACP and BGLU under drought-induced soils.</a:t>
            </a:r>
          </a:p>
          <a:p>
            <a:pPr marL="285750" indent="-285750">
              <a:buFont typeface="Arial" panose="020B0604020202020204" pitchFamily="34" charset="0"/>
              <a:buChar char="•"/>
            </a:pPr>
            <a:r>
              <a:rPr lang="en-GB" dirty="0">
                <a:latin typeface="MinionPro-Regular"/>
              </a:rPr>
              <a:t>Lower values under </a:t>
            </a:r>
            <a:r>
              <a:rPr lang="en-GB" b="1" dirty="0">
                <a:latin typeface="MinionPro-Regular"/>
              </a:rPr>
              <a:t>dry rewetting.</a:t>
            </a:r>
          </a:p>
          <a:p>
            <a:pPr marL="285750" indent="-285750">
              <a:buFont typeface="Arial" panose="020B0604020202020204" pitchFamily="34" charset="0"/>
              <a:buChar char="•"/>
            </a:pPr>
            <a:r>
              <a:rPr lang="en-GB" dirty="0">
                <a:latin typeface="MinionPro-Regular"/>
              </a:rPr>
              <a:t>NAG activity is not affected by field treatments under tree </a:t>
            </a:r>
            <a:r>
              <a:rPr lang="en-GB" dirty="0">
                <a:latin typeface="MinionPro-Regular"/>
                <a:sym typeface="Wingdings" panose="05000000000000000000" pitchFamily="2" charset="2"/>
              </a:rPr>
              <a:t> symbioses effects by roots to cover N supply?</a:t>
            </a:r>
            <a:endParaRPr lang="en-GB" b="1" dirty="0">
              <a:latin typeface="MinionPro-Regular"/>
            </a:endParaRPr>
          </a:p>
        </p:txBody>
      </p:sp>
    </p:spTree>
    <p:extLst>
      <p:ext uri="{BB962C8B-B14F-4D97-AF65-F5344CB8AC3E}">
        <p14:creationId xmlns:p14="http://schemas.microsoft.com/office/powerpoint/2010/main" val="303643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F4980-E57B-887D-8B73-9BD39FCE48AA}"/>
              </a:ext>
            </a:extLst>
          </p:cNvPr>
          <p:cNvSpPr>
            <a:spLocks noGrp="1"/>
          </p:cNvSpPr>
          <p:nvPr>
            <p:ph type="title"/>
          </p:nvPr>
        </p:nvSpPr>
        <p:spPr>
          <a:xfrm>
            <a:off x="838200" y="365125"/>
            <a:ext cx="10515600" cy="647749"/>
          </a:xfrm>
        </p:spPr>
        <p:txBody>
          <a:bodyPr>
            <a:normAutofit/>
          </a:bodyPr>
          <a:lstStyle/>
          <a:p>
            <a:r>
              <a:rPr lang="de-DE" sz="3600" b="1" dirty="0">
                <a:solidFill>
                  <a:schemeClr val="accent2">
                    <a:lumMod val="75000"/>
                  </a:schemeClr>
                </a:solidFill>
              </a:rPr>
              <a:t>Concluding remarks</a:t>
            </a:r>
          </a:p>
        </p:txBody>
      </p:sp>
      <p:sp>
        <p:nvSpPr>
          <p:cNvPr id="3" name="Объект 2">
            <a:extLst>
              <a:ext uri="{FF2B5EF4-FFF2-40B4-BE49-F238E27FC236}">
                <a16:creationId xmlns:a16="http://schemas.microsoft.com/office/drawing/2014/main" id="{8F3F5A73-2A5B-3D98-E351-C6B55E132036}"/>
              </a:ext>
            </a:extLst>
          </p:cNvPr>
          <p:cNvSpPr>
            <a:spLocks noGrp="1"/>
          </p:cNvSpPr>
          <p:nvPr>
            <p:ph idx="1"/>
          </p:nvPr>
        </p:nvSpPr>
        <p:spPr>
          <a:xfrm>
            <a:off x="579437" y="1293312"/>
            <a:ext cx="11033125" cy="2748963"/>
          </a:xfrm>
        </p:spPr>
        <p:txBody>
          <a:bodyPr>
            <a:normAutofit/>
          </a:bodyPr>
          <a:lstStyle/>
          <a:p>
            <a:pPr marL="514350" indent="-514350" algn="l">
              <a:buFont typeface="+mj-lt"/>
              <a:buAutoNum type="arabicPeriod"/>
            </a:pPr>
            <a:r>
              <a:rPr lang="de-DE" sz="2400" dirty="0"/>
              <a:t>Future scenarios of climate change in Med. Soils will shift the cycles of C, N and P, but the effects will be mainly driven by the habitat; in this case, the effect of tree canopy.</a:t>
            </a:r>
          </a:p>
          <a:p>
            <a:pPr marL="514350" indent="-514350" algn="l">
              <a:buFont typeface="+mj-lt"/>
              <a:buAutoNum type="arabicPeriod"/>
            </a:pPr>
            <a:r>
              <a:rPr lang="de-DE" sz="2400" dirty="0"/>
              <a:t>Habitat will determine the input of C for microorganisms and their further functioning under drought stress and mineralization of SOM for nutrients mininig.</a:t>
            </a:r>
          </a:p>
          <a:p>
            <a:pPr marL="514350" indent="-514350" algn="l">
              <a:buFont typeface="+mj-lt"/>
              <a:buAutoNum type="arabicPeriod"/>
            </a:pPr>
            <a:r>
              <a:rPr lang="de-DE" sz="2400" dirty="0"/>
              <a:t>The activity of microorganisms under drought-rewetting and utilization of metabolites will be determined by the previous climate history/adaption.</a:t>
            </a:r>
          </a:p>
          <a:p>
            <a:pPr marL="514350" indent="-514350" algn="l">
              <a:buFont typeface="+mj-lt"/>
              <a:buAutoNum type="arabicPeriod"/>
            </a:pPr>
            <a:endParaRPr lang="de-DE" sz="2400" dirty="0"/>
          </a:p>
          <a:p>
            <a:pPr marL="514350" indent="-514350" algn="l">
              <a:buFont typeface="+mj-lt"/>
              <a:buAutoNum type="arabicPeriod"/>
            </a:pPr>
            <a:endParaRPr lang="de-DE" sz="2400" dirty="0"/>
          </a:p>
        </p:txBody>
      </p:sp>
      <p:sp>
        <p:nvSpPr>
          <p:cNvPr id="4" name="Номер слайда 3">
            <a:extLst>
              <a:ext uri="{FF2B5EF4-FFF2-40B4-BE49-F238E27FC236}">
                <a16:creationId xmlns:a16="http://schemas.microsoft.com/office/drawing/2014/main" id="{EE2E36D5-A1EF-49C8-C81E-A0A761720BAF}"/>
              </a:ext>
            </a:extLst>
          </p:cNvPr>
          <p:cNvSpPr>
            <a:spLocks noGrp="1"/>
          </p:cNvSpPr>
          <p:nvPr>
            <p:ph type="sldNum" sz="quarter" idx="12"/>
          </p:nvPr>
        </p:nvSpPr>
        <p:spPr>
          <a:xfrm>
            <a:off x="9012237" y="6356350"/>
            <a:ext cx="2743200" cy="365125"/>
          </a:xfrm>
        </p:spPr>
        <p:txBody>
          <a:bodyPr/>
          <a:lstStyle/>
          <a:p>
            <a:fld id="{C018B291-1AAC-4D9F-9BA5-E4472E391701}" type="slidenum">
              <a:rPr lang="en-GB" smtClean="0"/>
              <a:t>9</a:t>
            </a:fld>
            <a:endParaRPr lang="en-GB" dirty="0"/>
          </a:p>
        </p:txBody>
      </p:sp>
      <p:sp>
        <p:nvSpPr>
          <p:cNvPr id="5" name="Заголовок 1">
            <a:extLst>
              <a:ext uri="{FF2B5EF4-FFF2-40B4-BE49-F238E27FC236}">
                <a16:creationId xmlns:a16="http://schemas.microsoft.com/office/drawing/2014/main" id="{00EC1FFA-7A10-B167-E3E0-17D0045B0520}"/>
              </a:ext>
            </a:extLst>
          </p:cNvPr>
          <p:cNvSpPr txBox="1">
            <a:spLocks/>
          </p:cNvSpPr>
          <p:nvPr/>
        </p:nvSpPr>
        <p:spPr>
          <a:xfrm>
            <a:off x="683010" y="4042275"/>
            <a:ext cx="3530069" cy="647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solidFill>
                  <a:schemeClr val="accent2">
                    <a:lumMod val="75000"/>
                  </a:schemeClr>
                </a:solidFill>
              </a:rPr>
              <a:t>Acknowledgements</a:t>
            </a:r>
            <a:endParaRPr lang="de-DE" sz="3600" b="1" dirty="0">
              <a:solidFill>
                <a:schemeClr val="accent2">
                  <a:lumMod val="75000"/>
                </a:schemeClr>
              </a:solidFill>
            </a:endParaRPr>
          </a:p>
        </p:txBody>
      </p:sp>
      <p:sp>
        <p:nvSpPr>
          <p:cNvPr id="6" name="TextBox 13">
            <a:extLst>
              <a:ext uri="{FF2B5EF4-FFF2-40B4-BE49-F238E27FC236}">
                <a16:creationId xmlns:a16="http://schemas.microsoft.com/office/drawing/2014/main" id="{6518EC0C-C966-B454-24B1-263539FE60CD}"/>
              </a:ext>
            </a:extLst>
          </p:cNvPr>
          <p:cNvSpPr txBox="1">
            <a:spLocks noChangeArrowheads="1"/>
          </p:cNvSpPr>
          <p:nvPr/>
        </p:nvSpPr>
        <p:spPr bwMode="auto">
          <a:xfrm>
            <a:off x="579437" y="5392342"/>
            <a:ext cx="68156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200" dirty="0"/>
              <a:t>EU-EJC 2nd Call Projects MIXROOT-C and MAXROOT-C. Research stay funded by Short-Term Grants Programme (2021) from the German Academic Exchange Service (DAAD, No. 91799199). L.M. San Emeterio thanks </a:t>
            </a:r>
            <a:r>
              <a:rPr lang="en-GB" altLang="en-US" sz="1200" dirty="0" err="1"/>
              <a:t>Ministerio</a:t>
            </a:r>
            <a:r>
              <a:rPr lang="en-GB" altLang="en-US" sz="1200" dirty="0"/>
              <a:t> de </a:t>
            </a:r>
            <a:r>
              <a:rPr lang="en-GB" altLang="en-US" sz="1200" dirty="0" err="1"/>
              <a:t>Ciencia</a:t>
            </a:r>
            <a:r>
              <a:rPr lang="en-GB" altLang="en-US" sz="1200" dirty="0"/>
              <a:t> </a:t>
            </a:r>
            <a:r>
              <a:rPr lang="en-GB" altLang="en-US" sz="1200" dirty="0" err="1"/>
              <a:t>Innovación</a:t>
            </a:r>
            <a:r>
              <a:rPr lang="en-GB" altLang="en-US" sz="1200" dirty="0"/>
              <a:t> y </a:t>
            </a:r>
            <a:r>
              <a:rPr lang="en-GB" altLang="en-US" sz="1200" dirty="0" err="1"/>
              <a:t>Universidades</a:t>
            </a:r>
            <a:r>
              <a:rPr lang="en-GB" altLang="en-US" sz="1200" dirty="0"/>
              <a:t> (MICIU) FPI research grant (BES-2017-07968) for funding. A.M. Carmona, M.D. Hidalgo and P. Campos are acknowledged for technical assistance.</a:t>
            </a:r>
          </a:p>
        </p:txBody>
      </p:sp>
      <p:pic>
        <p:nvPicPr>
          <p:cNvPr id="7" name="Imagen 3">
            <a:extLst>
              <a:ext uri="{FF2B5EF4-FFF2-40B4-BE49-F238E27FC236}">
                <a16:creationId xmlns:a16="http://schemas.microsoft.com/office/drawing/2014/main" id="{9E4F3BCF-C2D5-E2CA-F1E4-E5B88C51E8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010" y="4842701"/>
            <a:ext cx="1221187" cy="30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intranet.irnase.csic.es/intranet/logos-irnas/MB%20alta/Logotipo_alta_leyenda_RGB.jpg">
            <a:extLst>
              <a:ext uri="{FF2B5EF4-FFF2-40B4-BE49-F238E27FC236}">
                <a16:creationId xmlns:a16="http://schemas.microsoft.com/office/drawing/2014/main" id="{D014C161-94EA-D336-8420-F8152C2161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18" t="13780" r="47778" b="12265"/>
          <a:stretch>
            <a:fillRect/>
          </a:stretch>
        </p:blipFill>
        <p:spPr bwMode="auto">
          <a:xfrm>
            <a:off x="2109502" y="4764097"/>
            <a:ext cx="497567" cy="46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Universität Göttingen - Georg-August-Universität Göttingen">
            <a:extLst>
              <a:ext uri="{FF2B5EF4-FFF2-40B4-BE49-F238E27FC236}">
                <a16:creationId xmlns:a16="http://schemas.microsoft.com/office/drawing/2014/main" id="{AC173A86-FD4F-C2DC-A1A2-49B0CBA1A7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78431" y="4864735"/>
            <a:ext cx="1650117" cy="351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911460EB-E9A8-4337-B25E-D3682F79B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910" y="4915465"/>
            <a:ext cx="1075536" cy="2315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AAD short term Research Grants in Germany (PhD holders) | EURAXESS">
            <a:extLst>
              <a:ext uri="{FF2B5EF4-FFF2-40B4-BE49-F238E27FC236}">
                <a16:creationId xmlns:a16="http://schemas.microsoft.com/office/drawing/2014/main" id="{1C50703F-FF9B-D890-075B-66266535C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1187" y="4764097"/>
            <a:ext cx="1552897" cy="586710"/>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a:extLst>
              <a:ext uri="{FF2B5EF4-FFF2-40B4-BE49-F238E27FC236}">
                <a16:creationId xmlns:a16="http://schemas.microsoft.com/office/drawing/2014/main" id="{23048597-DCF6-3599-0FA1-CFA1AFDB9D27}"/>
              </a:ext>
            </a:extLst>
          </p:cNvPr>
          <p:cNvSpPr txBox="1">
            <a:spLocks/>
          </p:cNvSpPr>
          <p:nvPr/>
        </p:nvSpPr>
        <p:spPr>
          <a:xfrm>
            <a:off x="7395104" y="4176281"/>
            <a:ext cx="3530069" cy="647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solidFill>
                  <a:schemeClr val="accent2">
                    <a:lumMod val="75000"/>
                  </a:schemeClr>
                </a:solidFill>
              </a:rPr>
              <a:t>Contact</a:t>
            </a:r>
            <a:endParaRPr lang="de-DE" sz="3600" b="1" dirty="0">
              <a:solidFill>
                <a:schemeClr val="accent2">
                  <a:lumMod val="75000"/>
                </a:schemeClr>
              </a:solidFill>
            </a:endParaRPr>
          </a:p>
        </p:txBody>
      </p:sp>
      <p:pic>
        <p:nvPicPr>
          <p:cNvPr id="14" name="Picture 10">
            <a:extLst>
              <a:ext uri="{FF2B5EF4-FFF2-40B4-BE49-F238E27FC236}">
                <a16:creationId xmlns:a16="http://schemas.microsoft.com/office/drawing/2014/main" id="{E3084542-9D6E-1828-2182-C23BAB45C9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2079" y="4871015"/>
            <a:ext cx="519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FF5FA501-DBC1-CFED-CCCF-59951E045CE1}"/>
              </a:ext>
            </a:extLst>
          </p:cNvPr>
          <p:cNvSpPr/>
          <p:nvPr/>
        </p:nvSpPr>
        <p:spPr>
          <a:xfrm>
            <a:off x="8451192" y="4915465"/>
            <a:ext cx="1498600" cy="369888"/>
          </a:xfrm>
          <a:prstGeom prst="rect">
            <a:avLst/>
          </a:prstGeom>
        </p:spPr>
        <p:txBody>
          <a:bodyPr>
            <a:spAutoFit/>
          </a:bodyPr>
          <a:lstStyle/>
          <a:p>
            <a:pPr eaLnBrk="1" fontAlgn="auto" hangingPunct="1">
              <a:spcBef>
                <a:spcPts val="0"/>
              </a:spcBef>
              <a:spcAft>
                <a:spcPts val="0"/>
              </a:spcAft>
              <a:defRPr/>
            </a:pPr>
            <a:r>
              <a:rPr lang="en-GB" b="1" dirty="0">
                <a:solidFill>
                  <a:schemeClr val="accent1"/>
                </a:solidFill>
                <a:latin typeface="+mn-lt"/>
              </a:rPr>
              <a:t> </a:t>
            </a:r>
            <a:r>
              <a:rPr lang="en-US" dirty="0">
                <a:solidFill>
                  <a:schemeClr val="accent1"/>
                </a:solidFill>
                <a:latin typeface="+mn-lt"/>
                <a:hlinkClick r:id="rId8"/>
              </a:rPr>
              <a:t>@</a:t>
            </a:r>
            <a:r>
              <a:rPr lang="en-GB" dirty="0" err="1">
                <a:solidFill>
                  <a:schemeClr val="accent1"/>
                </a:solidFill>
                <a:latin typeface="+mn-lt"/>
                <a:hlinkClick r:id="rId8"/>
              </a:rPr>
              <a:t>LaylaMSE</a:t>
            </a:r>
            <a:endParaRPr lang="en-GB" dirty="0">
              <a:solidFill>
                <a:schemeClr val="accent1"/>
              </a:solidFill>
              <a:latin typeface="+mn-lt"/>
            </a:endParaRPr>
          </a:p>
        </p:txBody>
      </p:sp>
      <p:sp>
        <p:nvSpPr>
          <p:cNvPr id="16" name="TextBox 15">
            <a:extLst>
              <a:ext uri="{FF2B5EF4-FFF2-40B4-BE49-F238E27FC236}">
                <a16:creationId xmlns:a16="http://schemas.microsoft.com/office/drawing/2014/main" id="{1376878E-64D4-B45D-FFE7-4E1A7ADB53B1}"/>
              </a:ext>
            </a:extLst>
          </p:cNvPr>
          <p:cNvSpPr txBox="1"/>
          <p:nvPr/>
        </p:nvSpPr>
        <p:spPr>
          <a:xfrm>
            <a:off x="7854292" y="5432480"/>
            <a:ext cx="4191000" cy="369332"/>
          </a:xfrm>
          <a:prstGeom prst="rect">
            <a:avLst/>
          </a:prstGeom>
          <a:noFill/>
        </p:spPr>
        <p:txBody>
          <a:bodyPr wrap="square">
            <a:spAutoFit/>
          </a:bodyPr>
          <a:lstStyle/>
          <a:p>
            <a:r>
              <a:rPr lang="nl-NL" altLang="en-US" sz="1800" dirty="0">
                <a:latin typeface="+mn-lt"/>
              </a:rPr>
              <a:t> </a:t>
            </a:r>
            <a:r>
              <a:rPr lang="nl-NL" altLang="en-US" sz="1800" dirty="0">
                <a:solidFill>
                  <a:srgbClr val="000000"/>
                </a:solidFill>
                <a:latin typeface="+mn-lt"/>
                <a:cs typeface="Arial" panose="020B0604020202020204" pitchFamily="34" charset="0"/>
                <a:sym typeface="Arial" panose="020B0604020202020204" pitchFamily="34" charset="0"/>
                <a:hlinkClick r:id="rId9"/>
              </a:rPr>
              <a:t>lmarsan@irnas.csic.es</a:t>
            </a:r>
            <a:endParaRPr lang="en-GB" dirty="0"/>
          </a:p>
        </p:txBody>
      </p:sp>
      <p:pic>
        <p:nvPicPr>
          <p:cNvPr id="17" name="Picture 16">
            <a:extLst>
              <a:ext uri="{FF2B5EF4-FFF2-40B4-BE49-F238E27FC236}">
                <a16:creationId xmlns:a16="http://schemas.microsoft.com/office/drawing/2014/main" id="{F8FA3DE6-9AA4-97FB-604B-670677F74677}"/>
              </a:ext>
            </a:extLst>
          </p:cNvPr>
          <p:cNvPicPr>
            <a:picLocks noChangeAspect="1"/>
          </p:cNvPicPr>
          <p:nvPr/>
        </p:nvPicPr>
        <p:blipFill>
          <a:blip r:embed="rId10"/>
          <a:stretch>
            <a:fillRect/>
          </a:stretch>
        </p:blipFill>
        <p:spPr>
          <a:xfrm>
            <a:off x="10057109" y="4650725"/>
            <a:ext cx="1567706" cy="1567706"/>
          </a:xfrm>
          <a:prstGeom prst="rect">
            <a:avLst/>
          </a:prstGeom>
        </p:spPr>
      </p:pic>
    </p:spTree>
    <p:extLst>
      <p:ext uri="{BB962C8B-B14F-4D97-AF65-F5344CB8AC3E}">
        <p14:creationId xmlns:p14="http://schemas.microsoft.com/office/powerpoint/2010/main" val="3344828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3383</TotalTime>
  <Words>1551</Words>
  <Application>Microsoft Office PowerPoint</Application>
  <PresentationFormat>Widescreen</PresentationFormat>
  <Paragraphs>273</Paragraphs>
  <Slides>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AdvOT863180fb</vt:lpstr>
      <vt:lpstr>AdvP3F4C13</vt:lpstr>
      <vt:lpstr>Arial</vt:lpstr>
      <vt:lpstr>BIECH C+ Formata</vt:lpstr>
      <vt:lpstr>Calibri</vt:lpstr>
      <vt:lpstr>Calibri Light</vt:lpstr>
      <vt:lpstr>MinionPro-Regular</vt:lpstr>
      <vt:lpstr>NexusSerif</vt:lpstr>
      <vt:lpstr>Open Sans</vt:lpstr>
      <vt:lpstr>Times New Roman</vt:lpstr>
      <vt:lpstr>Office Theme</vt:lpstr>
      <vt:lpstr>Mediterranean soils under climate change: a drying-rewetting experiment with 14C-labelled glucose</vt:lpstr>
      <vt:lpstr>Forecasted climate change in Mediterranean ecosystems</vt:lpstr>
      <vt:lpstr>PowerPoint Presentation</vt:lpstr>
      <vt:lpstr>PowerPoint Presentation</vt:lpstr>
      <vt:lpstr>PowerPoint Presentation</vt:lpstr>
      <vt:lpstr>PowerPoint Presentation</vt:lpstr>
      <vt:lpstr>PowerPoint Presentation</vt:lpstr>
      <vt:lpstr>PowerPoint Presentation</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dc:creator>
  <cp:lastModifiedBy>Layla</cp:lastModifiedBy>
  <cp:revision>73</cp:revision>
  <dcterms:created xsi:type="dcterms:W3CDTF">2022-05-16T10:36:01Z</dcterms:created>
  <dcterms:modified xsi:type="dcterms:W3CDTF">2022-05-23T22:15:40Z</dcterms:modified>
</cp:coreProperties>
</file>