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60" r:id="rId4"/>
    <p:sldId id="273" r:id="rId5"/>
    <p:sldId id="262" r:id="rId6"/>
    <p:sldId id="265" r:id="rId7"/>
    <p:sldId id="267" r:id="rId8"/>
    <p:sldId id="27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FD5D5"/>
    <a:srgbClr val="FF5050"/>
    <a:srgbClr val="FE9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58EF1-D9A5-461F-8C33-AC17C32C4C5B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A05E1-599F-4EEA-BB71-6BA536E7442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80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91F6-EA02-47BA-B126-CBEB0B321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FCFFC-B35D-4D39-8A56-36A99CD77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BCBCE-D85E-4E2E-B642-40CDE772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0671-935B-4C79-8B14-97D65EC05961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93E2A-E459-40CB-B8AC-1A518F10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2213E-BF81-408C-B268-A0735CDD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4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00B4-1409-4E25-9AF3-AE03EE60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27F71-8A8F-424E-8167-D866BDE63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B14D-97FF-43CA-90F0-D3D04D4E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FFA1-92C3-4850-9E66-BC5F656459EE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0AF40-BD99-4789-8C2D-1E53307D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18016-C5A0-4472-8B4B-E108363E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8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EC784-1564-4817-8B95-62C42CE85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AA355-CD76-4969-B9BD-262E0EE8B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6BCB5-718B-4B48-B0EF-C5A078D5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95D0-E863-4E18-BA46-12FEBBA2DCC1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03C06-4581-4DF5-A925-BC246D8C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86C3E-6336-4CCD-AEC2-782E7CE2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D3CC-E9C1-42E8-84F0-43E4B881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ED89F-B298-41A2-AB88-EA149F872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C21B-AD1A-4741-A250-03052656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2E61-F694-4B40-A19F-D23FBCB1F3DE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60F78-68A8-4C24-AA9C-5226748B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B3C75-5196-44D6-8272-A17084D8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7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A5EF-773D-49D0-83FF-60CA60EC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2BCBA-AB38-4B92-9840-FD6CE48A8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8B285-757F-4A51-8F94-9EE8BD0F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CA49-88E0-460A-8BB7-F099A5EB4CB7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D02C3-7087-4E31-926E-B9D97ABF4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8B7FC-F0FB-4B14-86B2-3E413019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8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677F-DD6B-4E83-AB5A-DC491994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8FA0F-66F0-4515-BBCB-F8DE9BBA1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6065C-9C57-4C4E-9B2B-91B69557A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66E52-A105-4320-9678-C8F5782A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DAF9-BD78-41BE-8D39-21E29CD49A16}" type="datetime1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2B333-3B8B-4042-8841-BAA5CCE0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F42FE-0CEE-4DCC-822C-8E59EDFF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1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623E-B997-4B3B-89BD-EECD9089E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BAD34-9007-4C2C-BF9D-830D701F6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4B7EC-356C-4194-A391-B4AC80D3A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D36E9-88C7-425F-B0F8-120CBAE5D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9E40B-A24E-4891-987E-A84898BED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5529F-5E80-4E50-8578-1BD73AF9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E7F9-1F79-4006-B50B-4A2204D261D0}" type="datetime1">
              <a:rPr lang="en-GB" smtClean="0"/>
              <a:t>23/05/2022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47A19E-3C3C-4155-A767-B2CA1773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01EF7-B006-4FD0-9D82-7EA73DCA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9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D0F7-0451-4D2B-A04C-4E5B689C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1A519-AB80-4063-89EC-935954C7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EF3D-5DA5-40C8-AD5E-08C17EC73578}" type="datetime1">
              <a:rPr lang="en-GB" smtClean="0"/>
              <a:t>23/05/2022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F17D0-C567-49D6-9C48-4B22EFCB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E58FD-5EDC-4662-8C8A-9FC8D09F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7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96C0A-FFA8-468A-BAA7-961975B5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0BAA-DA27-499A-973A-DE0F1BFDCB65}" type="datetime1">
              <a:rPr lang="en-GB" smtClean="0"/>
              <a:t>23/05/2022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B0256-EA2C-486C-AD4F-AC718800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127E6-E09E-4A62-BB54-D5415B90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4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6CE8-5556-417D-986E-ADC65FD3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156E3-B5F9-40D6-BC9C-9B723A80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04E72-2A46-453B-9E1B-97B5D87F1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1CD07-8596-4B74-BF40-CF68DD74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8391-BB42-4F94-B6C1-D7593768B2F7}" type="datetime1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0B3D4-6D39-4F35-A3CC-2CD865B4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2A561-0473-40BD-867C-55286338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5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670F-0978-4D29-AF8B-F1E50358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859F7-51C5-477F-9C4C-E6966AA40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22CB2-56D2-4646-95A6-FAA45203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B94FB-4FBF-48C1-A7FD-56C3E4E0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A8DF-8A5D-41C9-913E-A76C4EB8A691}" type="datetime1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C046C-C839-44A0-95BF-82D45A63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4B951-3CD3-45F0-B354-A8635BD5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0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729D11-6375-4B36-AA40-016EEF13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867B4-53F3-4080-AD13-DF38A98F7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98BB-4673-400D-838A-9A7031DE5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6EE92-DB7A-492F-9A1E-B76B4740E7D2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D50D6-C1CD-4BB2-A906-1983DFC08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679E3-217E-444F-A3BE-653CF1B00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B503-5916-4CCA-8F63-6BAB892AC0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00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CD51F9-73D2-493D-9C29-CE93BE74AE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E067CD-101C-4FBA-AA8F-2A3AD78E0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233" y="1105994"/>
            <a:ext cx="11109533" cy="2387600"/>
          </a:xfrm>
        </p:spPr>
        <p:txBody>
          <a:bodyPr>
            <a:noAutofit/>
          </a:bodyPr>
          <a:lstStyle/>
          <a:p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THE IMPACTS OF THE 2017 CATASTROPHIC FIRE SEASON IN PORTUGAL ON VEGETATION PRODUCTIVITY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D6D67-A32D-4939-8D76-C637C9109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63" y="3866342"/>
            <a:ext cx="9696629" cy="1655762"/>
          </a:xfrm>
        </p:spPr>
        <p:txBody>
          <a:bodyPr>
            <a:normAutofit/>
          </a:bodyPr>
          <a:lstStyle/>
          <a:p>
            <a:pPr marL="0" marR="162052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pt-PT" sz="1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Tiago Ermitão</a:t>
            </a:r>
            <a:r>
              <a:rPr lang="pt-PT" sz="1800" b="1" baseline="30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sz="1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Célia Gouveia</a:t>
            </a:r>
            <a:r>
              <a:rPr lang="pt-PT" sz="1800" b="1" baseline="30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pt-PT" sz="1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1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 C. Russo</a:t>
            </a:r>
            <a:r>
              <a:rPr lang="pt-PT" sz="1800" b="1" baseline="30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sz="1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62052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aseline="30000" dirty="0">
                <a:latin typeface="Palatino Linotype" panose="02040502050505030304" pitchFamily="18" charset="0"/>
                <a:ea typeface="Calibri" panose="020F0502020204030204" pitchFamily="34" charset="0"/>
              </a:rPr>
              <a:t>1 </a:t>
            </a:r>
            <a:r>
              <a:rPr lang="pt-PT" sz="1400" dirty="0">
                <a:latin typeface="Palatino Linotype" panose="02040502050505030304" pitchFamily="18" charset="0"/>
                <a:ea typeface="Calibri" panose="020F0502020204030204" pitchFamily="34" charset="0"/>
              </a:rPr>
              <a:t>Instituto Dom Luiz, Faculdade de Ciências da Universidade de Lisboa, 1749-016 Lisboa, Portugal</a:t>
            </a:r>
            <a:endParaRPr lang="en-US" sz="1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0" marR="162052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aseline="30000" dirty="0">
                <a:latin typeface="Palatino Linotype" panose="02040502050505030304" pitchFamily="18" charset="0"/>
                <a:ea typeface="Calibri" panose="020F0502020204030204" pitchFamily="34" charset="0"/>
              </a:rPr>
              <a:t>2 </a:t>
            </a:r>
            <a:r>
              <a:rPr lang="pt-PT" sz="1400" dirty="0">
                <a:latin typeface="Palatino Linotype" panose="02040502050505030304" pitchFamily="18" charset="0"/>
                <a:ea typeface="Calibri" panose="020F0502020204030204" pitchFamily="34" charset="0"/>
              </a:rPr>
              <a:t>Instituto Português do Mar e da Atmosfera, I.P., Rua C do Aeroporto, 1749-077 Lisboa, Portugal</a:t>
            </a:r>
            <a:endParaRPr lang="en-US" sz="1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10" descr="Biblioteca José Pinto Peixoto – Instituto Dom Luiz da Faculdade de Ciências  da Universidade de Lisboa | Diretório BAD">
            <a:extLst>
              <a:ext uri="{FF2B5EF4-FFF2-40B4-BE49-F238E27FC236}">
                <a16:creationId xmlns:a16="http://schemas.microsoft.com/office/drawing/2014/main" id="{BC5261A2-1C45-4C7A-9D7C-83064CCBC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62" y="5464191"/>
            <a:ext cx="2470178" cy="101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PECAF">
            <a:extLst>
              <a:ext uri="{FF2B5EF4-FFF2-40B4-BE49-F238E27FC236}">
                <a16:creationId xmlns:a16="http://schemas.microsoft.com/office/drawing/2014/main" id="{82157F5A-B31D-4417-832B-E08BEF343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581" y="5082598"/>
            <a:ext cx="2064256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80C9B9-0252-45BB-9D8A-B88B1EA3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1</a:t>
            </a:fld>
            <a:endParaRPr lang="en-GB"/>
          </a:p>
        </p:txBody>
      </p:sp>
      <p:pic>
        <p:nvPicPr>
          <p:cNvPr id="1026" name="Picture 2" descr="EGU General Assembly 2022 – International GNSS Service">
            <a:extLst>
              <a:ext uri="{FF2B5EF4-FFF2-40B4-BE49-F238E27FC236}">
                <a16:creationId xmlns:a16="http://schemas.microsoft.com/office/drawing/2014/main" id="{27A5DA80-248E-3EB1-312B-48E9BE65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2" y="142839"/>
            <a:ext cx="3066151" cy="10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rmWorld – Compreender os períodos climáticos quentes do passado nos  últimos 1.5 milhões de anos">
            <a:extLst>
              <a:ext uri="{FF2B5EF4-FFF2-40B4-BE49-F238E27FC236}">
                <a16:creationId xmlns:a16="http://schemas.microsoft.com/office/drawing/2014/main" id="{814237A9-39F9-53FB-BB55-9BCE051AC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01" y="5678506"/>
            <a:ext cx="2323887" cy="6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7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F5D4AE-037C-46D4-AB74-43BF9F33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2</a:t>
            </a:fld>
            <a:endParaRPr lang="en-GB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B474AF-198A-B499-D724-DD77B09B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3" y="224287"/>
            <a:ext cx="7452430" cy="6409426"/>
          </a:xfrm>
          <a:prstGeom prst="rect">
            <a:avLst/>
          </a:prstGeom>
        </p:spPr>
      </p:pic>
      <p:grpSp>
        <p:nvGrpSpPr>
          <p:cNvPr id="21" name="Group 42">
            <a:extLst>
              <a:ext uri="{FF2B5EF4-FFF2-40B4-BE49-F238E27FC236}">
                <a16:creationId xmlns:a16="http://schemas.microsoft.com/office/drawing/2014/main" id="{73D5A41E-01A4-7B03-19EF-35960372E49E}"/>
              </a:ext>
            </a:extLst>
          </p:cNvPr>
          <p:cNvGrpSpPr/>
          <p:nvPr/>
        </p:nvGrpSpPr>
        <p:grpSpPr>
          <a:xfrm>
            <a:off x="8843398" y="2192889"/>
            <a:ext cx="3003546" cy="2135153"/>
            <a:chOff x="8135590" y="2045863"/>
            <a:chExt cx="2273181" cy="1723925"/>
          </a:xfrm>
        </p:grpSpPr>
        <p:grpSp>
          <p:nvGrpSpPr>
            <p:cNvPr id="22" name="Group 32">
              <a:extLst>
                <a:ext uri="{FF2B5EF4-FFF2-40B4-BE49-F238E27FC236}">
                  <a16:creationId xmlns:a16="http://schemas.microsoft.com/office/drawing/2014/main" id="{2D3B2B62-E3CF-2821-7498-EBADD97008A0}"/>
                </a:ext>
              </a:extLst>
            </p:cNvPr>
            <p:cNvGrpSpPr/>
            <p:nvPr/>
          </p:nvGrpSpPr>
          <p:grpSpPr>
            <a:xfrm>
              <a:off x="8579972" y="2045863"/>
              <a:ext cx="1384419" cy="1325563"/>
              <a:chOff x="9182455" y="1874352"/>
              <a:chExt cx="1384419" cy="132556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63FCF69-14F8-E8CD-099E-1F31FA6930DB}"/>
                  </a:ext>
                </a:extLst>
              </p:cNvPr>
              <p:cNvSpPr/>
              <p:nvPr/>
            </p:nvSpPr>
            <p:spPr>
              <a:xfrm>
                <a:off x="9182455" y="1874352"/>
                <a:ext cx="1384419" cy="132556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0" name="Graphic 18" descr="Fire outline">
                <a:extLst>
                  <a:ext uri="{FF2B5EF4-FFF2-40B4-BE49-F238E27FC236}">
                    <a16:creationId xmlns:a16="http://schemas.microsoft.com/office/drawing/2014/main" id="{467EEDE9-FFEF-223F-7275-289F979C9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417464" y="207993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0CC6B746-2317-BBC9-047D-D65E72BDD9B7}"/>
                </a:ext>
              </a:extLst>
            </p:cNvPr>
            <p:cNvSpPr txBox="1"/>
            <p:nvPr/>
          </p:nvSpPr>
          <p:spPr>
            <a:xfrm>
              <a:off x="8135590" y="3431234"/>
              <a:ext cx="22731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2">
                      <a:lumMod val="50000"/>
                    </a:schemeClr>
                  </a:solidFill>
                </a:rPr>
                <a:t>BURNED AREAS (</a:t>
              </a:r>
              <a:r>
                <a:rPr lang="en-GB" sz="1600" b="1" dirty="0">
                  <a:solidFill>
                    <a:schemeClr val="accent2">
                      <a:lumMod val="50000"/>
                    </a:schemeClr>
                  </a:solidFill>
                </a:rPr>
                <a:t>BA</a:t>
              </a:r>
              <a:r>
                <a:rPr lang="en-GB" sz="1600" dirty="0">
                  <a:solidFill>
                    <a:schemeClr val="accent2">
                      <a:lumMod val="50000"/>
                    </a:schemeClr>
                  </a:solidFill>
                </a:rPr>
                <a:t>)</a:t>
              </a:r>
            </a:p>
          </p:txBody>
        </p:sp>
      </p:grpSp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668C7F34-9D75-5E99-0498-68DED7402CA0}"/>
              </a:ext>
            </a:extLst>
          </p:cNvPr>
          <p:cNvCxnSpPr/>
          <p:nvPr/>
        </p:nvCxnSpPr>
        <p:spPr>
          <a:xfrm>
            <a:off x="1863634" y="1968137"/>
            <a:ext cx="598278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3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2F5ECEA-E351-4EBC-BBA9-6C8B591D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15" y="10254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MAIN GOAL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10BB3E-6370-472E-9B41-4D2C073778BD}"/>
              </a:ext>
            </a:extLst>
          </p:cNvPr>
          <p:cNvGrpSpPr/>
          <p:nvPr/>
        </p:nvGrpSpPr>
        <p:grpSpPr>
          <a:xfrm>
            <a:off x="6532151" y="2693221"/>
            <a:ext cx="3003546" cy="2366027"/>
            <a:chOff x="5862411" y="2037466"/>
            <a:chExt cx="2273181" cy="191033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D2ED792-032B-4365-B1A9-5C848D42F622}"/>
                </a:ext>
              </a:extLst>
            </p:cNvPr>
            <p:cNvGrpSpPr/>
            <p:nvPr/>
          </p:nvGrpSpPr>
          <p:grpSpPr>
            <a:xfrm>
              <a:off x="6306793" y="2037466"/>
              <a:ext cx="1384419" cy="1325563"/>
              <a:chOff x="1504060" y="1874354"/>
              <a:chExt cx="1384419" cy="132556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4A7CD39-174D-4F15-AF0F-1EAA5EB639CC}"/>
                  </a:ext>
                </a:extLst>
              </p:cNvPr>
              <p:cNvSpPr/>
              <p:nvPr/>
            </p:nvSpPr>
            <p:spPr>
              <a:xfrm>
                <a:off x="1504060" y="1874354"/>
                <a:ext cx="1384419" cy="132556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Graphic 12" descr="Plant With Roots outline">
                <a:extLst>
                  <a:ext uri="{FF2B5EF4-FFF2-40B4-BE49-F238E27FC236}">
                    <a16:creationId xmlns:a16="http://schemas.microsoft.com/office/drawing/2014/main" id="{9A50DF8D-7CB9-4E10-911C-3E6166483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739069" y="2079933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AEDE34-5A37-4ED5-A36F-DF75C96FF2A6}"/>
                </a:ext>
              </a:extLst>
            </p:cNvPr>
            <p:cNvSpPr txBox="1"/>
            <p:nvPr/>
          </p:nvSpPr>
          <p:spPr>
            <a:xfrm>
              <a:off x="5862411" y="3363024"/>
              <a:ext cx="2273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6">
                      <a:lumMod val="50000"/>
                    </a:schemeClr>
                  </a:solidFill>
                </a:rPr>
                <a:t>GROSS PRIMARY PRODUCTIVITY (</a:t>
              </a:r>
              <a:r>
                <a:rPr lang="en-GB" sz="1600" b="1" dirty="0">
                  <a:solidFill>
                    <a:schemeClr val="accent6">
                      <a:lumMod val="50000"/>
                    </a:schemeClr>
                  </a:solidFill>
                </a:rPr>
                <a:t>GPP</a:t>
              </a:r>
              <a:r>
                <a:rPr lang="en-GB" sz="1600" dirty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E3738A-62AB-454A-8818-B22BEB675EB3}"/>
              </a:ext>
            </a:extLst>
          </p:cNvPr>
          <p:cNvGrpSpPr/>
          <p:nvPr/>
        </p:nvGrpSpPr>
        <p:grpSpPr>
          <a:xfrm>
            <a:off x="9188454" y="2693221"/>
            <a:ext cx="3003546" cy="2135153"/>
            <a:chOff x="8135590" y="2045863"/>
            <a:chExt cx="2273181" cy="172392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69D9AA9-B744-4B71-95FC-1537F75B77AF}"/>
                </a:ext>
              </a:extLst>
            </p:cNvPr>
            <p:cNvGrpSpPr/>
            <p:nvPr/>
          </p:nvGrpSpPr>
          <p:grpSpPr>
            <a:xfrm>
              <a:off x="8579972" y="2045863"/>
              <a:ext cx="1384419" cy="1325563"/>
              <a:chOff x="9182455" y="1874352"/>
              <a:chExt cx="1384419" cy="132556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080F67F-0BE6-44F4-BD86-41C6CC41C78F}"/>
                  </a:ext>
                </a:extLst>
              </p:cNvPr>
              <p:cNvSpPr/>
              <p:nvPr/>
            </p:nvSpPr>
            <p:spPr>
              <a:xfrm>
                <a:off x="9182455" y="1874352"/>
                <a:ext cx="1384419" cy="132556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" name="Graphic 18" descr="Fire outline">
                <a:extLst>
                  <a:ext uri="{FF2B5EF4-FFF2-40B4-BE49-F238E27FC236}">
                    <a16:creationId xmlns:a16="http://schemas.microsoft.com/office/drawing/2014/main" id="{5E9277E5-653B-45CF-9296-38025CEDB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417464" y="207993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ED322B-5825-4941-85BE-EE21AFECB561}"/>
                </a:ext>
              </a:extLst>
            </p:cNvPr>
            <p:cNvSpPr txBox="1"/>
            <p:nvPr/>
          </p:nvSpPr>
          <p:spPr>
            <a:xfrm>
              <a:off x="8135590" y="3431234"/>
              <a:ext cx="22731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2">
                      <a:lumMod val="50000"/>
                    </a:schemeClr>
                  </a:solidFill>
                </a:rPr>
                <a:t>BURNED AREAS (</a:t>
              </a:r>
              <a:r>
                <a:rPr lang="en-GB" sz="1600" b="1" dirty="0">
                  <a:solidFill>
                    <a:schemeClr val="accent2">
                      <a:lumMod val="50000"/>
                    </a:schemeClr>
                  </a:solidFill>
                </a:rPr>
                <a:t>BA</a:t>
              </a:r>
              <a:r>
                <a:rPr lang="en-GB" sz="1600" dirty="0">
                  <a:solidFill>
                    <a:schemeClr val="accent2">
                      <a:lumMod val="5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BE6849AB-5AE9-40E3-AE88-89ECEAF488FF}"/>
              </a:ext>
            </a:extLst>
          </p:cNvPr>
          <p:cNvSpPr/>
          <p:nvPr/>
        </p:nvSpPr>
        <p:spPr>
          <a:xfrm>
            <a:off x="5740956" y="3282595"/>
            <a:ext cx="985611" cy="499978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20611E6-D258-4F37-8B3F-27DDF862E078}"/>
              </a:ext>
            </a:extLst>
          </p:cNvPr>
          <p:cNvSpPr/>
          <p:nvPr/>
        </p:nvSpPr>
        <p:spPr>
          <a:xfrm>
            <a:off x="363173" y="1428112"/>
            <a:ext cx="2273182" cy="45112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Role of </a:t>
            </a:r>
            <a:r>
              <a:rPr lang="en-GB" sz="2400" b="1" dirty="0"/>
              <a:t>vegetation</a:t>
            </a:r>
            <a:r>
              <a:rPr lang="en-GB" sz="2400" dirty="0"/>
              <a:t> activity in conjunction with </a:t>
            </a:r>
            <a:r>
              <a:rPr lang="en-GB" sz="2400" b="1" dirty="0"/>
              <a:t>hot/dry </a:t>
            </a:r>
            <a:r>
              <a:rPr lang="en-GB" sz="2400" dirty="0"/>
              <a:t>conditions on wildfires of </a:t>
            </a:r>
            <a:r>
              <a:rPr lang="en-GB" sz="2400" b="1" dirty="0"/>
              <a:t>2017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5E8D2C4-43C3-21AC-0997-21A81607D12B}"/>
              </a:ext>
            </a:extLst>
          </p:cNvPr>
          <p:cNvGrpSpPr/>
          <p:nvPr/>
        </p:nvGrpSpPr>
        <p:grpSpPr>
          <a:xfrm>
            <a:off x="3130178" y="3782573"/>
            <a:ext cx="2476192" cy="2082371"/>
            <a:chOff x="3130178" y="3782573"/>
            <a:chExt cx="2476192" cy="208237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974ECC2-EB89-4163-BA5A-A32AD1D8A7E4}"/>
                </a:ext>
              </a:extLst>
            </p:cNvPr>
            <p:cNvGrpSpPr/>
            <p:nvPr/>
          </p:nvGrpSpPr>
          <p:grpSpPr>
            <a:xfrm>
              <a:off x="3333189" y="3954610"/>
              <a:ext cx="2273181" cy="1910334"/>
              <a:chOff x="6306793" y="4420986"/>
              <a:chExt cx="2273181" cy="191033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2BE5F4D-BB4D-46D9-BB7E-FAE8F1D8B411}"/>
                  </a:ext>
                </a:extLst>
              </p:cNvPr>
              <p:cNvGrpSpPr/>
              <p:nvPr/>
            </p:nvGrpSpPr>
            <p:grpSpPr>
              <a:xfrm>
                <a:off x="6751175" y="4420986"/>
                <a:ext cx="1384419" cy="1325563"/>
                <a:chOff x="6622988" y="1874351"/>
                <a:chExt cx="1384419" cy="1325563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846D223-59A5-44C8-9D5B-940DBA46F361}"/>
                    </a:ext>
                  </a:extLst>
                </p:cNvPr>
                <p:cNvSpPr/>
                <p:nvPr/>
              </p:nvSpPr>
              <p:spPr>
                <a:xfrm>
                  <a:off x="6622988" y="1874351"/>
                  <a:ext cx="1384419" cy="1325563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7" name="Graphic 16" descr="Water outline">
                  <a:extLst>
                    <a:ext uri="{FF2B5EF4-FFF2-40B4-BE49-F238E27FC236}">
                      <a16:creationId xmlns:a16="http://schemas.microsoft.com/office/drawing/2014/main" id="{329893F3-0D21-40D5-92ED-6D5E284382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7999" y="2079932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7A0BC2-F6EF-4E90-95EA-8ECBF7B139F9}"/>
                  </a:ext>
                </a:extLst>
              </p:cNvPr>
              <p:cNvSpPr txBox="1"/>
              <p:nvPr/>
            </p:nvSpPr>
            <p:spPr>
              <a:xfrm>
                <a:off x="6306793" y="5746545"/>
                <a:ext cx="22731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accent5">
                        <a:lumMod val="50000"/>
                      </a:schemeClr>
                    </a:solidFill>
                  </a:rPr>
                  <a:t>WATER AVAILABILITY ON VEGETATION (</a:t>
                </a:r>
                <a:r>
                  <a:rPr lang="en-GB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NDWI</a:t>
                </a:r>
                <a:r>
                  <a:rPr lang="en-GB" sz="1600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8BF1641B-CDB3-4611-9ECD-B229E2179E6B}"/>
                </a:ext>
              </a:extLst>
            </p:cNvPr>
            <p:cNvSpPr/>
            <p:nvPr/>
          </p:nvSpPr>
          <p:spPr>
            <a:xfrm rot="5400000">
              <a:off x="3059952" y="4006277"/>
              <a:ext cx="947386" cy="499978"/>
            </a:xfrm>
            <a:prstGeom prst="rightArrow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590F830-9001-4F89-A921-29F90F5E4B43}"/>
                </a:ext>
              </a:extLst>
            </p:cNvPr>
            <p:cNvSpPr/>
            <p:nvPr/>
          </p:nvSpPr>
          <p:spPr>
            <a:xfrm>
              <a:off x="3130178" y="4617391"/>
              <a:ext cx="203011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A7EE90D-8F62-EFB1-003A-BC68C603F866}"/>
              </a:ext>
            </a:extLst>
          </p:cNvPr>
          <p:cNvGrpSpPr/>
          <p:nvPr/>
        </p:nvGrpSpPr>
        <p:grpSpPr>
          <a:xfrm>
            <a:off x="3206384" y="1088266"/>
            <a:ext cx="2399986" cy="2370559"/>
            <a:chOff x="3206384" y="1088266"/>
            <a:chExt cx="2399986" cy="2370559"/>
          </a:xfrm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03E179C4-6EBA-4933-99CF-6A3CD1A81EF9}"/>
                </a:ext>
              </a:extLst>
            </p:cNvPr>
            <p:cNvSpPr/>
            <p:nvPr/>
          </p:nvSpPr>
          <p:spPr>
            <a:xfrm rot="16200000">
              <a:off x="3171394" y="1318742"/>
              <a:ext cx="947386" cy="499978"/>
            </a:xfrm>
            <a:prstGeom prst="rightArrow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Cross 47">
              <a:extLst>
                <a:ext uri="{FF2B5EF4-FFF2-40B4-BE49-F238E27FC236}">
                  <a16:creationId xmlns:a16="http://schemas.microsoft.com/office/drawing/2014/main" id="{1ED6ED40-032E-494A-9A73-9CEE623E79DC}"/>
                </a:ext>
              </a:extLst>
            </p:cNvPr>
            <p:cNvSpPr/>
            <p:nvPr/>
          </p:nvSpPr>
          <p:spPr>
            <a:xfrm>
              <a:off x="3206384" y="1088266"/>
              <a:ext cx="235009" cy="211998"/>
            </a:xfrm>
            <a:prstGeom prst="plus">
              <a:avLst>
                <a:gd name="adj" fmla="val 43214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74F1D54-10DC-489C-AFA0-ED89B2BCDC02}"/>
                </a:ext>
              </a:extLst>
            </p:cNvPr>
            <p:cNvGrpSpPr/>
            <p:nvPr/>
          </p:nvGrpSpPr>
          <p:grpSpPr>
            <a:xfrm>
              <a:off x="3333189" y="1548490"/>
              <a:ext cx="2273181" cy="1910335"/>
              <a:chOff x="1988326" y="2129604"/>
              <a:chExt cx="2273181" cy="1910335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7C1C5AD-BDC4-4A45-BA49-7CB133117658}"/>
                  </a:ext>
                </a:extLst>
              </p:cNvPr>
              <p:cNvGrpSpPr/>
              <p:nvPr/>
            </p:nvGrpSpPr>
            <p:grpSpPr>
              <a:xfrm>
                <a:off x="1988326" y="2129604"/>
                <a:ext cx="2273181" cy="1910335"/>
                <a:chOff x="534111" y="2045863"/>
                <a:chExt cx="2273181" cy="1910335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9D25B76-50D1-4ABC-B911-B73BAD3E374F}"/>
                    </a:ext>
                  </a:extLst>
                </p:cNvPr>
                <p:cNvSpPr/>
                <p:nvPr/>
              </p:nvSpPr>
              <p:spPr>
                <a:xfrm>
                  <a:off x="978493" y="2045863"/>
                  <a:ext cx="1384419" cy="1325563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9F97B0-A844-4E37-81D4-F51DEF85224F}"/>
                    </a:ext>
                  </a:extLst>
                </p:cNvPr>
                <p:cNvSpPr txBox="1"/>
                <p:nvPr/>
              </p:nvSpPr>
              <p:spPr>
                <a:xfrm>
                  <a:off x="534111" y="3371423"/>
                  <a:ext cx="22731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LAND SURFACE TEMPERATURE (</a:t>
                  </a:r>
                  <a:r>
                    <a:rPr lang="en-GB" sz="1600" b="1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LST</a:t>
                  </a:r>
                  <a:r>
                    <a:rPr lang="en-GB" sz="1600" dirty="0">
                      <a:solidFill>
                        <a:schemeClr val="accent4">
                          <a:lumMod val="50000"/>
                        </a:schemeClr>
                      </a:solidFill>
                    </a:rPr>
                    <a:t>)</a:t>
                  </a:r>
                </a:p>
              </p:txBody>
            </p:sp>
          </p:grpSp>
          <p:pic>
            <p:nvPicPr>
              <p:cNvPr id="55" name="Graphic 54" descr="Thermometer with solid fill">
                <a:extLst>
                  <a:ext uri="{FF2B5EF4-FFF2-40B4-BE49-F238E27FC236}">
                    <a16:creationId xmlns:a16="http://schemas.microsoft.com/office/drawing/2014/main" id="{962F6056-E9CE-4801-9ABC-BBB198B55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354409">
                <a:off x="2662408" y="2323494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B3086C50-C049-4CF8-82E2-BF8CA839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9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F1F7FA7-E836-F111-6203-A9FCA57C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4</a:t>
            </a:fld>
            <a:endParaRPr lang="en-GB"/>
          </a:p>
        </p:txBody>
      </p:sp>
      <p:pic>
        <p:nvPicPr>
          <p:cNvPr id="6" name="Imagem 5" descr="Uma imagem com luz&#10;&#10;Descrição gerada automaticamente">
            <a:extLst>
              <a:ext uri="{FF2B5EF4-FFF2-40B4-BE49-F238E27FC236}">
                <a16:creationId xmlns:a16="http://schemas.microsoft.com/office/drawing/2014/main" id="{A8B850AF-D87A-7EC1-A9F6-781251118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06" y="1289552"/>
            <a:ext cx="9779414" cy="3741235"/>
          </a:xfrm>
          <a:prstGeom prst="rect">
            <a:avLst/>
          </a:prstGeom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61A4635F-388C-E96F-F376-7E4398725B24}"/>
              </a:ext>
            </a:extLst>
          </p:cNvPr>
          <p:cNvSpPr/>
          <p:nvPr/>
        </p:nvSpPr>
        <p:spPr>
          <a:xfrm>
            <a:off x="500294" y="103205"/>
            <a:ext cx="3502694" cy="1639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TASK 1</a:t>
            </a: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1A17887D-B0E7-E37D-BC11-4A5F8ACAA2A1}"/>
              </a:ext>
            </a:extLst>
          </p:cNvPr>
          <p:cNvSpPr/>
          <p:nvPr/>
        </p:nvSpPr>
        <p:spPr>
          <a:xfrm>
            <a:off x="4229608" y="97080"/>
            <a:ext cx="3502694" cy="163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TASK 2</a:t>
            </a: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AD3A2C3F-32A5-5A02-7A1C-A5D07F939438}"/>
              </a:ext>
            </a:extLst>
          </p:cNvPr>
          <p:cNvSpPr/>
          <p:nvPr/>
        </p:nvSpPr>
        <p:spPr>
          <a:xfrm>
            <a:off x="7958923" y="95415"/>
            <a:ext cx="3502800" cy="165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FINAL REMARKS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28CF5BD-464F-E2A0-538D-C7EAA0A72AEF}"/>
                  </a:ext>
                </a:extLst>
              </p:cNvPr>
              <p:cNvSpPr txBox="1"/>
              <p:nvPr/>
            </p:nvSpPr>
            <p:spPr>
              <a:xfrm>
                <a:off x="1250830" y="5093404"/>
                <a:ext cx="970469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Burned only, B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LST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ANOM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&lt;1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NDWI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ANOM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&gt;−1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GB" sz="1800" b="1" dirty="0">
                    <a:solidFill>
                      <a:srgbClr val="808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Hot and Burned, HB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LST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ANOM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GB" sz="1800" b="1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Dry and Burned, DB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NDWI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ANOM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&lt;−1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algn="ctr"/>
                <a:r>
                  <a:rPr lang="en-GB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Hot, Dry and Burned, HDB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LST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ANOM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NDWI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ANOM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&lt;−1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pt-PT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28CF5BD-464F-E2A0-538D-C7EAA0A7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30" y="5093404"/>
                <a:ext cx="9704690" cy="1200329"/>
              </a:xfrm>
              <a:prstGeom prst="rect">
                <a:avLst/>
              </a:prstGeom>
              <a:blipFill>
                <a:blip r:embed="rId3"/>
                <a:stretch>
                  <a:fillRect t="-3061" b="-76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45111FD5-6928-FDDD-07AB-79E5EA0F2C2B}"/>
              </a:ext>
            </a:extLst>
          </p:cNvPr>
          <p:cNvSpPr txBox="1">
            <a:spLocks/>
          </p:cNvSpPr>
          <p:nvPr/>
        </p:nvSpPr>
        <p:spPr>
          <a:xfrm>
            <a:off x="376015" y="1025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HOT / DRY CONDITIONS ON BURNED AREAS</a:t>
            </a:r>
          </a:p>
        </p:txBody>
      </p:sp>
      <p:grpSp>
        <p:nvGrpSpPr>
          <p:cNvPr id="12" name="Group 33">
            <a:extLst>
              <a:ext uri="{FF2B5EF4-FFF2-40B4-BE49-F238E27FC236}">
                <a16:creationId xmlns:a16="http://schemas.microsoft.com/office/drawing/2014/main" id="{F4746C17-8A2C-1ED5-A3A1-B0A44DC96EF7}"/>
              </a:ext>
            </a:extLst>
          </p:cNvPr>
          <p:cNvGrpSpPr/>
          <p:nvPr/>
        </p:nvGrpSpPr>
        <p:grpSpPr>
          <a:xfrm>
            <a:off x="10229856" y="469281"/>
            <a:ext cx="1231867" cy="526650"/>
            <a:chOff x="10521622" y="314434"/>
            <a:chExt cx="1231867" cy="52665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189F6DB-280B-8750-A3D2-FD8907AE5C0C}"/>
                </a:ext>
              </a:extLst>
            </p:cNvPr>
            <p:cNvSpPr/>
            <p:nvPr/>
          </p:nvSpPr>
          <p:spPr>
            <a:xfrm>
              <a:off x="11189464" y="314434"/>
              <a:ext cx="564025" cy="5191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raphic 35" descr="Water outline">
              <a:extLst>
                <a:ext uri="{FF2B5EF4-FFF2-40B4-BE49-F238E27FC236}">
                  <a16:creationId xmlns:a16="http://schemas.microsoft.com/office/drawing/2014/main" id="{CD8B2D92-269B-1F73-4971-3D7C164F8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85210" y="394943"/>
              <a:ext cx="372535" cy="358093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527863-D5D1-2119-F163-AC9CA0324CA5}"/>
                </a:ext>
              </a:extLst>
            </p:cNvPr>
            <p:cNvSpPr/>
            <p:nvPr/>
          </p:nvSpPr>
          <p:spPr>
            <a:xfrm>
              <a:off x="10521622" y="319876"/>
              <a:ext cx="566928" cy="5212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raphic 37" descr="Thermometer with solid fill">
              <a:extLst>
                <a:ext uri="{FF2B5EF4-FFF2-40B4-BE49-F238E27FC236}">
                  <a16:creationId xmlns:a16="http://schemas.microsoft.com/office/drawing/2014/main" id="{E13B2DB7-4DB9-903D-9AB6-47870F6CD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354409">
              <a:off x="10617859" y="393056"/>
              <a:ext cx="374452" cy="359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312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74CCBE-B9F7-435A-BC6D-15B7404D1449}"/>
              </a:ext>
            </a:extLst>
          </p:cNvPr>
          <p:cNvSpPr txBox="1">
            <a:spLocks/>
          </p:cNvSpPr>
          <p:nvPr/>
        </p:nvSpPr>
        <p:spPr>
          <a:xfrm>
            <a:off x="376015" y="1025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HOT / DRY CONDITIONS ON BURNED AREAS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A9DADF-AB11-4CDC-B63C-CCE03AF9C12C}"/>
              </a:ext>
            </a:extLst>
          </p:cNvPr>
          <p:cNvGrpSpPr/>
          <p:nvPr/>
        </p:nvGrpSpPr>
        <p:grpSpPr>
          <a:xfrm>
            <a:off x="10229856" y="469281"/>
            <a:ext cx="1231867" cy="526650"/>
            <a:chOff x="10521622" y="314434"/>
            <a:chExt cx="1231867" cy="52665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3B5F512-6053-4D90-A49C-FA655FDD0791}"/>
                </a:ext>
              </a:extLst>
            </p:cNvPr>
            <p:cNvSpPr/>
            <p:nvPr/>
          </p:nvSpPr>
          <p:spPr>
            <a:xfrm>
              <a:off x="11189464" y="314434"/>
              <a:ext cx="564025" cy="5191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Graphic 35" descr="Water outline">
              <a:extLst>
                <a:ext uri="{FF2B5EF4-FFF2-40B4-BE49-F238E27FC236}">
                  <a16:creationId xmlns:a16="http://schemas.microsoft.com/office/drawing/2014/main" id="{D1016396-1B2C-4878-A730-FF8C1B13A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85210" y="394943"/>
              <a:ext cx="372535" cy="358093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B56E95A-6C54-465D-AB32-9E1597FDCCF8}"/>
                </a:ext>
              </a:extLst>
            </p:cNvPr>
            <p:cNvSpPr/>
            <p:nvPr/>
          </p:nvSpPr>
          <p:spPr>
            <a:xfrm>
              <a:off x="10521622" y="319876"/>
              <a:ext cx="566928" cy="5212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Graphic 37" descr="Thermometer with solid fill">
              <a:extLst>
                <a:ext uri="{FF2B5EF4-FFF2-40B4-BE49-F238E27FC236}">
                  <a16:creationId xmlns:a16="http://schemas.microsoft.com/office/drawing/2014/main" id="{142C1474-354F-41FD-A935-E324C8766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354409">
              <a:off x="10617859" y="393056"/>
              <a:ext cx="374452" cy="359540"/>
            </a:xfrm>
            <a:prstGeom prst="rect">
              <a:avLst/>
            </a:prstGeom>
          </p:spPr>
        </p:pic>
      </p:grp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FD4B4528-0D83-4383-888A-1476C10A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5</a:t>
            </a:fld>
            <a:endParaRPr lang="en-GB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7E2BC2A-ADAB-DD03-C7C0-D341C497C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12" y="1149079"/>
            <a:ext cx="9272085" cy="5389833"/>
          </a:xfrm>
          <a:prstGeom prst="rect">
            <a:avLst/>
          </a:prstGeom>
        </p:spPr>
      </p:pic>
      <p:sp>
        <p:nvSpPr>
          <p:cNvPr id="21" name="Rectangle 19">
            <a:extLst>
              <a:ext uri="{FF2B5EF4-FFF2-40B4-BE49-F238E27FC236}">
                <a16:creationId xmlns:a16="http://schemas.microsoft.com/office/drawing/2014/main" id="{7567CEE5-351D-F62D-F685-2FD6D0C53A65}"/>
              </a:ext>
            </a:extLst>
          </p:cNvPr>
          <p:cNvSpPr/>
          <p:nvPr/>
        </p:nvSpPr>
        <p:spPr>
          <a:xfrm>
            <a:off x="500294" y="103205"/>
            <a:ext cx="3502694" cy="1639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TASK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233489-EFDB-F4F1-D0E5-E547646C6B96}"/>
              </a:ext>
            </a:extLst>
          </p:cNvPr>
          <p:cNvSpPr/>
          <p:nvPr/>
        </p:nvSpPr>
        <p:spPr>
          <a:xfrm>
            <a:off x="4229608" y="97080"/>
            <a:ext cx="3502694" cy="163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TASK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980227-59C7-0E05-2E4F-51C8552F0CFE}"/>
              </a:ext>
            </a:extLst>
          </p:cNvPr>
          <p:cNvSpPr/>
          <p:nvPr/>
        </p:nvSpPr>
        <p:spPr>
          <a:xfrm>
            <a:off x="7958923" y="95415"/>
            <a:ext cx="3502800" cy="165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241289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2F42829-E7A0-44AE-ACCD-C9A9435A0E26}"/>
              </a:ext>
            </a:extLst>
          </p:cNvPr>
          <p:cNvSpPr txBox="1">
            <a:spLocks/>
          </p:cNvSpPr>
          <p:nvPr/>
        </p:nvSpPr>
        <p:spPr>
          <a:xfrm>
            <a:off x="376015" y="1025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LOGISTIC REGRESSIONS MODELS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17F8DE-1D10-49E9-90A2-DF70AA4D7823}"/>
              </a:ext>
            </a:extLst>
          </p:cNvPr>
          <p:cNvGrpSpPr/>
          <p:nvPr/>
        </p:nvGrpSpPr>
        <p:grpSpPr>
          <a:xfrm>
            <a:off x="8043115" y="1113211"/>
            <a:ext cx="944469" cy="389322"/>
            <a:chOff x="10521622" y="314434"/>
            <a:chExt cx="1231867" cy="52665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BA2CC4D-2928-43F6-9F70-9980B5EEC509}"/>
                </a:ext>
              </a:extLst>
            </p:cNvPr>
            <p:cNvSpPr/>
            <p:nvPr/>
          </p:nvSpPr>
          <p:spPr>
            <a:xfrm>
              <a:off x="11189464" y="314434"/>
              <a:ext cx="564025" cy="5191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Graphic 39" descr="Water outline">
              <a:extLst>
                <a:ext uri="{FF2B5EF4-FFF2-40B4-BE49-F238E27FC236}">
                  <a16:creationId xmlns:a16="http://schemas.microsoft.com/office/drawing/2014/main" id="{EE5BAAC8-51DB-410A-98A6-9A764EB38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85210" y="394943"/>
              <a:ext cx="372535" cy="358093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701E926-2C6F-4E90-B363-904B8EFA23E9}"/>
                </a:ext>
              </a:extLst>
            </p:cNvPr>
            <p:cNvSpPr/>
            <p:nvPr/>
          </p:nvSpPr>
          <p:spPr>
            <a:xfrm>
              <a:off x="10521622" y="319876"/>
              <a:ext cx="566928" cy="5212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Graphic 41" descr="Thermometer with solid fill">
              <a:extLst>
                <a:ext uri="{FF2B5EF4-FFF2-40B4-BE49-F238E27FC236}">
                  <a16:creationId xmlns:a16="http://schemas.microsoft.com/office/drawing/2014/main" id="{250DA4E9-B230-4EFB-A534-118043DC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354409">
              <a:off x="10617859" y="393056"/>
              <a:ext cx="374452" cy="35954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10DD55-7487-480D-801A-08D1304062DB}"/>
              </a:ext>
            </a:extLst>
          </p:cNvPr>
          <p:cNvGrpSpPr/>
          <p:nvPr/>
        </p:nvGrpSpPr>
        <p:grpSpPr>
          <a:xfrm>
            <a:off x="9692958" y="3629008"/>
            <a:ext cx="1432214" cy="393273"/>
            <a:chOff x="9726855" y="351008"/>
            <a:chExt cx="1921546" cy="52970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28C7E79-0411-4DAD-AC5E-A0E88FE2FD46}"/>
                </a:ext>
              </a:extLst>
            </p:cNvPr>
            <p:cNvGrpSpPr/>
            <p:nvPr/>
          </p:nvGrpSpPr>
          <p:grpSpPr>
            <a:xfrm>
              <a:off x="11084376" y="351008"/>
              <a:ext cx="564025" cy="519111"/>
              <a:chOff x="11252447" y="321973"/>
              <a:chExt cx="564025" cy="51911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660CD0E-75CE-4E8B-AB2B-A1B24EAF731E}"/>
                  </a:ext>
                </a:extLst>
              </p:cNvPr>
              <p:cNvSpPr/>
              <p:nvPr/>
            </p:nvSpPr>
            <p:spPr>
              <a:xfrm>
                <a:off x="11252447" y="321973"/>
                <a:ext cx="564025" cy="51911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55" name="Graphic 54" descr="Plant With Roots outline">
                <a:extLst>
                  <a:ext uri="{FF2B5EF4-FFF2-40B4-BE49-F238E27FC236}">
                    <a16:creationId xmlns:a16="http://schemas.microsoft.com/office/drawing/2014/main" id="{3A87B652-B3B8-41AB-822C-BD0A9602C0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348191" y="402481"/>
                <a:ext cx="372535" cy="358093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E85811C-911F-40FC-A156-1AF99C4EBB10}"/>
                </a:ext>
              </a:extLst>
            </p:cNvPr>
            <p:cNvGrpSpPr/>
            <p:nvPr/>
          </p:nvGrpSpPr>
          <p:grpSpPr>
            <a:xfrm>
              <a:off x="9726855" y="354060"/>
              <a:ext cx="1231867" cy="526650"/>
              <a:chOff x="10521622" y="314434"/>
              <a:chExt cx="1231867" cy="52665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47C1CC4-294B-4E73-95C4-DE1882DC2B75}"/>
                  </a:ext>
                </a:extLst>
              </p:cNvPr>
              <p:cNvSpPr/>
              <p:nvPr/>
            </p:nvSpPr>
            <p:spPr>
              <a:xfrm>
                <a:off x="11189464" y="314434"/>
                <a:ext cx="564025" cy="5191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1" name="Graphic 50" descr="Water outline">
                <a:extLst>
                  <a:ext uri="{FF2B5EF4-FFF2-40B4-BE49-F238E27FC236}">
                    <a16:creationId xmlns:a16="http://schemas.microsoft.com/office/drawing/2014/main" id="{978B3965-4A3E-4C8E-A7C4-FB032DA4B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285210" y="394943"/>
                <a:ext cx="372535" cy="358093"/>
              </a:xfrm>
              <a:prstGeom prst="rect">
                <a:avLst/>
              </a:prstGeom>
            </p:spPr>
          </p:pic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74F9533-A64E-4AD3-8072-B6E3E09B99C7}"/>
                  </a:ext>
                </a:extLst>
              </p:cNvPr>
              <p:cNvSpPr/>
              <p:nvPr/>
            </p:nvSpPr>
            <p:spPr>
              <a:xfrm>
                <a:off x="10521622" y="319876"/>
                <a:ext cx="566928" cy="5212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3" name="Graphic 52" descr="Thermometer with solid fill">
                <a:extLst>
                  <a:ext uri="{FF2B5EF4-FFF2-40B4-BE49-F238E27FC236}">
                    <a16:creationId xmlns:a16="http://schemas.microsoft.com/office/drawing/2014/main" id="{A29DC47E-7A07-4490-BACF-937832A89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354409">
                <a:off x="10617859" y="393056"/>
                <a:ext cx="374452" cy="359540"/>
              </a:xfrm>
              <a:prstGeom prst="rect">
                <a:avLst/>
              </a:prstGeom>
            </p:spPr>
          </p:pic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6614A32-B51D-4BF8-BC99-78B016BFEC8E}"/>
              </a:ext>
            </a:extLst>
          </p:cNvPr>
          <p:cNvGrpSpPr/>
          <p:nvPr/>
        </p:nvGrpSpPr>
        <p:grpSpPr>
          <a:xfrm>
            <a:off x="9580371" y="466229"/>
            <a:ext cx="1921546" cy="529702"/>
            <a:chOff x="9580371" y="466229"/>
            <a:chExt cx="1921546" cy="52970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A800C43-B2B0-47D5-A49F-D6EC3FC191D3}"/>
                </a:ext>
              </a:extLst>
            </p:cNvPr>
            <p:cNvGrpSpPr/>
            <p:nvPr/>
          </p:nvGrpSpPr>
          <p:grpSpPr>
            <a:xfrm>
              <a:off x="10937892" y="466229"/>
              <a:ext cx="564025" cy="519111"/>
              <a:chOff x="11252447" y="321973"/>
              <a:chExt cx="564025" cy="51911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5CC56B0-7E67-45CB-9793-A6639FE3B3F1}"/>
                  </a:ext>
                </a:extLst>
              </p:cNvPr>
              <p:cNvSpPr/>
              <p:nvPr/>
            </p:nvSpPr>
            <p:spPr>
              <a:xfrm>
                <a:off x="11252447" y="321973"/>
                <a:ext cx="564025" cy="51911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64" name="Graphic 63" descr="Plant With Roots outline">
                <a:extLst>
                  <a:ext uri="{FF2B5EF4-FFF2-40B4-BE49-F238E27FC236}">
                    <a16:creationId xmlns:a16="http://schemas.microsoft.com/office/drawing/2014/main" id="{8FBE3F1B-7EC9-4DAC-8198-014413BB3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348191" y="402481"/>
                <a:ext cx="372535" cy="358093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8603525-B587-4EF8-88EB-D4F4FEFF4749}"/>
                </a:ext>
              </a:extLst>
            </p:cNvPr>
            <p:cNvGrpSpPr/>
            <p:nvPr/>
          </p:nvGrpSpPr>
          <p:grpSpPr>
            <a:xfrm>
              <a:off x="9580371" y="469281"/>
              <a:ext cx="1231867" cy="526650"/>
              <a:chOff x="10521622" y="314434"/>
              <a:chExt cx="1231867" cy="52665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782142D-3E60-4DFE-B2E2-392B0C7C5F4B}"/>
                  </a:ext>
                </a:extLst>
              </p:cNvPr>
              <p:cNvSpPr/>
              <p:nvPr/>
            </p:nvSpPr>
            <p:spPr>
              <a:xfrm>
                <a:off x="11189464" y="314434"/>
                <a:ext cx="564025" cy="5191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0" name="Graphic 59" descr="Water outline">
                <a:extLst>
                  <a:ext uri="{FF2B5EF4-FFF2-40B4-BE49-F238E27FC236}">
                    <a16:creationId xmlns:a16="http://schemas.microsoft.com/office/drawing/2014/main" id="{1038369E-FD40-4C4E-B86D-93910BA6A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285210" y="394943"/>
                <a:ext cx="372535" cy="358093"/>
              </a:xfrm>
              <a:prstGeom prst="rect">
                <a:avLst/>
              </a:prstGeom>
            </p:spPr>
          </p:pic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E05B721-5423-4F90-8AB0-3FD640C5E560}"/>
                  </a:ext>
                </a:extLst>
              </p:cNvPr>
              <p:cNvSpPr/>
              <p:nvPr/>
            </p:nvSpPr>
            <p:spPr>
              <a:xfrm>
                <a:off x="10521622" y="319876"/>
                <a:ext cx="566928" cy="5212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2" name="Graphic 61" descr="Thermometer with solid fill">
                <a:extLst>
                  <a:ext uri="{FF2B5EF4-FFF2-40B4-BE49-F238E27FC236}">
                    <a16:creationId xmlns:a16="http://schemas.microsoft.com/office/drawing/2014/main" id="{D1BD4F6B-60EA-4615-B7FD-4452CCA7A6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354409">
                <a:off x="10617859" y="393056"/>
                <a:ext cx="374452" cy="359540"/>
              </a:xfrm>
              <a:prstGeom prst="rect">
                <a:avLst/>
              </a:prstGeom>
            </p:spPr>
          </p:pic>
        </p:grpSp>
      </p:grp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01A16DDB-C52A-4082-86B6-8E3467D3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6</a:t>
            </a:fld>
            <a:endParaRPr lang="en-GB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147F7E6E-9F24-8B9D-AB9B-B50C99879D0A}"/>
              </a:ext>
            </a:extLst>
          </p:cNvPr>
          <p:cNvSpPr/>
          <p:nvPr/>
        </p:nvSpPr>
        <p:spPr>
          <a:xfrm>
            <a:off x="500294" y="103205"/>
            <a:ext cx="3502694" cy="163935"/>
          </a:xfrm>
          <a:prstGeom prst="rect">
            <a:avLst/>
          </a:prstGeom>
          <a:solidFill>
            <a:srgbClr val="FFD5D5"/>
          </a:solidFill>
          <a:ln>
            <a:solidFill>
              <a:srgbClr val="FF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TASK 1</a:t>
            </a: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E025A9A4-8DE3-2184-5BD3-2745752810C5}"/>
              </a:ext>
            </a:extLst>
          </p:cNvPr>
          <p:cNvSpPr/>
          <p:nvPr/>
        </p:nvSpPr>
        <p:spPr>
          <a:xfrm>
            <a:off x="4229608" y="97080"/>
            <a:ext cx="3502694" cy="163935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TASK 2</a:t>
            </a: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EAA395A4-F158-A84A-7CC2-558745FB566F}"/>
              </a:ext>
            </a:extLst>
          </p:cNvPr>
          <p:cNvSpPr/>
          <p:nvPr/>
        </p:nvSpPr>
        <p:spPr>
          <a:xfrm>
            <a:off x="7958923" y="95415"/>
            <a:ext cx="3502800" cy="165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FINAL 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a 7">
                <a:extLst>
                  <a:ext uri="{FF2B5EF4-FFF2-40B4-BE49-F238E27FC236}">
                    <a16:creationId xmlns:a16="http://schemas.microsoft.com/office/drawing/2014/main" id="{72A3C1B5-AD03-D809-0F11-DD30359454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9890736"/>
                  </p:ext>
                </p:extLst>
              </p:nvPr>
            </p:nvGraphicFramePr>
            <p:xfrm>
              <a:off x="694621" y="1590281"/>
              <a:ext cx="8389865" cy="17035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44377">
                      <a:extLst>
                        <a:ext uri="{9D8B030D-6E8A-4147-A177-3AD203B41FA5}">
                          <a16:colId xmlns:a16="http://schemas.microsoft.com/office/drawing/2014/main" val="2675787427"/>
                        </a:ext>
                      </a:extLst>
                    </a:gridCol>
                    <a:gridCol w="1018530">
                      <a:extLst>
                        <a:ext uri="{9D8B030D-6E8A-4147-A177-3AD203B41FA5}">
                          <a16:colId xmlns:a16="http://schemas.microsoft.com/office/drawing/2014/main" val="1914371564"/>
                        </a:ext>
                      </a:extLst>
                    </a:gridCol>
                    <a:gridCol w="1812211">
                      <a:extLst>
                        <a:ext uri="{9D8B030D-6E8A-4147-A177-3AD203B41FA5}">
                          <a16:colId xmlns:a16="http://schemas.microsoft.com/office/drawing/2014/main" val="440887928"/>
                        </a:ext>
                      </a:extLst>
                    </a:gridCol>
                    <a:gridCol w="627562">
                      <a:extLst>
                        <a:ext uri="{9D8B030D-6E8A-4147-A177-3AD203B41FA5}">
                          <a16:colId xmlns:a16="http://schemas.microsoft.com/office/drawing/2014/main" val="333834601"/>
                        </a:ext>
                      </a:extLst>
                    </a:gridCol>
                    <a:gridCol w="835631">
                      <a:extLst>
                        <a:ext uri="{9D8B030D-6E8A-4147-A177-3AD203B41FA5}">
                          <a16:colId xmlns:a16="http://schemas.microsoft.com/office/drawing/2014/main" val="630030578"/>
                        </a:ext>
                      </a:extLst>
                    </a:gridCol>
                    <a:gridCol w="1993432">
                      <a:extLst>
                        <a:ext uri="{9D8B030D-6E8A-4147-A177-3AD203B41FA5}">
                          <a16:colId xmlns:a16="http://schemas.microsoft.com/office/drawing/2014/main" val="8888902"/>
                        </a:ext>
                      </a:extLst>
                    </a:gridCol>
                    <a:gridCol w="958122">
                      <a:extLst>
                        <a:ext uri="{9D8B030D-6E8A-4147-A177-3AD203B41FA5}">
                          <a16:colId xmlns:a16="http://schemas.microsoft.com/office/drawing/2014/main" val="1458041248"/>
                        </a:ext>
                      </a:extLst>
                    </a:gridCol>
                  </a:tblGrid>
                  <a:tr h="329669">
                    <a:tc gridSpan="7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𝐁𝐀</m:t>
                                </m:r>
                                <m:r>
                                  <a:rPr lang="en-GB" sz="1400" b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pt-PT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GB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GB" sz="1400" b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pt-PT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PT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𝑳𝑺𝑻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PT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𝑳𝑺𝑻</m:t>
                                        </m:r>
                                      </m:e>
                                      <m:sub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𝑱𝑱𝑨𝑺𝑶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GB" sz="1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pt-PT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PT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𝑵𝑫𝑾𝑰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PT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𝑵𝑫𝑾𝑰</m:t>
                                        </m:r>
                                      </m:e>
                                      <m:sub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𝑱𝑱𝑨𝑺𝑶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pt-PT" sz="1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6483718"/>
                      </a:ext>
                    </a:extLst>
                  </a:tr>
                  <a:tr h="310790"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YEARS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INTERCEPTION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NDWI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STATISTICAL PARAMETERS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3206153"/>
                      </a:ext>
                    </a:extLst>
                  </a:tr>
                  <a:tr h="322408"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AIC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Pseudo r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1958534"/>
                      </a:ext>
                    </a:extLst>
                  </a:tr>
                  <a:tr h="246890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2003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LST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JJASO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NDWI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JJASO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-4.03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2.28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-1.28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146 905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0.305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84691719"/>
                      </a:ext>
                    </a:extLst>
                  </a:tr>
                  <a:tr h="246890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2005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-5.59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0.48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-0.84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157 302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0.048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2657021"/>
                      </a:ext>
                    </a:extLst>
                  </a:tr>
                  <a:tr h="246890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2017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-5.07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0.69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-0.90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216 542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0.088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1857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a 7">
                <a:extLst>
                  <a:ext uri="{FF2B5EF4-FFF2-40B4-BE49-F238E27FC236}">
                    <a16:creationId xmlns:a16="http://schemas.microsoft.com/office/drawing/2014/main" id="{72A3C1B5-AD03-D809-0F11-DD30359454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9890736"/>
                  </p:ext>
                </p:extLst>
              </p:nvPr>
            </p:nvGraphicFramePr>
            <p:xfrm>
              <a:off x="694621" y="1590281"/>
              <a:ext cx="8389865" cy="17035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44377">
                      <a:extLst>
                        <a:ext uri="{9D8B030D-6E8A-4147-A177-3AD203B41FA5}">
                          <a16:colId xmlns:a16="http://schemas.microsoft.com/office/drawing/2014/main" val="2675787427"/>
                        </a:ext>
                      </a:extLst>
                    </a:gridCol>
                    <a:gridCol w="1018530">
                      <a:extLst>
                        <a:ext uri="{9D8B030D-6E8A-4147-A177-3AD203B41FA5}">
                          <a16:colId xmlns:a16="http://schemas.microsoft.com/office/drawing/2014/main" val="1914371564"/>
                        </a:ext>
                      </a:extLst>
                    </a:gridCol>
                    <a:gridCol w="1812211">
                      <a:extLst>
                        <a:ext uri="{9D8B030D-6E8A-4147-A177-3AD203B41FA5}">
                          <a16:colId xmlns:a16="http://schemas.microsoft.com/office/drawing/2014/main" val="440887928"/>
                        </a:ext>
                      </a:extLst>
                    </a:gridCol>
                    <a:gridCol w="627562">
                      <a:extLst>
                        <a:ext uri="{9D8B030D-6E8A-4147-A177-3AD203B41FA5}">
                          <a16:colId xmlns:a16="http://schemas.microsoft.com/office/drawing/2014/main" val="333834601"/>
                        </a:ext>
                      </a:extLst>
                    </a:gridCol>
                    <a:gridCol w="835631">
                      <a:extLst>
                        <a:ext uri="{9D8B030D-6E8A-4147-A177-3AD203B41FA5}">
                          <a16:colId xmlns:a16="http://schemas.microsoft.com/office/drawing/2014/main" val="630030578"/>
                        </a:ext>
                      </a:extLst>
                    </a:gridCol>
                    <a:gridCol w="1993432">
                      <a:extLst>
                        <a:ext uri="{9D8B030D-6E8A-4147-A177-3AD203B41FA5}">
                          <a16:colId xmlns:a16="http://schemas.microsoft.com/office/drawing/2014/main" val="8888902"/>
                        </a:ext>
                      </a:extLst>
                    </a:gridCol>
                    <a:gridCol w="958122">
                      <a:extLst>
                        <a:ext uri="{9D8B030D-6E8A-4147-A177-3AD203B41FA5}">
                          <a16:colId xmlns:a16="http://schemas.microsoft.com/office/drawing/2014/main" val="1458041248"/>
                        </a:ext>
                      </a:extLst>
                    </a:gridCol>
                  </a:tblGrid>
                  <a:tr h="329669">
                    <a:tc gridSpan="7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1852" r="-73" b="-4481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6483718"/>
                      </a:ext>
                    </a:extLst>
                  </a:tr>
                  <a:tr h="310790"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YEARS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INTERCEPTION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NDWI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STATISTICAL PARAMETERS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3206153"/>
                      </a:ext>
                    </a:extLst>
                  </a:tr>
                  <a:tr h="322408"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AIC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Pseudo r</a:t>
                          </a:r>
                          <a:r>
                            <a:rPr lang="en-GB" sz="1400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1958534"/>
                      </a:ext>
                    </a:extLst>
                  </a:tr>
                  <a:tr h="246890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2003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12575" t="-131148" r="-613174" b="-122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-4.03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2.28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-1.28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146 905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0.305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84691719"/>
                      </a:ext>
                    </a:extLst>
                  </a:tr>
                  <a:tr h="246890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2005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-5.59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0.48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-0.84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157 302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0.048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2657021"/>
                      </a:ext>
                    </a:extLst>
                  </a:tr>
                  <a:tr h="246890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2017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-5.07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0.69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-0.90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216 542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0.088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18577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FACFCD6F-66DC-4E6C-1452-EBAF5EF1B4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8356424"/>
                  </p:ext>
                </p:extLst>
              </p:nvPr>
            </p:nvGraphicFramePr>
            <p:xfrm>
              <a:off x="694620" y="4119822"/>
              <a:ext cx="10515601" cy="194441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45793">
                      <a:extLst>
                        <a:ext uri="{9D8B030D-6E8A-4147-A177-3AD203B41FA5}">
                          <a16:colId xmlns:a16="http://schemas.microsoft.com/office/drawing/2014/main" val="3267837026"/>
                        </a:ext>
                      </a:extLst>
                    </a:gridCol>
                    <a:gridCol w="1207191">
                      <a:extLst>
                        <a:ext uri="{9D8B030D-6E8A-4147-A177-3AD203B41FA5}">
                          <a16:colId xmlns:a16="http://schemas.microsoft.com/office/drawing/2014/main" val="4184129931"/>
                        </a:ext>
                      </a:extLst>
                    </a:gridCol>
                    <a:gridCol w="1718248">
                      <a:extLst>
                        <a:ext uri="{9D8B030D-6E8A-4147-A177-3AD203B41FA5}">
                          <a16:colId xmlns:a16="http://schemas.microsoft.com/office/drawing/2014/main" val="262656106"/>
                        </a:ext>
                      </a:extLst>
                    </a:gridCol>
                    <a:gridCol w="1207191">
                      <a:extLst>
                        <a:ext uri="{9D8B030D-6E8A-4147-A177-3AD203B41FA5}">
                          <a16:colId xmlns:a16="http://schemas.microsoft.com/office/drawing/2014/main" val="864297923"/>
                        </a:ext>
                      </a:extLst>
                    </a:gridCol>
                    <a:gridCol w="1209295">
                      <a:extLst>
                        <a:ext uri="{9D8B030D-6E8A-4147-A177-3AD203B41FA5}">
                          <a16:colId xmlns:a16="http://schemas.microsoft.com/office/drawing/2014/main" val="3392242828"/>
                        </a:ext>
                      </a:extLst>
                    </a:gridCol>
                    <a:gridCol w="1209295">
                      <a:extLst>
                        <a:ext uri="{9D8B030D-6E8A-4147-A177-3AD203B41FA5}">
                          <a16:colId xmlns:a16="http://schemas.microsoft.com/office/drawing/2014/main" val="2899239783"/>
                        </a:ext>
                      </a:extLst>
                    </a:gridCol>
                    <a:gridCol w="1545793">
                      <a:extLst>
                        <a:ext uri="{9D8B030D-6E8A-4147-A177-3AD203B41FA5}">
                          <a16:colId xmlns:a16="http://schemas.microsoft.com/office/drawing/2014/main" val="2465958317"/>
                        </a:ext>
                      </a:extLst>
                    </a:gridCol>
                    <a:gridCol w="872795">
                      <a:extLst>
                        <a:ext uri="{9D8B030D-6E8A-4147-A177-3AD203B41FA5}">
                          <a16:colId xmlns:a16="http://schemas.microsoft.com/office/drawing/2014/main" val="579645337"/>
                        </a:ext>
                      </a:extLst>
                    </a:gridCol>
                  </a:tblGrid>
                  <a:tr h="325239">
                    <a:tc gridSpan="8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𝐁</m:t>
                                </m:r>
                                <m:r>
                                  <a:rPr lang="en-GB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</m:t>
                                </m:r>
                                <m:r>
                                  <a:rPr lang="en-GB" sz="1400" b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pt-PT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GB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GB" sz="1400" b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pt-PT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PT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𝑮𝑷𝑷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PT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𝑮𝑷𝑷</m:t>
                                        </m:r>
                                      </m:e>
                                      <m:sub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𝑴𝑨𝑴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GB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pt-PT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PT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𝑳𝑺𝑻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PT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𝑳𝑺𝑻</m:t>
                                        </m:r>
                                      </m:e>
                                      <m:sub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𝑱𝑱𝑨𝑺𝑶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GB" sz="1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pt-PT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PT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𝑵𝑫𝑾𝑰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PT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𝑵𝑫𝑾𝑰</m:t>
                                        </m:r>
                                      </m:e>
                                      <m:sub>
                                        <m: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𝑱𝑱𝑨𝑺𝑶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pt-PT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146510"/>
                      </a:ext>
                    </a:extLst>
                  </a:tr>
                  <a:tr h="497817"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YEARS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INTERCEPTION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GPP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NDWI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STATISTICAL PARAMETERS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025297"/>
                      </a:ext>
                    </a:extLst>
                  </a:tr>
                  <a:tr h="308763"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AIC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Pseudo r</a:t>
                          </a:r>
                          <a:r>
                            <a:rPr lang="en-GB" sz="12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05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1279371"/>
                      </a:ext>
                    </a:extLst>
                  </a:tr>
                  <a:tr h="243571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2003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GPP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MAM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LST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JJASO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NDWI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JJASO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-4.24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2.21</a:t>
                          </a:r>
                          <a:endParaRPr lang="pt-PT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-1.46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143 748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0.320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6985415"/>
                      </a:ext>
                    </a:extLst>
                  </a:tr>
                  <a:tr h="243571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2005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-5.08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2.08</a:t>
                          </a:r>
                          <a:endParaRPr lang="pt-PT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0.67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-1.45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131 395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0.205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94869070"/>
                      </a:ext>
                    </a:extLst>
                  </a:tr>
                  <a:tr h="325455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2017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-5.70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</a:t>
                          </a:r>
                          <a:endParaRPr lang="pt-PT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0.85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-0.83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208 132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0.123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64512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FACFCD6F-66DC-4E6C-1452-EBAF5EF1B4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8356424"/>
                  </p:ext>
                </p:extLst>
              </p:nvPr>
            </p:nvGraphicFramePr>
            <p:xfrm>
              <a:off x="694620" y="4119822"/>
              <a:ext cx="10515601" cy="194441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45793">
                      <a:extLst>
                        <a:ext uri="{9D8B030D-6E8A-4147-A177-3AD203B41FA5}">
                          <a16:colId xmlns:a16="http://schemas.microsoft.com/office/drawing/2014/main" val="3267837026"/>
                        </a:ext>
                      </a:extLst>
                    </a:gridCol>
                    <a:gridCol w="1207191">
                      <a:extLst>
                        <a:ext uri="{9D8B030D-6E8A-4147-A177-3AD203B41FA5}">
                          <a16:colId xmlns:a16="http://schemas.microsoft.com/office/drawing/2014/main" val="4184129931"/>
                        </a:ext>
                      </a:extLst>
                    </a:gridCol>
                    <a:gridCol w="1718248">
                      <a:extLst>
                        <a:ext uri="{9D8B030D-6E8A-4147-A177-3AD203B41FA5}">
                          <a16:colId xmlns:a16="http://schemas.microsoft.com/office/drawing/2014/main" val="262656106"/>
                        </a:ext>
                      </a:extLst>
                    </a:gridCol>
                    <a:gridCol w="1207191">
                      <a:extLst>
                        <a:ext uri="{9D8B030D-6E8A-4147-A177-3AD203B41FA5}">
                          <a16:colId xmlns:a16="http://schemas.microsoft.com/office/drawing/2014/main" val="864297923"/>
                        </a:ext>
                      </a:extLst>
                    </a:gridCol>
                    <a:gridCol w="1209295">
                      <a:extLst>
                        <a:ext uri="{9D8B030D-6E8A-4147-A177-3AD203B41FA5}">
                          <a16:colId xmlns:a16="http://schemas.microsoft.com/office/drawing/2014/main" val="3392242828"/>
                        </a:ext>
                      </a:extLst>
                    </a:gridCol>
                    <a:gridCol w="1209295">
                      <a:extLst>
                        <a:ext uri="{9D8B030D-6E8A-4147-A177-3AD203B41FA5}">
                          <a16:colId xmlns:a16="http://schemas.microsoft.com/office/drawing/2014/main" val="2899239783"/>
                        </a:ext>
                      </a:extLst>
                    </a:gridCol>
                    <a:gridCol w="1545793">
                      <a:extLst>
                        <a:ext uri="{9D8B030D-6E8A-4147-A177-3AD203B41FA5}">
                          <a16:colId xmlns:a16="http://schemas.microsoft.com/office/drawing/2014/main" val="2465958317"/>
                        </a:ext>
                      </a:extLst>
                    </a:gridCol>
                    <a:gridCol w="872795">
                      <a:extLst>
                        <a:ext uri="{9D8B030D-6E8A-4147-A177-3AD203B41FA5}">
                          <a16:colId xmlns:a16="http://schemas.microsoft.com/office/drawing/2014/main" val="579645337"/>
                        </a:ext>
                      </a:extLst>
                    </a:gridCol>
                  </a:tblGrid>
                  <a:tr h="325239">
                    <a:tc gridSpan="8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1852" r="-116" b="-50925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2146510"/>
                      </a:ext>
                    </a:extLst>
                  </a:tr>
                  <a:tr h="497817"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YEARS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INTERCEPTION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GPP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LST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NDWI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STATISTICAL PARAMETERS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025297"/>
                      </a:ext>
                    </a:extLst>
                  </a:tr>
                  <a:tr h="308763"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AIC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Pseudo r</a:t>
                          </a:r>
                          <a:r>
                            <a:rPr lang="en-GB" sz="120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05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1279371"/>
                      </a:ext>
                    </a:extLst>
                  </a:tr>
                  <a:tr h="243571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2003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28283" t="-139552" r="-644444" b="-67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-4.24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2.21</a:t>
                          </a:r>
                          <a:endParaRPr lang="pt-PT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-1.46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143 748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0.320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6985415"/>
                      </a:ext>
                    </a:extLst>
                  </a:tr>
                  <a:tr h="243571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2005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-5.08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2.08</a:t>
                          </a:r>
                          <a:endParaRPr lang="pt-PT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0.67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-1.45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131 395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0.205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94869070"/>
                      </a:ext>
                    </a:extLst>
                  </a:tr>
                  <a:tr h="325455"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2017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-5.70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</a:t>
                          </a:r>
                          <a:endParaRPr lang="pt-PT" sz="11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0.85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-0.83</a:t>
                          </a:r>
                          <a:endParaRPr lang="pt-PT" sz="1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208 132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ctr">
                            <a:lnSpc>
                              <a:spcPct val="107000"/>
                            </a:lnSpc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0.123</a:t>
                          </a:r>
                          <a:endParaRPr lang="pt-PT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6451237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645CEBD3-5695-0FD1-AF44-D4595D6028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4287" y="1313114"/>
            <a:ext cx="2381448" cy="2229611"/>
          </a:xfrm>
          <a:prstGeom prst="rect">
            <a:avLst/>
          </a:prstGeom>
        </p:spPr>
      </p:pic>
      <p:sp>
        <p:nvSpPr>
          <p:cNvPr id="36" name="Círculo: Oco 35">
            <a:extLst>
              <a:ext uri="{FF2B5EF4-FFF2-40B4-BE49-F238E27FC236}">
                <a16:creationId xmlns:a16="http://schemas.microsoft.com/office/drawing/2014/main" id="{AD1518F8-3A32-80D3-4930-549480ADEA36}"/>
              </a:ext>
            </a:extLst>
          </p:cNvPr>
          <p:cNvSpPr/>
          <p:nvPr/>
        </p:nvSpPr>
        <p:spPr>
          <a:xfrm>
            <a:off x="10644494" y="2701967"/>
            <a:ext cx="144000" cy="144000"/>
          </a:xfrm>
          <a:prstGeom prst="donu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4DAD1-0DB6-431F-8588-03909C7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72" y="1512336"/>
            <a:ext cx="10801172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/>
              <a:t>Selectivity of fires over areas </a:t>
            </a:r>
            <a:r>
              <a:rPr lang="en-GB" b="1" dirty="0"/>
              <a:t>simultaneously</a:t>
            </a:r>
            <a:r>
              <a:rPr lang="en-GB" dirty="0"/>
              <a:t> under the effect of </a:t>
            </a:r>
            <a:r>
              <a:rPr lang="en-GB" b="1" dirty="0"/>
              <a:t>hot/dry </a:t>
            </a:r>
            <a:r>
              <a:rPr lang="en-GB" dirty="0"/>
              <a:t>conditions.</a:t>
            </a:r>
          </a:p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GB" dirty="0"/>
              <a:t>Role of </a:t>
            </a:r>
            <a:r>
              <a:rPr lang="en-GB" b="1" dirty="0"/>
              <a:t>vegetation</a:t>
            </a:r>
            <a:r>
              <a:rPr lang="en-GB" dirty="0"/>
              <a:t> activity in </a:t>
            </a:r>
            <a:r>
              <a:rPr lang="en-GB" b="1" dirty="0"/>
              <a:t>spring</a:t>
            </a:r>
            <a:r>
              <a:rPr lang="en-GB" dirty="0"/>
              <a:t> was the most influent driver on BA of 2017 fire season. 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Two</a:t>
            </a:r>
            <a:r>
              <a:rPr lang="en-GB" dirty="0"/>
              <a:t> different regimes: preconditioning effects of vegetation in </a:t>
            </a:r>
            <a:r>
              <a:rPr lang="en-GB" b="1" dirty="0"/>
              <a:t>spring</a:t>
            </a:r>
            <a:r>
              <a:rPr lang="en-GB" dirty="0"/>
              <a:t> and early summer / predominance of </a:t>
            </a:r>
            <a:r>
              <a:rPr lang="en-GB" b="1" dirty="0"/>
              <a:t>fuel dryness</a:t>
            </a:r>
            <a:r>
              <a:rPr lang="en-GB" dirty="0"/>
              <a:t> in summer. </a:t>
            </a:r>
          </a:p>
          <a:p>
            <a:pPr algn="just"/>
            <a:endParaRPr lang="en-GB" dirty="0"/>
          </a:p>
          <a:p>
            <a:r>
              <a:rPr lang="en-GB" dirty="0"/>
              <a:t>Future projections show the </a:t>
            </a:r>
            <a:r>
              <a:rPr lang="en-GB" b="1" dirty="0"/>
              <a:t>increasing likelihood </a:t>
            </a:r>
            <a:r>
              <a:rPr lang="en-GB" dirty="0"/>
              <a:t>of fire seasons’ like the 2017 one occurred in Portugal.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A3C697-8292-4CAE-9837-4FE6B64BE6C0}"/>
              </a:ext>
            </a:extLst>
          </p:cNvPr>
          <p:cNvSpPr txBox="1">
            <a:spLocks/>
          </p:cNvSpPr>
          <p:nvPr/>
        </p:nvSpPr>
        <p:spPr>
          <a:xfrm>
            <a:off x="376015" y="1867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FINAL REMARKS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837D-3666-425E-A2D6-565DA4D3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CC531389-7F4E-BFB5-7239-01794AC4B4FB}"/>
              </a:ext>
            </a:extLst>
          </p:cNvPr>
          <p:cNvSpPr/>
          <p:nvPr/>
        </p:nvSpPr>
        <p:spPr>
          <a:xfrm>
            <a:off x="500294" y="103205"/>
            <a:ext cx="3502694" cy="163935"/>
          </a:xfrm>
          <a:prstGeom prst="rect">
            <a:avLst/>
          </a:prstGeom>
          <a:solidFill>
            <a:srgbClr val="FFD5D5"/>
          </a:solidFill>
          <a:ln>
            <a:solidFill>
              <a:srgbClr val="FF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TASK 1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E8B913C-D686-87CC-EBEE-94974D69FDED}"/>
              </a:ext>
            </a:extLst>
          </p:cNvPr>
          <p:cNvSpPr/>
          <p:nvPr/>
        </p:nvSpPr>
        <p:spPr>
          <a:xfrm>
            <a:off x="4229608" y="97080"/>
            <a:ext cx="3502694" cy="163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TASK 2</a:t>
            </a: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687A19E0-0568-0295-06AB-E0F422190288}"/>
              </a:ext>
            </a:extLst>
          </p:cNvPr>
          <p:cNvSpPr/>
          <p:nvPr/>
        </p:nvSpPr>
        <p:spPr>
          <a:xfrm>
            <a:off x="7958923" y="95415"/>
            <a:ext cx="3502800" cy="165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100728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DF136-B3C2-4BAD-B0B5-6901570F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7B7EA-C14C-4406-ADDB-E51AD40F9D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10" descr="Biblioteca José Pinto Peixoto – Instituto Dom Luiz da Faculdade de Ciências  da Universidade de Lisboa | Diretório BAD">
            <a:extLst>
              <a:ext uri="{FF2B5EF4-FFF2-40B4-BE49-F238E27FC236}">
                <a16:creationId xmlns:a16="http://schemas.microsoft.com/office/drawing/2014/main" id="{8849FACC-C66C-4605-97C7-3D1AF16B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62" y="5464191"/>
            <a:ext cx="2470178" cy="101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MPECAF">
            <a:extLst>
              <a:ext uri="{FF2B5EF4-FFF2-40B4-BE49-F238E27FC236}">
                <a16:creationId xmlns:a16="http://schemas.microsoft.com/office/drawing/2014/main" id="{B7FD6090-2625-4C0A-B7C4-29019C36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581" y="5082598"/>
            <a:ext cx="2064256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2A2FC1-197A-4CC2-819E-BA5DD7162645}"/>
              </a:ext>
            </a:extLst>
          </p:cNvPr>
          <p:cNvSpPr txBox="1"/>
          <p:nvPr/>
        </p:nvSpPr>
        <p:spPr>
          <a:xfrm>
            <a:off x="0" y="96253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THANK YOU !</a:t>
            </a:r>
          </a:p>
        </p:txBody>
      </p:sp>
      <p:pic>
        <p:nvPicPr>
          <p:cNvPr id="9" name="Picture 4" descr="WarmWorld – Compreender os períodos climáticos quentes do passado nos  últimos 1.5 milhões de anos">
            <a:extLst>
              <a:ext uri="{FF2B5EF4-FFF2-40B4-BE49-F238E27FC236}">
                <a16:creationId xmlns:a16="http://schemas.microsoft.com/office/drawing/2014/main" id="{32C963F8-1FD1-D961-EBBF-00E313D0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01" y="5678506"/>
            <a:ext cx="2323887" cy="6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GU General Assembly 2022 – International GNSS Service">
            <a:extLst>
              <a:ext uri="{FF2B5EF4-FFF2-40B4-BE49-F238E27FC236}">
                <a16:creationId xmlns:a16="http://schemas.microsoft.com/office/drawing/2014/main" id="{952D8708-004D-6109-BE08-DFC83EFAD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2" y="142839"/>
            <a:ext cx="3066151" cy="10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0F1A8A4-13E5-FFE7-5178-A2D04BF787E4}"/>
              </a:ext>
            </a:extLst>
          </p:cNvPr>
          <p:cNvGrpSpPr/>
          <p:nvPr/>
        </p:nvGrpSpPr>
        <p:grpSpPr>
          <a:xfrm>
            <a:off x="2975713" y="2195698"/>
            <a:ext cx="6010543" cy="2993824"/>
            <a:chOff x="5605328" y="2115774"/>
            <a:chExt cx="6010543" cy="2993824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035A42FF-B07B-4BB6-D98C-FA89318702DD}"/>
                </a:ext>
              </a:extLst>
            </p:cNvPr>
            <p:cNvSpPr txBox="1"/>
            <p:nvPr/>
          </p:nvSpPr>
          <p:spPr>
            <a:xfrm>
              <a:off x="5605328" y="2115774"/>
              <a:ext cx="601054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chemeClr val="accent2">
                      <a:lumMod val="75000"/>
                    </a:schemeClr>
                  </a:solidFill>
                </a:rPr>
                <a:t>WORK UNDER REVIEW ON </a:t>
              </a:r>
              <a:r>
                <a:rPr lang="pt-PT" b="1" i="1" dirty="0">
                  <a:solidFill>
                    <a:schemeClr val="accent2">
                      <a:lumMod val="75000"/>
                    </a:schemeClr>
                  </a:solidFill>
                </a:rPr>
                <a:t>ENVIRONMENTAL RESEARCH LETTERS</a:t>
              </a:r>
              <a:endParaRPr lang="pt-PT" sz="1600" b="1" i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endParaRPr lang="pt-PT" dirty="0"/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6C703AE4-DC3D-508C-8990-F93B6EA3F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5328" y="2655552"/>
              <a:ext cx="6010543" cy="2454046"/>
            </a:xfrm>
            <a:prstGeom prst="rect">
              <a:avLst/>
            </a:prstGeom>
          </p:spPr>
        </p:pic>
      </p:grp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487C4F95-97EB-E505-D3A6-0BA3FBCC3FAB}"/>
              </a:ext>
            </a:extLst>
          </p:cNvPr>
          <p:cNvCxnSpPr/>
          <p:nvPr/>
        </p:nvCxnSpPr>
        <p:spPr>
          <a:xfrm>
            <a:off x="2975713" y="2613804"/>
            <a:ext cx="6010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20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E165602-7575-426A-9F9A-298E0CE929CE}"/>
              </a:ext>
            </a:extLst>
          </p:cNvPr>
          <p:cNvSpPr txBox="1">
            <a:spLocks/>
          </p:cNvSpPr>
          <p:nvPr/>
        </p:nvSpPr>
        <p:spPr>
          <a:xfrm>
            <a:off x="376015" y="1025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PRE-FIRE &amp; FIRE SEASON CONDITIONS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C121A3-9E5C-4664-B8FC-7DB838CA4CDD}"/>
              </a:ext>
            </a:extLst>
          </p:cNvPr>
          <p:cNvGrpSpPr/>
          <p:nvPr/>
        </p:nvGrpSpPr>
        <p:grpSpPr>
          <a:xfrm>
            <a:off x="9580371" y="466229"/>
            <a:ext cx="1921546" cy="529702"/>
            <a:chOff x="9580371" y="466229"/>
            <a:chExt cx="1921546" cy="52970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EE5FD9B-D015-4458-B356-39CE5F33DFAB}"/>
                </a:ext>
              </a:extLst>
            </p:cNvPr>
            <p:cNvGrpSpPr/>
            <p:nvPr/>
          </p:nvGrpSpPr>
          <p:grpSpPr>
            <a:xfrm>
              <a:off x="10937892" y="466229"/>
              <a:ext cx="564025" cy="519111"/>
              <a:chOff x="11252447" y="321973"/>
              <a:chExt cx="564025" cy="519111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A4CCA43-2C23-443D-A2B4-22635449BA89}"/>
                  </a:ext>
                </a:extLst>
              </p:cNvPr>
              <p:cNvSpPr/>
              <p:nvPr/>
            </p:nvSpPr>
            <p:spPr>
              <a:xfrm>
                <a:off x="11252447" y="321973"/>
                <a:ext cx="564025" cy="51911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2" name="Graphic 41" descr="Plant With Roots outline">
                <a:extLst>
                  <a:ext uri="{FF2B5EF4-FFF2-40B4-BE49-F238E27FC236}">
                    <a16:creationId xmlns:a16="http://schemas.microsoft.com/office/drawing/2014/main" id="{A59794B7-DB72-486C-8FD9-B339D9EA5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348191" y="402481"/>
                <a:ext cx="372535" cy="358093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2D49710-481D-4437-8F07-7903E114E464}"/>
                </a:ext>
              </a:extLst>
            </p:cNvPr>
            <p:cNvGrpSpPr/>
            <p:nvPr/>
          </p:nvGrpSpPr>
          <p:grpSpPr>
            <a:xfrm>
              <a:off x="9580371" y="469281"/>
              <a:ext cx="1231867" cy="526650"/>
              <a:chOff x="10521622" y="314434"/>
              <a:chExt cx="1231867" cy="526650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5BE003E-2B2F-493F-AA49-B8203056C479}"/>
                  </a:ext>
                </a:extLst>
              </p:cNvPr>
              <p:cNvSpPr/>
              <p:nvPr/>
            </p:nvSpPr>
            <p:spPr>
              <a:xfrm>
                <a:off x="11189464" y="314434"/>
                <a:ext cx="564025" cy="5191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3" name="Graphic 52" descr="Water outline">
                <a:extLst>
                  <a:ext uri="{FF2B5EF4-FFF2-40B4-BE49-F238E27FC236}">
                    <a16:creationId xmlns:a16="http://schemas.microsoft.com/office/drawing/2014/main" id="{E785A38E-DB57-47FB-9261-ABFD80F6F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285210" y="394943"/>
                <a:ext cx="372535" cy="358093"/>
              </a:xfrm>
              <a:prstGeom prst="rect">
                <a:avLst/>
              </a:prstGeom>
            </p:spPr>
          </p:pic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1BD26A8-B131-4A45-BC16-9ED2101C95B5}"/>
                  </a:ext>
                </a:extLst>
              </p:cNvPr>
              <p:cNvSpPr/>
              <p:nvPr/>
            </p:nvSpPr>
            <p:spPr>
              <a:xfrm>
                <a:off x="10521622" y="319876"/>
                <a:ext cx="566928" cy="5212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5" name="Graphic 54" descr="Thermometer with solid fill">
                <a:extLst>
                  <a:ext uri="{FF2B5EF4-FFF2-40B4-BE49-F238E27FC236}">
                    <a16:creationId xmlns:a16="http://schemas.microsoft.com/office/drawing/2014/main" id="{5B461C3B-7CAD-47D7-9DAE-985BD86C2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354409">
                <a:off x="10617859" y="393056"/>
                <a:ext cx="374452" cy="359540"/>
              </a:xfrm>
              <a:prstGeom prst="rect">
                <a:avLst/>
              </a:prstGeom>
            </p:spPr>
          </p:pic>
        </p:grpSp>
      </p:grp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2C2A861F-C4C6-40C0-B21C-0B664374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B503-5916-4CCA-8F63-6BAB892AC0E4}" type="slidenum">
              <a:rPr lang="en-GB" smtClean="0"/>
              <a:t>9</a:t>
            </a:fld>
            <a:endParaRPr lang="en-GB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37C2F8-DE8D-2BA2-66EA-93B75A5728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7" y="1144281"/>
            <a:ext cx="9546155" cy="5238996"/>
          </a:xfrm>
          <a:prstGeom prst="rect">
            <a:avLst/>
          </a:prstGeom>
        </p:spPr>
      </p:pic>
      <p:sp>
        <p:nvSpPr>
          <p:cNvPr id="2" name="Círculo: Oco 1">
            <a:extLst>
              <a:ext uri="{FF2B5EF4-FFF2-40B4-BE49-F238E27FC236}">
                <a16:creationId xmlns:a16="http://schemas.microsoft.com/office/drawing/2014/main" id="{50E26020-9991-CCB6-A0FE-3899B3C9EA69}"/>
              </a:ext>
            </a:extLst>
          </p:cNvPr>
          <p:cNvSpPr/>
          <p:nvPr/>
        </p:nvSpPr>
        <p:spPr>
          <a:xfrm>
            <a:off x="9508371" y="4571998"/>
            <a:ext cx="144000" cy="144000"/>
          </a:xfrm>
          <a:prstGeom prst="don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8" name="Círculo: Oco 17">
            <a:extLst>
              <a:ext uri="{FF2B5EF4-FFF2-40B4-BE49-F238E27FC236}">
                <a16:creationId xmlns:a16="http://schemas.microsoft.com/office/drawing/2014/main" id="{456B20F0-6721-E85B-AADF-D2BAD8EE4972}"/>
              </a:ext>
            </a:extLst>
          </p:cNvPr>
          <p:cNvSpPr/>
          <p:nvPr/>
        </p:nvSpPr>
        <p:spPr>
          <a:xfrm>
            <a:off x="8610600" y="4959530"/>
            <a:ext cx="144000" cy="144000"/>
          </a:xfrm>
          <a:prstGeom prst="don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0" name="Círculo: Oco 29">
            <a:extLst>
              <a:ext uri="{FF2B5EF4-FFF2-40B4-BE49-F238E27FC236}">
                <a16:creationId xmlns:a16="http://schemas.microsoft.com/office/drawing/2014/main" id="{5D822218-EA4F-388F-AE37-9007259C5716}"/>
              </a:ext>
            </a:extLst>
          </p:cNvPr>
          <p:cNvSpPr/>
          <p:nvPr/>
        </p:nvSpPr>
        <p:spPr>
          <a:xfrm>
            <a:off x="9321094" y="2233253"/>
            <a:ext cx="144000" cy="144000"/>
          </a:xfrm>
          <a:prstGeom prst="donu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15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5034</TotalTime>
  <Words>404</Words>
  <Application>Microsoft Office PowerPoint</Application>
  <PresentationFormat>Ecrã Panorâmico</PresentationFormat>
  <Paragraphs>113</Paragraphs>
  <Slides>9</Slides>
  <Notes>0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Gadugi</vt:lpstr>
      <vt:lpstr>Palatino Linotype</vt:lpstr>
      <vt:lpstr>Times New Roman</vt:lpstr>
      <vt:lpstr>Office Theme</vt:lpstr>
      <vt:lpstr>THE IMPACTS OF THE 2017 CATASTROPHIC FIRE SEASON IN PORTUGAL ON VEGETATION PRODUCTIVITY</vt:lpstr>
      <vt:lpstr>Apresentação do PowerPoint</vt:lpstr>
      <vt:lpstr>MAIN GOAL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BETWEEN HOT AND DRY CONDITIONS AND VEGETATION DYNAMICS IN THE 2017 FIRE SEASON IN PORTUGAL</dc:title>
  <dc:creator>Tiago Miguel Rivero Ermitão Rodrigues da Silva</dc:creator>
  <cp:lastModifiedBy>Tiago Silva</cp:lastModifiedBy>
  <cp:revision>18</cp:revision>
  <dcterms:created xsi:type="dcterms:W3CDTF">2022-03-07T11:30:26Z</dcterms:created>
  <dcterms:modified xsi:type="dcterms:W3CDTF">2022-05-23T23:35:36Z</dcterms:modified>
</cp:coreProperties>
</file>