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603" r:id="rId2"/>
    <p:sldId id="601" r:id="rId3"/>
    <p:sldId id="558" r:id="rId4"/>
    <p:sldId id="599" r:id="rId5"/>
    <p:sldId id="600" r:id="rId6"/>
    <p:sldId id="602" r:id="rId7"/>
    <p:sldId id="596" r:id="rId8"/>
    <p:sldId id="59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E38EE-A365-4423-B9BB-1C9C8CBE552B}" v="23" dt="2022-05-22T11:58:06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griti Tiwari" userId="c493f445-a7ea-4946-bc6f-f311f30654de" providerId="ADAL" clId="{936E38EE-A365-4423-B9BB-1C9C8CBE552B}"/>
    <pc:docChg chg="custSel modSld">
      <pc:chgData name="Jagriti Tiwari" userId="c493f445-a7ea-4946-bc6f-f311f30654de" providerId="ADAL" clId="{936E38EE-A365-4423-B9BB-1C9C8CBE552B}" dt="2022-05-23T05:04:18.374" v="121" actId="20577"/>
      <pc:docMkLst>
        <pc:docMk/>
      </pc:docMkLst>
      <pc:sldChg chg="delSp modSp mod">
        <pc:chgData name="Jagriti Tiwari" userId="c493f445-a7ea-4946-bc6f-f311f30654de" providerId="ADAL" clId="{936E38EE-A365-4423-B9BB-1C9C8CBE552B}" dt="2022-05-22T12:00:52.640" v="94" actId="1076"/>
        <pc:sldMkLst>
          <pc:docMk/>
          <pc:sldMk cId="3227471335" sldId="558"/>
        </pc:sldMkLst>
        <pc:spChg chg="del">
          <ac:chgData name="Jagriti Tiwari" userId="c493f445-a7ea-4946-bc6f-f311f30654de" providerId="ADAL" clId="{936E38EE-A365-4423-B9BB-1C9C8CBE552B}" dt="2022-05-22T11:49:43.729" v="65" actId="478"/>
          <ac:spMkLst>
            <pc:docMk/>
            <pc:sldMk cId="3227471335" sldId="558"/>
            <ac:spMk id="2" creationId="{A4C949F6-FBF3-4068-BB05-85C8232EB282}"/>
          </ac:spMkLst>
        </pc:spChg>
        <pc:spChg chg="mod">
          <ac:chgData name="Jagriti Tiwari" userId="c493f445-a7ea-4946-bc6f-f311f30654de" providerId="ADAL" clId="{936E38EE-A365-4423-B9BB-1C9C8CBE552B}" dt="2022-05-22T12:00:52.640" v="94" actId="1076"/>
          <ac:spMkLst>
            <pc:docMk/>
            <pc:sldMk cId="3227471335" sldId="558"/>
            <ac:spMk id="107" creationId="{311B7BFE-8321-4046-AA16-116D95EFE8B7}"/>
          </ac:spMkLst>
        </pc:spChg>
      </pc:sldChg>
      <pc:sldChg chg="modSp mod">
        <pc:chgData name="Jagriti Tiwari" userId="c493f445-a7ea-4946-bc6f-f311f30654de" providerId="ADAL" clId="{936E38EE-A365-4423-B9BB-1C9C8CBE552B}" dt="2022-05-22T11:45:47.592" v="63" actId="207"/>
        <pc:sldMkLst>
          <pc:docMk/>
          <pc:sldMk cId="3589462056" sldId="590"/>
        </pc:sldMkLst>
        <pc:spChg chg="mod">
          <ac:chgData name="Jagriti Tiwari" userId="c493f445-a7ea-4946-bc6f-f311f30654de" providerId="ADAL" clId="{936E38EE-A365-4423-B9BB-1C9C8CBE552B}" dt="2022-05-22T11:45:47.592" v="63" actId="207"/>
          <ac:spMkLst>
            <pc:docMk/>
            <pc:sldMk cId="3589462056" sldId="590"/>
            <ac:spMk id="4" creationId="{7E0E3F20-0A5F-4F43-94F4-D9E36913782A}"/>
          </ac:spMkLst>
        </pc:spChg>
      </pc:sldChg>
      <pc:sldChg chg="addSp delSp modSp mod">
        <pc:chgData name="Jagriti Tiwari" userId="c493f445-a7ea-4946-bc6f-f311f30654de" providerId="ADAL" clId="{936E38EE-A365-4423-B9BB-1C9C8CBE552B}" dt="2022-05-22T11:56:05.494" v="83" actId="14100"/>
        <pc:sldMkLst>
          <pc:docMk/>
          <pc:sldMk cId="2894346860" sldId="599"/>
        </pc:sldMkLst>
        <pc:spChg chg="del">
          <ac:chgData name="Jagriti Tiwari" userId="c493f445-a7ea-4946-bc6f-f311f30654de" providerId="ADAL" clId="{936E38EE-A365-4423-B9BB-1C9C8CBE552B}" dt="2022-05-22T11:36:25.165" v="23" actId="21"/>
          <ac:spMkLst>
            <pc:docMk/>
            <pc:sldMk cId="2894346860" sldId="599"/>
            <ac:spMk id="4" creationId="{33BB5730-06A4-47BC-8EDF-636E5CA1393A}"/>
          </ac:spMkLst>
        </pc:spChg>
        <pc:spChg chg="add mod">
          <ac:chgData name="Jagriti Tiwari" userId="c493f445-a7ea-4946-bc6f-f311f30654de" providerId="ADAL" clId="{936E38EE-A365-4423-B9BB-1C9C8CBE552B}" dt="2022-05-22T11:56:05.494" v="83" actId="14100"/>
          <ac:spMkLst>
            <pc:docMk/>
            <pc:sldMk cId="2894346860" sldId="599"/>
            <ac:spMk id="5" creationId="{AAD87EEC-96CD-45E9-AC31-F4499528D2C0}"/>
          </ac:spMkLst>
        </pc:spChg>
        <pc:picChg chg="mod">
          <ac:chgData name="Jagriti Tiwari" userId="c493f445-a7ea-4946-bc6f-f311f30654de" providerId="ADAL" clId="{936E38EE-A365-4423-B9BB-1C9C8CBE552B}" dt="2022-05-22T11:36:49.817" v="29" actId="14100"/>
          <ac:picMkLst>
            <pc:docMk/>
            <pc:sldMk cId="2894346860" sldId="599"/>
            <ac:picMk id="2" creationId="{6D68A379-5CDC-4DA3-978D-738A8676B1F9}"/>
          </ac:picMkLst>
        </pc:picChg>
      </pc:sldChg>
      <pc:sldChg chg="addSp delSp modSp">
        <pc:chgData name="Jagriti Tiwari" userId="c493f445-a7ea-4946-bc6f-f311f30654de" providerId="ADAL" clId="{936E38EE-A365-4423-B9BB-1C9C8CBE552B}" dt="2022-05-22T11:57:13.870" v="84" actId="255"/>
        <pc:sldMkLst>
          <pc:docMk/>
          <pc:sldMk cId="941371824" sldId="600"/>
        </pc:sldMkLst>
        <pc:spChg chg="del">
          <ac:chgData name="Jagriti Tiwari" userId="c493f445-a7ea-4946-bc6f-f311f30654de" providerId="ADAL" clId="{936E38EE-A365-4423-B9BB-1C9C8CBE552B}" dt="2022-05-22T11:39:00.636" v="34" actId="21"/>
          <ac:spMkLst>
            <pc:docMk/>
            <pc:sldMk cId="941371824" sldId="600"/>
            <ac:spMk id="3" creationId="{A34990C6-DA46-4823-90B3-8D337D23529B}"/>
          </ac:spMkLst>
        </pc:spChg>
        <pc:spChg chg="add mod">
          <ac:chgData name="Jagriti Tiwari" userId="c493f445-a7ea-4946-bc6f-f311f30654de" providerId="ADAL" clId="{936E38EE-A365-4423-B9BB-1C9C8CBE552B}" dt="2022-05-22T11:57:13.870" v="84" actId="255"/>
          <ac:spMkLst>
            <pc:docMk/>
            <pc:sldMk cId="941371824" sldId="600"/>
            <ac:spMk id="5" creationId="{22849C9E-E09C-4F26-9921-F6F3F545E5F5}"/>
          </ac:spMkLst>
        </pc:spChg>
        <pc:picChg chg="mod">
          <ac:chgData name="Jagriti Tiwari" userId="c493f445-a7ea-4946-bc6f-f311f30654de" providerId="ADAL" clId="{936E38EE-A365-4423-B9BB-1C9C8CBE552B}" dt="2022-05-22T11:41:01.826" v="51"/>
          <ac:picMkLst>
            <pc:docMk/>
            <pc:sldMk cId="941371824" sldId="600"/>
            <ac:picMk id="1025" creationId="{A6206953-CFC8-4401-9093-5A5FF2CFD314}"/>
          </ac:picMkLst>
        </pc:picChg>
      </pc:sldChg>
      <pc:sldChg chg="modSp mod">
        <pc:chgData name="Jagriti Tiwari" userId="c493f445-a7ea-4946-bc6f-f311f30654de" providerId="ADAL" clId="{936E38EE-A365-4423-B9BB-1C9C8CBE552B}" dt="2022-05-22T11:55:11.148" v="77" actId="14100"/>
        <pc:sldMkLst>
          <pc:docMk/>
          <pc:sldMk cId="4136521804" sldId="601"/>
        </pc:sldMkLst>
        <pc:spChg chg="mod">
          <ac:chgData name="Jagriti Tiwari" userId="c493f445-a7ea-4946-bc6f-f311f30654de" providerId="ADAL" clId="{936E38EE-A365-4423-B9BB-1C9C8CBE552B}" dt="2022-05-22T11:53:03.718" v="73" actId="1076"/>
          <ac:spMkLst>
            <pc:docMk/>
            <pc:sldMk cId="4136521804" sldId="601"/>
            <ac:spMk id="13" creationId="{01139C89-2E1A-4277-BE2C-345509A71E74}"/>
          </ac:spMkLst>
        </pc:spChg>
        <pc:spChg chg="mod">
          <ac:chgData name="Jagriti Tiwari" userId="c493f445-a7ea-4946-bc6f-f311f30654de" providerId="ADAL" clId="{936E38EE-A365-4423-B9BB-1C9C8CBE552B}" dt="2022-05-22T11:55:11.148" v="77" actId="14100"/>
          <ac:spMkLst>
            <pc:docMk/>
            <pc:sldMk cId="4136521804" sldId="601"/>
            <ac:spMk id="14" creationId="{2208CA12-9DE0-4555-8D7A-CFE4364CB89C}"/>
          </ac:spMkLst>
        </pc:spChg>
        <pc:picChg chg="mod">
          <ac:chgData name="Jagriti Tiwari" userId="c493f445-a7ea-4946-bc6f-f311f30654de" providerId="ADAL" clId="{936E38EE-A365-4423-B9BB-1C9C8CBE552B}" dt="2022-05-22T11:53:11.841" v="75" actId="14100"/>
          <ac:picMkLst>
            <pc:docMk/>
            <pc:sldMk cId="4136521804" sldId="601"/>
            <ac:picMk id="3" creationId="{6020614C-7F60-4D88-BC25-C299F10D777C}"/>
          </ac:picMkLst>
        </pc:picChg>
        <pc:picChg chg="mod">
          <ac:chgData name="Jagriti Tiwari" userId="c493f445-a7ea-4946-bc6f-f311f30654de" providerId="ADAL" clId="{936E38EE-A365-4423-B9BB-1C9C8CBE552B}" dt="2022-05-22T11:52:53.319" v="71" actId="14100"/>
          <ac:picMkLst>
            <pc:docMk/>
            <pc:sldMk cId="4136521804" sldId="601"/>
            <ac:picMk id="5" creationId="{CB7D0BD2-F51E-410C-9AD4-E4BAC5DC1B96}"/>
          </ac:picMkLst>
        </pc:picChg>
        <pc:picChg chg="mod">
          <ac:chgData name="Jagriti Tiwari" userId="c493f445-a7ea-4946-bc6f-f311f30654de" providerId="ADAL" clId="{936E38EE-A365-4423-B9BB-1C9C8CBE552B}" dt="2022-05-22T11:52:47.609" v="69" actId="14100"/>
          <ac:picMkLst>
            <pc:docMk/>
            <pc:sldMk cId="4136521804" sldId="601"/>
            <ac:picMk id="6" creationId="{FFCF647D-A75F-46E6-80F7-65357AB9BB81}"/>
          </ac:picMkLst>
        </pc:picChg>
      </pc:sldChg>
      <pc:sldChg chg="modSp mod">
        <pc:chgData name="Jagriti Tiwari" userId="c493f445-a7ea-4946-bc6f-f311f30654de" providerId="ADAL" clId="{936E38EE-A365-4423-B9BB-1C9C8CBE552B}" dt="2022-05-23T05:04:18.374" v="121" actId="20577"/>
        <pc:sldMkLst>
          <pc:docMk/>
          <pc:sldMk cId="507105958" sldId="602"/>
        </pc:sldMkLst>
        <pc:spChg chg="mod">
          <ac:chgData name="Jagriti Tiwari" userId="c493f445-a7ea-4946-bc6f-f311f30654de" providerId="ADAL" clId="{936E38EE-A365-4423-B9BB-1C9C8CBE552B}" dt="2022-05-22T11:58:06.652" v="86" actId="255"/>
          <ac:spMkLst>
            <pc:docMk/>
            <pc:sldMk cId="507105958" sldId="602"/>
            <ac:spMk id="5" creationId="{C90047AF-F58A-4765-B075-07269F3317E6}"/>
          </ac:spMkLst>
        </pc:spChg>
        <pc:spChg chg="mod">
          <ac:chgData name="Jagriti Tiwari" userId="c493f445-a7ea-4946-bc6f-f311f30654de" providerId="ADAL" clId="{936E38EE-A365-4423-B9BB-1C9C8CBE552B}" dt="2022-05-22T11:43:23.761" v="54" actId="122"/>
          <ac:spMkLst>
            <pc:docMk/>
            <pc:sldMk cId="507105958" sldId="602"/>
            <ac:spMk id="7" creationId="{0EB64697-2B86-4F26-9559-6E2478B0FBFB}"/>
          </ac:spMkLst>
        </pc:spChg>
        <pc:graphicFrameChg chg="mod modGraphic">
          <ac:chgData name="Jagriti Tiwari" userId="c493f445-a7ea-4946-bc6f-f311f30654de" providerId="ADAL" clId="{936E38EE-A365-4423-B9BB-1C9C8CBE552B}" dt="2022-05-22T11:43:32.702" v="55" actId="14100"/>
          <ac:graphicFrameMkLst>
            <pc:docMk/>
            <pc:sldMk cId="507105958" sldId="602"/>
            <ac:graphicFrameMk id="2" creationId="{32E4C301-B719-450A-880D-15D02238E7BD}"/>
          </ac:graphicFrameMkLst>
        </pc:graphicFrameChg>
        <pc:graphicFrameChg chg="mod modGraphic">
          <ac:chgData name="Jagriti Tiwari" userId="c493f445-a7ea-4946-bc6f-f311f30654de" providerId="ADAL" clId="{936E38EE-A365-4423-B9BB-1C9C8CBE552B}" dt="2022-05-23T05:04:18.374" v="121" actId="20577"/>
          <ac:graphicFrameMkLst>
            <pc:docMk/>
            <pc:sldMk cId="507105958" sldId="602"/>
            <ac:graphicFrameMk id="4" creationId="{917E5B5B-668E-428A-977A-A49CFE1390D8}"/>
          </ac:graphicFrameMkLst>
        </pc:graphicFrameChg>
      </pc:sldChg>
      <pc:sldChg chg="modSp mod">
        <pc:chgData name="Jagriti Tiwari" userId="c493f445-a7ea-4946-bc6f-f311f30654de" providerId="ADAL" clId="{936E38EE-A365-4423-B9BB-1C9C8CBE552B}" dt="2022-05-22T11:59:44.519" v="89" actId="1076"/>
        <pc:sldMkLst>
          <pc:docMk/>
          <pc:sldMk cId="3938465389" sldId="603"/>
        </pc:sldMkLst>
        <pc:spChg chg="mod">
          <ac:chgData name="Jagriti Tiwari" userId="c493f445-a7ea-4946-bc6f-f311f30654de" providerId="ADAL" clId="{936E38EE-A365-4423-B9BB-1C9C8CBE552B}" dt="2022-05-22T11:59:20.861" v="88" actId="1076"/>
          <ac:spMkLst>
            <pc:docMk/>
            <pc:sldMk cId="3938465389" sldId="603"/>
            <ac:spMk id="3" creationId="{C59E7B1A-8FE5-4E3A-BA41-BA577139472E}"/>
          </ac:spMkLst>
        </pc:spChg>
        <pc:spChg chg="mod">
          <ac:chgData name="Jagriti Tiwari" userId="c493f445-a7ea-4946-bc6f-f311f30654de" providerId="ADAL" clId="{936E38EE-A365-4423-B9BB-1C9C8CBE552B}" dt="2022-05-22T11:47:00.063" v="64" actId="14100"/>
          <ac:spMkLst>
            <pc:docMk/>
            <pc:sldMk cId="3938465389" sldId="603"/>
            <ac:spMk id="4" creationId="{46BF5A3A-334A-4D4E-B5B0-9E225358DE36}"/>
          </ac:spMkLst>
        </pc:spChg>
        <pc:picChg chg="mod">
          <ac:chgData name="Jagriti Tiwari" userId="c493f445-a7ea-4946-bc6f-f311f30654de" providerId="ADAL" clId="{936E38EE-A365-4423-B9BB-1C9C8CBE552B}" dt="2022-05-22T11:59:44.519" v="89" actId="1076"/>
          <ac:picMkLst>
            <pc:docMk/>
            <pc:sldMk cId="3938465389" sldId="603"/>
            <ac:picMk id="5" creationId="{D34EF47D-3DAB-47D5-9389-7C5C3BB85A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07CA7-3415-42D6-984B-88805195A2E6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CAADD-5CDA-46F5-8423-A8719B54C36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889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CAADD-5CDA-46F5-8423-A8719B54C36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45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CAADD-5CDA-46F5-8423-A8719B54C362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86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5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18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551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953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63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2362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678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70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513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18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803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37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0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83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442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753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C21E-1EEA-496D-8176-B2FD2C45CCDB}" type="datetimeFigureOut">
              <a:rPr lang="en-AU" smtClean="0"/>
              <a:t>23/05/2022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5F5ABD9-393E-43D8-B253-17D66F3B39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07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9E7B1A-8FE5-4E3A-BA41-BA577139472E}"/>
              </a:ext>
            </a:extLst>
          </p:cNvPr>
          <p:cNvSpPr txBox="1"/>
          <p:nvPr/>
        </p:nvSpPr>
        <p:spPr>
          <a:xfrm>
            <a:off x="807613" y="1958423"/>
            <a:ext cx="10576773" cy="1872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Jagriti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Tiwari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Bofu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Yu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D Mark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Silburn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b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Rebecca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Bartley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c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Jo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Owens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d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Craig Matthew Thornton</a:t>
            </a:r>
            <a:r>
              <a:rPr lang="en-AU" sz="1600" i="1" baseline="300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e</a:t>
            </a:r>
            <a:r>
              <a:rPr lang="en-AU" sz="16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Andrew </a:t>
            </a:r>
            <a:r>
              <a:rPr lang="en-AU" sz="16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Brooks</a:t>
            </a:r>
            <a:r>
              <a:rPr lang="en-AU" sz="16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</a:t>
            </a:r>
            <a:r>
              <a:rPr lang="en-AU" sz="1600" i="1" baseline="300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</a:t>
            </a:r>
            <a:endParaRPr lang="en-AU" sz="1600" i="1" dirty="0">
              <a:solidFill>
                <a:srgbClr val="333399"/>
              </a:solidFill>
              <a:effectLst/>
              <a:latin typeface="Times New Roman" panose="02020603050405020304" pitchFamily="18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AU" sz="1600" i="1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AU" sz="1200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</a:t>
            </a:r>
            <a:r>
              <a:rPr lang="en-AU" sz="12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Australian</a:t>
            </a:r>
            <a:r>
              <a:rPr lang="en-AU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River Institute, School of Engineering and Built Environment, Griffith University, Nathan, Queensland, 4111, Australia</a:t>
            </a:r>
            <a:endParaRPr lang="en-AU" sz="1200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AU" sz="12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b</a:t>
            </a:r>
            <a:r>
              <a:rPr lang="en-AU" sz="12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Agricultural</a:t>
            </a:r>
            <a:r>
              <a:rPr lang="en-AU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Production Systems Research Unit, Department of Environment and Resource Management, Toowoomba, Qld 4350, Australia</a:t>
            </a:r>
            <a:endParaRPr lang="en-AU" sz="1200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AU" sz="12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c</a:t>
            </a:r>
            <a:r>
              <a:rPr lang="en-AU" sz="12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CSIRO</a:t>
            </a:r>
            <a:r>
              <a:rPr lang="en-AU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, Brisbane, Queensland 4068, Australia</a:t>
            </a:r>
            <a:endParaRPr lang="en-AU" sz="1200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GB" sz="1200" i="1" baseline="300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d</a:t>
            </a:r>
            <a:r>
              <a:rPr lang="en-AU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Centre for Agricultural Engineering, University of Southern Queensland, Toowoomba, Queensland</a:t>
            </a:r>
            <a:endParaRPr lang="en-AU" sz="1200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GB" sz="1200" i="1" baseline="30000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e</a:t>
            </a:r>
            <a:r>
              <a:rPr lang="en-GB" sz="1200" i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Department</a:t>
            </a:r>
            <a:r>
              <a:rPr lang="en-GB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of Resources, Mines, and Energy, PO Box 1762, </a:t>
            </a:r>
            <a:r>
              <a:rPr lang="en-AU" sz="1200" i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Rockhampton, Queensland, 4700, Australia</a:t>
            </a:r>
            <a:endParaRPr lang="en-AU" sz="1200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F5A3A-334A-4D4E-B5B0-9E225358DE36}"/>
              </a:ext>
            </a:extLst>
          </p:cNvPr>
          <p:cNvSpPr txBox="1"/>
          <p:nvPr/>
        </p:nvSpPr>
        <p:spPr>
          <a:xfrm>
            <a:off x="1608405" y="331805"/>
            <a:ext cx="8524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Comparing sediment yield models in grazing land</a:t>
            </a:r>
          </a:p>
        </p:txBody>
      </p:sp>
      <p:pic>
        <p:nvPicPr>
          <p:cNvPr id="5" name="Picture 4" descr="A picture containing grass, outdoor, sky, field&#10;&#10;Description generated with very high confidence">
            <a:extLst>
              <a:ext uri="{FF2B5EF4-FFF2-40B4-BE49-F238E27FC236}">
                <a16:creationId xmlns:a16="http://schemas.microsoft.com/office/drawing/2014/main" id="{D34EF47D-3DAB-47D5-9389-7C5C3BB85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20" y="3963134"/>
            <a:ext cx="6573558" cy="256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30323-5CF6-4644-BCD3-6ECA139E0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" b="381"/>
          <a:stretch/>
        </p:blipFill>
        <p:spPr>
          <a:xfrm>
            <a:off x="9903655" y="0"/>
            <a:ext cx="2288345" cy="993525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5961EF-A580-4C2D-AB81-9FB8989E1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632" y="1025242"/>
            <a:ext cx="864639" cy="864639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D7C756F9-195A-493F-9980-E88D5ACF2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776" y="1025242"/>
            <a:ext cx="864639" cy="8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6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9213D-48F7-47A9-8390-E50D1264818B}"/>
              </a:ext>
            </a:extLst>
          </p:cNvPr>
          <p:cNvSpPr txBox="1"/>
          <p:nvPr/>
        </p:nvSpPr>
        <p:spPr>
          <a:xfrm>
            <a:off x="1674055" y="272543"/>
            <a:ext cx="1074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u="sng" strike="noStrike" baseline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Springvale, Brigalow, and </a:t>
            </a:r>
            <a:r>
              <a:rPr lang="en-US" sz="2800" b="1" i="0" u="sng" strike="noStrike" baseline="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Weany</a:t>
            </a:r>
            <a:r>
              <a:rPr lang="en-US" sz="2800" b="1" i="0" u="sng" strike="noStrike" baseline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Creek catchments in </a:t>
            </a:r>
            <a:r>
              <a:rPr lang="en-AU" sz="2800" b="1" i="0" u="sng" strike="noStrike" baseline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Queensland</a:t>
            </a:r>
            <a:endParaRPr lang="en-AU" sz="2800" b="1" u="sng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020614C-7F60-4D88-BC25-C299F10D7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928843"/>
            <a:ext cx="5772443" cy="3864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D0BD2-F51E-410C-9AD4-E4BAC5DC1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r="14815"/>
          <a:stretch/>
        </p:blipFill>
        <p:spPr>
          <a:xfrm>
            <a:off x="7019778" y="3697513"/>
            <a:ext cx="4234376" cy="2366553"/>
          </a:xfrm>
          <a:prstGeom prst="rect">
            <a:avLst/>
          </a:prstGeom>
        </p:spPr>
      </p:pic>
      <p:pic>
        <p:nvPicPr>
          <p:cNvPr id="6" name="Picture 5" descr="A person walking in a field&#10;&#10;Description automatically generated with low confidence">
            <a:extLst>
              <a:ext uri="{FF2B5EF4-FFF2-40B4-BE49-F238E27FC236}">
                <a16:creationId xmlns:a16="http://schemas.microsoft.com/office/drawing/2014/main" id="{FFCF647D-A75F-46E6-80F7-65357AB9B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r="12238"/>
          <a:stretch/>
        </p:blipFill>
        <p:spPr>
          <a:xfrm>
            <a:off x="7019778" y="890328"/>
            <a:ext cx="4234376" cy="2716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3C116-9EF3-4DEA-BBDE-9CDEB3535443}"/>
              </a:ext>
            </a:extLst>
          </p:cNvPr>
          <p:cNvSpPr txBox="1"/>
          <p:nvPr/>
        </p:nvSpPr>
        <p:spPr>
          <a:xfrm>
            <a:off x="8894368" y="3133218"/>
            <a:ext cx="51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F18BE-59C1-471A-8C0E-32ECC5D0FC42}"/>
              </a:ext>
            </a:extLst>
          </p:cNvPr>
          <p:cNvSpPr txBox="1"/>
          <p:nvPr/>
        </p:nvSpPr>
        <p:spPr>
          <a:xfrm>
            <a:off x="8833899" y="5597482"/>
            <a:ext cx="51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39C89-2E1A-4277-BE2C-345509A71E74}"/>
              </a:ext>
            </a:extLst>
          </p:cNvPr>
          <p:cNvSpPr txBox="1"/>
          <p:nvPr/>
        </p:nvSpPr>
        <p:spPr>
          <a:xfrm>
            <a:off x="1087902" y="4693389"/>
            <a:ext cx="500809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Springvale (9.6 ha), Brigalow (12.7 ha), and the </a:t>
            </a:r>
            <a:r>
              <a:rPr lang="en-AU" sz="17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Weany</a:t>
            </a:r>
            <a:r>
              <a:rPr lang="en-AU" sz="17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creek (1400 ha) catchments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700" dirty="0">
                <a:solidFill>
                  <a:srgbClr val="333399"/>
                </a:solidFill>
                <a:latin typeface="Times New Roman" panose="02020603050405020304" pitchFamily="18" charset="0"/>
                <a:ea typeface="DengXian" panose="020B0503020204020204"/>
              </a:rPr>
              <a:t>They</a:t>
            </a:r>
            <a:r>
              <a:rPr lang="en-AU" sz="17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</a:rPr>
              <a:t> are predominantly covered with grass and experienced hillslope erosion and sediment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8CA12-9DE0-4555-8D7A-CFE4364CB89C}"/>
              </a:ext>
            </a:extLst>
          </p:cNvPr>
          <p:cNvSpPr txBox="1"/>
          <p:nvPr/>
        </p:nvSpPr>
        <p:spPr>
          <a:xfrm>
            <a:off x="7019778" y="6138480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Brigalow grazed, (b) Springvale, Central QLD (Images taken in June 2018)</a:t>
            </a:r>
          </a:p>
        </p:txBody>
      </p:sp>
    </p:spTree>
    <p:extLst>
      <p:ext uri="{BB962C8B-B14F-4D97-AF65-F5344CB8AC3E}">
        <p14:creationId xmlns:p14="http://schemas.microsoft.com/office/powerpoint/2010/main" val="413652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311B7BFE-8321-4046-AA16-116D95EFE8B7}"/>
              </a:ext>
            </a:extLst>
          </p:cNvPr>
          <p:cNvSpPr txBox="1"/>
          <p:nvPr/>
        </p:nvSpPr>
        <p:spPr>
          <a:xfrm>
            <a:off x="278771" y="1127212"/>
            <a:ext cx="3882320" cy="486421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the RUSLE/MUSLE without calibration,</a:t>
            </a:r>
          </a:p>
          <a:p>
            <a:pPr algn="just">
              <a:lnSpc>
                <a:spcPct val="150000"/>
              </a:lnSpc>
            </a:pPr>
            <a:endParaRPr lang="en-US" sz="19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9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effect of EI</a:t>
            </a:r>
            <a:r>
              <a:rPr lang="en-US" sz="1900" baseline="-25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9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runoff, peak runoff rate, and the C-factor on annual sediment yield,</a:t>
            </a:r>
          </a:p>
          <a:p>
            <a:pPr algn="just">
              <a:lnSpc>
                <a:spcPct val="150000"/>
              </a:lnSpc>
            </a:pPr>
            <a:endParaRPr lang="en-US" sz="19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soil erodibility factor (K)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EB8D8-56F8-48E0-8177-FDC397529980}"/>
              </a:ext>
            </a:extLst>
          </p:cNvPr>
          <p:cNvSpPr txBox="1"/>
          <p:nvPr/>
        </p:nvSpPr>
        <p:spPr>
          <a:xfrm>
            <a:off x="2922420" y="54782"/>
            <a:ext cx="7036861" cy="6612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8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 of soil loss models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E5036E-3E39-4F6E-BD0C-03960FF82512}"/>
              </a:ext>
            </a:extLst>
          </p:cNvPr>
          <p:cNvCxnSpPr>
            <a:cxnSpLocks/>
            <a:stCxn id="57" idx="2"/>
            <a:endCxn id="56" idx="0"/>
          </p:cNvCxnSpPr>
          <p:nvPr/>
        </p:nvCxnSpPr>
        <p:spPr>
          <a:xfrm>
            <a:off x="8283637" y="3230688"/>
            <a:ext cx="0" cy="174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22598594-1A0E-4B66-A2CF-2BEA674CA02C}"/>
              </a:ext>
            </a:extLst>
          </p:cNvPr>
          <p:cNvSpPr/>
          <p:nvPr/>
        </p:nvSpPr>
        <p:spPr>
          <a:xfrm>
            <a:off x="4292352" y="2033525"/>
            <a:ext cx="555146" cy="139700"/>
          </a:xfrm>
          <a:prstGeom prst="rightArrow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23F9FD17-71E6-4CAE-B6B8-745A184F4920}"/>
              </a:ext>
            </a:extLst>
          </p:cNvPr>
          <p:cNvSpPr/>
          <p:nvPr/>
        </p:nvSpPr>
        <p:spPr>
          <a:xfrm>
            <a:off x="4292352" y="4121985"/>
            <a:ext cx="555146" cy="139700"/>
          </a:xfrm>
          <a:prstGeom prst="rightArrow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DDB71577-12DF-4387-AF96-F0BEE79ED899}"/>
              </a:ext>
            </a:extLst>
          </p:cNvPr>
          <p:cNvSpPr/>
          <p:nvPr/>
        </p:nvSpPr>
        <p:spPr>
          <a:xfrm>
            <a:off x="4298177" y="5268185"/>
            <a:ext cx="555146" cy="139700"/>
          </a:xfrm>
          <a:prstGeom prst="rightArrow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B0417FE-53CE-46E5-B688-BEE1FF6B37E9}"/>
              </a:ext>
            </a:extLst>
          </p:cNvPr>
          <p:cNvGrpSpPr/>
          <p:nvPr/>
        </p:nvGrpSpPr>
        <p:grpSpPr>
          <a:xfrm>
            <a:off x="4948877" y="957722"/>
            <a:ext cx="7163987" cy="5723727"/>
            <a:chOff x="4948877" y="957722"/>
            <a:chExt cx="7163987" cy="57237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939355-90B4-4912-B954-2B81918BB37A}"/>
                </a:ext>
              </a:extLst>
            </p:cNvPr>
            <p:cNvSpPr txBox="1"/>
            <p:nvPr/>
          </p:nvSpPr>
          <p:spPr>
            <a:xfrm>
              <a:off x="9460200" y="4037947"/>
              <a:ext cx="2652664" cy="30777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EI</a:t>
              </a:r>
              <a:r>
                <a:rPr lang="en-AU" sz="1400" baseline="-250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Q, </a:t>
              </a:r>
              <a:r>
                <a:rPr lang="en-AU" sz="1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Qp</a:t>
              </a:r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C-factor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26DBB7-2540-4A83-98D3-CCDB7DF70AE0}"/>
                </a:ext>
              </a:extLst>
            </p:cNvPr>
            <p:cNvSpPr txBox="1"/>
            <p:nvPr/>
          </p:nvSpPr>
          <p:spPr>
            <a:xfrm>
              <a:off x="7026491" y="957722"/>
              <a:ext cx="2433709" cy="3385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6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Models evaluated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27ACB2-3D27-4204-84C4-1A70EEA85647}"/>
                    </a:ext>
                  </a:extLst>
                </p:cNvPr>
                <p:cNvSpPr txBox="1"/>
                <p:nvPr/>
              </p:nvSpPr>
              <p:spPr>
                <a:xfrm>
                  <a:off x="4979162" y="1554356"/>
                  <a:ext cx="2047329" cy="120032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RUSLE </a:t>
                  </a:r>
                </a:p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(Renard et al 1997)</a:t>
                  </a:r>
                </a:p>
                <a:p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𝐴𝑒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sSub>
                          <m:sSubPr>
                            <m:ctrlP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sub>
                        </m:sSub>
                      </m:oMath>
                    </m:oMathPara>
                  </a14:m>
                  <a:endParaRPr lang="en-AU" sz="1200" i="1" dirty="0">
                    <a:solidFill>
                      <a:srgbClr val="333399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𝐾𝑒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𝐿𝑆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27ACB2-3D27-4204-84C4-1A70EEA856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162" y="1554356"/>
                  <a:ext cx="2047329" cy="12003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0C137AD-09E4-44F6-98DD-AE7EAE7FBC67}"/>
                    </a:ext>
                  </a:extLst>
                </p:cNvPr>
                <p:cNvSpPr txBox="1"/>
                <p:nvPr/>
              </p:nvSpPr>
              <p:spPr>
                <a:xfrm>
                  <a:off x="7304303" y="1533710"/>
                  <a:ext cx="1869033" cy="1220975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MUSLE </a:t>
                  </a:r>
                </a:p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(Williams 1975)</a:t>
                  </a:r>
                </a:p>
                <a:p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𝐴𝑒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 =11.8</m:t>
                        </m:r>
                        <m:sSup>
                          <m:sSupPr>
                            <m:ctrlP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 ×</m:t>
                            </m:r>
                            <m:sSub>
                              <m:sSubPr>
                                <m:ctrlP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</a:rPr>
                              <m:t>0.56</m:t>
                            </m:r>
                          </m:sup>
                        </m:sSup>
                      </m:oMath>
                    </m:oMathPara>
                  </a14:m>
                  <a:endParaRPr lang="en-AU" sz="1200" i="1" dirty="0">
                    <a:solidFill>
                      <a:srgbClr val="333399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𝐾𝑒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𝐿𝑆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0C137AD-09E4-44F6-98DD-AE7EAE7FBC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303" y="1533710"/>
                  <a:ext cx="1869033" cy="12209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BDCDF1-59DD-43E4-AD3A-1337ED93A949}"/>
                    </a:ext>
                  </a:extLst>
                </p:cNvPr>
                <p:cNvSpPr txBox="1"/>
                <p:nvPr/>
              </p:nvSpPr>
              <p:spPr>
                <a:xfrm>
                  <a:off x="9449663" y="1543054"/>
                  <a:ext cx="2663201" cy="119257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MUSLE</a:t>
                  </a:r>
                </a:p>
                <a:p>
                  <a:pPr algn="ctr"/>
                  <a:r>
                    <a:rPr lang="en-AU" sz="1200" b="1" dirty="0">
                      <a:solidFill>
                        <a:srgbClr val="3333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(Onstad and Foster 1975)</a:t>
                  </a:r>
                </a:p>
                <a:p>
                  <a:pPr algn="just"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𝐴𝑒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  <m:t>0.50</m:t>
                            </m:r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  <m:t>𝐸</m:t>
                            </m:r>
                            <m:sSub>
                              <m:sSubPr>
                                <m:ctrlP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  <m:t>30</m:t>
                                </m:r>
                              </m:sub>
                            </m:sSub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  <m:t>+3.42</m:t>
                            </m:r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  <m:t>𝑄</m:t>
                            </m:r>
                            <m:r>
                              <a:rPr lang="en-AU" sz="1200" i="1">
                                <a:solidFill>
                                  <a:srgbClr val="333399"/>
                                </a:solidFill>
                                <a:latin typeface="Cambria Math" panose="02040503050406030204" pitchFamily="18" charset="0"/>
                                <a:ea typeface="DengXian" panose="020B0503020204020204"/>
                                <a:cs typeface="Times New Roman" panose="020206030504050203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AU" sz="1200" i="1">
                                    <a:solidFill>
                                      <a:srgbClr val="333399"/>
                                    </a:solidFill>
                                    <a:latin typeface="Cambria Math" panose="02040503050406030204" pitchFamily="18" charset="0"/>
                                    <a:ea typeface="DengXian" panose="020B0503020204020204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>
                                  <m:fPr>
                                    <m:ctrlPr>
                                      <a:rPr lang="en-AU" sz="1200" i="1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ea typeface="DengXian" panose="020B0503020204020204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sz="1200" i="1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ea typeface="DengXian" panose="020B0503020204020204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AU" sz="1200" i="1">
                                        <a:solidFill>
                                          <a:srgbClr val="333399"/>
                                        </a:solidFill>
                                        <a:latin typeface="Cambria Math" panose="02040503050406030204" pitchFamily="18" charset="0"/>
                                        <a:ea typeface="DengXian" panose="020B0503020204020204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AU" sz="1200" i="1" dirty="0">
                    <a:solidFill>
                      <a:srgbClr val="333399"/>
                    </a:solidFill>
                    <a:latin typeface="Cambria Math" panose="02040503050406030204" pitchFamily="18" charset="0"/>
                    <a:ea typeface="DengXian" panose="020B0503020204020204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𝐾𝑒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𝐿𝑆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AU" sz="12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ea typeface="DengXian" panose="020B0503020204020204"/>
                            <a:cs typeface="Times New Roman" panose="02020603050405020304" pitchFamily="18" charset="0"/>
                          </a:rPr>
                          <m:t>𝑃</m:t>
                        </m:r>
                      </m:oMath>
                    </m:oMathPara>
                  </a14:m>
                  <a:endParaRPr lang="en-AU" sz="1200" dirty="0">
                    <a:solidFill>
                      <a:srgbClr val="333399"/>
                    </a:solidFill>
                    <a:latin typeface="Times New Roman" panose="02020603050405020304" pitchFamily="18" charset="0"/>
                    <a:ea typeface="DengXian" panose="020B0503020204020204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BDCDF1-59DD-43E4-AD3A-1337ED93A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663" y="1543054"/>
                  <a:ext cx="2663201" cy="11925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2582FE5-7882-4E05-A7E7-D9502562C95B}"/>
                </a:ext>
              </a:extLst>
            </p:cNvPr>
            <p:cNvCxnSpPr>
              <a:cxnSpLocks/>
              <a:stCxn id="14" idx="2"/>
              <a:endCxn id="57" idx="1"/>
            </p:cNvCxnSpPr>
            <p:nvPr/>
          </p:nvCxnSpPr>
          <p:spPr>
            <a:xfrm>
              <a:off x="6002827" y="2754685"/>
              <a:ext cx="1174167" cy="3221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76E1A66-8E45-40D2-BB08-E52FFCAF3D11}"/>
                </a:ext>
              </a:extLst>
            </p:cNvPr>
            <p:cNvSpPr txBox="1"/>
            <p:nvPr/>
          </p:nvSpPr>
          <p:spPr>
            <a:xfrm>
              <a:off x="7873560" y="3887954"/>
              <a:ext cx="1273041" cy="523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Regression analysis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BF7BF1-9368-4AEF-A66F-B927BED3BF98}"/>
                </a:ext>
              </a:extLst>
            </p:cNvPr>
            <p:cNvSpPr txBox="1"/>
            <p:nvPr/>
          </p:nvSpPr>
          <p:spPr>
            <a:xfrm>
              <a:off x="9959281" y="4614649"/>
              <a:ext cx="1700906" cy="3385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RUSLE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AC075D1-AFB0-49F1-8080-32E404C5D31F}"/>
                </a:ext>
              </a:extLst>
            </p:cNvPr>
            <p:cNvSpPr txBox="1"/>
            <p:nvPr/>
          </p:nvSpPr>
          <p:spPr>
            <a:xfrm>
              <a:off x="9930816" y="5109440"/>
              <a:ext cx="1700900" cy="5847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MUSLE</a:t>
              </a:r>
            </a:p>
            <a:p>
              <a:pPr algn="ctr"/>
              <a:r>
                <a:rPr lang="en-AU" sz="16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(Williams 1975)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E97A52-FDB2-47B7-B5FA-D3CECAF15B1D}"/>
                </a:ext>
              </a:extLst>
            </p:cNvPr>
            <p:cNvSpPr txBox="1"/>
            <p:nvPr/>
          </p:nvSpPr>
          <p:spPr>
            <a:xfrm>
              <a:off x="9930810" y="5850452"/>
              <a:ext cx="1700906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MUSLE</a:t>
              </a:r>
            </a:p>
            <a:p>
              <a:pPr algn="ctr"/>
              <a:r>
                <a:rPr lang="en-AU" sz="16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(Onstad and Foster 1975)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289133-01D6-44D6-AB31-291B88324DAB}"/>
                </a:ext>
              </a:extLst>
            </p:cNvPr>
            <p:cNvSpPr txBox="1"/>
            <p:nvPr/>
          </p:nvSpPr>
          <p:spPr>
            <a:xfrm>
              <a:off x="9829658" y="3394927"/>
              <a:ext cx="221328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Estimated soil loss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F8E33A-BFA3-414E-9C1D-64F7D1C5F138}"/>
                </a:ext>
              </a:extLst>
            </p:cNvPr>
            <p:cNvSpPr txBox="1"/>
            <p:nvPr/>
          </p:nvSpPr>
          <p:spPr>
            <a:xfrm>
              <a:off x="4948877" y="3394927"/>
              <a:ext cx="208568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Observed soil loss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A837172-61CE-4EE3-AE76-C161EB9752B9}"/>
                </a:ext>
              </a:extLst>
            </p:cNvPr>
            <p:cNvSpPr txBox="1"/>
            <p:nvPr/>
          </p:nvSpPr>
          <p:spPr>
            <a:xfrm>
              <a:off x="7162162" y="3405433"/>
              <a:ext cx="241230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Comparison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560565-60CA-4A75-8E33-7B1FEBD56BDE}"/>
                </a:ext>
              </a:extLst>
            </p:cNvPr>
            <p:cNvSpPr txBox="1"/>
            <p:nvPr/>
          </p:nvSpPr>
          <p:spPr>
            <a:xfrm>
              <a:off x="7176994" y="2922911"/>
              <a:ext cx="221328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soil loss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B112A77-93DB-4820-A50C-607552134DF7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9375765" y="2735625"/>
              <a:ext cx="1405499" cy="3302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4E6F0FB-1773-44CF-B158-0D13DAE6483A}"/>
                </a:ext>
              </a:extLst>
            </p:cNvPr>
            <p:cNvCxnSpPr>
              <a:cxnSpLocks/>
              <a:stCxn id="15" idx="2"/>
              <a:endCxn id="57" idx="0"/>
            </p:cNvCxnSpPr>
            <p:nvPr/>
          </p:nvCxnSpPr>
          <p:spPr>
            <a:xfrm>
              <a:off x="8238819" y="2754685"/>
              <a:ext cx="0" cy="144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D7F3AF6-5602-46C8-8BDC-C9E6E7BDF111}"/>
                </a:ext>
              </a:extLst>
            </p:cNvPr>
            <p:cNvCxnSpPr>
              <a:cxnSpLocks/>
              <a:stCxn id="52" idx="3"/>
              <a:endCxn id="56" idx="1"/>
            </p:cNvCxnSpPr>
            <p:nvPr/>
          </p:nvCxnSpPr>
          <p:spPr>
            <a:xfrm>
              <a:off x="7034565" y="3548816"/>
              <a:ext cx="127597" cy="105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91310D0-1338-460D-BAE0-4933F3912655}"/>
                </a:ext>
              </a:extLst>
            </p:cNvPr>
            <p:cNvCxnSpPr>
              <a:cxnSpLocks/>
              <a:stCxn id="56" idx="3"/>
              <a:endCxn id="51" idx="1"/>
            </p:cNvCxnSpPr>
            <p:nvPr/>
          </p:nvCxnSpPr>
          <p:spPr>
            <a:xfrm flipV="1">
              <a:off x="9574466" y="3548816"/>
              <a:ext cx="2551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55A6B11-857A-4DC0-A867-026537E97338}"/>
                </a:ext>
              </a:extLst>
            </p:cNvPr>
            <p:cNvCxnSpPr>
              <a:cxnSpLocks/>
              <a:stCxn id="81" idx="3"/>
              <a:endCxn id="72" idx="1"/>
            </p:cNvCxnSpPr>
            <p:nvPr/>
          </p:nvCxnSpPr>
          <p:spPr>
            <a:xfrm flipV="1">
              <a:off x="7176994" y="4149564"/>
              <a:ext cx="696566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362C9FE-D371-46E4-BCD0-9350A700DD5C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9146601" y="4191835"/>
              <a:ext cx="313599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38091DA-90C4-4D3B-8B89-04AEE47C3874}"/>
                </a:ext>
              </a:extLst>
            </p:cNvPr>
            <p:cNvSpPr txBox="1"/>
            <p:nvPr/>
          </p:nvSpPr>
          <p:spPr>
            <a:xfrm>
              <a:off x="5004297" y="5063910"/>
              <a:ext cx="2172697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Observed soil loss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140F22C-06C3-4EFA-9551-06F702309DD9}"/>
                </a:ext>
              </a:extLst>
            </p:cNvPr>
            <p:cNvSpPr txBox="1"/>
            <p:nvPr/>
          </p:nvSpPr>
          <p:spPr>
            <a:xfrm>
              <a:off x="7873560" y="4953203"/>
              <a:ext cx="1273041" cy="7386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Slope of Regression analysis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3539A2F-C225-4C9A-9290-5977F8E3A035}"/>
                </a:ext>
              </a:extLst>
            </p:cNvPr>
            <p:cNvSpPr txBox="1"/>
            <p:nvPr/>
          </p:nvSpPr>
          <p:spPr>
            <a:xfrm>
              <a:off x="5004297" y="3995676"/>
              <a:ext cx="2172697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Observed soil loss 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CF95DD2-9D8A-484E-9CD0-990589E20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0818" y="5217798"/>
              <a:ext cx="696566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9F8546F-8E27-4A42-BFF1-E3B38E142F6F}"/>
                </a:ext>
              </a:extLst>
            </p:cNvPr>
            <p:cNvCxnSpPr>
              <a:cxnSpLocks/>
              <a:stCxn id="79" idx="3"/>
              <a:endCxn id="47" idx="1"/>
            </p:cNvCxnSpPr>
            <p:nvPr/>
          </p:nvCxnSpPr>
          <p:spPr>
            <a:xfrm flipV="1">
              <a:off x="9146601" y="4783926"/>
              <a:ext cx="812680" cy="538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92C3213-78AB-47BF-822A-E1545215CBF7}"/>
                </a:ext>
              </a:extLst>
            </p:cNvPr>
            <p:cNvCxnSpPr>
              <a:cxnSpLocks/>
              <a:stCxn id="79" idx="3"/>
            </p:cNvCxnSpPr>
            <p:nvPr/>
          </p:nvCxnSpPr>
          <p:spPr>
            <a:xfrm flipV="1">
              <a:off x="9146601" y="5314946"/>
              <a:ext cx="784209" cy="75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B59404F-87AD-44B1-A534-2D879614520C}"/>
                </a:ext>
              </a:extLst>
            </p:cNvPr>
            <p:cNvCxnSpPr>
              <a:cxnSpLocks/>
              <a:stCxn id="79" idx="3"/>
              <a:endCxn id="49" idx="1"/>
            </p:cNvCxnSpPr>
            <p:nvPr/>
          </p:nvCxnSpPr>
          <p:spPr>
            <a:xfrm>
              <a:off x="9146601" y="5322535"/>
              <a:ext cx="784209" cy="9434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09F0CE3-4EEC-43D0-9F7D-6C439EF52D83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 flipH="1">
              <a:off x="8238820" y="1296276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747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68A379-5CDC-4DA3-978D-738A8676B1F9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93" y="956603"/>
            <a:ext cx="11493304" cy="575368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87EEC-96CD-45E9-AC31-F4499528D2C0}"/>
              </a:ext>
            </a:extLst>
          </p:cNvPr>
          <p:cNvSpPr txBox="1"/>
          <p:nvPr/>
        </p:nvSpPr>
        <p:spPr>
          <a:xfrm>
            <a:off x="351693" y="249510"/>
            <a:ext cx="11493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AU" sz="16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Regression analysis between observed annual sediment yield (t·ha</a:t>
            </a:r>
            <a:r>
              <a:rPr lang="en-AU" sz="1600" b="1" baseline="30000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-1</a:t>
            </a:r>
            <a:r>
              <a:rPr lang="en-AU" sz="16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) and relevant variables and factors for the three grazing catchments (a) Springvale, (b) Brigalow, and (c) </a:t>
            </a:r>
            <a:r>
              <a:rPr lang="en-AU" sz="1600" b="1" dirty="0" err="1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Weany</a:t>
            </a:r>
            <a:r>
              <a:rPr lang="en-AU" sz="16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Creek in Queensland, Australia</a:t>
            </a:r>
            <a:endParaRPr lang="en-AU" sz="16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DengXian" panose="020B050302020402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4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F10220-BE83-45A5-8563-9A4B6B95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A6206953-CFC8-4401-9093-5A5FF2CF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672682"/>
            <a:ext cx="11573020" cy="60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2849C9E-E09C-4F26-9921-F6F3F545E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96" y="43954"/>
            <a:ext cx="116199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zh-CN" sz="1600" b="1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Regression analyses between observed and predicted annual sediment yield without calibration (</a:t>
            </a:r>
            <a:r>
              <a:rPr kumimoji="0" lang="en-AU" altLang="zh-CN" sz="1600" b="1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t·ha</a:t>
            </a:r>
            <a:r>
              <a:rPr kumimoji="0" lang="en-AU" altLang="zh-CN" sz="1600" b="1" i="0" u="none" strike="noStrike" cap="none" normalizeH="0" baseline="3000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kumimoji="0" lang="en-AU" altLang="zh-CN" sz="1600" b="1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) using three catchments (a) Springvale, (b) Brigalow, and (c) </a:t>
            </a:r>
            <a:r>
              <a:rPr kumimoji="0" lang="en-AU" altLang="zh-CN" sz="1600" b="1" i="0" u="none" strike="noStrike" cap="none" normalizeH="0" baseline="0" dirty="0" err="1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Weany</a:t>
            </a:r>
            <a:r>
              <a:rPr kumimoji="0" lang="en-AU" altLang="zh-CN" sz="1600" b="1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 Creek in Queensland, Australia. </a:t>
            </a:r>
            <a:endParaRPr kumimoji="0" lang="en-AU" altLang="zh-CN" sz="1600" b="1" i="0" u="none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7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E4C301-B719-450A-880D-15D02238E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00660"/>
              </p:ext>
            </p:extLst>
          </p:nvPr>
        </p:nvGraphicFramePr>
        <p:xfrm>
          <a:off x="679937" y="966331"/>
          <a:ext cx="10553703" cy="191754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325002">
                  <a:extLst>
                    <a:ext uri="{9D8B030D-6E8A-4147-A177-3AD203B41FA5}">
                      <a16:colId xmlns:a16="http://schemas.microsoft.com/office/drawing/2014/main" val="1822498800"/>
                    </a:ext>
                  </a:extLst>
                </a:gridCol>
                <a:gridCol w="1775383">
                  <a:extLst>
                    <a:ext uri="{9D8B030D-6E8A-4147-A177-3AD203B41FA5}">
                      <a16:colId xmlns:a16="http://schemas.microsoft.com/office/drawing/2014/main" val="4245281878"/>
                    </a:ext>
                  </a:extLst>
                </a:gridCol>
                <a:gridCol w="1661106">
                  <a:extLst>
                    <a:ext uri="{9D8B030D-6E8A-4147-A177-3AD203B41FA5}">
                      <a16:colId xmlns:a16="http://schemas.microsoft.com/office/drawing/2014/main" val="886664983"/>
                    </a:ext>
                  </a:extLst>
                </a:gridCol>
                <a:gridCol w="795449">
                  <a:extLst>
                    <a:ext uri="{9D8B030D-6E8A-4147-A177-3AD203B41FA5}">
                      <a16:colId xmlns:a16="http://schemas.microsoft.com/office/drawing/2014/main" val="3157122853"/>
                    </a:ext>
                  </a:extLst>
                </a:gridCol>
                <a:gridCol w="1201015">
                  <a:extLst>
                    <a:ext uri="{9D8B030D-6E8A-4147-A177-3AD203B41FA5}">
                      <a16:colId xmlns:a16="http://schemas.microsoft.com/office/drawing/2014/main" val="512576482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val="3608673489"/>
                    </a:ext>
                  </a:extLst>
                </a:gridCol>
                <a:gridCol w="1103172">
                  <a:extLst>
                    <a:ext uri="{9D8B030D-6E8A-4147-A177-3AD203B41FA5}">
                      <a16:colId xmlns:a16="http://schemas.microsoft.com/office/drawing/2014/main" val="2184664773"/>
                    </a:ext>
                  </a:extLst>
                </a:gridCol>
                <a:gridCol w="794702">
                  <a:extLst>
                    <a:ext uri="{9D8B030D-6E8A-4147-A177-3AD203B41FA5}">
                      <a16:colId xmlns:a16="http://schemas.microsoft.com/office/drawing/2014/main" val="393248836"/>
                    </a:ext>
                  </a:extLst>
                </a:gridCol>
                <a:gridCol w="1103172">
                  <a:extLst>
                    <a:ext uri="{9D8B030D-6E8A-4147-A177-3AD203B41FA5}">
                      <a16:colId xmlns:a16="http://schemas.microsoft.com/office/drawing/2014/main" val="3392150877"/>
                    </a:ext>
                  </a:extLst>
                </a:gridCol>
              </a:tblGrid>
              <a:tr h="6543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Catchments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observed sediment yield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predicted sediment yield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RUSLE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MUSLE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ea typeface="DengXian" panose="020B0503020204020204"/>
                          <a:cs typeface="Times New Roman" panose="02020603050405020304" pitchFamily="18" charset="0"/>
                        </a:rPr>
                        <a:t>(Williams 1975)</a:t>
                      </a: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MUSLE(Onstad and Foster 1975)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13549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(t·ha</a:t>
                      </a:r>
                      <a:r>
                        <a:rPr lang="en-AU" sz="1400" baseline="300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·yr</a:t>
                      </a:r>
                      <a:r>
                        <a:rPr lang="en-AU" sz="1400" baseline="300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(t·ha</a:t>
                      </a:r>
                      <a:r>
                        <a:rPr lang="en-AU" sz="1400" baseline="300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·yr</a:t>
                      </a:r>
                      <a:r>
                        <a:rPr lang="en-AU" sz="1400" baseline="300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PBIAS (%)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PBIAS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PBIAS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019130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Springvale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41.60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24.97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-1.94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-94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-2.22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-0.03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5105605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Brigalow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2.37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887681"/>
                  </a:ext>
                </a:extLst>
              </a:tr>
              <a:tr h="315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Weany creek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1.53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-2E+05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2E+04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-843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143" marR="68143" marT="0" marB="0" anchor="b"/>
                </a:tc>
                <a:extLst>
                  <a:ext uri="{0D108BD9-81ED-4DB2-BD59-A6C34878D82A}">
                    <a16:rowId xmlns:a16="http://schemas.microsoft.com/office/drawing/2014/main" val="12915303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E5B5B-668E-428A-977A-A49CFE139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002046"/>
              </p:ext>
            </p:extLst>
          </p:nvPr>
        </p:nvGraphicFramePr>
        <p:xfrm>
          <a:off x="679936" y="4376423"/>
          <a:ext cx="10553704" cy="1644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4329">
                  <a:extLst>
                    <a:ext uri="{9D8B030D-6E8A-4147-A177-3AD203B41FA5}">
                      <a16:colId xmlns:a16="http://schemas.microsoft.com/office/drawing/2014/main" val="3316741945"/>
                    </a:ext>
                  </a:extLst>
                </a:gridCol>
                <a:gridCol w="3863473">
                  <a:extLst>
                    <a:ext uri="{9D8B030D-6E8A-4147-A177-3AD203B41FA5}">
                      <a16:colId xmlns:a16="http://schemas.microsoft.com/office/drawing/2014/main" val="1942901862"/>
                    </a:ext>
                  </a:extLst>
                </a:gridCol>
                <a:gridCol w="2529205">
                  <a:extLst>
                    <a:ext uri="{9D8B030D-6E8A-4147-A177-3AD203B41FA5}">
                      <a16:colId xmlns:a16="http://schemas.microsoft.com/office/drawing/2014/main" val="803976369"/>
                    </a:ext>
                  </a:extLst>
                </a:gridCol>
                <a:gridCol w="2486697">
                  <a:extLst>
                    <a:ext uri="{9D8B030D-6E8A-4147-A177-3AD203B41FA5}">
                      <a16:colId xmlns:a16="http://schemas.microsoft.com/office/drawing/2014/main" val="2298290154"/>
                    </a:ext>
                  </a:extLst>
                </a:gridCol>
              </a:tblGrid>
              <a:tr h="434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Catchments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Best estimate of the K-factor ± Standard error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Best correlated model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ASRIS K-factor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278397"/>
                  </a:ext>
                </a:extLst>
              </a:tr>
              <a:tr h="384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Springvale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0.088±0.005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MUSLE (Onstad and Foster 1975</a:t>
                      </a: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0.055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707012"/>
                  </a:ext>
                </a:extLst>
              </a:tr>
              <a:tr h="384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Brigalow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0.057±0.011; 0.054±0.011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Both MUSLE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0.046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653605"/>
                  </a:ext>
                </a:extLst>
              </a:tr>
              <a:tr h="384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Weany creek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0.049±0.018</a:t>
                      </a:r>
                      <a:endParaRPr lang="en-AU" sz="140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MUSLE (Williams 1975)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400" dirty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</a:t>
                      </a:r>
                      <a:endParaRPr lang="en-AU" sz="1400" dirty="0"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ea typeface="DengXian" panose="020B050302020402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68425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C90047AF-F58A-4765-B075-07269F331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68" y="3406927"/>
            <a:ext cx="106836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0" u="sng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 charset="-122"/>
                <a:cs typeface="Times New Roman" panose="02020603050405020304" pitchFamily="18" charset="0"/>
              </a:rPr>
              <a:t>The K-factor  ± one standard error estimated using the best correlated model for three catchments. ASRIS – Australian Soil Resource Information System,  MUSLE (Williams 1975) and MUSLE (Onstad and Foster 1975)</a:t>
            </a:r>
            <a:endParaRPr kumimoji="0" lang="en-AU" altLang="en-US" b="0" i="0" u="sng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b="0" i="0" u="none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64697-2B86-4F26-9559-6E2478B0FBFB}"/>
              </a:ext>
            </a:extLst>
          </p:cNvPr>
          <p:cNvSpPr txBox="1"/>
          <p:nvPr/>
        </p:nvSpPr>
        <p:spPr>
          <a:xfrm>
            <a:off x="679937" y="389271"/>
            <a:ext cx="10683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1" i="0" u="sng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DengXian" panose="020B0503020204020204"/>
                <a:cs typeface="Times New Roman" panose="02020603050405020304" pitchFamily="18" charset="0"/>
              </a:rPr>
              <a:t>Comparison of annual sediment yield prediction models without model calibration</a:t>
            </a:r>
            <a:endParaRPr kumimoji="0" lang="en-AU" altLang="en-US" b="1" i="0" u="sng" strike="noStrike" cap="none" normalizeH="0" baseline="0" dirty="0">
              <a:ln>
                <a:noFill/>
              </a:ln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10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E5AC09-51F3-4A46-81E8-14C4E2AC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D9BD-A019-4AB5-B40D-8B13217B2115}" type="slidenum">
              <a:rPr lang="en-AU" smtClean="0"/>
              <a:t>7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B98E7-B204-4948-999F-13FAED02E977}"/>
              </a:ext>
            </a:extLst>
          </p:cNvPr>
          <p:cNvSpPr txBox="1"/>
          <p:nvPr/>
        </p:nvSpPr>
        <p:spPr>
          <a:xfrm>
            <a:off x="4712676" y="506576"/>
            <a:ext cx="308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u="sng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72169-E63D-40E1-8B1F-DBCDEE148CD7}"/>
              </a:ext>
            </a:extLst>
          </p:cNvPr>
          <p:cNvSpPr txBox="1"/>
          <p:nvPr/>
        </p:nvSpPr>
        <p:spPr>
          <a:xfrm>
            <a:off x="673100" y="1617785"/>
            <a:ext cx="10552919" cy="307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MUSLE framework is useful and more efficient for sediment yield prediction from grazing at plot scale.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runoff and peak runoff rate alone or in combination with rainfall erosivity are critical as determinant of sediment yield.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K-factor calculated using soil properties cannot be used directly without adjustment for bias.</a:t>
            </a:r>
          </a:p>
        </p:txBody>
      </p:sp>
    </p:spTree>
    <p:extLst>
      <p:ext uri="{BB962C8B-B14F-4D97-AF65-F5344CB8AC3E}">
        <p14:creationId xmlns:p14="http://schemas.microsoft.com/office/powerpoint/2010/main" val="224409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D3217-81F2-4960-9BD3-0D982099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D9BD-A019-4AB5-B40D-8B13217B2115}" type="slidenum">
              <a:rPr lang="en-AU" smtClean="0"/>
              <a:t>8</a:t>
            </a:fld>
            <a:endParaRPr lang="en-AU"/>
          </a:p>
        </p:txBody>
      </p:sp>
      <p:pic>
        <p:nvPicPr>
          <p:cNvPr id="3" name="Picture 2" descr="A tree next to a body of water&#10;&#10;Description generated with very high confidence">
            <a:extLst>
              <a:ext uri="{FF2B5EF4-FFF2-40B4-BE49-F238E27FC236}">
                <a16:creationId xmlns:a16="http://schemas.microsoft.com/office/drawing/2014/main" id="{E944AC58-90AA-4A7C-BB4D-F1D01135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2" b="26359"/>
          <a:stretch/>
        </p:blipFill>
        <p:spPr>
          <a:xfrm>
            <a:off x="3056230" y="2135220"/>
            <a:ext cx="6875169" cy="411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E3F20-0A5F-4F43-94F4-D9E36913782A}"/>
              </a:ext>
            </a:extLst>
          </p:cNvPr>
          <p:cNvSpPr txBox="1"/>
          <p:nvPr/>
        </p:nvSpPr>
        <p:spPr>
          <a:xfrm>
            <a:off x="3056231" y="1152907"/>
            <a:ext cx="8603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rgbClr val="000099"/>
                </a:solidFill>
                <a:latin typeface="Arial Narrow" panose="020B0606020202030204" pitchFamily="34" charset="0"/>
              </a:rPr>
              <a:t>Thank you for your attention!!!</a:t>
            </a:r>
          </a:p>
        </p:txBody>
      </p:sp>
    </p:spTree>
    <p:extLst>
      <p:ext uri="{BB962C8B-B14F-4D97-AF65-F5344CB8AC3E}">
        <p14:creationId xmlns:p14="http://schemas.microsoft.com/office/powerpoint/2010/main" val="358946205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906</TotalTime>
  <Words>640</Words>
  <Application>Microsoft Office PowerPoint</Application>
  <PresentationFormat>Widescreen</PresentationFormat>
  <Paragraphs>120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Narrow</vt:lpstr>
      <vt:lpstr>Calibri</vt:lpstr>
      <vt:lpstr>Cambria Math</vt:lpstr>
      <vt:lpstr>Century Gothic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Jagriti Tiwari</dc:creator>
  <cp:lastModifiedBy>Jagriti Tiwari</cp:lastModifiedBy>
  <cp:revision>47</cp:revision>
  <dcterms:created xsi:type="dcterms:W3CDTF">2022-05-14T00:29:08Z</dcterms:created>
  <dcterms:modified xsi:type="dcterms:W3CDTF">2022-05-23T05:04:21Z</dcterms:modified>
</cp:coreProperties>
</file>