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handoutMasterIdLst>
    <p:handoutMasterId r:id="rId10"/>
  </p:handoutMasterIdLst>
  <p:sldIdLst>
    <p:sldId id="256" r:id="rId2"/>
    <p:sldId id="316" r:id="rId3"/>
    <p:sldId id="279" r:id="rId4"/>
    <p:sldId id="318" r:id="rId5"/>
    <p:sldId id="286" r:id="rId6"/>
    <p:sldId id="293" r:id="rId7"/>
    <p:sldId id="290"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144" autoAdjust="0"/>
    <p:restoredTop sz="86314" autoAdjust="0"/>
  </p:normalViewPr>
  <p:slideViewPr>
    <p:cSldViewPr snapToGrid="0">
      <p:cViewPr varScale="1">
        <p:scale>
          <a:sx n="63" d="100"/>
          <a:sy n="63" d="100"/>
        </p:scale>
        <p:origin x="972"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FF67A8A-0394-4C5D-96E9-B6210BEDAB96}" type="datetimeFigureOut">
              <a:rPr lang="en-IE" smtClean="0"/>
              <a:t>25/05/2022</a:t>
            </a:fld>
            <a:endParaRPr lang="en-IE"/>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FAACB34-48E5-4A51-B8D6-8A8BBFEFF376}" type="slidenum">
              <a:rPr lang="en-IE" smtClean="0"/>
              <a:t>‹#›</a:t>
            </a:fld>
            <a:endParaRPr lang="en-IE"/>
          </a:p>
        </p:txBody>
      </p:sp>
    </p:spTree>
    <p:extLst>
      <p:ext uri="{BB962C8B-B14F-4D97-AF65-F5344CB8AC3E}">
        <p14:creationId xmlns:p14="http://schemas.microsoft.com/office/powerpoint/2010/main" val="109586425"/>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37B42B-9F8D-49F6-A23F-AEE68251B377}" type="datetimeFigureOut">
              <a:rPr lang="en-IE" smtClean="0"/>
              <a:t>25/05/2022</a:t>
            </a:fld>
            <a:endParaRPr lang="en-I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2372E5-7AC7-433F-958C-6E676D0CE188}" type="slidenum">
              <a:rPr lang="en-IE" smtClean="0"/>
              <a:t>‹#›</a:t>
            </a:fld>
            <a:endParaRPr lang="en-IE"/>
          </a:p>
        </p:txBody>
      </p:sp>
    </p:spTree>
    <p:extLst>
      <p:ext uri="{BB962C8B-B14F-4D97-AF65-F5344CB8AC3E}">
        <p14:creationId xmlns:p14="http://schemas.microsoft.com/office/powerpoint/2010/main" val="3040987354"/>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Tree>
    <p:extLst>
      <p:ext uri="{BB962C8B-B14F-4D97-AF65-F5344CB8AC3E}">
        <p14:creationId xmlns:p14="http://schemas.microsoft.com/office/powerpoint/2010/main" val="19820687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endParaRPr lang="en-IE" smtClean="0"/>
              </a:p>
            </p:txBody>
          </p:sp>
        </mc:Choice>
        <mc:Fallback xmlns="">
          <p:sp>
            <p:nvSpPr>
              <p:cNvPr id="3" name="Notes Placeholder 2"/>
              <p:cNvSpPr>
                <a:spLocks noGrp="1"/>
              </p:cNvSpPr>
              <p:nvPr>
                <p:ph type="body" idx="1"/>
              </p:nvPr>
            </p:nvSpPr>
            <p:spPr/>
            <p:txBody>
              <a:bodyPr/>
              <a:lstStyle/>
              <a:p>
                <a:endParaRPr lang="en-IE" smtClean="0"/>
              </a:p>
              <a:p>
                <a:endParaRPr lang="en-IE" sz="1200" kern="1200" smtClean="0">
                  <a:solidFill>
                    <a:schemeClr val="tx1"/>
                  </a:solidFill>
                  <a:effectLst/>
                  <a:latin typeface="+mn-lt"/>
                  <a:ea typeface="+mn-ea"/>
                  <a:cs typeface="+mn-cs"/>
                </a:endParaRPr>
              </a:p>
              <a:p>
                <a:r>
                  <a:rPr lang="en-IE" sz="1200" kern="1200" smtClean="0">
                    <a:solidFill>
                      <a:schemeClr val="tx1"/>
                    </a:solidFill>
                    <a:effectLst/>
                    <a:latin typeface="+mn-lt"/>
                    <a:ea typeface="+mn-ea"/>
                    <a:cs typeface="+mn-cs"/>
                  </a:rPr>
                  <a:t>When a borehole is drilled, the material removed from the subsurface is no longer supporting the surrounding rock. If hoop stress is large enough to exceed the rock strength, then drilling fluid washes the rock and BOs form as enlargements of the borehole diameter on opposite sides of the borehole wall.</a:t>
                </a:r>
              </a:p>
              <a:p>
                <a:endParaRPr lang="en-IE" sz="1200" b="0" i="0" kern="1200" smtClean="0">
                  <a:solidFill>
                    <a:schemeClr val="tx1"/>
                  </a:solidFill>
                  <a:effectLst/>
                  <a:latin typeface="+mn-lt"/>
                  <a:ea typeface="+mn-ea"/>
                  <a:cs typeface="+mn-cs"/>
                </a:endParaRPr>
              </a:p>
              <a:p>
                <a:r>
                  <a:rPr lang="en-IE" sz="1200" b="0" i="0" kern="1200" smtClean="0">
                    <a:solidFill>
                      <a:schemeClr val="tx1"/>
                    </a:solidFill>
                    <a:effectLst/>
                    <a:latin typeface="+mn-lt"/>
                    <a:ea typeface="+mn-ea"/>
                    <a:cs typeface="+mn-cs"/>
                  </a:rPr>
                  <a:t>We analyze borehole image logs acquired from 11 boreholes ,</a:t>
                </a:r>
                <a:r>
                  <a:rPr lang="en-IE" sz="1200" b="0" i="0" kern="1200" baseline="0" smtClean="0">
                    <a:solidFill>
                      <a:schemeClr val="tx1"/>
                    </a:solidFill>
                    <a:effectLst/>
                    <a:latin typeface="+mn-lt"/>
                    <a:ea typeface="+mn-ea"/>
                    <a:cs typeface="+mn-cs"/>
                  </a:rPr>
                  <a:t> and then s</a:t>
                </a:r>
                <a:r>
                  <a:rPr lang="en-IE" sz="1200" b="0" i="0" kern="1200" smtClean="0">
                    <a:solidFill>
                      <a:schemeClr val="tx1"/>
                    </a:solidFill>
                    <a:effectLst/>
                    <a:latin typeface="+mn-lt"/>
                    <a:ea typeface="+mn-ea"/>
                    <a:cs typeface="+mn-cs"/>
                  </a:rPr>
                  <a:t>tress-induced borehole failures, such as drilling-induced tensile fractures (DITFs), borehole breakouts (BOs). Bos form as enlargements of the borehole diameter on opposite sides of the borehole wall where the circumferential hoop stress</a:t>
                </a:r>
                <a:r>
                  <a:rPr lang="en-IE" sz="1200" b="0" i="0" kern="1200" baseline="0" smtClean="0">
                    <a:solidFill>
                      <a:schemeClr val="tx1"/>
                    </a:solidFill>
                    <a:effectLst/>
                    <a:latin typeface="+mn-lt"/>
                    <a:ea typeface="+mn-ea"/>
                    <a:cs typeface="+mn-cs"/>
                  </a:rPr>
                  <a:t> </a:t>
                </a:r>
                <a:r>
                  <a:rPr lang="en-IE" sz="1200" b="0" i="0" kern="1200" smtClean="0">
                    <a:solidFill>
                      <a:schemeClr val="tx1"/>
                    </a:solidFill>
                    <a:effectLst/>
                    <a:latin typeface="+mn-lt"/>
                    <a:ea typeface="+mn-ea"/>
                    <a:cs typeface="+mn-cs"/>
                  </a:rPr>
                  <a:t>is large enough to exceed the</a:t>
                </a:r>
                <a:r>
                  <a:rPr lang="en-IE" sz="1200" b="0" i="0" kern="1200" baseline="0" smtClean="0">
                    <a:solidFill>
                      <a:schemeClr val="tx1"/>
                    </a:solidFill>
                    <a:effectLst/>
                    <a:latin typeface="+mn-lt"/>
                    <a:ea typeface="+mn-ea"/>
                    <a:cs typeface="+mn-cs"/>
                  </a:rPr>
                  <a:t> </a:t>
                </a:r>
                <a:r>
                  <a:rPr lang="en-IE" sz="1200" b="0" i="0" kern="1200" smtClean="0">
                    <a:solidFill>
                      <a:schemeClr val="tx1"/>
                    </a:solidFill>
                    <a:effectLst/>
                    <a:latin typeface="+mn-lt"/>
                    <a:ea typeface="+mn-ea"/>
                    <a:cs typeface="+mn-cs"/>
                  </a:rPr>
                  <a:t>rock strength.</a:t>
                </a:r>
                <a:r>
                  <a:rPr lang="en-IE" smtClean="0"/>
                  <a:t/>
                </a:r>
                <a:br>
                  <a:rPr lang="en-IE" smtClean="0"/>
                </a:br>
                <a:endParaRPr lang="en-IE" sz="1200" b="0" i="0" kern="1200" smtClean="0">
                  <a:solidFill>
                    <a:schemeClr val="tx1"/>
                  </a:solidFill>
                  <a:effectLst/>
                  <a:latin typeface="+mn-lt"/>
                  <a:ea typeface="+mn-ea"/>
                  <a:cs typeface="+mn-cs"/>
                </a:endParaRPr>
              </a:p>
              <a:p>
                <a:endParaRPr lang="en-IE" sz="1200" b="0" i="0" kern="1200" smtClean="0">
                  <a:solidFill>
                    <a:schemeClr val="tx1"/>
                  </a:solidFill>
                  <a:effectLst/>
                  <a:latin typeface="+mn-lt"/>
                  <a:ea typeface="+mn-ea"/>
                  <a:cs typeface="+mn-cs"/>
                </a:endParaRPr>
              </a:p>
              <a:p>
                <a:r>
                  <a:rPr lang="en-IE" sz="1200" b="0" i="0" kern="1200" smtClean="0">
                    <a:solidFill>
                      <a:schemeClr val="tx1"/>
                    </a:solidFill>
                    <a:effectLst/>
                    <a:latin typeface="+mn-lt"/>
                    <a:ea typeface="+mn-ea"/>
                    <a:cs typeface="+mn-cs"/>
                  </a:rPr>
                  <a:t>Assumimg</a:t>
                </a:r>
                <a:r>
                  <a:rPr lang="en-IE" sz="1200" b="0" i="0" kern="1200" baseline="0" smtClean="0">
                    <a:solidFill>
                      <a:schemeClr val="tx1"/>
                    </a:solidFill>
                    <a:effectLst/>
                    <a:latin typeface="+mn-lt"/>
                    <a:ea typeface="+mn-ea"/>
                    <a:cs typeface="+mn-cs"/>
                  </a:rPr>
                  <a:t> </a:t>
                </a:r>
                <a:r>
                  <a:rPr lang="en-IE" sz="1200" b="0" i="0" kern="1200" smtClean="0">
                    <a:solidFill>
                      <a:schemeClr val="tx1"/>
                    </a:solidFill>
                    <a:effectLst/>
                    <a:latin typeface="+mn-lt"/>
                    <a:ea typeface="+mn-ea"/>
                    <a:cs typeface="+mn-cs"/>
                  </a:rPr>
                  <a:t>one of the principal stresses is vertical stress (Sv).</a:t>
                </a:r>
                <a:r>
                  <a:rPr lang="en-IE" smtClean="0"/>
                  <a:t> </a:t>
                </a:r>
                <a:r>
                  <a:rPr lang="en-IE" sz="1200" b="0" i="0" kern="1200" smtClean="0">
                    <a:solidFill>
                      <a:schemeClr val="tx1"/>
                    </a:solidFill>
                    <a:effectLst/>
                    <a:latin typeface="+mn-lt"/>
                    <a:ea typeface="+mn-ea"/>
                    <a:cs typeface="+mn-cs"/>
                  </a:rPr>
                  <a:t>BOs and DITFs</a:t>
                </a:r>
                <a:r>
                  <a:rPr lang="en-IE" sz="1200" b="0" i="0" kern="1200" baseline="0" smtClean="0">
                    <a:solidFill>
                      <a:schemeClr val="tx1"/>
                    </a:solidFill>
                    <a:effectLst/>
                    <a:latin typeface="+mn-lt"/>
                    <a:ea typeface="+mn-ea"/>
                    <a:cs typeface="+mn-cs"/>
                  </a:rPr>
                  <a:t> </a:t>
                </a:r>
                <a:r>
                  <a:rPr lang="en-IE" sz="1200" b="0" i="0" kern="1200" smtClean="0">
                    <a:solidFill>
                      <a:schemeClr val="tx1"/>
                    </a:solidFill>
                    <a:effectLst/>
                    <a:latin typeface="+mn-lt"/>
                    <a:ea typeface="+mn-ea"/>
                    <a:cs typeface="+mn-cs"/>
                  </a:rPr>
                  <a:t>develop parallel to the contemporary minimum (Shmin) and maximum (SHmax) horizontal stresses, respectively.</a:t>
                </a:r>
                <a:r>
                  <a:rPr lang="en-IE" smtClean="0"/>
                  <a:t> </a:t>
                </a:r>
              </a:p>
              <a:p>
                <a:endParaRPr lang="en-IE" smtClean="0"/>
              </a:p>
              <a:p>
                <a:endParaRPr lang="en-IE" sz="1200" kern="1200" baseline="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E" sz="1200" kern="1200" baseline="0" smtClean="0">
                    <a:solidFill>
                      <a:schemeClr val="tx1"/>
                    </a:solidFill>
                    <a:effectLst/>
                    <a:latin typeface="+mn-lt"/>
                    <a:ea typeface="+mn-ea"/>
                    <a:cs typeface="+mn-cs"/>
                  </a:rPr>
                  <a:t> </a:t>
                </a:r>
                <a:r>
                  <a:rPr lang="en-IE" sz="1200" kern="1200" smtClean="0">
                    <a:solidFill>
                      <a:schemeClr val="tx1"/>
                    </a:solidFill>
                    <a:effectLst/>
                    <a:latin typeface="+mn-lt"/>
                    <a:ea typeface="+mn-ea"/>
                    <a:cs typeface="+mn-cs"/>
                  </a:rPr>
                  <a:t>Borehole breakouts typically appear on resistivity image logs as a pair of wide, parallel, conductive zones  (in water-based mud).</a:t>
                </a:r>
                <a:r>
                  <a:rPr lang="en-IE" sz="1200" kern="1200" baseline="0" smtClean="0">
                    <a:solidFill>
                      <a:schemeClr val="tx1"/>
                    </a:solidFill>
                    <a:effectLst/>
                    <a:latin typeface="+mn-lt"/>
                    <a:ea typeface="+mn-ea"/>
                    <a:cs typeface="+mn-cs"/>
                  </a:rPr>
                  <a:t> These Bos </a:t>
                </a:r>
                <a:r>
                  <a:rPr lang="en-IE" sz="1200" smtClean="0">
                    <a:solidFill>
                      <a:srgbClr val="002060"/>
                    </a:solidFill>
                    <a:latin typeface="Times New Roman" panose="02020603050405020304" pitchFamily="18" charset="0"/>
                    <a:cs typeface="Times New Roman" panose="02020603050405020304" pitchFamily="18" charset="0"/>
                  </a:rPr>
                  <a:t>develop perpendicular to the contemporary S</a:t>
                </a:r>
                <a:r>
                  <a:rPr lang="en-IE" sz="1200" baseline="-25000" smtClean="0">
                    <a:solidFill>
                      <a:srgbClr val="002060"/>
                    </a:solidFill>
                    <a:latin typeface="Times New Roman" panose="02020603050405020304" pitchFamily="18" charset="0"/>
                    <a:cs typeface="Times New Roman" panose="02020603050405020304" pitchFamily="18" charset="0"/>
                  </a:rPr>
                  <a:t>Hmax </a:t>
                </a:r>
                <a:r>
                  <a:rPr lang="en-IE" sz="1200" smtClean="0">
                    <a:solidFill>
                      <a:srgbClr val="002060"/>
                    </a:solidFill>
                    <a:latin typeface="Times New Roman" panose="02020603050405020304" pitchFamily="18" charset="0"/>
                    <a:cs typeface="Times New Roman" panose="02020603050405020304" pitchFamily="18" charset="0"/>
                  </a:rPr>
                  <a:t>orientation.</a:t>
                </a:r>
              </a:p>
              <a:p>
                <a:r>
                  <a:rPr lang="en-IE" smtClean="0"/>
                  <a:t/>
                </a:r>
                <a:br>
                  <a:rPr lang="en-IE" smtClean="0"/>
                </a:br>
                <a:r>
                  <a:rPr lang="en-IE" smtClean="0"/>
                  <a:t/>
                </a:r>
                <a:br>
                  <a:rPr lang="en-IE" smtClean="0"/>
                </a:br>
                <a:r>
                  <a:rPr lang="en-US" sz="1200" kern="1200" smtClean="0">
                    <a:solidFill>
                      <a:schemeClr val="tx1"/>
                    </a:solidFill>
                    <a:effectLst/>
                    <a:latin typeface="+mn-lt"/>
                    <a:ea typeface="+mn-ea"/>
                    <a:cs typeface="+mn-cs"/>
                  </a:rPr>
                  <a:t>The S</a:t>
                </a:r>
                <a:r>
                  <a:rPr lang="en-US" sz="1200" kern="1200" baseline="-25000">
                    <a:solidFill>
                      <a:schemeClr val="tx1"/>
                    </a:solidFill>
                    <a:effectLst/>
                    <a:latin typeface="+mn-lt"/>
                    <a:ea typeface="+mn-ea"/>
                    <a:cs typeface="+mn-cs"/>
                  </a:rPr>
                  <a:t>Hmax</a:t>
                </a:r>
                <a:r>
                  <a:rPr lang="en-US" sz="1200" kern="1200">
                    <a:solidFill>
                      <a:schemeClr val="tx1"/>
                    </a:solidFill>
                    <a:effectLst/>
                    <a:latin typeface="+mn-lt"/>
                    <a:ea typeface="+mn-ea"/>
                    <a:cs typeface="+mn-cs"/>
                  </a:rPr>
                  <a:t> magnitude in boreholes can be estimated where BO width (</a:t>
                </a:r>
                <a:r>
                  <a:rPr lang="en-US" sz="1200" i="0" kern="1200">
                    <a:solidFill>
                      <a:schemeClr val="tx1"/>
                    </a:solidFill>
                    <a:effectLst/>
                    <a:latin typeface="+mn-lt"/>
                    <a:ea typeface="+mn-ea"/>
                    <a:cs typeface="+mn-cs"/>
                  </a:rPr>
                  <a:t>W</a:t>
                </a:r>
                <a:r>
                  <a:rPr lang="en-IE" sz="1200" i="0" kern="1200">
                    <a:solidFill>
                      <a:schemeClr val="tx1"/>
                    </a:solidFill>
                    <a:effectLst/>
                    <a:latin typeface="+mn-lt"/>
                    <a:ea typeface="+mn-ea"/>
                    <a:cs typeface="+mn-cs"/>
                  </a:rPr>
                  <a:t>_</a:t>
                </a:r>
                <a:r>
                  <a:rPr lang="en-US" sz="1200" i="0" kern="1200">
                    <a:solidFill>
                      <a:schemeClr val="tx1"/>
                    </a:solidFill>
                    <a:effectLst/>
                    <a:latin typeface="+mn-lt"/>
                    <a:ea typeface="+mn-ea"/>
                    <a:cs typeface="+mn-cs"/>
                  </a:rPr>
                  <a:t>bo</a:t>
                </a:r>
                <a:r>
                  <a:rPr lang="en-US" sz="1200" kern="1200">
                    <a:solidFill>
                      <a:schemeClr val="tx1"/>
                    </a:solidFill>
                    <a:effectLst/>
                    <a:latin typeface="+mn-lt"/>
                    <a:ea typeface="+mn-ea"/>
                    <a:cs typeface="+mn-cs"/>
                  </a:rPr>
                  <a:t>) measurements from borehole image logs are available and rock strength (</a:t>
                </a:r>
                <a:r>
                  <a:rPr lang="en-US" sz="1200" i="0" kern="1200">
                    <a:solidFill>
                      <a:schemeClr val="tx1"/>
                    </a:solidFill>
                    <a:effectLst/>
                    <a:latin typeface="+mn-lt"/>
                    <a:ea typeface="+mn-ea"/>
                    <a:cs typeface="+mn-cs"/>
                  </a:rPr>
                  <a:t>UCS</a:t>
                </a:r>
                <a:r>
                  <a:rPr lang="en-US" sz="1200" kern="1200">
                    <a:solidFill>
                      <a:schemeClr val="tx1"/>
                    </a:solidFill>
                    <a:effectLst/>
                    <a:latin typeface="+mn-lt"/>
                    <a:ea typeface="+mn-ea"/>
                    <a:cs typeface="+mn-cs"/>
                  </a:rPr>
                  <a:t>) is known or can be </a:t>
                </a:r>
                <a:r>
                  <a:rPr lang="en-US" sz="1200" kern="1200" smtClean="0">
                    <a:solidFill>
                      <a:schemeClr val="tx1"/>
                    </a:solidFill>
                    <a:effectLst/>
                    <a:latin typeface="+mn-lt"/>
                    <a:ea typeface="+mn-ea"/>
                    <a:cs typeface="+mn-cs"/>
                  </a:rPr>
                  <a:t>estimated.</a:t>
                </a:r>
                <a:r>
                  <a:rPr lang="en-US" sz="1200" kern="1200" baseline="0" smtClean="0">
                    <a:solidFill>
                      <a:schemeClr val="tx1"/>
                    </a:solidFill>
                    <a:effectLst/>
                    <a:latin typeface="+mn-lt"/>
                    <a:ea typeface="+mn-ea"/>
                    <a:cs typeface="+mn-cs"/>
                  </a:rPr>
                  <a:t> </a:t>
                </a:r>
              </a:p>
              <a:p>
                <a:endParaRPr lang="en-US" sz="1200" kern="1200" baseline="0" smtClean="0">
                  <a:solidFill>
                    <a:schemeClr val="tx1"/>
                  </a:solidFill>
                  <a:effectLst/>
                  <a:latin typeface="+mn-lt"/>
                  <a:ea typeface="+mn-ea"/>
                  <a:cs typeface="+mn-cs"/>
                </a:endParaRPr>
              </a:p>
              <a:p>
                <a:endParaRPr lang="en-IE" smtClean="0"/>
              </a:p>
              <a:p>
                <a:r>
                  <a:rPr lang="en-US" sz="1200" kern="1200" smtClean="0">
                    <a:solidFill>
                      <a:schemeClr val="tx1"/>
                    </a:solidFill>
                    <a:effectLst/>
                    <a:latin typeface="+mn-lt"/>
                    <a:ea typeface="+mn-ea"/>
                    <a:cs typeface="+mn-cs"/>
                  </a:rPr>
                  <a:t>In this study, we use an indirect approach to constrain the three principle stress magnitudes along the shallow HSM crust by analyzing all available borehole data</a:t>
                </a:r>
                <a:r>
                  <a:rPr lang="en-IE" sz="1200" kern="1200" baseline="0" smtClean="0">
                    <a:solidFill>
                      <a:schemeClr val="tx1"/>
                    </a:solidFill>
                    <a:effectLst/>
                    <a:latin typeface="+mn-lt"/>
                    <a:ea typeface="+mn-ea"/>
                    <a:cs typeface="+mn-cs"/>
                  </a:rPr>
                  <a:t> such as </a:t>
                </a:r>
                <a:r>
                  <a:rPr lang="en-IE" sz="1200" b="0" i="0" kern="1200" smtClean="0">
                    <a:solidFill>
                      <a:schemeClr val="tx1"/>
                    </a:solidFill>
                    <a:effectLst/>
                    <a:latin typeface="+mn-lt"/>
                    <a:ea typeface="+mn-ea"/>
                    <a:cs typeface="+mn-cs"/>
                  </a:rPr>
                  <a:t>rock strength estimates</a:t>
                </a:r>
                <a:r>
                  <a:rPr lang="en-IE" sz="1200" b="0" i="0" kern="1200" baseline="0" smtClean="0">
                    <a:solidFill>
                      <a:schemeClr val="tx1"/>
                    </a:solidFill>
                    <a:effectLst/>
                    <a:latin typeface="+mn-lt"/>
                    <a:ea typeface="+mn-ea"/>
                    <a:cs typeface="+mn-cs"/>
                  </a:rPr>
                  <a:t> </a:t>
                </a:r>
                <a:r>
                  <a:rPr lang="en-IE" sz="1200" b="0" i="0" kern="1200" smtClean="0">
                    <a:solidFill>
                      <a:schemeClr val="tx1"/>
                    </a:solidFill>
                    <a:effectLst/>
                    <a:latin typeface="+mn-lt"/>
                    <a:ea typeface="+mn-ea"/>
                    <a:cs typeface="+mn-cs"/>
                  </a:rPr>
                  <a:t>from empirical relationships, leak-off test data, wireline logs and borehole geology</a:t>
                </a:r>
                <a:endParaRPr lang="en-IE" smtClean="0"/>
              </a:p>
              <a:p>
                <a:endParaRPr lang="en-IE" dirty="0"/>
              </a:p>
            </p:txBody>
          </p:sp>
        </mc:Fallback>
      </mc:AlternateContent>
    </p:spTree>
    <p:extLst>
      <p:ext uri="{BB962C8B-B14F-4D97-AF65-F5344CB8AC3E}">
        <p14:creationId xmlns:p14="http://schemas.microsoft.com/office/powerpoint/2010/main" val="914499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endParaRPr lang="en-IE"/>
              </a:p>
            </p:txBody>
          </p:sp>
        </mc:Choice>
        <mc:Fallback xmlns="">
          <p:sp>
            <p:nvSpPr>
              <p:cNvPr id="3" name="Notes Placeholder 2"/>
              <p:cNvSpPr>
                <a:spLocks noGrp="1"/>
              </p:cNvSpPr>
              <p:nvPr>
                <p:ph type="body" idx="1"/>
              </p:nvPr>
            </p:nvSpPr>
            <p:spPr/>
            <p:txBody>
              <a:bodyPr/>
              <a:lstStyle/>
              <a:p>
                <a:endParaRPr lang="en-IE" smtClean="0"/>
              </a:p>
              <a:p>
                <a:endParaRPr lang="en-IE" sz="1200" kern="1200" smtClean="0">
                  <a:solidFill>
                    <a:schemeClr val="tx1"/>
                  </a:solidFill>
                  <a:effectLst/>
                  <a:latin typeface="+mn-lt"/>
                  <a:ea typeface="+mn-ea"/>
                  <a:cs typeface="+mn-cs"/>
                </a:endParaRPr>
              </a:p>
              <a:p>
                <a:r>
                  <a:rPr lang="en-IE" sz="1200" kern="1200" smtClean="0">
                    <a:solidFill>
                      <a:schemeClr val="tx1"/>
                    </a:solidFill>
                    <a:effectLst/>
                    <a:latin typeface="+mn-lt"/>
                    <a:ea typeface="+mn-ea"/>
                    <a:cs typeface="+mn-cs"/>
                  </a:rPr>
                  <a:t>When a borehole is drilled, the material removed from the subsurface is no longer supporting the surrounding rock. If hoop stress is large enough to exceed the rock strength, then drilling fluid washes the rock and BOs form as enlargements of the borehole diameter on opposite sides of the borehole wall.</a:t>
                </a:r>
              </a:p>
              <a:p>
                <a:endParaRPr lang="en-IE" sz="1200" b="0" i="0" kern="1200" smtClean="0">
                  <a:solidFill>
                    <a:schemeClr val="tx1"/>
                  </a:solidFill>
                  <a:effectLst/>
                  <a:latin typeface="+mn-lt"/>
                  <a:ea typeface="+mn-ea"/>
                  <a:cs typeface="+mn-cs"/>
                </a:endParaRPr>
              </a:p>
              <a:p>
                <a:r>
                  <a:rPr lang="en-IE" sz="1200" b="0" i="0" kern="1200" smtClean="0">
                    <a:solidFill>
                      <a:schemeClr val="tx1"/>
                    </a:solidFill>
                    <a:effectLst/>
                    <a:latin typeface="+mn-lt"/>
                    <a:ea typeface="+mn-ea"/>
                    <a:cs typeface="+mn-cs"/>
                  </a:rPr>
                  <a:t>We analyze borehole image logs acquired from 11 boreholes ,</a:t>
                </a:r>
                <a:r>
                  <a:rPr lang="en-IE" sz="1200" b="0" i="0" kern="1200" baseline="0" smtClean="0">
                    <a:solidFill>
                      <a:schemeClr val="tx1"/>
                    </a:solidFill>
                    <a:effectLst/>
                    <a:latin typeface="+mn-lt"/>
                    <a:ea typeface="+mn-ea"/>
                    <a:cs typeface="+mn-cs"/>
                  </a:rPr>
                  <a:t> and then s</a:t>
                </a:r>
                <a:r>
                  <a:rPr lang="en-IE" sz="1200" b="0" i="0" kern="1200" smtClean="0">
                    <a:solidFill>
                      <a:schemeClr val="tx1"/>
                    </a:solidFill>
                    <a:effectLst/>
                    <a:latin typeface="+mn-lt"/>
                    <a:ea typeface="+mn-ea"/>
                    <a:cs typeface="+mn-cs"/>
                  </a:rPr>
                  <a:t>tress-induced borehole failures, such as drilling-induced tensile fractures (DITFs), borehole breakouts (BOs). Bos form as enlargements of the borehole diameter on opposite sides of the borehole wall where the circumferential hoop stress</a:t>
                </a:r>
                <a:r>
                  <a:rPr lang="en-IE" sz="1200" b="0" i="0" kern="1200" baseline="0" smtClean="0">
                    <a:solidFill>
                      <a:schemeClr val="tx1"/>
                    </a:solidFill>
                    <a:effectLst/>
                    <a:latin typeface="+mn-lt"/>
                    <a:ea typeface="+mn-ea"/>
                    <a:cs typeface="+mn-cs"/>
                  </a:rPr>
                  <a:t> </a:t>
                </a:r>
                <a:r>
                  <a:rPr lang="en-IE" sz="1200" b="0" i="0" kern="1200" smtClean="0">
                    <a:solidFill>
                      <a:schemeClr val="tx1"/>
                    </a:solidFill>
                    <a:effectLst/>
                    <a:latin typeface="+mn-lt"/>
                    <a:ea typeface="+mn-ea"/>
                    <a:cs typeface="+mn-cs"/>
                  </a:rPr>
                  <a:t>is large enough to exceed the</a:t>
                </a:r>
                <a:r>
                  <a:rPr lang="en-IE" sz="1200" b="0" i="0" kern="1200" baseline="0" smtClean="0">
                    <a:solidFill>
                      <a:schemeClr val="tx1"/>
                    </a:solidFill>
                    <a:effectLst/>
                    <a:latin typeface="+mn-lt"/>
                    <a:ea typeface="+mn-ea"/>
                    <a:cs typeface="+mn-cs"/>
                  </a:rPr>
                  <a:t> </a:t>
                </a:r>
                <a:r>
                  <a:rPr lang="en-IE" sz="1200" b="0" i="0" kern="1200" smtClean="0">
                    <a:solidFill>
                      <a:schemeClr val="tx1"/>
                    </a:solidFill>
                    <a:effectLst/>
                    <a:latin typeface="+mn-lt"/>
                    <a:ea typeface="+mn-ea"/>
                    <a:cs typeface="+mn-cs"/>
                  </a:rPr>
                  <a:t>rock strength.</a:t>
                </a:r>
                <a:r>
                  <a:rPr lang="en-IE" smtClean="0"/>
                  <a:t/>
                </a:r>
                <a:br>
                  <a:rPr lang="en-IE" smtClean="0"/>
                </a:br>
                <a:endParaRPr lang="en-IE" sz="1200" b="0" i="0" kern="1200" smtClean="0">
                  <a:solidFill>
                    <a:schemeClr val="tx1"/>
                  </a:solidFill>
                  <a:effectLst/>
                  <a:latin typeface="+mn-lt"/>
                  <a:ea typeface="+mn-ea"/>
                  <a:cs typeface="+mn-cs"/>
                </a:endParaRPr>
              </a:p>
              <a:p>
                <a:endParaRPr lang="en-IE" sz="1200" b="0" i="0" kern="1200" smtClean="0">
                  <a:solidFill>
                    <a:schemeClr val="tx1"/>
                  </a:solidFill>
                  <a:effectLst/>
                  <a:latin typeface="+mn-lt"/>
                  <a:ea typeface="+mn-ea"/>
                  <a:cs typeface="+mn-cs"/>
                </a:endParaRPr>
              </a:p>
              <a:p>
                <a:r>
                  <a:rPr lang="en-IE" sz="1200" b="0" i="0" kern="1200" smtClean="0">
                    <a:solidFill>
                      <a:schemeClr val="tx1"/>
                    </a:solidFill>
                    <a:effectLst/>
                    <a:latin typeface="+mn-lt"/>
                    <a:ea typeface="+mn-ea"/>
                    <a:cs typeface="+mn-cs"/>
                  </a:rPr>
                  <a:t>Assumimg</a:t>
                </a:r>
                <a:r>
                  <a:rPr lang="en-IE" sz="1200" b="0" i="0" kern="1200" baseline="0" smtClean="0">
                    <a:solidFill>
                      <a:schemeClr val="tx1"/>
                    </a:solidFill>
                    <a:effectLst/>
                    <a:latin typeface="+mn-lt"/>
                    <a:ea typeface="+mn-ea"/>
                    <a:cs typeface="+mn-cs"/>
                  </a:rPr>
                  <a:t> </a:t>
                </a:r>
                <a:r>
                  <a:rPr lang="en-IE" sz="1200" b="0" i="0" kern="1200" smtClean="0">
                    <a:solidFill>
                      <a:schemeClr val="tx1"/>
                    </a:solidFill>
                    <a:effectLst/>
                    <a:latin typeface="+mn-lt"/>
                    <a:ea typeface="+mn-ea"/>
                    <a:cs typeface="+mn-cs"/>
                  </a:rPr>
                  <a:t>one of the principal stresses is vertical stress (Sv).</a:t>
                </a:r>
                <a:r>
                  <a:rPr lang="en-IE" smtClean="0"/>
                  <a:t> </a:t>
                </a:r>
                <a:r>
                  <a:rPr lang="en-IE" sz="1200" b="0" i="0" kern="1200" smtClean="0">
                    <a:solidFill>
                      <a:schemeClr val="tx1"/>
                    </a:solidFill>
                    <a:effectLst/>
                    <a:latin typeface="+mn-lt"/>
                    <a:ea typeface="+mn-ea"/>
                    <a:cs typeface="+mn-cs"/>
                  </a:rPr>
                  <a:t>BOs and DITFs</a:t>
                </a:r>
                <a:r>
                  <a:rPr lang="en-IE" sz="1200" b="0" i="0" kern="1200" baseline="0" smtClean="0">
                    <a:solidFill>
                      <a:schemeClr val="tx1"/>
                    </a:solidFill>
                    <a:effectLst/>
                    <a:latin typeface="+mn-lt"/>
                    <a:ea typeface="+mn-ea"/>
                    <a:cs typeface="+mn-cs"/>
                  </a:rPr>
                  <a:t> </a:t>
                </a:r>
                <a:r>
                  <a:rPr lang="en-IE" sz="1200" b="0" i="0" kern="1200" smtClean="0">
                    <a:solidFill>
                      <a:schemeClr val="tx1"/>
                    </a:solidFill>
                    <a:effectLst/>
                    <a:latin typeface="+mn-lt"/>
                    <a:ea typeface="+mn-ea"/>
                    <a:cs typeface="+mn-cs"/>
                  </a:rPr>
                  <a:t>develop parallel to the contemporary minimum (Shmin) and maximum (SHmax) horizontal stresses, respectively.</a:t>
                </a:r>
                <a:r>
                  <a:rPr lang="en-IE" smtClean="0"/>
                  <a:t> </a:t>
                </a:r>
              </a:p>
              <a:p>
                <a:endParaRPr lang="en-IE" smtClean="0"/>
              </a:p>
              <a:p>
                <a:endParaRPr lang="en-IE" sz="1200" kern="1200" baseline="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E" sz="1200" kern="1200" baseline="0" smtClean="0">
                    <a:solidFill>
                      <a:schemeClr val="tx1"/>
                    </a:solidFill>
                    <a:effectLst/>
                    <a:latin typeface="+mn-lt"/>
                    <a:ea typeface="+mn-ea"/>
                    <a:cs typeface="+mn-cs"/>
                  </a:rPr>
                  <a:t> </a:t>
                </a:r>
                <a:r>
                  <a:rPr lang="en-IE" sz="1200" kern="1200" smtClean="0">
                    <a:solidFill>
                      <a:schemeClr val="tx1"/>
                    </a:solidFill>
                    <a:effectLst/>
                    <a:latin typeface="+mn-lt"/>
                    <a:ea typeface="+mn-ea"/>
                    <a:cs typeface="+mn-cs"/>
                  </a:rPr>
                  <a:t>Borehole breakouts typically appear on resistivity image logs as a pair of wide, parallel, conductive zones  (in water-based mud).</a:t>
                </a:r>
                <a:r>
                  <a:rPr lang="en-IE" sz="1200" kern="1200" baseline="0" smtClean="0">
                    <a:solidFill>
                      <a:schemeClr val="tx1"/>
                    </a:solidFill>
                    <a:effectLst/>
                    <a:latin typeface="+mn-lt"/>
                    <a:ea typeface="+mn-ea"/>
                    <a:cs typeface="+mn-cs"/>
                  </a:rPr>
                  <a:t> These Bos </a:t>
                </a:r>
                <a:r>
                  <a:rPr lang="en-IE" sz="1200" smtClean="0">
                    <a:solidFill>
                      <a:srgbClr val="002060"/>
                    </a:solidFill>
                    <a:latin typeface="Times New Roman" panose="02020603050405020304" pitchFamily="18" charset="0"/>
                    <a:cs typeface="Times New Roman" panose="02020603050405020304" pitchFamily="18" charset="0"/>
                  </a:rPr>
                  <a:t>develop perpendicular to the contemporary S</a:t>
                </a:r>
                <a:r>
                  <a:rPr lang="en-IE" sz="1200" baseline="-25000" smtClean="0">
                    <a:solidFill>
                      <a:srgbClr val="002060"/>
                    </a:solidFill>
                    <a:latin typeface="Times New Roman" panose="02020603050405020304" pitchFamily="18" charset="0"/>
                    <a:cs typeface="Times New Roman" panose="02020603050405020304" pitchFamily="18" charset="0"/>
                  </a:rPr>
                  <a:t>Hmax </a:t>
                </a:r>
                <a:r>
                  <a:rPr lang="en-IE" sz="1200" smtClean="0">
                    <a:solidFill>
                      <a:srgbClr val="002060"/>
                    </a:solidFill>
                    <a:latin typeface="Times New Roman" panose="02020603050405020304" pitchFamily="18" charset="0"/>
                    <a:cs typeface="Times New Roman" panose="02020603050405020304" pitchFamily="18" charset="0"/>
                  </a:rPr>
                  <a:t>orientation.</a:t>
                </a:r>
              </a:p>
              <a:p>
                <a:r>
                  <a:rPr lang="en-IE" smtClean="0"/>
                  <a:t/>
                </a:r>
                <a:br>
                  <a:rPr lang="en-IE" smtClean="0"/>
                </a:br>
                <a:r>
                  <a:rPr lang="en-IE" smtClean="0"/>
                  <a:t/>
                </a:r>
                <a:br>
                  <a:rPr lang="en-IE" smtClean="0"/>
                </a:br>
                <a:r>
                  <a:rPr lang="en-US" sz="1200" kern="1200" smtClean="0">
                    <a:solidFill>
                      <a:schemeClr val="tx1"/>
                    </a:solidFill>
                    <a:effectLst/>
                    <a:latin typeface="+mn-lt"/>
                    <a:ea typeface="+mn-ea"/>
                    <a:cs typeface="+mn-cs"/>
                  </a:rPr>
                  <a:t>The S</a:t>
                </a:r>
                <a:r>
                  <a:rPr lang="en-US" sz="1200" kern="1200" baseline="-25000">
                    <a:solidFill>
                      <a:schemeClr val="tx1"/>
                    </a:solidFill>
                    <a:effectLst/>
                    <a:latin typeface="+mn-lt"/>
                    <a:ea typeface="+mn-ea"/>
                    <a:cs typeface="+mn-cs"/>
                  </a:rPr>
                  <a:t>Hmax</a:t>
                </a:r>
                <a:r>
                  <a:rPr lang="en-US" sz="1200" kern="1200">
                    <a:solidFill>
                      <a:schemeClr val="tx1"/>
                    </a:solidFill>
                    <a:effectLst/>
                    <a:latin typeface="+mn-lt"/>
                    <a:ea typeface="+mn-ea"/>
                    <a:cs typeface="+mn-cs"/>
                  </a:rPr>
                  <a:t> magnitude in boreholes can be estimated where BO width (</a:t>
                </a:r>
                <a:r>
                  <a:rPr lang="en-US" sz="1200" i="0" kern="1200">
                    <a:solidFill>
                      <a:schemeClr val="tx1"/>
                    </a:solidFill>
                    <a:effectLst/>
                    <a:latin typeface="+mn-lt"/>
                    <a:ea typeface="+mn-ea"/>
                    <a:cs typeface="+mn-cs"/>
                  </a:rPr>
                  <a:t>W</a:t>
                </a:r>
                <a:r>
                  <a:rPr lang="en-IE" sz="1200" i="0" kern="1200">
                    <a:solidFill>
                      <a:schemeClr val="tx1"/>
                    </a:solidFill>
                    <a:effectLst/>
                    <a:latin typeface="+mn-lt"/>
                    <a:ea typeface="+mn-ea"/>
                    <a:cs typeface="+mn-cs"/>
                  </a:rPr>
                  <a:t>_</a:t>
                </a:r>
                <a:r>
                  <a:rPr lang="en-US" sz="1200" i="0" kern="1200">
                    <a:solidFill>
                      <a:schemeClr val="tx1"/>
                    </a:solidFill>
                    <a:effectLst/>
                    <a:latin typeface="+mn-lt"/>
                    <a:ea typeface="+mn-ea"/>
                    <a:cs typeface="+mn-cs"/>
                  </a:rPr>
                  <a:t>bo</a:t>
                </a:r>
                <a:r>
                  <a:rPr lang="en-US" sz="1200" kern="1200">
                    <a:solidFill>
                      <a:schemeClr val="tx1"/>
                    </a:solidFill>
                    <a:effectLst/>
                    <a:latin typeface="+mn-lt"/>
                    <a:ea typeface="+mn-ea"/>
                    <a:cs typeface="+mn-cs"/>
                  </a:rPr>
                  <a:t>) measurements from borehole image logs are available and rock strength (</a:t>
                </a:r>
                <a:r>
                  <a:rPr lang="en-US" sz="1200" i="0" kern="1200">
                    <a:solidFill>
                      <a:schemeClr val="tx1"/>
                    </a:solidFill>
                    <a:effectLst/>
                    <a:latin typeface="+mn-lt"/>
                    <a:ea typeface="+mn-ea"/>
                    <a:cs typeface="+mn-cs"/>
                  </a:rPr>
                  <a:t>UCS</a:t>
                </a:r>
                <a:r>
                  <a:rPr lang="en-US" sz="1200" kern="1200">
                    <a:solidFill>
                      <a:schemeClr val="tx1"/>
                    </a:solidFill>
                    <a:effectLst/>
                    <a:latin typeface="+mn-lt"/>
                    <a:ea typeface="+mn-ea"/>
                    <a:cs typeface="+mn-cs"/>
                  </a:rPr>
                  <a:t>) is known or can be </a:t>
                </a:r>
                <a:r>
                  <a:rPr lang="en-US" sz="1200" kern="1200" smtClean="0">
                    <a:solidFill>
                      <a:schemeClr val="tx1"/>
                    </a:solidFill>
                    <a:effectLst/>
                    <a:latin typeface="+mn-lt"/>
                    <a:ea typeface="+mn-ea"/>
                    <a:cs typeface="+mn-cs"/>
                  </a:rPr>
                  <a:t>estimated.</a:t>
                </a:r>
                <a:r>
                  <a:rPr lang="en-US" sz="1200" kern="1200" baseline="0" smtClean="0">
                    <a:solidFill>
                      <a:schemeClr val="tx1"/>
                    </a:solidFill>
                    <a:effectLst/>
                    <a:latin typeface="+mn-lt"/>
                    <a:ea typeface="+mn-ea"/>
                    <a:cs typeface="+mn-cs"/>
                  </a:rPr>
                  <a:t> </a:t>
                </a:r>
              </a:p>
              <a:p>
                <a:endParaRPr lang="en-US" sz="1200" kern="1200" baseline="0" smtClean="0">
                  <a:solidFill>
                    <a:schemeClr val="tx1"/>
                  </a:solidFill>
                  <a:effectLst/>
                  <a:latin typeface="+mn-lt"/>
                  <a:ea typeface="+mn-ea"/>
                  <a:cs typeface="+mn-cs"/>
                </a:endParaRPr>
              </a:p>
              <a:p>
                <a:endParaRPr lang="en-IE" smtClean="0"/>
              </a:p>
              <a:p>
                <a:r>
                  <a:rPr lang="en-US" sz="1200" kern="1200" smtClean="0">
                    <a:solidFill>
                      <a:schemeClr val="tx1"/>
                    </a:solidFill>
                    <a:effectLst/>
                    <a:latin typeface="+mn-lt"/>
                    <a:ea typeface="+mn-ea"/>
                    <a:cs typeface="+mn-cs"/>
                  </a:rPr>
                  <a:t>In this study, we use an indirect approach to constrain the three principle stress magnitudes along the shallow HSM crust by analyzing all available borehole data</a:t>
                </a:r>
                <a:r>
                  <a:rPr lang="en-IE" sz="1200" kern="1200" baseline="0" smtClean="0">
                    <a:solidFill>
                      <a:schemeClr val="tx1"/>
                    </a:solidFill>
                    <a:effectLst/>
                    <a:latin typeface="+mn-lt"/>
                    <a:ea typeface="+mn-ea"/>
                    <a:cs typeface="+mn-cs"/>
                  </a:rPr>
                  <a:t> such as </a:t>
                </a:r>
                <a:r>
                  <a:rPr lang="en-IE" sz="1200" b="0" i="0" kern="1200" smtClean="0">
                    <a:solidFill>
                      <a:schemeClr val="tx1"/>
                    </a:solidFill>
                    <a:effectLst/>
                    <a:latin typeface="+mn-lt"/>
                    <a:ea typeface="+mn-ea"/>
                    <a:cs typeface="+mn-cs"/>
                  </a:rPr>
                  <a:t>rock strength estimates</a:t>
                </a:r>
                <a:r>
                  <a:rPr lang="en-IE" sz="1200" b="0" i="0" kern="1200" baseline="0" smtClean="0">
                    <a:solidFill>
                      <a:schemeClr val="tx1"/>
                    </a:solidFill>
                    <a:effectLst/>
                    <a:latin typeface="+mn-lt"/>
                    <a:ea typeface="+mn-ea"/>
                    <a:cs typeface="+mn-cs"/>
                  </a:rPr>
                  <a:t> </a:t>
                </a:r>
                <a:r>
                  <a:rPr lang="en-IE" sz="1200" b="0" i="0" kern="1200" smtClean="0">
                    <a:solidFill>
                      <a:schemeClr val="tx1"/>
                    </a:solidFill>
                    <a:effectLst/>
                    <a:latin typeface="+mn-lt"/>
                    <a:ea typeface="+mn-ea"/>
                    <a:cs typeface="+mn-cs"/>
                  </a:rPr>
                  <a:t>from empirical relationships, leak-off test data, wireline logs and borehole geology</a:t>
                </a:r>
                <a:endParaRPr lang="en-IE" smtClean="0"/>
              </a:p>
              <a:p>
                <a:endParaRPr lang="en-IE" dirty="0"/>
              </a:p>
            </p:txBody>
          </p:sp>
        </mc:Fallback>
      </mc:AlternateContent>
    </p:spTree>
    <p:extLst>
      <p:ext uri="{BB962C8B-B14F-4D97-AF65-F5344CB8AC3E}">
        <p14:creationId xmlns:p14="http://schemas.microsoft.com/office/powerpoint/2010/main" val="2799022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Tree>
    <p:extLst>
      <p:ext uri="{BB962C8B-B14F-4D97-AF65-F5344CB8AC3E}">
        <p14:creationId xmlns:p14="http://schemas.microsoft.com/office/powerpoint/2010/main" val="16148854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IE" b="1"/>
          </a:p>
        </p:txBody>
      </p:sp>
    </p:spTree>
    <p:extLst>
      <p:ext uri="{BB962C8B-B14F-4D97-AF65-F5344CB8AC3E}">
        <p14:creationId xmlns:p14="http://schemas.microsoft.com/office/powerpoint/2010/main" val="28613217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Tree>
    <p:extLst>
      <p:ext uri="{BB962C8B-B14F-4D97-AF65-F5344CB8AC3E}">
        <p14:creationId xmlns:p14="http://schemas.microsoft.com/office/powerpoint/2010/main" val="4754152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Tree>
    <p:extLst>
      <p:ext uri="{BB962C8B-B14F-4D97-AF65-F5344CB8AC3E}">
        <p14:creationId xmlns:p14="http://schemas.microsoft.com/office/powerpoint/2010/main" val="20350092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IE"/>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IE"/>
          </a:p>
        </p:txBody>
      </p:sp>
      <p:sp>
        <p:nvSpPr>
          <p:cNvPr id="4" name="Date Placeholder 3"/>
          <p:cNvSpPr>
            <a:spLocks noGrp="1"/>
          </p:cNvSpPr>
          <p:nvPr>
            <p:ph type="dt" sz="half" idx="10"/>
          </p:nvPr>
        </p:nvSpPr>
        <p:spPr/>
        <p:txBody>
          <a:bodyPr/>
          <a:lstStyle/>
          <a:p>
            <a:fld id="{7B701F19-7524-490A-95C3-B79B6A9A2819}" type="datetime1">
              <a:rPr lang="en-IE" smtClean="0"/>
              <a:t>25/05/2022</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A66CFE2C-2FB6-4222-AC3F-0B4EDBEAFDFD}" type="slidenum">
              <a:rPr lang="en-IE" smtClean="0"/>
              <a:t>‹#›</a:t>
            </a:fld>
            <a:endParaRPr lang="en-IE"/>
          </a:p>
        </p:txBody>
      </p:sp>
    </p:spTree>
    <p:extLst>
      <p:ext uri="{BB962C8B-B14F-4D97-AF65-F5344CB8AC3E}">
        <p14:creationId xmlns:p14="http://schemas.microsoft.com/office/powerpoint/2010/main" val="25399926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1F9AB2CF-5236-468D-807E-9860DA521739}" type="datetime1">
              <a:rPr lang="en-IE" smtClean="0"/>
              <a:t>25/05/2022</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A66CFE2C-2FB6-4222-AC3F-0B4EDBEAFDFD}" type="slidenum">
              <a:rPr lang="en-IE" smtClean="0"/>
              <a:t>‹#›</a:t>
            </a:fld>
            <a:endParaRPr lang="en-IE"/>
          </a:p>
        </p:txBody>
      </p:sp>
    </p:spTree>
    <p:extLst>
      <p:ext uri="{BB962C8B-B14F-4D97-AF65-F5344CB8AC3E}">
        <p14:creationId xmlns:p14="http://schemas.microsoft.com/office/powerpoint/2010/main" val="13028500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IE"/>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4C1D9A53-C95C-4D25-8EA5-6DADB99F00D4}" type="datetime1">
              <a:rPr lang="en-IE" smtClean="0"/>
              <a:t>25/05/2022</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A66CFE2C-2FB6-4222-AC3F-0B4EDBEAFDFD}" type="slidenum">
              <a:rPr lang="en-IE" smtClean="0"/>
              <a:t>‹#›</a:t>
            </a:fld>
            <a:endParaRPr lang="en-IE"/>
          </a:p>
        </p:txBody>
      </p:sp>
    </p:spTree>
    <p:extLst>
      <p:ext uri="{BB962C8B-B14F-4D97-AF65-F5344CB8AC3E}">
        <p14:creationId xmlns:p14="http://schemas.microsoft.com/office/powerpoint/2010/main" val="2002911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64DE2259-7885-4D89-9373-43DF94FAC578}" type="datetime1">
              <a:rPr lang="en-IE" smtClean="0"/>
              <a:t>25/05/2022</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A66CFE2C-2FB6-4222-AC3F-0B4EDBEAFDFD}" type="slidenum">
              <a:rPr lang="en-IE" smtClean="0"/>
              <a:t>‹#›</a:t>
            </a:fld>
            <a:endParaRPr lang="en-IE"/>
          </a:p>
        </p:txBody>
      </p:sp>
    </p:spTree>
    <p:extLst>
      <p:ext uri="{BB962C8B-B14F-4D97-AF65-F5344CB8AC3E}">
        <p14:creationId xmlns:p14="http://schemas.microsoft.com/office/powerpoint/2010/main" val="2503452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IE"/>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E489CFA-D9F0-4630-BA69-5386BB3C0858}" type="datetime1">
              <a:rPr lang="en-IE" smtClean="0"/>
              <a:t>25/05/2022</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A66CFE2C-2FB6-4222-AC3F-0B4EDBEAFDFD}" type="slidenum">
              <a:rPr lang="en-IE" smtClean="0"/>
              <a:t>‹#›</a:t>
            </a:fld>
            <a:endParaRPr lang="en-IE"/>
          </a:p>
        </p:txBody>
      </p:sp>
    </p:spTree>
    <p:extLst>
      <p:ext uri="{BB962C8B-B14F-4D97-AF65-F5344CB8AC3E}">
        <p14:creationId xmlns:p14="http://schemas.microsoft.com/office/powerpoint/2010/main" val="35703225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Date Placeholder 4"/>
          <p:cNvSpPr>
            <a:spLocks noGrp="1"/>
          </p:cNvSpPr>
          <p:nvPr>
            <p:ph type="dt" sz="half" idx="10"/>
          </p:nvPr>
        </p:nvSpPr>
        <p:spPr/>
        <p:txBody>
          <a:bodyPr/>
          <a:lstStyle/>
          <a:p>
            <a:fld id="{435A03A9-EAC2-40EC-8792-78CAACA7DB61}" type="datetime1">
              <a:rPr lang="en-IE" smtClean="0"/>
              <a:t>25/05/2022</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A66CFE2C-2FB6-4222-AC3F-0B4EDBEAFDFD}" type="slidenum">
              <a:rPr lang="en-IE" smtClean="0"/>
              <a:t>‹#›</a:t>
            </a:fld>
            <a:endParaRPr lang="en-IE"/>
          </a:p>
        </p:txBody>
      </p:sp>
    </p:spTree>
    <p:extLst>
      <p:ext uri="{BB962C8B-B14F-4D97-AF65-F5344CB8AC3E}">
        <p14:creationId xmlns:p14="http://schemas.microsoft.com/office/powerpoint/2010/main" val="1926839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IE"/>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7" name="Date Placeholder 6"/>
          <p:cNvSpPr>
            <a:spLocks noGrp="1"/>
          </p:cNvSpPr>
          <p:nvPr>
            <p:ph type="dt" sz="half" idx="10"/>
          </p:nvPr>
        </p:nvSpPr>
        <p:spPr/>
        <p:txBody>
          <a:bodyPr/>
          <a:lstStyle/>
          <a:p>
            <a:fld id="{BC11EC0C-E13F-4F9A-9BDE-EEC1098ED601}" type="datetime1">
              <a:rPr lang="en-IE" smtClean="0"/>
              <a:t>25/05/2022</a:t>
            </a:fld>
            <a:endParaRPr lang="en-IE"/>
          </a:p>
        </p:txBody>
      </p:sp>
      <p:sp>
        <p:nvSpPr>
          <p:cNvPr id="8" name="Footer Placeholder 7"/>
          <p:cNvSpPr>
            <a:spLocks noGrp="1"/>
          </p:cNvSpPr>
          <p:nvPr>
            <p:ph type="ftr" sz="quarter" idx="11"/>
          </p:nvPr>
        </p:nvSpPr>
        <p:spPr/>
        <p:txBody>
          <a:bodyPr/>
          <a:lstStyle/>
          <a:p>
            <a:endParaRPr lang="en-IE"/>
          </a:p>
        </p:txBody>
      </p:sp>
      <p:sp>
        <p:nvSpPr>
          <p:cNvPr id="9" name="Slide Number Placeholder 8"/>
          <p:cNvSpPr>
            <a:spLocks noGrp="1"/>
          </p:cNvSpPr>
          <p:nvPr>
            <p:ph type="sldNum" sz="quarter" idx="12"/>
          </p:nvPr>
        </p:nvSpPr>
        <p:spPr/>
        <p:txBody>
          <a:bodyPr/>
          <a:lstStyle/>
          <a:p>
            <a:fld id="{A66CFE2C-2FB6-4222-AC3F-0B4EDBEAFDFD}" type="slidenum">
              <a:rPr lang="en-IE" smtClean="0"/>
              <a:t>‹#›</a:t>
            </a:fld>
            <a:endParaRPr lang="en-IE"/>
          </a:p>
        </p:txBody>
      </p:sp>
    </p:spTree>
    <p:extLst>
      <p:ext uri="{BB962C8B-B14F-4D97-AF65-F5344CB8AC3E}">
        <p14:creationId xmlns:p14="http://schemas.microsoft.com/office/powerpoint/2010/main" val="22144233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Date Placeholder 2"/>
          <p:cNvSpPr>
            <a:spLocks noGrp="1"/>
          </p:cNvSpPr>
          <p:nvPr>
            <p:ph type="dt" sz="half" idx="10"/>
          </p:nvPr>
        </p:nvSpPr>
        <p:spPr/>
        <p:txBody>
          <a:bodyPr/>
          <a:lstStyle/>
          <a:p>
            <a:fld id="{35D06A43-3B75-42BC-83D3-B55C5A8C1029}" type="datetime1">
              <a:rPr lang="en-IE" smtClean="0"/>
              <a:t>25/05/2022</a:t>
            </a:fld>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A66CFE2C-2FB6-4222-AC3F-0B4EDBEAFDFD}" type="slidenum">
              <a:rPr lang="en-IE" smtClean="0"/>
              <a:t>‹#›</a:t>
            </a:fld>
            <a:endParaRPr lang="en-IE"/>
          </a:p>
        </p:txBody>
      </p:sp>
    </p:spTree>
    <p:extLst>
      <p:ext uri="{BB962C8B-B14F-4D97-AF65-F5344CB8AC3E}">
        <p14:creationId xmlns:p14="http://schemas.microsoft.com/office/powerpoint/2010/main" val="42067277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4243A8-0993-434E-8393-83F374D7D74F}" type="datetime1">
              <a:rPr lang="en-IE" smtClean="0"/>
              <a:t>25/05/2022</a:t>
            </a:fld>
            <a:endParaRPr lang="en-IE"/>
          </a:p>
        </p:txBody>
      </p:sp>
      <p:sp>
        <p:nvSpPr>
          <p:cNvPr id="3" name="Footer Placeholder 2"/>
          <p:cNvSpPr>
            <a:spLocks noGrp="1"/>
          </p:cNvSpPr>
          <p:nvPr>
            <p:ph type="ftr" sz="quarter" idx="11"/>
          </p:nvPr>
        </p:nvSpPr>
        <p:spPr/>
        <p:txBody>
          <a:bodyPr/>
          <a:lstStyle/>
          <a:p>
            <a:endParaRPr lang="en-IE"/>
          </a:p>
        </p:txBody>
      </p:sp>
      <p:sp>
        <p:nvSpPr>
          <p:cNvPr id="4" name="Slide Number Placeholder 3"/>
          <p:cNvSpPr>
            <a:spLocks noGrp="1"/>
          </p:cNvSpPr>
          <p:nvPr>
            <p:ph type="sldNum" sz="quarter" idx="12"/>
          </p:nvPr>
        </p:nvSpPr>
        <p:spPr/>
        <p:txBody>
          <a:bodyPr/>
          <a:lstStyle/>
          <a:p>
            <a:fld id="{A66CFE2C-2FB6-4222-AC3F-0B4EDBEAFDFD}" type="slidenum">
              <a:rPr lang="en-IE" smtClean="0"/>
              <a:t>‹#›</a:t>
            </a:fld>
            <a:endParaRPr lang="en-IE"/>
          </a:p>
        </p:txBody>
      </p:sp>
    </p:spTree>
    <p:extLst>
      <p:ext uri="{BB962C8B-B14F-4D97-AF65-F5344CB8AC3E}">
        <p14:creationId xmlns:p14="http://schemas.microsoft.com/office/powerpoint/2010/main" val="38702333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E"/>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A6FAFDD-BCD0-4561-BBC4-31B03313658A}" type="datetime1">
              <a:rPr lang="en-IE" smtClean="0"/>
              <a:t>25/05/2022</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A66CFE2C-2FB6-4222-AC3F-0B4EDBEAFDFD}" type="slidenum">
              <a:rPr lang="en-IE" smtClean="0"/>
              <a:t>‹#›</a:t>
            </a:fld>
            <a:endParaRPr lang="en-IE"/>
          </a:p>
        </p:txBody>
      </p:sp>
    </p:spTree>
    <p:extLst>
      <p:ext uri="{BB962C8B-B14F-4D97-AF65-F5344CB8AC3E}">
        <p14:creationId xmlns:p14="http://schemas.microsoft.com/office/powerpoint/2010/main" val="30628106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E"/>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CB2144B-CFD8-4AC1-B946-06C1002E2290}" type="datetime1">
              <a:rPr lang="en-IE" smtClean="0"/>
              <a:t>25/05/2022</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A66CFE2C-2FB6-4222-AC3F-0B4EDBEAFDFD}" type="slidenum">
              <a:rPr lang="en-IE" smtClean="0"/>
              <a:t>‹#›</a:t>
            </a:fld>
            <a:endParaRPr lang="en-IE"/>
          </a:p>
        </p:txBody>
      </p:sp>
    </p:spTree>
    <p:extLst>
      <p:ext uri="{BB962C8B-B14F-4D97-AF65-F5344CB8AC3E}">
        <p14:creationId xmlns:p14="http://schemas.microsoft.com/office/powerpoint/2010/main" val="34738840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IE"/>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73F28C-2D5E-4CE0-B612-A93643D1D1EB}" type="datetime1">
              <a:rPr lang="en-IE" smtClean="0"/>
              <a:t>25/05/2022</a:t>
            </a:fld>
            <a:endParaRPr lang="en-IE"/>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6CFE2C-2FB6-4222-AC3F-0B4EDBEAFDFD}" type="slidenum">
              <a:rPr lang="en-IE" smtClean="0"/>
              <a:t>‹#›</a:t>
            </a:fld>
            <a:endParaRPr lang="en-IE"/>
          </a:p>
        </p:txBody>
      </p:sp>
    </p:spTree>
    <p:extLst>
      <p:ext uri="{BB962C8B-B14F-4D97-AF65-F5344CB8AC3E}">
        <p14:creationId xmlns:p14="http://schemas.microsoft.com/office/powerpoint/2010/main" val="36853763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tif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jp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 Id="rId14" Type="http://schemas.openxmlformats.org/officeDocument/2006/relationships/image" Target="../media/image12.png"/></Relationships>
</file>

<file path=ppt/slides/_rels/slide2.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21.png"/><Relationship Id="rId4" Type="http://schemas.openxmlformats.org/officeDocument/2006/relationships/image" Target="../media/image20.png"/></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9.png"/><Relationship Id="rId7"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17.jpeg"/><Relationship Id="rId4" Type="http://schemas.openxmlformats.org/officeDocument/2006/relationships/image" Target="../media/image23.png"/></Relationships>
</file>

<file path=ppt/slides/_rels/slide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26.png"/><Relationship Id="rId4" Type="http://schemas.openxmlformats.org/officeDocument/2006/relationships/image" Target="../media/image25.png"/></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tiff"/><Relationship Id="rId4" Type="http://schemas.openxmlformats.org/officeDocument/2006/relationships/image" Target="../media/image27.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457613" y="3842337"/>
            <a:ext cx="9855138" cy="74820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IE" b="1" smtClean="0">
                <a:latin typeface="Times New Roman" panose="02020603050405020304" pitchFamily="18" charset="0"/>
                <a:cs typeface="Times New Roman" panose="02020603050405020304" pitchFamily="18" charset="0"/>
              </a:rPr>
              <a:t>Effat Behboudi</a:t>
            </a:r>
            <a:r>
              <a:rPr lang="en-IE" smtClean="0">
                <a:latin typeface="Times New Roman" panose="02020603050405020304" pitchFamily="18" charset="0"/>
                <a:cs typeface="Times New Roman" panose="02020603050405020304" pitchFamily="18" charset="0"/>
              </a:rPr>
              <a:t>, David </a:t>
            </a:r>
            <a:r>
              <a:rPr lang="en-IE">
                <a:latin typeface="Times New Roman" panose="02020603050405020304" pitchFamily="18" charset="0"/>
                <a:cs typeface="Times New Roman" panose="02020603050405020304" pitchFamily="18" charset="0"/>
              </a:rPr>
              <a:t>McNamara, </a:t>
            </a:r>
            <a:r>
              <a:rPr lang="en-IE" smtClean="0">
                <a:latin typeface="Times New Roman" panose="02020603050405020304" pitchFamily="18" charset="0"/>
                <a:cs typeface="Times New Roman" panose="02020603050405020304" pitchFamily="18" charset="0"/>
              </a:rPr>
              <a:t>Ivan Lokmer</a:t>
            </a:r>
            <a:endParaRPr lang="en-IE">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59939" y="497921"/>
            <a:ext cx="1181284" cy="1734402"/>
          </a:xfrm>
          <a:prstGeom prst="rect">
            <a:avLst/>
          </a:prstGeom>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t="15733" b="13922"/>
          <a:stretch/>
        </p:blipFill>
        <p:spPr>
          <a:xfrm>
            <a:off x="7877676" y="459855"/>
            <a:ext cx="2715931" cy="806441"/>
          </a:xfrm>
          <a:prstGeom prst="rect">
            <a:avLst/>
          </a:prstGeom>
        </p:spPr>
      </p:pic>
      <p:sp>
        <p:nvSpPr>
          <p:cNvPr id="12" name="Rectangle 11"/>
          <p:cNvSpPr/>
          <p:nvPr/>
        </p:nvSpPr>
        <p:spPr>
          <a:xfrm>
            <a:off x="0" y="6536988"/>
            <a:ext cx="12192000" cy="312920"/>
          </a:xfrm>
          <a:prstGeom prst="rect">
            <a:avLst/>
          </a:prstGeom>
          <a:solidFill>
            <a:schemeClr val="accent1">
              <a:lumMod val="5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IE"/>
          </a:p>
        </p:txBody>
      </p:sp>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570" y="5913349"/>
            <a:ext cx="5221783" cy="568052"/>
          </a:xfrm>
          <a:prstGeom prst="rect">
            <a:avLst/>
          </a:prstGeom>
        </p:spPr>
      </p:pic>
      <p:pic>
        <p:nvPicPr>
          <p:cNvPr id="16" name="Picture 15">
            <a:extLst>
              <a:ext uri="{FF2B5EF4-FFF2-40B4-BE49-F238E27FC236}">
                <a16:creationId xmlns:a16="http://schemas.microsoft.com/office/drawing/2014/main" id="{4476BFF9-A8E0-4698-9929-42F50C5565E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50804" y="5913349"/>
            <a:ext cx="2025541" cy="568052"/>
          </a:xfrm>
          <a:prstGeom prst="rect">
            <a:avLst/>
          </a:prstGeom>
          <a:ln>
            <a:noFill/>
          </a:ln>
        </p:spPr>
      </p:pic>
      <p:pic>
        <p:nvPicPr>
          <p:cNvPr id="17" name="Picture 16">
            <a:extLst>
              <a:ext uri="{FF2B5EF4-FFF2-40B4-BE49-F238E27FC236}">
                <a16:creationId xmlns:a16="http://schemas.microsoft.com/office/drawing/2014/main" id="{86530F8D-A50A-4E47-80DC-7A33AB111D81}"/>
              </a:ext>
            </a:extLst>
          </p:cNvPr>
          <p:cNvPicPr>
            <a:picLocks noChangeAspect="1"/>
          </p:cNvPicPr>
          <p:nvPr/>
        </p:nvPicPr>
        <p:blipFill>
          <a:blip r:embed="rId7"/>
          <a:stretch>
            <a:fillRect/>
          </a:stretch>
        </p:blipFill>
        <p:spPr>
          <a:xfrm>
            <a:off x="7631435" y="5913349"/>
            <a:ext cx="2630614" cy="568053"/>
          </a:xfrm>
          <a:prstGeom prst="rect">
            <a:avLst/>
          </a:prstGeom>
        </p:spPr>
      </p:pic>
      <p:pic>
        <p:nvPicPr>
          <p:cNvPr id="18" name="Picture 17">
            <a:extLst>
              <a:ext uri="{FF2B5EF4-FFF2-40B4-BE49-F238E27FC236}">
                <a16:creationId xmlns:a16="http://schemas.microsoft.com/office/drawing/2014/main" id="{52DDE13B-A04E-1A4A-BF73-9186DAB609C4}"/>
              </a:ext>
            </a:extLst>
          </p:cNvPr>
          <p:cNvPicPr>
            <a:picLocks noChangeAspect="1"/>
          </p:cNvPicPr>
          <p:nvPr/>
        </p:nvPicPr>
        <p:blipFill>
          <a:blip r:embed="rId8"/>
          <a:stretch>
            <a:fillRect/>
          </a:stretch>
        </p:blipFill>
        <p:spPr>
          <a:xfrm>
            <a:off x="10251032" y="5919197"/>
            <a:ext cx="1911463" cy="562205"/>
          </a:xfrm>
          <a:prstGeom prst="rect">
            <a:avLst/>
          </a:prstGeom>
        </p:spPr>
      </p:pic>
      <p:pic>
        <p:nvPicPr>
          <p:cNvPr id="3" name="Picture 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56850" y="-407366"/>
            <a:ext cx="4621181" cy="3268287"/>
          </a:xfrm>
          <a:prstGeom prst="rect">
            <a:avLst/>
          </a:prstGeom>
        </p:spPr>
      </p:pic>
      <p:sp>
        <p:nvSpPr>
          <p:cNvPr id="25" name="Title 1"/>
          <p:cNvSpPr txBox="1">
            <a:spLocks/>
          </p:cNvSpPr>
          <p:nvPr/>
        </p:nvSpPr>
        <p:spPr>
          <a:xfrm>
            <a:off x="457613" y="2049322"/>
            <a:ext cx="11220304" cy="129600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IE" sz="3600" b="1">
                <a:solidFill>
                  <a:srgbClr val="002060"/>
                </a:solidFill>
                <a:latin typeface="Times New Roman" panose="02020603050405020304" pitchFamily="18" charset="0"/>
                <a:cs typeface="Times New Roman" panose="02020603050405020304" pitchFamily="18" charset="0"/>
              </a:rPr>
              <a:t>Stress state </a:t>
            </a:r>
            <a:r>
              <a:rPr lang="en-IE" sz="3600" b="1" smtClean="0">
                <a:solidFill>
                  <a:srgbClr val="002060"/>
                </a:solidFill>
                <a:latin typeface="Times New Roman" panose="02020603050405020304" pitchFamily="18" charset="0"/>
                <a:cs typeface="Times New Roman" panose="02020603050405020304" pitchFamily="18" charset="0"/>
              </a:rPr>
              <a:t>and </a:t>
            </a:r>
            <a:r>
              <a:rPr lang="en-IE" sz="3600" b="1">
                <a:solidFill>
                  <a:srgbClr val="002060"/>
                </a:solidFill>
                <a:latin typeface="Times New Roman" panose="02020603050405020304" pitchFamily="18" charset="0"/>
                <a:cs typeface="Times New Roman" panose="02020603050405020304" pitchFamily="18" charset="0"/>
              </a:rPr>
              <a:t>patterns at the upper plate of </a:t>
            </a:r>
            <a:endParaRPr lang="en-IE" sz="3600" b="1" smtClean="0">
              <a:solidFill>
                <a:srgbClr val="002060"/>
              </a:solidFill>
              <a:latin typeface="Times New Roman" panose="02020603050405020304" pitchFamily="18" charset="0"/>
              <a:cs typeface="Times New Roman" panose="02020603050405020304" pitchFamily="18" charset="0"/>
            </a:endParaRPr>
          </a:p>
          <a:p>
            <a:pPr algn="l"/>
            <a:r>
              <a:rPr lang="en-IE" sz="3600" b="1" smtClean="0">
                <a:solidFill>
                  <a:srgbClr val="002060"/>
                </a:solidFill>
                <a:latin typeface="Times New Roman" panose="02020603050405020304" pitchFamily="18" charset="0"/>
                <a:cs typeface="Times New Roman" panose="02020603050405020304" pitchFamily="18" charset="0"/>
              </a:rPr>
              <a:t>Hikurangi Subduction Margin</a:t>
            </a:r>
          </a:p>
        </p:txBody>
      </p:sp>
      <p:pic>
        <p:nvPicPr>
          <p:cNvPr id="26" name="Picture 2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772429" y="2890431"/>
            <a:ext cx="3268794" cy="885299"/>
          </a:xfrm>
          <a:prstGeom prst="rect">
            <a:avLst/>
          </a:prstGeom>
        </p:spPr>
      </p:pic>
      <p:pic>
        <p:nvPicPr>
          <p:cNvPr id="27" name="Picture 2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593607" y="3760951"/>
            <a:ext cx="1388572" cy="1944000"/>
          </a:xfrm>
          <a:prstGeom prst="rect">
            <a:avLst/>
          </a:prstGeom>
        </p:spPr>
      </p:pic>
      <p:grpSp>
        <p:nvGrpSpPr>
          <p:cNvPr id="21" name="Group 20"/>
          <p:cNvGrpSpPr/>
          <p:nvPr/>
        </p:nvGrpSpPr>
        <p:grpSpPr>
          <a:xfrm>
            <a:off x="418357" y="4690695"/>
            <a:ext cx="7687892" cy="413965"/>
            <a:chOff x="380381" y="4814425"/>
            <a:chExt cx="5356612" cy="413965"/>
          </a:xfrm>
        </p:grpSpPr>
        <p:grpSp>
          <p:nvGrpSpPr>
            <p:cNvPr id="22" name="Group 21">
              <a:extLst>
                <a:ext uri="{FF2B5EF4-FFF2-40B4-BE49-F238E27FC236}">
                  <a16:creationId xmlns:a16="http://schemas.microsoft.com/office/drawing/2014/main" id="{F7A784ED-A831-5E41-8EFE-32DCE399F7E5}"/>
                </a:ext>
              </a:extLst>
            </p:cNvPr>
            <p:cNvGrpSpPr/>
            <p:nvPr/>
          </p:nvGrpSpPr>
          <p:grpSpPr>
            <a:xfrm>
              <a:off x="380381" y="4814425"/>
              <a:ext cx="5356612" cy="413965"/>
              <a:chOff x="85636" y="6539903"/>
              <a:chExt cx="5356612" cy="413965"/>
            </a:xfrm>
          </p:grpSpPr>
          <p:sp>
            <p:nvSpPr>
              <p:cNvPr id="29" name="Rectangle 28">
                <a:extLst>
                  <a:ext uri="{FF2B5EF4-FFF2-40B4-BE49-F238E27FC236}">
                    <a16:creationId xmlns:a16="http://schemas.microsoft.com/office/drawing/2014/main" id="{FC109F73-252E-F047-838A-E303E8996063}"/>
                  </a:ext>
                </a:extLst>
              </p:cNvPr>
              <p:cNvSpPr/>
              <p:nvPr/>
            </p:nvSpPr>
            <p:spPr>
              <a:xfrm>
                <a:off x="362173" y="6539903"/>
                <a:ext cx="1965795" cy="400110"/>
              </a:xfrm>
              <a:prstGeom prst="rect">
                <a:avLst/>
              </a:prstGeom>
            </p:spPr>
            <p:txBody>
              <a:bodyPr wrap="none">
                <a:spAutoFit/>
              </a:bodyPr>
              <a:lstStyle/>
              <a:p>
                <a:r>
                  <a:rPr lang="en-IE" sz="2000">
                    <a:latin typeface="Times New Roman" panose="02020603050405020304" pitchFamily="18" charset="0"/>
                    <a:cs typeface="Times New Roman" panose="02020603050405020304" pitchFamily="18" charset="0"/>
                  </a:rPr>
                  <a:t>@</a:t>
                </a:r>
                <a:r>
                  <a:rPr lang="en-IE" sz="2000" err="1">
                    <a:latin typeface="Times New Roman" panose="02020603050405020304" pitchFamily="18" charset="0"/>
                    <a:cs typeface="Times New Roman" panose="02020603050405020304" pitchFamily="18" charset="0"/>
                  </a:rPr>
                  <a:t>effat_behboudi</a:t>
                </a:r>
                <a:endParaRPr lang="en-IE" sz="2000">
                  <a:latin typeface="Times New Roman" panose="02020603050405020304" pitchFamily="18" charset="0"/>
                  <a:cs typeface="Times New Roman" panose="02020603050405020304" pitchFamily="18" charset="0"/>
                </a:endParaRPr>
              </a:p>
            </p:txBody>
          </p:sp>
          <p:sp>
            <p:nvSpPr>
              <p:cNvPr id="30" name="Rectangle 29">
                <a:extLst>
                  <a:ext uri="{FF2B5EF4-FFF2-40B4-BE49-F238E27FC236}">
                    <a16:creationId xmlns:a16="http://schemas.microsoft.com/office/drawing/2014/main" id="{102CC659-D49C-D243-84E8-FE46BF6C4192}"/>
                  </a:ext>
                </a:extLst>
              </p:cNvPr>
              <p:cNvSpPr/>
              <p:nvPr/>
            </p:nvSpPr>
            <p:spPr>
              <a:xfrm>
                <a:off x="2125121" y="6553758"/>
                <a:ext cx="3317127" cy="400110"/>
              </a:xfrm>
              <a:prstGeom prst="rect">
                <a:avLst/>
              </a:prstGeom>
            </p:spPr>
            <p:txBody>
              <a:bodyPr wrap="none">
                <a:spAutoFit/>
              </a:bodyPr>
              <a:lstStyle/>
              <a:p>
                <a:r>
                  <a:rPr lang="en-IE" sz="2000">
                    <a:latin typeface="Times New Roman" panose="02020603050405020304" pitchFamily="18" charset="0"/>
                    <a:cs typeface="Times New Roman" panose="02020603050405020304" pitchFamily="18" charset="0"/>
                  </a:rPr>
                  <a:t>effat.behboudi@ucdconnect.ie</a:t>
                </a:r>
              </a:p>
            </p:txBody>
          </p:sp>
          <p:pic>
            <p:nvPicPr>
              <p:cNvPr id="31" name="Picture 30">
                <a:extLst>
                  <a:ext uri="{FF2B5EF4-FFF2-40B4-BE49-F238E27FC236}">
                    <a16:creationId xmlns:a16="http://schemas.microsoft.com/office/drawing/2014/main" id="{34843B76-B128-E24F-9042-D7EF9D120968}"/>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85636" y="6636545"/>
                <a:ext cx="279665" cy="227088"/>
              </a:xfrm>
              <a:prstGeom prst="rect">
                <a:avLst/>
              </a:prstGeom>
              <a:ln>
                <a:noFill/>
              </a:ln>
              <a:effectLst>
                <a:outerShdw blurRad="292100" dist="139700" dir="2700000" algn="tl" rotWithShape="0">
                  <a:srgbClr val="333333">
                    <a:alpha val="65000"/>
                  </a:srgbClr>
                </a:outerShdw>
              </a:effectLst>
            </p:spPr>
          </p:pic>
        </p:grpSp>
        <p:pic>
          <p:nvPicPr>
            <p:cNvPr id="23" name="Picture 2" descr="http://vector-magz.com/wp-content/uploads/2013/07/envelope-vector.png">
              <a:extLst>
                <a:ext uri="{FF2B5EF4-FFF2-40B4-BE49-F238E27FC236}">
                  <a16:creationId xmlns:a16="http://schemas.microsoft.com/office/drawing/2014/main" id="{B866B329-D8CD-0D40-A4DC-B4C634648969}"/>
                </a:ext>
              </a:extLst>
            </p:cNvPr>
            <p:cNvPicPr preferRelativeResize="0">
              <a:picLocks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2122038" y="4946514"/>
              <a:ext cx="301000" cy="216000"/>
            </a:xfrm>
            <a:prstGeom prst="roundRect">
              <a:avLst>
                <a:gd name="adj" fmla="val 16667"/>
              </a:avLst>
            </a:prstGeom>
            <a:ln>
              <a:noFill/>
            </a:ln>
            <a:effectLst>
              <a:outerShdw blurRad="76200" dist="38100" dir="7800000" algn="tl" rotWithShape="0">
                <a:srgbClr val="000000">
                  <a:alpha val="40000"/>
                </a:srgbClr>
              </a:outerShdw>
            </a:effectLst>
            <a:extLst>
              <a:ext uri="{909E8E84-426E-40dd-AFC4-6F175D3DCCD1}">
                <a14:hiddenFill xmlns="" xmlns:a14="http://schemas.microsoft.com/office/drawing/2010/main">
                  <a:solidFill>
                    <a:srgbClr val="FFFFFF"/>
                  </a:solidFill>
                </a14:hiddenFill>
              </a:ext>
            </a:extLst>
          </p:spPr>
        </p:pic>
      </p:grpSp>
      <p:pic>
        <p:nvPicPr>
          <p:cNvPr id="4" name="Picture 3"/>
          <p:cNvPicPr preferRelativeResize="0">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9091010" y="3769416"/>
            <a:ext cx="1459352" cy="1944000"/>
          </a:xfrm>
          <a:prstGeom prst="rect">
            <a:avLst/>
          </a:prstGeom>
        </p:spPr>
      </p:pic>
    </p:spTree>
    <p:extLst>
      <p:ext uri="{BB962C8B-B14F-4D97-AF65-F5344CB8AC3E}">
        <p14:creationId xmlns:p14="http://schemas.microsoft.com/office/powerpoint/2010/main" val="92649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0" y="6536988"/>
            <a:ext cx="12192000" cy="3054"/>
          </a:xfrm>
          <a:prstGeom prst="line">
            <a:avLst/>
          </a:prstGeom>
          <a:ln w="38100">
            <a:solidFill>
              <a:schemeClr val="accent1">
                <a:lumMod val="50000"/>
              </a:schemeClr>
            </a:solidFill>
          </a:ln>
        </p:spPr>
        <p:style>
          <a:lnRef idx="1">
            <a:schemeClr val="dk1"/>
          </a:lnRef>
          <a:fillRef idx="0">
            <a:schemeClr val="dk1"/>
          </a:fillRef>
          <a:effectRef idx="0">
            <a:schemeClr val="dk1"/>
          </a:effectRef>
          <a:fontRef idx="minor">
            <a:schemeClr val="tx1"/>
          </a:fontRef>
        </p:style>
      </p:cxnSp>
      <p:sp>
        <p:nvSpPr>
          <p:cNvPr id="9" name="Rectangle 8"/>
          <p:cNvSpPr/>
          <p:nvPr/>
        </p:nvSpPr>
        <p:spPr>
          <a:xfrm>
            <a:off x="0" y="1882"/>
            <a:ext cx="12192000" cy="432000"/>
          </a:xfrm>
          <a:prstGeom prst="rect">
            <a:avLst/>
          </a:prstGeom>
          <a:solidFill>
            <a:schemeClr val="accent1">
              <a:lumMod val="5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IE"/>
          </a:p>
        </p:txBody>
      </p:sp>
      <p:sp>
        <p:nvSpPr>
          <p:cNvPr id="21" name="Rectangle 20"/>
          <p:cNvSpPr/>
          <p:nvPr/>
        </p:nvSpPr>
        <p:spPr>
          <a:xfrm>
            <a:off x="0" y="6536988"/>
            <a:ext cx="12192000" cy="312920"/>
          </a:xfrm>
          <a:prstGeom prst="rect">
            <a:avLst/>
          </a:prstGeom>
          <a:solidFill>
            <a:schemeClr val="accent1">
              <a:lumMod val="5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IE"/>
          </a:p>
        </p:txBody>
      </p:sp>
      <p:sp>
        <p:nvSpPr>
          <p:cNvPr id="23" name="TextBox 22"/>
          <p:cNvSpPr txBox="1"/>
          <p:nvPr/>
        </p:nvSpPr>
        <p:spPr>
          <a:xfrm>
            <a:off x="11389474" y="17895"/>
            <a:ext cx="802526" cy="369332"/>
          </a:xfrm>
          <a:prstGeom prst="rect">
            <a:avLst/>
          </a:prstGeom>
          <a:noFill/>
        </p:spPr>
        <p:txBody>
          <a:bodyPr wrap="square" rtlCol="0">
            <a:spAutoFit/>
          </a:bodyPr>
          <a:lstStyle/>
          <a:p>
            <a:r>
              <a:rPr lang="en-IE" smtClean="0">
                <a:solidFill>
                  <a:schemeClr val="bg1"/>
                </a:solidFill>
                <a:latin typeface="Times" pitchFamily="18" charset="0"/>
              </a:rPr>
              <a:t>1/5</a:t>
            </a:r>
            <a:endParaRPr lang="en-IE">
              <a:solidFill>
                <a:schemeClr val="bg1"/>
              </a:solidFill>
              <a:latin typeface="Times" pitchFamily="18" charset="0"/>
            </a:endParaRPr>
          </a:p>
        </p:txBody>
      </p:sp>
      <p:sp>
        <p:nvSpPr>
          <p:cNvPr id="24" name="Title 1"/>
          <p:cNvSpPr txBox="1">
            <a:spLocks/>
          </p:cNvSpPr>
          <p:nvPr/>
        </p:nvSpPr>
        <p:spPr>
          <a:xfrm>
            <a:off x="132428" y="-141551"/>
            <a:ext cx="10515600" cy="7597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smtClean="0">
                <a:solidFill>
                  <a:schemeClr val="bg1"/>
                </a:solidFill>
                <a:latin typeface="Times New Roman" panose="02020603050405020304" pitchFamily="18" charset="0"/>
                <a:cs typeface="Times New Roman" panose="02020603050405020304" pitchFamily="18" charset="0"/>
              </a:rPr>
              <a:t>Motivation</a:t>
            </a:r>
            <a:endParaRPr lang="en-IE" sz="3200" b="1">
              <a:solidFill>
                <a:schemeClr val="bg1"/>
              </a:solidFill>
              <a:latin typeface="Times New Roman" panose="02020603050405020304" pitchFamily="18" charset="0"/>
              <a:cs typeface="Times New Roman" panose="02020603050405020304" pitchFamily="18" charset="0"/>
            </a:endParaRPr>
          </a:p>
        </p:txBody>
      </p:sp>
      <p:sp>
        <p:nvSpPr>
          <p:cNvPr id="25" name="Rectangle 24"/>
          <p:cNvSpPr/>
          <p:nvPr/>
        </p:nvSpPr>
        <p:spPr>
          <a:xfrm>
            <a:off x="301567" y="1631678"/>
            <a:ext cx="4754128" cy="2677656"/>
          </a:xfrm>
          <a:prstGeom prst="rect">
            <a:avLst/>
          </a:prstGeom>
        </p:spPr>
        <p:txBody>
          <a:bodyPr wrap="square">
            <a:spAutoFit/>
          </a:bodyPr>
          <a:lstStyle/>
          <a:p>
            <a:pPr algn="just"/>
            <a:r>
              <a:rPr lang="en-IE" sz="2400" b="1">
                <a:solidFill>
                  <a:srgbClr val="002060"/>
                </a:solidFill>
                <a:latin typeface="Times New Roman" panose="02020603050405020304" pitchFamily="18" charset="0"/>
                <a:cs typeface="Times New Roman" panose="02020603050405020304" pitchFamily="18" charset="0"/>
              </a:rPr>
              <a:t>Northern and Central HSM</a:t>
            </a:r>
          </a:p>
          <a:p>
            <a:pPr lvl="1" algn="just"/>
            <a:r>
              <a:rPr lang="en-IE" sz="2000">
                <a:solidFill>
                  <a:srgbClr val="002060"/>
                </a:solidFill>
                <a:latin typeface="Times New Roman" panose="02020603050405020304" pitchFamily="18" charset="0"/>
                <a:cs typeface="Times New Roman" panose="02020603050405020304" pitchFamily="18" charset="0"/>
              </a:rPr>
              <a:t> Mostly creeping with quite shallow (&lt;15 km), short  (two-three weeks) </a:t>
            </a:r>
            <a:r>
              <a:rPr lang="en-IE" sz="2000" smtClean="0">
                <a:solidFill>
                  <a:srgbClr val="002060"/>
                </a:solidFill>
                <a:latin typeface="Times New Roman" panose="02020603050405020304" pitchFamily="18" charset="0"/>
                <a:cs typeface="Times New Roman" panose="02020603050405020304" pitchFamily="18" charset="0"/>
              </a:rPr>
              <a:t>SSEs</a:t>
            </a:r>
            <a:endParaRPr lang="en-IE" sz="2000">
              <a:solidFill>
                <a:srgbClr val="002060"/>
              </a:solidFill>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endParaRPr lang="en-IE" sz="2000">
              <a:solidFill>
                <a:srgbClr val="002060"/>
              </a:solidFill>
              <a:latin typeface="Times New Roman" panose="02020603050405020304" pitchFamily="18" charset="0"/>
              <a:cs typeface="Times New Roman" panose="02020603050405020304" pitchFamily="18" charset="0"/>
            </a:endParaRPr>
          </a:p>
          <a:p>
            <a:pPr algn="just"/>
            <a:r>
              <a:rPr lang="en-IE" sz="2400" b="1">
                <a:solidFill>
                  <a:srgbClr val="002060"/>
                </a:solidFill>
                <a:latin typeface="Times New Roman" panose="02020603050405020304" pitchFamily="18" charset="0"/>
                <a:cs typeface="Times New Roman" panose="02020603050405020304" pitchFamily="18" charset="0"/>
              </a:rPr>
              <a:t>Southern HSM</a:t>
            </a:r>
          </a:p>
          <a:p>
            <a:pPr lvl="1" algn="just"/>
            <a:r>
              <a:rPr lang="en-IE" sz="2000">
                <a:solidFill>
                  <a:srgbClr val="002060"/>
                </a:solidFill>
                <a:latin typeface="Times New Roman" panose="02020603050405020304" pitchFamily="18" charset="0"/>
                <a:cs typeface="Times New Roman" panose="02020603050405020304" pitchFamily="18" charset="0"/>
              </a:rPr>
              <a:t>deeply locked with deep (&gt;30 km), long-term (one year) </a:t>
            </a:r>
            <a:r>
              <a:rPr lang="en-IE" sz="2000" smtClean="0">
                <a:solidFill>
                  <a:srgbClr val="002060"/>
                </a:solidFill>
                <a:latin typeface="Times New Roman" panose="02020603050405020304" pitchFamily="18" charset="0"/>
                <a:cs typeface="Times New Roman" panose="02020603050405020304" pitchFamily="18" charset="0"/>
              </a:rPr>
              <a:t>SSEs</a:t>
            </a:r>
            <a:endParaRPr lang="en-IE" sz="2000">
              <a:solidFill>
                <a:srgbClr val="002060"/>
              </a:solidFill>
              <a:latin typeface="Times New Roman" panose="02020603050405020304" pitchFamily="18" charset="0"/>
              <a:cs typeface="Times New Roman" panose="02020603050405020304" pitchFamily="18" charset="0"/>
            </a:endParaRPr>
          </a:p>
        </p:txBody>
      </p:sp>
      <p:grpSp>
        <p:nvGrpSpPr>
          <p:cNvPr id="96" name="Group 95"/>
          <p:cNvGrpSpPr/>
          <p:nvPr/>
        </p:nvGrpSpPr>
        <p:grpSpPr>
          <a:xfrm>
            <a:off x="5632420" y="747172"/>
            <a:ext cx="6629134" cy="5756456"/>
            <a:chOff x="5632420" y="747172"/>
            <a:chExt cx="6629134" cy="5756456"/>
          </a:xfrm>
        </p:grpSpPr>
        <p:grpSp>
          <p:nvGrpSpPr>
            <p:cNvPr id="38" name="Group 37"/>
            <p:cNvGrpSpPr/>
            <p:nvPr/>
          </p:nvGrpSpPr>
          <p:grpSpPr>
            <a:xfrm>
              <a:off x="5999322" y="747172"/>
              <a:ext cx="5165541" cy="5451722"/>
              <a:chOff x="705079" y="1902162"/>
              <a:chExt cx="4074154" cy="4313907"/>
            </a:xfrm>
          </p:grpSpPr>
          <p:sp>
            <p:nvSpPr>
              <p:cNvPr id="39" name="TextBox 38"/>
              <p:cNvSpPr txBox="1"/>
              <p:nvPr/>
            </p:nvSpPr>
            <p:spPr>
              <a:xfrm>
                <a:off x="919206" y="2170782"/>
                <a:ext cx="251838" cy="315317"/>
              </a:xfrm>
              <a:prstGeom prst="rect">
                <a:avLst/>
              </a:prstGeom>
              <a:solidFill>
                <a:schemeClr val="bg1"/>
              </a:solidFill>
            </p:spPr>
            <p:txBody>
              <a:bodyPr wrap="square" rtlCol="0">
                <a:spAutoFit/>
              </a:bodyPr>
              <a:lstStyle/>
              <a:p>
                <a:endParaRPr lang="en-IE">
                  <a:latin typeface="Times New Roman" panose="02020603050405020304" pitchFamily="18" charset="0"/>
                  <a:cs typeface="Times New Roman" panose="02020603050405020304" pitchFamily="18" charset="0"/>
                </a:endParaRPr>
              </a:p>
            </p:txBody>
          </p:sp>
          <p:pic>
            <p:nvPicPr>
              <p:cNvPr id="40" name="Picture 3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5079" y="1902162"/>
                <a:ext cx="4074154" cy="4313907"/>
              </a:xfrm>
              <a:prstGeom prst="rect">
                <a:avLst/>
              </a:prstGeom>
              <a:ln>
                <a:noFill/>
              </a:ln>
            </p:spPr>
          </p:pic>
        </p:grpSp>
        <p:sp>
          <p:nvSpPr>
            <p:cNvPr id="45" name="Rectangle 44"/>
            <p:cNvSpPr/>
            <p:nvPr/>
          </p:nvSpPr>
          <p:spPr>
            <a:xfrm>
              <a:off x="5632420" y="6134296"/>
              <a:ext cx="1596078" cy="369332"/>
            </a:xfrm>
            <a:prstGeom prst="rect">
              <a:avLst/>
            </a:prstGeom>
          </p:spPr>
          <p:txBody>
            <a:bodyPr wrap="none">
              <a:spAutoFit/>
            </a:bodyPr>
            <a:lstStyle/>
            <a:p>
              <a:r>
                <a:rPr lang="en-IE" smtClean="0">
                  <a:solidFill>
                    <a:srgbClr val="002060"/>
                  </a:solidFill>
                  <a:latin typeface="Times New Roman" panose="02020603050405020304" pitchFamily="18" charset="0"/>
                  <a:cs typeface="Times New Roman" panose="02020603050405020304" pitchFamily="18" charset="0"/>
                </a:rPr>
                <a:t>Wallace (2020)</a:t>
              </a:r>
              <a:endParaRPr lang="en-IE"/>
            </a:p>
          </p:txBody>
        </p:sp>
        <p:sp>
          <p:nvSpPr>
            <p:cNvPr id="51" name="Freeform 50"/>
            <p:cNvSpPr/>
            <p:nvPr/>
          </p:nvSpPr>
          <p:spPr>
            <a:xfrm>
              <a:off x="8647007" y="2415773"/>
              <a:ext cx="2480294" cy="3489092"/>
            </a:xfrm>
            <a:custGeom>
              <a:avLst/>
              <a:gdLst>
                <a:gd name="connsiteX0" fmla="*/ 3255665 w 3255665"/>
                <a:gd name="connsiteY0" fmla="*/ 0 h 4783015"/>
                <a:gd name="connsiteX1" fmla="*/ 3094892 w 3255665"/>
                <a:gd name="connsiteY1" fmla="*/ 452176 h 4783015"/>
                <a:gd name="connsiteX2" fmla="*/ 2924070 w 3255665"/>
                <a:gd name="connsiteY2" fmla="*/ 1024932 h 4783015"/>
                <a:gd name="connsiteX3" fmla="*/ 2783393 w 3255665"/>
                <a:gd name="connsiteY3" fmla="*/ 1537398 h 4783015"/>
                <a:gd name="connsiteX4" fmla="*/ 2582426 w 3255665"/>
                <a:gd name="connsiteY4" fmla="*/ 2250831 h 4783015"/>
                <a:gd name="connsiteX5" fmla="*/ 2411604 w 3255665"/>
                <a:gd name="connsiteY5" fmla="*/ 2682910 h 4783015"/>
                <a:gd name="connsiteX6" fmla="*/ 1989573 w 3255665"/>
                <a:gd name="connsiteY6" fmla="*/ 3336053 h 4783015"/>
                <a:gd name="connsiteX7" fmla="*/ 1637881 w 3255665"/>
                <a:gd name="connsiteY7" fmla="*/ 3778180 h 4783015"/>
                <a:gd name="connsiteX8" fmla="*/ 622997 w 3255665"/>
                <a:gd name="connsiteY8" fmla="*/ 4461468 h 4783015"/>
                <a:gd name="connsiteX9" fmla="*/ 0 w 3255665"/>
                <a:gd name="connsiteY9" fmla="*/ 4783015 h 4783015"/>
                <a:gd name="connsiteX10" fmla="*/ 0 w 3255665"/>
                <a:gd name="connsiteY10" fmla="*/ 4783015 h 4783015"/>
                <a:gd name="connsiteX0" fmla="*/ 3255665 w 3255665"/>
                <a:gd name="connsiteY0" fmla="*/ 0 h 4783015"/>
                <a:gd name="connsiteX1" fmla="*/ 3094892 w 3255665"/>
                <a:gd name="connsiteY1" fmla="*/ 452176 h 4783015"/>
                <a:gd name="connsiteX2" fmla="*/ 2924070 w 3255665"/>
                <a:gd name="connsiteY2" fmla="*/ 1024932 h 4783015"/>
                <a:gd name="connsiteX3" fmla="*/ 2783393 w 3255665"/>
                <a:gd name="connsiteY3" fmla="*/ 1537398 h 4783015"/>
                <a:gd name="connsiteX4" fmla="*/ 2582426 w 3255665"/>
                <a:gd name="connsiteY4" fmla="*/ 2250831 h 4783015"/>
                <a:gd name="connsiteX5" fmla="*/ 2411604 w 3255665"/>
                <a:gd name="connsiteY5" fmla="*/ 2682910 h 4783015"/>
                <a:gd name="connsiteX6" fmla="*/ 1989573 w 3255665"/>
                <a:gd name="connsiteY6" fmla="*/ 3336053 h 4783015"/>
                <a:gd name="connsiteX7" fmla="*/ 1505955 w 3255665"/>
                <a:gd name="connsiteY7" fmla="*/ 3716615 h 4783015"/>
                <a:gd name="connsiteX8" fmla="*/ 622997 w 3255665"/>
                <a:gd name="connsiteY8" fmla="*/ 4461468 h 4783015"/>
                <a:gd name="connsiteX9" fmla="*/ 0 w 3255665"/>
                <a:gd name="connsiteY9" fmla="*/ 4783015 h 4783015"/>
                <a:gd name="connsiteX10" fmla="*/ 0 w 3255665"/>
                <a:gd name="connsiteY10" fmla="*/ 4783015 h 4783015"/>
                <a:gd name="connsiteX0" fmla="*/ 3255665 w 3255665"/>
                <a:gd name="connsiteY0" fmla="*/ 0 h 4783015"/>
                <a:gd name="connsiteX1" fmla="*/ 3094892 w 3255665"/>
                <a:gd name="connsiteY1" fmla="*/ 452176 h 4783015"/>
                <a:gd name="connsiteX2" fmla="*/ 2924070 w 3255665"/>
                <a:gd name="connsiteY2" fmla="*/ 1024932 h 4783015"/>
                <a:gd name="connsiteX3" fmla="*/ 2783393 w 3255665"/>
                <a:gd name="connsiteY3" fmla="*/ 1537398 h 4783015"/>
                <a:gd name="connsiteX4" fmla="*/ 2582426 w 3255665"/>
                <a:gd name="connsiteY4" fmla="*/ 2250831 h 4783015"/>
                <a:gd name="connsiteX5" fmla="*/ 2411604 w 3255665"/>
                <a:gd name="connsiteY5" fmla="*/ 2682910 h 4783015"/>
                <a:gd name="connsiteX6" fmla="*/ 1989573 w 3255665"/>
                <a:gd name="connsiteY6" fmla="*/ 3336053 h 4783015"/>
                <a:gd name="connsiteX7" fmla="*/ 1505955 w 3255665"/>
                <a:gd name="connsiteY7" fmla="*/ 3716615 h 4783015"/>
                <a:gd name="connsiteX8" fmla="*/ 622997 w 3255665"/>
                <a:gd name="connsiteY8" fmla="*/ 4461468 h 4783015"/>
                <a:gd name="connsiteX9" fmla="*/ 0 w 3255665"/>
                <a:gd name="connsiteY9" fmla="*/ 4783015 h 4783015"/>
                <a:gd name="connsiteX10" fmla="*/ 0 w 3255665"/>
                <a:gd name="connsiteY10" fmla="*/ 4783015 h 4783015"/>
                <a:gd name="connsiteX0" fmla="*/ 3255665 w 3255665"/>
                <a:gd name="connsiteY0" fmla="*/ 0 h 4783015"/>
                <a:gd name="connsiteX1" fmla="*/ 3094892 w 3255665"/>
                <a:gd name="connsiteY1" fmla="*/ 452176 h 4783015"/>
                <a:gd name="connsiteX2" fmla="*/ 2924070 w 3255665"/>
                <a:gd name="connsiteY2" fmla="*/ 1024932 h 4783015"/>
                <a:gd name="connsiteX3" fmla="*/ 2783393 w 3255665"/>
                <a:gd name="connsiteY3" fmla="*/ 1537398 h 4783015"/>
                <a:gd name="connsiteX4" fmla="*/ 2582426 w 3255665"/>
                <a:gd name="connsiteY4" fmla="*/ 2250831 h 4783015"/>
                <a:gd name="connsiteX5" fmla="*/ 2411604 w 3255665"/>
                <a:gd name="connsiteY5" fmla="*/ 2682910 h 4783015"/>
                <a:gd name="connsiteX6" fmla="*/ 1910418 w 3255665"/>
                <a:gd name="connsiteY6" fmla="*/ 3221718 h 4783015"/>
                <a:gd name="connsiteX7" fmla="*/ 1505955 w 3255665"/>
                <a:gd name="connsiteY7" fmla="*/ 3716615 h 4783015"/>
                <a:gd name="connsiteX8" fmla="*/ 622997 w 3255665"/>
                <a:gd name="connsiteY8" fmla="*/ 4461468 h 4783015"/>
                <a:gd name="connsiteX9" fmla="*/ 0 w 3255665"/>
                <a:gd name="connsiteY9" fmla="*/ 4783015 h 4783015"/>
                <a:gd name="connsiteX10" fmla="*/ 0 w 3255665"/>
                <a:gd name="connsiteY10" fmla="*/ 4783015 h 4783015"/>
                <a:gd name="connsiteX0" fmla="*/ 3255665 w 3255665"/>
                <a:gd name="connsiteY0" fmla="*/ 0 h 4783015"/>
                <a:gd name="connsiteX1" fmla="*/ 3094892 w 3255665"/>
                <a:gd name="connsiteY1" fmla="*/ 452176 h 4783015"/>
                <a:gd name="connsiteX2" fmla="*/ 2924070 w 3255665"/>
                <a:gd name="connsiteY2" fmla="*/ 1024932 h 4783015"/>
                <a:gd name="connsiteX3" fmla="*/ 2783393 w 3255665"/>
                <a:gd name="connsiteY3" fmla="*/ 1537398 h 4783015"/>
                <a:gd name="connsiteX4" fmla="*/ 2582426 w 3255665"/>
                <a:gd name="connsiteY4" fmla="*/ 2250831 h 4783015"/>
                <a:gd name="connsiteX5" fmla="*/ 2279679 w 3255665"/>
                <a:gd name="connsiteY5" fmla="*/ 2603755 h 4783015"/>
                <a:gd name="connsiteX6" fmla="*/ 1910418 w 3255665"/>
                <a:gd name="connsiteY6" fmla="*/ 3221718 h 4783015"/>
                <a:gd name="connsiteX7" fmla="*/ 1505955 w 3255665"/>
                <a:gd name="connsiteY7" fmla="*/ 3716615 h 4783015"/>
                <a:gd name="connsiteX8" fmla="*/ 622997 w 3255665"/>
                <a:gd name="connsiteY8" fmla="*/ 4461468 h 4783015"/>
                <a:gd name="connsiteX9" fmla="*/ 0 w 3255665"/>
                <a:gd name="connsiteY9" fmla="*/ 4783015 h 4783015"/>
                <a:gd name="connsiteX10" fmla="*/ 0 w 3255665"/>
                <a:gd name="connsiteY10" fmla="*/ 4783015 h 4783015"/>
                <a:gd name="connsiteX0" fmla="*/ 3255665 w 3255665"/>
                <a:gd name="connsiteY0" fmla="*/ 0 h 4783015"/>
                <a:gd name="connsiteX1" fmla="*/ 3094892 w 3255665"/>
                <a:gd name="connsiteY1" fmla="*/ 452176 h 4783015"/>
                <a:gd name="connsiteX2" fmla="*/ 2924070 w 3255665"/>
                <a:gd name="connsiteY2" fmla="*/ 1024932 h 4783015"/>
                <a:gd name="connsiteX3" fmla="*/ 2783393 w 3255665"/>
                <a:gd name="connsiteY3" fmla="*/ 1537398 h 4783015"/>
                <a:gd name="connsiteX4" fmla="*/ 2468090 w 3255665"/>
                <a:gd name="connsiteY4" fmla="*/ 2171676 h 4783015"/>
                <a:gd name="connsiteX5" fmla="*/ 2279679 w 3255665"/>
                <a:gd name="connsiteY5" fmla="*/ 2603755 h 4783015"/>
                <a:gd name="connsiteX6" fmla="*/ 1910418 w 3255665"/>
                <a:gd name="connsiteY6" fmla="*/ 3221718 h 4783015"/>
                <a:gd name="connsiteX7" fmla="*/ 1505955 w 3255665"/>
                <a:gd name="connsiteY7" fmla="*/ 3716615 h 4783015"/>
                <a:gd name="connsiteX8" fmla="*/ 622997 w 3255665"/>
                <a:gd name="connsiteY8" fmla="*/ 4461468 h 4783015"/>
                <a:gd name="connsiteX9" fmla="*/ 0 w 3255665"/>
                <a:gd name="connsiteY9" fmla="*/ 4783015 h 4783015"/>
                <a:gd name="connsiteX10" fmla="*/ 0 w 3255665"/>
                <a:gd name="connsiteY10" fmla="*/ 4783015 h 4783015"/>
                <a:gd name="connsiteX0" fmla="*/ 3255665 w 3255665"/>
                <a:gd name="connsiteY0" fmla="*/ 0 h 4783015"/>
                <a:gd name="connsiteX1" fmla="*/ 3094892 w 3255665"/>
                <a:gd name="connsiteY1" fmla="*/ 452176 h 4783015"/>
                <a:gd name="connsiteX2" fmla="*/ 2924070 w 3255665"/>
                <a:gd name="connsiteY2" fmla="*/ 1024932 h 4783015"/>
                <a:gd name="connsiteX3" fmla="*/ 2730622 w 3255665"/>
                <a:gd name="connsiteY3" fmla="*/ 1528604 h 4783015"/>
                <a:gd name="connsiteX4" fmla="*/ 2468090 w 3255665"/>
                <a:gd name="connsiteY4" fmla="*/ 2171676 h 4783015"/>
                <a:gd name="connsiteX5" fmla="*/ 2279679 w 3255665"/>
                <a:gd name="connsiteY5" fmla="*/ 2603755 h 4783015"/>
                <a:gd name="connsiteX6" fmla="*/ 1910418 w 3255665"/>
                <a:gd name="connsiteY6" fmla="*/ 3221718 h 4783015"/>
                <a:gd name="connsiteX7" fmla="*/ 1505955 w 3255665"/>
                <a:gd name="connsiteY7" fmla="*/ 3716615 h 4783015"/>
                <a:gd name="connsiteX8" fmla="*/ 622997 w 3255665"/>
                <a:gd name="connsiteY8" fmla="*/ 4461468 h 4783015"/>
                <a:gd name="connsiteX9" fmla="*/ 0 w 3255665"/>
                <a:gd name="connsiteY9" fmla="*/ 4783015 h 4783015"/>
                <a:gd name="connsiteX10" fmla="*/ 0 w 3255665"/>
                <a:gd name="connsiteY10" fmla="*/ 4783015 h 4783015"/>
                <a:gd name="connsiteX0" fmla="*/ 3255665 w 3255665"/>
                <a:gd name="connsiteY0" fmla="*/ 0 h 4783015"/>
                <a:gd name="connsiteX1" fmla="*/ 3121277 w 3255665"/>
                <a:gd name="connsiteY1" fmla="*/ 469766 h 4783015"/>
                <a:gd name="connsiteX2" fmla="*/ 2924070 w 3255665"/>
                <a:gd name="connsiteY2" fmla="*/ 1024932 h 4783015"/>
                <a:gd name="connsiteX3" fmla="*/ 2730622 w 3255665"/>
                <a:gd name="connsiteY3" fmla="*/ 1528604 h 4783015"/>
                <a:gd name="connsiteX4" fmla="*/ 2468090 w 3255665"/>
                <a:gd name="connsiteY4" fmla="*/ 2171676 h 4783015"/>
                <a:gd name="connsiteX5" fmla="*/ 2279679 w 3255665"/>
                <a:gd name="connsiteY5" fmla="*/ 2603755 h 4783015"/>
                <a:gd name="connsiteX6" fmla="*/ 1910418 w 3255665"/>
                <a:gd name="connsiteY6" fmla="*/ 3221718 h 4783015"/>
                <a:gd name="connsiteX7" fmla="*/ 1505955 w 3255665"/>
                <a:gd name="connsiteY7" fmla="*/ 3716615 h 4783015"/>
                <a:gd name="connsiteX8" fmla="*/ 622997 w 3255665"/>
                <a:gd name="connsiteY8" fmla="*/ 4461468 h 4783015"/>
                <a:gd name="connsiteX9" fmla="*/ 0 w 3255665"/>
                <a:gd name="connsiteY9" fmla="*/ 4783015 h 4783015"/>
                <a:gd name="connsiteX10" fmla="*/ 0 w 3255665"/>
                <a:gd name="connsiteY10" fmla="*/ 4783015 h 4783015"/>
                <a:gd name="connsiteX0" fmla="*/ 3387591 w 3387591"/>
                <a:gd name="connsiteY0" fmla="*/ 0 h 4765425"/>
                <a:gd name="connsiteX1" fmla="*/ 3121277 w 3387591"/>
                <a:gd name="connsiteY1" fmla="*/ 452176 h 4765425"/>
                <a:gd name="connsiteX2" fmla="*/ 2924070 w 3387591"/>
                <a:gd name="connsiteY2" fmla="*/ 1007342 h 4765425"/>
                <a:gd name="connsiteX3" fmla="*/ 2730622 w 3387591"/>
                <a:gd name="connsiteY3" fmla="*/ 1511014 h 4765425"/>
                <a:gd name="connsiteX4" fmla="*/ 2468090 w 3387591"/>
                <a:gd name="connsiteY4" fmla="*/ 2154086 h 4765425"/>
                <a:gd name="connsiteX5" fmla="*/ 2279679 w 3387591"/>
                <a:gd name="connsiteY5" fmla="*/ 2586165 h 4765425"/>
                <a:gd name="connsiteX6" fmla="*/ 1910418 w 3387591"/>
                <a:gd name="connsiteY6" fmla="*/ 3204128 h 4765425"/>
                <a:gd name="connsiteX7" fmla="*/ 1505955 w 3387591"/>
                <a:gd name="connsiteY7" fmla="*/ 3699025 h 4765425"/>
                <a:gd name="connsiteX8" fmla="*/ 622997 w 3387591"/>
                <a:gd name="connsiteY8" fmla="*/ 4443878 h 4765425"/>
                <a:gd name="connsiteX9" fmla="*/ 0 w 3387591"/>
                <a:gd name="connsiteY9" fmla="*/ 4765425 h 4765425"/>
                <a:gd name="connsiteX10" fmla="*/ 0 w 3387591"/>
                <a:gd name="connsiteY10" fmla="*/ 4765425 h 4765425"/>
                <a:gd name="connsiteX0" fmla="*/ 3387591 w 3387591"/>
                <a:gd name="connsiteY0" fmla="*/ 0 h 4765425"/>
                <a:gd name="connsiteX1" fmla="*/ 3130072 w 3387591"/>
                <a:gd name="connsiteY1" fmla="*/ 460972 h 4765425"/>
                <a:gd name="connsiteX2" fmla="*/ 2924070 w 3387591"/>
                <a:gd name="connsiteY2" fmla="*/ 1007342 h 4765425"/>
                <a:gd name="connsiteX3" fmla="*/ 2730622 w 3387591"/>
                <a:gd name="connsiteY3" fmla="*/ 1511014 h 4765425"/>
                <a:gd name="connsiteX4" fmla="*/ 2468090 w 3387591"/>
                <a:gd name="connsiteY4" fmla="*/ 2154086 h 4765425"/>
                <a:gd name="connsiteX5" fmla="*/ 2279679 w 3387591"/>
                <a:gd name="connsiteY5" fmla="*/ 2586165 h 4765425"/>
                <a:gd name="connsiteX6" fmla="*/ 1910418 w 3387591"/>
                <a:gd name="connsiteY6" fmla="*/ 3204128 h 4765425"/>
                <a:gd name="connsiteX7" fmla="*/ 1505955 w 3387591"/>
                <a:gd name="connsiteY7" fmla="*/ 3699025 h 4765425"/>
                <a:gd name="connsiteX8" fmla="*/ 622997 w 3387591"/>
                <a:gd name="connsiteY8" fmla="*/ 4443878 h 4765425"/>
                <a:gd name="connsiteX9" fmla="*/ 0 w 3387591"/>
                <a:gd name="connsiteY9" fmla="*/ 4765425 h 4765425"/>
                <a:gd name="connsiteX10" fmla="*/ 0 w 3387591"/>
                <a:gd name="connsiteY10" fmla="*/ 4765425 h 4765425"/>
                <a:gd name="connsiteX0" fmla="*/ 3387591 w 3387591"/>
                <a:gd name="connsiteY0" fmla="*/ 0 h 4765425"/>
                <a:gd name="connsiteX1" fmla="*/ 3130072 w 3387591"/>
                <a:gd name="connsiteY1" fmla="*/ 460972 h 4765425"/>
                <a:gd name="connsiteX2" fmla="*/ 2924070 w 3387591"/>
                <a:gd name="connsiteY2" fmla="*/ 1007342 h 4765425"/>
                <a:gd name="connsiteX3" fmla="*/ 2730622 w 3387591"/>
                <a:gd name="connsiteY3" fmla="*/ 1511014 h 4765425"/>
                <a:gd name="connsiteX4" fmla="*/ 2468090 w 3387591"/>
                <a:gd name="connsiteY4" fmla="*/ 2154086 h 4765425"/>
                <a:gd name="connsiteX5" fmla="*/ 2279679 w 3387591"/>
                <a:gd name="connsiteY5" fmla="*/ 2586165 h 4765425"/>
                <a:gd name="connsiteX6" fmla="*/ 1910418 w 3387591"/>
                <a:gd name="connsiteY6" fmla="*/ 3204128 h 4765425"/>
                <a:gd name="connsiteX7" fmla="*/ 1505955 w 3387591"/>
                <a:gd name="connsiteY7" fmla="*/ 3699025 h 4765425"/>
                <a:gd name="connsiteX8" fmla="*/ 570227 w 3387591"/>
                <a:gd name="connsiteY8" fmla="*/ 4408698 h 4765425"/>
                <a:gd name="connsiteX9" fmla="*/ 0 w 3387591"/>
                <a:gd name="connsiteY9" fmla="*/ 4765425 h 4765425"/>
                <a:gd name="connsiteX10" fmla="*/ 0 w 3387591"/>
                <a:gd name="connsiteY10" fmla="*/ 4765425 h 4765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87591" h="4765425">
                  <a:moveTo>
                    <a:pt x="3387591" y="0"/>
                  </a:moveTo>
                  <a:cubicBezTo>
                    <a:pt x="3334837" y="140677"/>
                    <a:pt x="3207326" y="293082"/>
                    <a:pt x="3130072" y="460972"/>
                  </a:cubicBezTo>
                  <a:cubicBezTo>
                    <a:pt x="3052819" y="628862"/>
                    <a:pt x="2990645" y="832335"/>
                    <a:pt x="2924070" y="1007342"/>
                  </a:cubicBezTo>
                  <a:cubicBezTo>
                    <a:pt x="2857495" y="1182349"/>
                    <a:pt x="2806619" y="1319890"/>
                    <a:pt x="2730622" y="1511014"/>
                  </a:cubicBezTo>
                  <a:cubicBezTo>
                    <a:pt x="2654625" y="1702138"/>
                    <a:pt x="2543247" y="1974894"/>
                    <a:pt x="2468090" y="2154086"/>
                  </a:cubicBezTo>
                  <a:cubicBezTo>
                    <a:pt x="2392933" y="2333278"/>
                    <a:pt x="2372624" y="2411158"/>
                    <a:pt x="2279679" y="2586165"/>
                  </a:cubicBezTo>
                  <a:cubicBezTo>
                    <a:pt x="2186734" y="2761172"/>
                    <a:pt x="2039372" y="3018651"/>
                    <a:pt x="1910418" y="3204128"/>
                  </a:cubicBezTo>
                  <a:cubicBezTo>
                    <a:pt x="1781464" y="3389605"/>
                    <a:pt x="1729320" y="3498263"/>
                    <a:pt x="1505955" y="3699025"/>
                  </a:cubicBezTo>
                  <a:cubicBezTo>
                    <a:pt x="1282590" y="3899787"/>
                    <a:pt x="821219" y="4230965"/>
                    <a:pt x="570227" y="4408698"/>
                  </a:cubicBezTo>
                  <a:cubicBezTo>
                    <a:pt x="319235" y="4586431"/>
                    <a:pt x="0" y="4765425"/>
                    <a:pt x="0" y="4765425"/>
                  </a:cubicBezTo>
                  <a:lnTo>
                    <a:pt x="0" y="4765425"/>
                  </a:lnTo>
                </a:path>
              </a:pathLst>
            </a:custGeom>
            <a:ln w="57150"/>
          </p:spPr>
          <p:style>
            <a:lnRef idx="1">
              <a:schemeClr val="dk1"/>
            </a:lnRef>
            <a:fillRef idx="0">
              <a:schemeClr val="dk1"/>
            </a:fillRef>
            <a:effectRef idx="0">
              <a:schemeClr val="dk1"/>
            </a:effectRef>
            <a:fontRef idx="minor">
              <a:schemeClr val="tx1"/>
            </a:fontRef>
          </p:style>
          <p:txBody>
            <a:bodyPr rtlCol="0" anchor="ctr"/>
            <a:lstStyle/>
            <a:p>
              <a:pPr algn="ctr"/>
              <a:endParaRPr lang="en-IE"/>
            </a:p>
          </p:txBody>
        </p:sp>
        <p:sp>
          <p:nvSpPr>
            <p:cNvPr id="52" name="Isosceles Triangle 51"/>
            <p:cNvSpPr/>
            <p:nvPr/>
          </p:nvSpPr>
          <p:spPr>
            <a:xfrm rot="19436093">
              <a:off x="9283729" y="5276582"/>
              <a:ext cx="193320" cy="135183"/>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3" name="Isosceles Triangle 52"/>
            <p:cNvSpPr/>
            <p:nvPr/>
          </p:nvSpPr>
          <p:spPr>
            <a:xfrm rot="18119761">
              <a:off x="9886503" y="4704501"/>
              <a:ext cx="193320" cy="135183"/>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4" name="Isosceles Triangle 53"/>
            <p:cNvSpPr/>
            <p:nvPr/>
          </p:nvSpPr>
          <p:spPr>
            <a:xfrm rot="17574391">
              <a:off x="10267246" y="3997583"/>
              <a:ext cx="193320" cy="135183"/>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5" name="Isosceles Triangle 54"/>
            <p:cNvSpPr/>
            <p:nvPr/>
          </p:nvSpPr>
          <p:spPr>
            <a:xfrm rot="17340000">
              <a:off x="10581060" y="3192041"/>
              <a:ext cx="193320" cy="135183"/>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1"/>
                </a:solidFill>
              </a:endParaRPr>
            </a:p>
          </p:txBody>
        </p:sp>
        <p:cxnSp>
          <p:nvCxnSpPr>
            <p:cNvPr id="62" name="Straight Arrow Connector 61"/>
            <p:cNvCxnSpPr/>
            <p:nvPr/>
          </p:nvCxnSpPr>
          <p:spPr>
            <a:xfrm flipV="1">
              <a:off x="10907653" y="2065311"/>
              <a:ext cx="900000" cy="65744"/>
            </a:xfrm>
            <a:prstGeom prst="straightConnector1">
              <a:avLst/>
            </a:prstGeom>
            <a:ln w="38100">
              <a:headEnd type="arrow" w="med" len="med"/>
              <a:tailEnd type="none" w="med" len="med"/>
            </a:ln>
          </p:spPr>
          <p:style>
            <a:lnRef idx="1">
              <a:schemeClr val="dk1"/>
            </a:lnRef>
            <a:fillRef idx="0">
              <a:schemeClr val="dk1"/>
            </a:fillRef>
            <a:effectRef idx="0">
              <a:schemeClr val="dk1"/>
            </a:effectRef>
            <a:fontRef idx="minor">
              <a:schemeClr val="tx1"/>
            </a:fontRef>
          </p:style>
        </p:cxnSp>
        <p:sp>
          <p:nvSpPr>
            <p:cNvPr id="63" name="TextBox 62"/>
            <p:cNvSpPr txBox="1"/>
            <p:nvPr/>
          </p:nvSpPr>
          <p:spPr>
            <a:xfrm rot="21300000">
              <a:off x="10739170" y="1646007"/>
              <a:ext cx="1186543" cy="400110"/>
            </a:xfrm>
            <a:prstGeom prst="rect">
              <a:avLst/>
            </a:prstGeom>
            <a:noFill/>
          </p:spPr>
          <p:txBody>
            <a:bodyPr wrap="none" rtlCol="0">
              <a:spAutoFit/>
            </a:bodyPr>
            <a:lstStyle/>
            <a:p>
              <a:r>
                <a:rPr lang="en-IE" sz="2000" smtClean="0">
                  <a:latin typeface="Times New Roman" panose="02020603050405020304" pitchFamily="18" charset="0"/>
                  <a:cs typeface="Times New Roman" panose="02020603050405020304" pitchFamily="18" charset="0"/>
                </a:rPr>
                <a:t>45 mm/</a:t>
              </a:r>
              <a:r>
                <a:rPr lang="en-IE" sz="2000" err="1" smtClean="0">
                  <a:latin typeface="Times New Roman" panose="02020603050405020304" pitchFamily="18" charset="0"/>
                  <a:cs typeface="Times New Roman" panose="02020603050405020304" pitchFamily="18" charset="0"/>
                </a:rPr>
                <a:t>yr</a:t>
              </a:r>
              <a:endParaRPr lang="en-IE" sz="2000">
                <a:latin typeface="Times New Roman" panose="02020603050405020304" pitchFamily="18" charset="0"/>
                <a:cs typeface="Times New Roman" panose="02020603050405020304" pitchFamily="18" charset="0"/>
              </a:endParaRPr>
            </a:p>
          </p:txBody>
        </p:sp>
        <p:cxnSp>
          <p:nvCxnSpPr>
            <p:cNvPr id="64" name="Straight Arrow Connector 63"/>
            <p:cNvCxnSpPr/>
            <p:nvPr/>
          </p:nvCxnSpPr>
          <p:spPr>
            <a:xfrm flipV="1">
              <a:off x="9100025" y="5699462"/>
              <a:ext cx="846793" cy="125259"/>
            </a:xfrm>
            <a:prstGeom prst="straightConnector1">
              <a:avLst/>
            </a:prstGeom>
            <a:ln w="38100">
              <a:headEnd type="arrow" w="med" len="med"/>
              <a:tailEnd type="none" w="med" len="med"/>
            </a:ln>
          </p:spPr>
          <p:style>
            <a:lnRef idx="1">
              <a:schemeClr val="dk1"/>
            </a:lnRef>
            <a:fillRef idx="0">
              <a:schemeClr val="dk1"/>
            </a:fillRef>
            <a:effectRef idx="0">
              <a:schemeClr val="dk1"/>
            </a:effectRef>
            <a:fontRef idx="minor">
              <a:schemeClr val="tx1"/>
            </a:fontRef>
          </p:style>
        </p:cxnSp>
        <p:sp>
          <p:nvSpPr>
            <p:cNvPr id="65" name="TextBox 64"/>
            <p:cNvSpPr txBox="1"/>
            <p:nvPr/>
          </p:nvSpPr>
          <p:spPr>
            <a:xfrm rot="20940000">
              <a:off x="9160783" y="5307972"/>
              <a:ext cx="1375657" cy="400110"/>
            </a:xfrm>
            <a:prstGeom prst="rect">
              <a:avLst/>
            </a:prstGeom>
            <a:noFill/>
          </p:spPr>
          <p:txBody>
            <a:bodyPr wrap="square" rtlCol="0">
              <a:spAutoFit/>
            </a:bodyPr>
            <a:lstStyle/>
            <a:p>
              <a:r>
                <a:rPr lang="en-IE" sz="2000" smtClean="0">
                  <a:latin typeface="Times New Roman" panose="02020603050405020304" pitchFamily="18" charset="0"/>
                  <a:cs typeface="Times New Roman" panose="02020603050405020304" pitchFamily="18" charset="0"/>
                </a:rPr>
                <a:t>37 mm/</a:t>
              </a:r>
              <a:r>
                <a:rPr lang="en-IE" sz="2000" err="1" smtClean="0">
                  <a:latin typeface="Times New Roman" panose="02020603050405020304" pitchFamily="18" charset="0"/>
                  <a:cs typeface="Times New Roman" panose="02020603050405020304" pitchFamily="18" charset="0"/>
                </a:rPr>
                <a:t>yr</a:t>
              </a:r>
              <a:endParaRPr lang="en-IE" sz="2000">
                <a:latin typeface="Times New Roman" panose="02020603050405020304" pitchFamily="18" charset="0"/>
                <a:cs typeface="Times New Roman" panose="02020603050405020304" pitchFamily="18" charset="0"/>
              </a:endParaRPr>
            </a:p>
          </p:txBody>
        </p:sp>
        <p:sp>
          <p:nvSpPr>
            <p:cNvPr id="66" name="TextBox 65"/>
            <p:cNvSpPr txBox="1"/>
            <p:nvPr/>
          </p:nvSpPr>
          <p:spPr>
            <a:xfrm rot="18180000">
              <a:off x="8813421" y="3204744"/>
              <a:ext cx="2222083" cy="461665"/>
            </a:xfrm>
            <a:prstGeom prst="rect">
              <a:avLst/>
            </a:prstGeom>
            <a:noFill/>
          </p:spPr>
          <p:txBody>
            <a:bodyPr wrap="none" rtlCol="0">
              <a:spAutoFit/>
            </a:bodyPr>
            <a:lstStyle/>
            <a:p>
              <a:r>
                <a:rPr lang="en-IE" sz="2400" b="1" smtClean="0">
                  <a:latin typeface="Times New Roman" panose="02020603050405020304" pitchFamily="18" charset="0"/>
                  <a:cs typeface="Times New Roman" panose="02020603050405020304" pitchFamily="18" charset="0"/>
                </a:rPr>
                <a:t>East Coast SSE</a:t>
              </a:r>
              <a:endParaRPr lang="en-IE" sz="2400" b="1">
                <a:latin typeface="Times New Roman" panose="02020603050405020304" pitchFamily="18" charset="0"/>
                <a:cs typeface="Times New Roman" panose="02020603050405020304" pitchFamily="18" charset="0"/>
              </a:endParaRPr>
            </a:p>
          </p:txBody>
        </p:sp>
        <p:sp>
          <p:nvSpPr>
            <p:cNvPr id="67" name="TextBox 66"/>
            <p:cNvSpPr txBox="1"/>
            <p:nvPr/>
          </p:nvSpPr>
          <p:spPr>
            <a:xfrm rot="17932063">
              <a:off x="9337892" y="4010032"/>
              <a:ext cx="2398029" cy="461665"/>
            </a:xfrm>
            <a:prstGeom prst="rect">
              <a:avLst/>
            </a:prstGeom>
            <a:noFill/>
          </p:spPr>
          <p:txBody>
            <a:bodyPr wrap="none" rtlCol="0">
              <a:spAutoFit/>
            </a:bodyPr>
            <a:lstStyle/>
            <a:p>
              <a:r>
                <a:rPr lang="en-IE" sz="2400">
                  <a:latin typeface="Times New Roman" panose="02020603050405020304" pitchFamily="18" charset="0"/>
                  <a:cs typeface="Times New Roman" panose="02020603050405020304" pitchFamily="18" charset="0"/>
                </a:rPr>
                <a:t>Hikurangi Trough</a:t>
              </a:r>
            </a:p>
          </p:txBody>
        </p:sp>
        <p:sp>
          <p:nvSpPr>
            <p:cNvPr id="8" name="TextBox 7"/>
            <p:cNvSpPr txBox="1"/>
            <p:nvPr/>
          </p:nvSpPr>
          <p:spPr>
            <a:xfrm>
              <a:off x="6459505" y="3765022"/>
              <a:ext cx="1640193" cy="830997"/>
            </a:xfrm>
            <a:prstGeom prst="rect">
              <a:avLst/>
            </a:prstGeom>
            <a:noFill/>
          </p:spPr>
          <p:txBody>
            <a:bodyPr wrap="none" rtlCol="0">
              <a:spAutoFit/>
            </a:bodyPr>
            <a:lstStyle/>
            <a:p>
              <a:r>
                <a:rPr lang="en-IE" sz="2400" smtClean="0">
                  <a:latin typeface="Arial" panose="020B0604020202020204" pitchFamily="34" charset="0"/>
                  <a:cs typeface="Arial" panose="020B0604020202020204" pitchFamily="34" charset="0"/>
                </a:rPr>
                <a:t>Australian </a:t>
              </a:r>
            </a:p>
            <a:p>
              <a:r>
                <a:rPr lang="en-IE" sz="2400" smtClean="0">
                  <a:latin typeface="Arial" panose="020B0604020202020204" pitchFamily="34" charset="0"/>
                  <a:cs typeface="Arial" panose="020B0604020202020204" pitchFamily="34" charset="0"/>
                </a:rPr>
                <a:t>Plate</a:t>
              </a:r>
              <a:endParaRPr lang="en-IE" sz="2400">
                <a:latin typeface="Arial" panose="020B0604020202020204" pitchFamily="34" charset="0"/>
                <a:cs typeface="Arial" panose="020B0604020202020204" pitchFamily="34" charset="0"/>
              </a:endParaRPr>
            </a:p>
          </p:txBody>
        </p:sp>
        <p:sp>
          <p:nvSpPr>
            <p:cNvPr id="68" name="TextBox 67"/>
            <p:cNvSpPr txBox="1"/>
            <p:nvPr/>
          </p:nvSpPr>
          <p:spPr>
            <a:xfrm>
              <a:off x="11084629" y="2255017"/>
              <a:ext cx="1176925" cy="830997"/>
            </a:xfrm>
            <a:prstGeom prst="rect">
              <a:avLst/>
            </a:prstGeom>
            <a:noFill/>
          </p:spPr>
          <p:txBody>
            <a:bodyPr wrap="none" rtlCol="0">
              <a:spAutoFit/>
            </a:bodyPr>
            <a:lstStyle/>
            <a:p>
              <a:r>
                <a:rPr lang="en-IE" sz="2400" smtClean="0">
                  <a:latin typeface="Arial" panose="020B0604020202020204" pitchFamily="34" charset="0"/>
                  <a:cs typeface="Arial" panose="020B0604020202020204" pitchFamily="34" charset="0"/>
                </a:rPr>
                <a:t>Pacific </a:t>
              </a:r>
            </a:p>
            <a:p>
              <a:r>
                <a:rPr lang="en-IE" sz="2400" smtClean="0">
                  <a:latin typeface="Arial" panose="020B0604020202020204" pitchFamily="34" charset="0"/>
                  <a:cs typeface="Arial" panose="020B0604020202020204" pitchFamily="34" charset="0"/>
                </a:rPr>
                <a:t>Plate</a:t>
              </a:r>
              <a:endParaRPr lang="en-IE" sz="2400">
                <a:latin typeface="Arial" panose="020B0604020202020204" pitchFamily="34" charset="0"/>
                <a:cs typeface="Arial" panose="020B0604020202020204" pitchFamily="34" charset="0"/>
              </a:endParaRPr>
            </a:p>
          </p:txBody>
        </p:sp>
        <p:sp>
          <p:nvSpPr>
            <p:cNvPr id="75" name="Rectangle 74"/>
            <p:cNvSpPr/>
            <p:nvPr/>
          </p:nvSpPr>
          <p:spPr>
            <a:xfrm>
              <a:off x="6480756" y="797211"/>
              <a:ext cx="2513047" cy="100499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76" name="Picture 7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6547079" y="1219123"/>
              <a:ext cx="2329445" cy="248626"/>
            </a:xfrm>
            <a:prstGeom prst="rect">
              <a:avLst/>
            </a:prstGeom>
            <a:solidFill>
              <a:schemeClr val="bg1"/>
            </a:solidFill>
            <a:ln>
              <a:noFill/>
            </a:ln>
          </p:spPr>
        </p:pic>
        <p:sp>
          <p:nvSpPr>
            <p:cNvPr id="77" name="TextBox 76"/>
            <p:cNvSpPr txBox="1"/>
            <p:nvPr/>
          </p:nvSpPr>
          <p:spPr>
            <a:xfrm>
              <a:off x="6521324" y="871151"/>
              <a:ext cx="2230098" cy="369332"/>
            </a:xfrm>
            <a:prstGeom prst="rect">
              <a:avLst/>
            </a:prstGeom>
            <a:solidFill>
              <a:schemeClr val="bg1"/>
            </a:solidFill>
            <a:ln>
              <a:noFill/>
            </a:ln>
          </p:spPr>
          <p:txBody>
            <a:bodyPr wrap="none" rtlCol="0">
              <a:spAutoFit/>
            </a:bodyPr>
            <a:lstStyle/>
            <a:p>
              <a:r>
                <a:rPr lang="en-IE" b="1" smtClean="0">
                  <a:latin typeface="Times New Roman" panose="02020603050405020304" pitchFamily="18" charset="0"/>
                  <a:cs typeface="Times New Roman" panose="02020603050405020304" pitchFamily="18" charset="0"/>
                </a:rPr>
                <a:t>Coupling Coefficient</a:t>
              </a:r>
            </a:p>
          </p:txBody>
        </p:sp>
        <p:sp>
          <p:nvSpPr>
            <p:cNvPr id="78" name="Rectangle 77"/>
            <p:cNvSpPr/>
            <p:nvPr/>
          </p:nvSpPr>
          <p:spPr>
            <a:xfrm>
              <a:off x="6509317" y="1410788"/>
              <a:ext cx="2448000" cy="324000"/>
            </a:xfrm>
            <a:prstGeom prst="rect">
              <a:avLst/>
            </a:prstGeom>
            <a:solidFill>
              <a:schemeClr val="bg1"/>
            </a:solidFill>
            <a:ln>
              <a:noFill/>
            </a:ln>
          </p:spPr>
          <p:txBody>
            <a:bodyPr wrap="square">
              <a:spAutoFit/>
            </a:bodyPr>
            <a:lstStyle/>
            <a:p>
              <a:r>
                <a:rPr lang="en-IE" sz="2000">
                  <a:latin typeface="Times New Roman" panose="02020603050405020304" pitchFamily="18" charset="0"/>
                  <a:cs typeface="Times New Roman" panose="02020603050405020304" pitchFamily="18" charset="0"/>
                </a:rPr>
                <a:t>0  </a:t>
              </a:r>
              <a:r>
                <a:rPr lang="en-IE" sz="2000" smtClean="0">
                  <a:latin typeface="Times New Roman" panose="02020603050405020304" pitchFamily="18" charset="0"/>
                  <a:cs typeface="Times New Roman" panose="02020603050405020304" pitchFamily="18" charset="0"/>
                </a:rPr>
                <a:t>                             1</a:t>
              </a:r>
              <a:endParaRPr lang="en-IE" sz="2000">
                <a:latin typeface="Times New Roman" panose="02020603050405020304" pitchFamily="18" charset="0"/>
                <a:cs typeface="Times New Roman" panose="02020603050405020304" pitchFamily="18" charset="0"/>
              </a:endParaRPr>
            </a:p>
          </p:txBody>
        </p:sp>
      </p:grpSp>
      <p:sp>
        <p:nvSpPr>
          <p:cNvPr id="97" name="Rectangle 96"/>
          <p:cNvSpPr/>
          <p:nvPr/>
        </p:nvSpPr>
        <p:spPr>
          <a:xfrm>
            <a:off x="132428" y="433882"/>
            <a:ext cx="12059572" cy="60564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98" name="Picture 9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3929" y="545055"/>
            <a:ext cx="5292353" cy="5631518"/>
          </a:xfrm>
          <a:prstGeom prst="rect">
            <a:avLst/>
          </a:prstGeom>
        </p:spPr>
      </p:pic>
      <p:pic>
        <p:nvPicPr>
          <p:cNvPr id="99" name="Picture 98"/>
          <p:cNvPicPr>
            <a:picLocks noChangeAspect="1"/>
          </p:cNvPicPr>
          <p:nvPr/>
        </p:nvPicPr>
        <p:blipFill rotWithShape="1">
          <a:blip r:embed="rId6">
            <a:extLst>
              <a:ext uri="{28A0092B-C50C-407E-A947-70E740481C1C}">
                <a14:useLocalDpi xmlns:a14="http://schemas.microsoft.com/office/drawing/2010/main" val="0"/>
              </a:ext>
            </a:extLst>
          </a:blip>
          <a:srcRect l="8285" t="23565" r="4645" b="21061"/>
          <a:stretch/>
        </p:blipFill>
        <p:spPr>
          <a:xfrm>
            <a:off x="7177895" y="4929301"/>
            <a:ext cx="312154" cy="736122"/>
          </a:xfrm>
          <a:prstGeom prst="rect">
            <a:avLst/>
          </a:prstGeom>
          <a:ln>
            <a:solidFill>
              <a:schemeClr val="tx1"/>
            </a:solidFill>
          </a:ln>
        </p:spPr>
      </p:pic>
      <p:sp>
        <p:nvSpPr>
          <p:cNvPr id="100" name="Rectangle 99"/>
          <p:cNvSpPr/>
          <p:nvPr/>
        </p:nvSpPr>
        <p:spPr>
          <a:xfrm>
            <a:off x="6972223" y="4581944"/>
            <a:ext cx="904252" cy="276999"/>
          </a:xfrm>
          <a:prstGeom prst="rect">
            <a:avLst/>
          </a:prstGeom>
        </p:spPr>
        <p:txBody>
          <a:bodyPr wrap="square">
            <a:spAutoFit/>
          </a:bodyPr>
          <a:lstStyle/>
          <a:p>
            <a:r>
              <a:rPr lang="en-IE" sz="1200" smtClean="0">
                <a:latin typeface="Times New Roman" panose="02020603050405020304" pitchFamily="18" charset="0"/>
                <a:cs typeface="Times New Roman" panose="02020603050405020304" pitchFamily="18" charset="0"/>
              </a:rPr>
              <a:t>Depth (km)</a:t>
            </a:r>
            <a:endParaRPr lang="en-IE" sz="1200">
              <a:latin typeface="Times New Roman" panose="02020603050405020304" pitchFamily="18" charset="0"/>
              <a:cs typeface="Times New Roman" panose="02020603050405020304" pitchFamily="18" charset="0"/>
            </a:endParaRPr>
          </a:p>
        </p:txBody>
      </p:sp>
      <p:sp>
        <p:nvSpPr>
          <p:cNvPr id="101" name="Rectangle 100"/>
          <p:cNvSpPr/>
          <p:nvPr/>
        </p:nvSpPr>
        <p:spPr>
          <a:xfrm>
            <a:off x="7462948" y="5520747"/>
            <a:ext cx="340302" cy="276999"/>
          </a:xfrm>
          <a:prstGeom prst="rect">
            <a:avLst/>
          </a:prstGeom>
        </p:spPr>
        <p:txBody>
          <a:bodyPr wrap="square">
            <a:spAutoFit/>
          </a:bodyPr>
          <a:lstStyle/>
          <a:p>
            <a:r>
              <a:rPr lang="en-IE" sz="1200" smtClean="0">
                <a:latin typeface="Times New Roman" panose="02020603050405020304" pitchFamily="18" charset="0"/>
                <a:cs typeface="Times New Roman" panose="02020603050405020304" pitchFamily="18" charset="0"/>
              </a:rPr>
              <a:t>60</a:t>
            </a:r>
            <a:endParaRPr lang="en-IE" sz="1200">
              <a:latin typeface="Times New Roman" panose="02020603050405020304" pitchFamily="18" charset="0"/>
              <a:cs typeface="Times New Roman" panose="02020603050405020304" pitchFamily="18" charset="0"/>
            </a:endParaRPr>
          </a:p>
        </p:txBody>
      </p:sp>
      <p:sp>
        <p:nvSpPr>
          <p:cNvPr id="102" name="Rectangle 101"/>
          <p:cNvSpPr/>
          <p:nvPr/>
        </p:nvSpPr>
        <p:spPr>
          <a:xfrm>
            <a:off x="7446003" y="4809915"/>
            <a:ext cx="253294" cy="253916"/>
          </a:xfrm>
          <a:prstGeom prst="rect">
            <a:avLst/>
          </a:prstGeom>
        </p:spPr>
        <p:txBody>
          <a:bodyPr wrap="square">
            <a:spAutoFit/>
          </a:bodyPr>
          <a:lstStyle/>
          <a:p>
            <a:r>
              <a:rPr lang="en-IE" sz="1050" smtClean="0">
                <a:latin typeface="Times New Roman" panose="02020603050405020304" pitchFamily="18" charset="0"/>
                <a:cs typeface="Times New Roman" panose="02020603050405020304" pitchFamily="18" charset="0"/>
              </a:rPr>
              <a:t>0</a:t>
            </a:r>
            <a:endParaRPr lang="en-IE" sz="1050">
              <a:latin typeface="Times New Roman" panose="02020603050405020304" pitchFamily="18" charset="0"/>
              <a:cs typeface="Times New Roman" panose="02020603050405020304" pitchFamily="18" charset="0"/>
            </a:endParaRPr>
          </a:p>
        </p:txBody>
      </p:sp>
      <p:sp>
        <p:nvSpPr>
          <p:cNvPr id="103" name="Rectangle 102"/>
          <p:cNvSpPr/>
          <p:nvPr/>
        </p:nvSpPr>
        <p:spPr>
          <a:xfrm>
            <a:off x="7457257" y="5351971"/>
            <a:ext cx="340302" cy="276999"/>
          </a:xfrm>
          <a:prstGeom prst="rect">
            <a:avLst/>
          </a:prstGeom>
        </p:spPr>
        <p:txBody>
          <a:bodyPr wrap="square">
            <a:spAutoFit/>
          </a:bodyPr>
          <a:lstStyle/>
          <a:p>
            <a:r>
              <a:rPr lang="en-IE" sz="1200" smtClean="0">
                <a:latin typeface="Times New Roman" panose="02020603050405020304" pitchFamily="18" charset="0"/>
                <a:cs typeface="Times New Roman" panose="02020603050405020304" pitchFamily="18" charset="0"/>
              </a:rPr>
              <a:t>45</a:t>
            </a:r>
            <a:endParaRPr lang="en-IE" sz="1200">
              <a:latin typeface="Times New Roman" panose="02020603050405020304" pitchFamily="18" charset="0"/>
              <a:cs typeface="Times New Roman" panose="02020603050405020304" pitchFamily="18" charset="0"/>
            </a:endParaRPr>
          </a:p>
        </p:txBody>
      </p:sp>
      <p:sp>
        <p:nvSpPr>
          <p:cNvPr id="104" name="Rectangle 103"/>
          <p:cNvSpPr/>
          <p:nvPr/>
        </p:nvSpPr>
        <p:spPr>
          <a:xfrm>
            <a:off x="7445780" y="4960535"/>
            <a:ext cx="340302" cy="276999"/>
          </a:xfrm>
          <a:prstGeom prst="rect">
            <a:avLst/>
          </a:prstGeom>
        </p:spPr>
        <p:txBody>
          <a:bodyPr wrap="square">
            <a:spAutoFit/>
          </a:bodyPr>
          <a:lstStyle/>
          <a:p>
            <a:r>
              <a:rPr lang="en-IE" sz="1200" smtClean="0">
                <a:latin typeface="Times New Roman" panose="02020603050405020304" pitchFamily="18" charset="0"/>
                <a:cs typeface="Times New Roman" panose="02020603050405020304" pitchFamily="18" charset="0"/>
              </a:rPr>
              <a:t>15</a:t>
            </a:r>
            <a:endParaRPr lang="en-IE" sz="1200">
              <a:latin typeface="Times New Roman" panose="02020603050405020304" pitchFamily="18" charset="0"/>
              <a:cs typeface="Times New Roman" panose="02020603050405020304" pitchFamily="18" charset="0"/>
            </a:endParaRPr>
          </a:p>
        </p:txBody>
      </p:sp>
      <p:sp>
        <p:nvSpPr>
          <p:cNvPr id="105" name="Rectangle 104"/>
          <p:cNvSpPr/>
          <p:nvPr/>
        </p:nvSpPr>
        <p:spPr>
          <a:xfrm>
            <a:off x="7455775" y="5151626"/>
            <a:ext cx="340302" cy="276999"/>
          </a:xfrm>
          <a:prstGeom prst="rect">
            <a:avLst/>
          </a:prstGeom>
        </p:spPr>
        <p:txBody>
          <a:bodyPr wrap="square">
            <a:spAutoFit/>
          </a:bodyPr>
          <a:lstStyle/>
          <a:p>
            <a:r>
              <a:rPr lang="en-IE" sz="1200" smtClean="0">
                <a:latin typeface="Times New Roman" panose="02020603050405020304" pitchFamily="18" charset="0"/>
                <a:cs typeface="Times New Roman" panose="02020603050405020304" pitchFamily="18" charset="0"/>
              </a:rPr>
              <a:t>30</a:t>
            </a:r>
            <a:endParaRPr lang="en-IE" sz="120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06" name="Rectangle 105"/>
              <p:cNvSpPr/>
              <p:nvPr/>
            </p:nvSpPr>
            <p:spPr>
              <a:xfrm>
                <a:off x="7720037" y="4084231"/>
                <a:ext cx="3460082" cy="523220"/>
              </a:xfrm>
              <a:prstGeom prst="rect">
                <a:avLst/>
              </a:prstGeom>
            </p:spPr>
            <p:txBody>
              <a:bodyPr wrap="square">
                <a:spAutoFit/>
              </a:bodyPr>
              <a:lstStyle/>
              <a:p>
                <a14:m>
                  <m:oMath xmlns:m="http://schemas.openxmlformats.org/officeDocument/2006/math">
                    <m:sSub>
                      <m:sSubPr>
                        <m:ctrlPr>
                          <a:rPr lang="en-IE" sz="1400" i="1">
                            <a:latin typeface="Cambria Math" panose="02040503050406030204" pitchFamily="18" charset="0"/>
                            <a:cs typeface="Times New Roman" panose="02020603050405020304" pitchFamily="18" charset="0"/>
                          </a:rPr>
                        </m:ctrlPr>
                      </m:sSubPr>
                      <m:e>
                        <m:r>
                          <m:rPr>
                            <m:sty m:val="p"/>
                          </m:rPr>
                          <a:rPr lang="en-IE" sz="1400">
                            <a:latin typeface="Cambria Math" panose="02040503050406030204" pitchFamily="18" charset="0"/>
                            <a:cs typeface="Times New Roman" panose="02020603050405020304" pitchFamily="18" charset="0"/>
                          </a:rPr>
                          <m:t>S</m:t>
                        </m:r>
                      </m:e>
                      <m:sub>
                        <m:r>
                          <m:rPr>
                            <m:sty m:val="p"/>
                          </m:rPr>
                          <a:rPr lang="en-IE" sz="1400">
                            <a:latin typeface="Cambria Math" panose="02040503050406030204" pitchFamily="18" charset="0"/>
                            <a:cs typeface="Times New Roman" panose="02020603050405020304" pitchFamily="18" charset="0"/>
                          </a:rPr>
                          <m:t>Hmax</m:t>
                        </m:r>
                      </m:sub>
                    </m:sSub>
                  </m:oMath>
                </a14:m>
                <a:r>
                  <a:rPr lang="en-IE" sz="1400">
                    <a:latin typeface="Times New Roman" panose="02020603050405020304" pitchFamily="18" charset="0"/>
                    <a:cs typeface="Times New Roman" panose="02020603050405020304" pitchFamily="18" charset="0"/>
                  </a:rPr>
                  <a:t> orientation </a:t>
                </a:r>
                <a:r>
                  <a:rPr lang="en-IE" sz="1400" smtClean="0">
                    <a:latin typeface="Times New Roman" panose="02020603050405020304" pitchFamily="18" charset="0"/>
                    <a:cs typeface="Times New Roman" panose="02020603050405020304" pitchFamily="18" charset="0"/>
                  </a:rPr>
                  <a:t>from </a:t>
                </a:r>
                <a:r>
                  <a:rPr lang="en-IE" sz="1400">
                    <a:latin typeface="Times New Roman" panose="02020603050405020304" pitchFamily="18" charset="0"/>
                    <a:cs typeface="Times New Roman" panose="02020603050405020304" pitchFamily="18" charset="0"/>
                  </a:rPr>
                  <a:t>f</a:t>
                </a:r>
                <a:r>
                  <a:rPr lang="en-IE" sz="1400" smtClean="0">
                    <a:latin typeface="Times New Roman" panose="02020603050405020304" pitchFamily="18" charset="0"/>
                    <a:cs typeface="Times New Roman" panose="02020603050405020304" pitchFamily="18" charset="0"/>
                  </a:rPr>
                  <a:t>ocal </a:t>
                </a:r>
              </a:p>
              <a:p>
                <a:r>
                  <a:rPr lang="en-IE" sz="1400" smtClean="0">
                    <a:latin typeface="Times New Roman" panose="02020603050405020304" pitchFamily="18" charset="0"/>
                    <a:cs typeface="Times New Roman" panose="02020603050405020304" pitchFamily="18" charset="0"/>
                  </a:rPr>
                  <a:t>mechanisms </a:t>
                </a:r>
                <a:endParaRPr lang="en-IE" sz="1400">
                  <a:latin typeface="Times New Roman" panose="02020603050405020304" pitchFamily="18" charset="0"/>
                  <a:cs typeface="Times New Roman" panose="02020603050405020304" pitchFamily="18" charset="0"/>
                </a:endParaRPr>
              </a:p>
            </p:txBody>
          </p:sp>
        </mc:Choice>
        <mc:Fallback xmlns="">
          <p:sp>
            <p:nvSpPr>
              <p:cNvPr id="106" name="Rectangle 105"/>
              <p:cNvSpPr>
                <a:spLocks noRot="1" noChangeAspect="1" noMove="1" noResize="1" noEditPoints="1" noAdjustHandles="1" noChangeArrowheads="1" noChangeShapeType="1" noTextEdit="1"/>
              </p:cNvSpPr>
              <p:nvPr/>
            </p:nvSpPr>
            <p:spPr>
              <a:xfrm>
                <a:off x="7720037" y="4084231"/>
                <a:ext cx="3460082" cy="523220"/>
              </a:xfrm>
              <a:prstGeom prst="rect">
                <a:avLst/>
              </a:prstGeom>
              <a:blipFill>
                <a:blip r:embed="rId7"/>
                <a:stretch>
                  <a:fillRect l="-528" t="-2326" b="-10465"/>
                </a:stretch>
              </a:blipFill>
            </p:spPr>
            <p:txBody>
              <a:bodyPr/>
              <a:lstStyle/>
              <a:p>
                <a:r>
                  <a:rPr lang="en-IE">
                    <a:noFill/>
                  </a:rPr>
                  <a:t> </a:t>
                </a:r>
              </a:p>
            </p:txBody>
          </p:sp>
        </mc:Fallback>
      </mc:AlternateContent>
      <p:cxnSp>
        <p:nvCxnSpPr>
          <p:cNvPr id="107" name="Straight Connector 106"/>
          <p:cNvCxnSpPr/>
          <p:nvPr/>
        </p:nvCxnSpPr>
        <p:spPr>
          <a:xfrm>
            <a:off x="7056131" y="3965333"/>
            <a:ext cx="433116" cy="1"/>
          </a:xfrm>
          <a:prstGeom prst="line">
            <a:avLst/>
          </a:prstGeom>
          <a:ln>
            <a:solidFill>
              <a:srgbClr val="0070C0"/>
            </a:solidFill>
            <a:prstDash val="dash"/>
          </a:ln>
        </p:spPr>
        <p:style>
          <a:lnRef idx="3">
            <a:schemeClr val="accent1"/>
          </a:lnRef>
          <a:fillRef idx="0">
            <a:schemeClr val="accent1"/>
          </a:fillRef>
          <a:effectRef idx="2">
            <a:schemeClr val="accent1"/>
          </a:effectRef>
          <a:fontRef idx="minor">
            <a:schemeClr val="tx1"/>
          </a:fontRef>
        </p:style>
      </p:cxnSp>
      <p:sp>
        <p:nvSpPr>
          <p:cNvPr id="108" name="Rectangle 107"/>
          <p:cNvSpPr/>
          <p:nvPr/>
        </p:nvSpPr>
        <p:spPr>
          <a:xfrm>
            <a:off x="6852270" y="3805725"/>
            <a:ext cx="3645926" cy="1992021"/>
          </a:xfrm>
          <a:prstGeom prst="rect">
            <a:avLst/>
          </a:prstGeom>
          <a:noFill/>
          <a:ln w="63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2000"/>
          </a:p>
        </p:txBody>
      </p:sp>
      <p:sp>
        <p:nvSpPr>
          <p:cNvPr id="109" name="TextBox 108"/>
          <p:cNvSpPr txBox="1"/>
          <p:nvPr/>
        </p:nvSpPr>
        <p:spPr>
          <a:xfrm>
            <a:off x="7689806" y="3805725"/>
            <a:ext cx="2884522" cy="307777"/>
          </a:xfrm>
          <a:prstGeom prst="rect">
            <a:avLst/>
          </a:prstGeom>
          <a:noFill/>
        </p:spPr>
        <p:txBody>
          <a:bodyPr wrap="square" rtlCol="0">
            <a:spAutoFit/>
          </a:bodyPr>
          <a:lstStyle/>
          <a:p>
            <a:r>
              <a:rPr lang="en-IE" sz="1400" smtClean="0">
                <a:latin typeface="Times New Roman" panose="02020603050405020304" pitchFamily="18" charset="0"/>
                <a:cs typeface="Times New Roman" panose="02020603050405020304" pitchFamily="18" charset="0"/>
              </a:rPr>
              <a:t>Subduction interfaces from sea level</a:t>
            </a:r>
            <a:endParaRPr lang="en-IE" sz="1400">
              <a:latin typeface="Times New Roman" panose="02020603050405020304" pitchFamily="18" charset="0"/>
              <a:cs typeface="Times New Roman" panose="02020603050405020304" pitchFamily="18" charset="0"/>
            </a:endParaRPr>
          </a:p>
        </p:txBody>
      </p:sp>
      <p:sp>
        <p:nvSpPr>
          <p:cNvPr id="110" name="Flowchart: Collate 109"/>
          <p:cNvSpPr/>
          <p:nvPr/>
        </p:nvSpPr>
        <p:spPr>
          <a:xfrm rot="5400000">
            <a:off x="7214807" y="3993819"/>
            <a:ext cx="180000" cy="578976"/>
          </a:xfrm>
          <a:prstGeom prst="flowChartCollat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2000">
              <a:solidFill>
                <a:schemeClr val="bg1"/>
              </a:solidFill>
            </a:endParaRPr>
          </a:p>
        </p:txBody>
      </p:sp>
      <p:sp>
        <p:nvSpPr>
          <p:cNvPr id="111" name="Content Placeholder 2"/>
          <p:cNvSpPr>
            <a:spLocks noGrp="1"/>
          </p:cNvSpPr>
          <p:nvPr>
            <p:ph idx="1"/>
          </p:nvPr>
        </p:nvSpPr>
        <p:spPr>
          <a:xfrm>
            <a:off x="6662068" y="1289704"/>
            <a:ext cx="5066046" cy="2248315"/>
          </a:xfrm>
        </p:spPr>
        <p:txBody>
          <a:bodyPr>
            <a:normAutofit/>
          </a:bodyPr>
          <a:lstStyle/>
          <a:p>
            <a:pPr algn="just"/>
            <a:endParaRPr lang="en-GB" sz="2400" b="1">
              <a:solidFill>
                <a:srgbClr val="002060"/>
              </a:solidFill>
              <a:latin typeface="Times New Roman" panose="02020603050405020304" pitchFamily="18" charset="0"/>
              <a:cs typeface="Times New Roman" panose="02020603050405020304" pitchFamily="18" charset="0"/>
            </a:endParaRPr>
          </a:p>
          <a:p>
            <a:pPr marL="0" indent="0" algn="just">
              <a:buNone/>
            </a:pPr>
            <a:r>
              <a:rPr lang="en-IE" sz="2400" b="1" smtClean="0">
                <a:solidFill>
                  <a:srgbClr val="002060"/>
                </a:solidFill>
                <a:latin typeface="Times New Roman" panose="02020603050405020304" pitchFamily="18" charset="0"/>
                <a:cs typeface="Times New Roman" panose="02020603050405020304" pitchFamily="18" charset="0"/>
              </a:rPr>
              <a:t>What is the tectonic stress </a:t>
            </a:r>
            <a:r>
              <a:rPr lang="en-IE" sz="2400" b="1">
                <a:solidFill>
                  <a:srgbClr val="002060"/>
                </a:solidFill>
                <a:latin typeface="Times New Roman" panose="02020603050405020304" pitchFamily="18" charset="0"/>
                <a:cs typeface="Times New Roman" panose="02020603050405020304" pitchFamily="18" charset="0"/>
              </a:rPr>
              <a:t>within the overriding plate of </a:t>
            </a:r>
            <a:r>
              <a:rPr lang="en-IE" sz="2400" b="1" smtClean="0">
                <a:solidFill>
                  <a:srgbClr val="002060"/>
                </a:solidFill>
                <a:latin typeface="Times New Roman" panose="02020603050405020304" pitchFamily="18" charset="0"/>
                <a:cs typeface="Times New Roman" panose="02020603050405020304" pitchFamily="18" charset="0"/>
              </a:rPr>
              <a:t>HSM?  </a:t>
            </a:r>
            <a:endParaRPr lang="en-IE" sz="2400" b="1">
              <a:solidFill>
                <a:srgbClr val="002060"/>
              </a:solidFill>
              <a:latin typeface="Times New Roman" panose="02020603050405020304" pitchFamily="18" charset="0"/>
              <a:cs typeface="Times New Roman" panose="02020603050405020304" pitchFamily="18" charset="0"/>
            </a:endParaRPr>
          </a:p>
          <a:p>
            <a:pPr marL="0" indent="0" algn="just">
              <a:buNone/>
            </a:pPr>
            <a:endParaRPr lang="en-IE" sz="3200" b="1">
              <a:solidFill>
                <a:srgbClr val="002060"/>
              </a:solidFill>
            </a:endParaRPr>
          </a:p>
        </p:txBody>
      </p:sp>
      <p:sp>
        <p:nvSpPr>
          <p:cNvPr id="112" name="Rectangle 111"/>
          <p:cNvSpPr/>
          <p:nvPr/>
        </p:nvSpPr>
        <p:spPr>
          <a:xfrm>
            <a:off x="4028244" y="5830775"/>
            <a:ext cx="2568652" cy="4976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13" name="Rectangle 112"/>
          <p:cNvSpPr/>
          <p:nvPr/>
        </p:nvSpPr>
        <p:spPr>
          <a:xfrm>
            <a:off x="1059233" y="5848290"/>
            <a:ext cx="4845173" cy="923330"/>
          </a:xfrm>
          <a:prstGeom prst="rect">
            <a:avLst/>
          </a:prstGeom>
        </p:spPr>
        <p:txBody>
          <a:bodyPr wrap="square">
            <a:spAutoFit/>
          </a:bodyPr>
          <a:lstStyle/>
          <a:p>
            <a:r>
              <a:rPr lang="en-IE" smtClean="0">
                <a:solidFill>
                  <a:srgbClr val="002060"/>
                </a:solidFill>
                <a:latin typeface="Times New Roman" panose="02020603050405020304" pitchFamily="18" charset="0"/>
                <a:cs typeface="Times New Roman" panose="02020603050405020304" pitchFamily="18" charset="0"/>
              </a:rPr>
              <a:t>Focal mechanism data from Townend </a:t>
            </a:r>
            <a:r>
              <a:rPr lang="en-IE">
                <a:solidFill>
                  <a:srgbClr val="002060"/>
                </a:solidFill>
                <a:latin typeface="Times New Roman" panose="02020603050405020304" pitchFamily="18" charset="0"/>
                <a:cs typeface="Times New Roman" panose="02020603050405020304" pitchFamily="18" charset="0"/>
              </a:rPr>
              <a:t>et al. (2012)</a:t>
            </a:r>
          </a:p>
          <a:p>
            <a:r>
              <a:rPr lang="en-IE" smtClean="0">
                <a:solidFill>
                  <a:srgbClr val="002060"/>
                </a:solidFill>
                <a:latin typeface="Times New Roman" panose="02020603050405020304" pitchFamily="18" charset="0"/>
                <a:cs typeface="Times New Roman" panose="02020603050405020304" pitchFamily="18" charset="0"/>
              </a:rPr>
              <a:t>Subduction interface from Williams </a:t>
            </a:r>
            <a:r>
              <a:rPr lang="en-IE">
                <a:solidFill>
                  <a:srgbClr val="002060"/>
                </a:solidFill>
                <a:latin typeface="Times New Roman" panose="02020603050405020304" pitchFamily="18" charset="0"/>
                <a:cs typeface="Times New Roman" panose="02020603050405020304" pitchFamily="18" charset="0"/>
              </a:rPr>
              <a:t>et </a:t>
            </a:r>
            <a:r>
              <a:rPr lang="en-IE" smtClean="0">
                <a:solidFill>
                  <a:srgbClr val="002060"/>
                </a:solidFill>
                <a:latin typeface="Times New Roman" panose="02020603050405020304" pitchFamily="18" charset="0"/>
                <a:cs typeface="Times New Roman" panose="02020603050405020304" pitchFamily="18" charset="0"/>
              </a:rPr>
              <a:t>al. (2013) </a:t>
            </a:r>
            <a:r>
              <a:rPr lang="en-IE">
                <a:solidFill>
                  <a:srgbClr val="002060"/>
                </a:solidFill>
                <a:latin typeface="Times New Roman" panose="02020603050405020304" pitchFamily="18" charset="0"/>
                <a:cs typeface="Times New Roman" panose="02020603050405020304" pitchFamily="18" charset="0"/>
              </a:rPr>
              <a:t/>
            </a:r>
            <a:br>
              <a:rPr lang="en-IE">
                <a:solidFill>
                  <a:srgbClr val="002060"/>
                </a:solidFill>
                <a:latin typeface="Times New Roman" panose="02020603050405020304" pitchFamily="18" charset="0"/>
                <a:cs typeface="Times New Roman" panose="02020603050405020304" pitchFamily="18" charset="0"/>
              </a:rPr>
            </a:br>
            <a:r>
              <a:rPr lang="en-IE">
                <a:solidFill>
                  <a:srgbClr val="002060"/>
                </a:solidFill>
                <a:latin typeface="Times New Roman" panose="02020603050405020304" pitchFamily="18" charset="0"/>
                <a:cs typeface="Times New Roman" panose="02020603050405020304" pitchFamily="18" charset="0"/>
              </a:rPr>
              <a:t> </a:t>
            </a:r>
          </a:p>
        </p:txBody>
      </p:sp>
      <p:pic>
        <p:nvPicPr>
          <p:cNvPr id="114" name="Picture 1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766996" y="6354651"/>
            <a:ext cx="2425004" cy="339501"/>
          </a:xfrm>
          <a:prstGeom prst="rect">
            <a:avLst/>
          </a:prstGeom>
          <a:ln w="3175">
            <a:solidFill>
              <a:schemeClr val="accent1">
                <a:lumMod val="50000"/>
              </a:schemeClr>
            </a:solidFill>
          </a:ln>
          <a:effectLst/>
        </p:spPr>
      </p:pic>
    </p:spTree>
    <p:extLst>
      <p:ext uri="{BB962C8B-B14F-4D97-AF65-F5344CB8AC3E}">
        <p14:creationId xmlns:p14="http://schemas.microsoft.com/office/powerpoint/2010/main" val="1712407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9"/>
                                        </p:tgtEl>
                                        <p:attrNameLst>
                                          <p:attrName>style.visibility</p:attrName>
                                        </p:attrNameLst>
                                      </p:cBhvr>
                                      <p:to>
                                        <p:strVal val="visible"/>
                                      </p:to>
                                    </p:set>
                                    <p:anim calcmode="lin" valueType="num">
                                      <p:cBhvr additive="base">
                                        <p:cTn id="7" dur="500" fill="hold"/>
                                        <p:tgtEl>
                                          <p:spTgt spid="99"/>
                                        </p:tgtEl>
                                        <p:attrNameLst>
                                          <p:attrName>ppt_x</p:attrName>
                                        </p:attrNameLst>
                                      </p:cBhvr>
                                      <p:tavLst>
                                        <p:tav tm="0">
                                          <p:val>
                                            <p:strVal val="#ppt_x"/>
                                          </p:val>
                                        </p:tav>
                                        <p:tav tm="100000">
                                          <p:val>
                                            <p:strVal val="#ppt_x"/>
                                          </p:val>
                                        </p:tav>
                                      </p:tavLst>
                                    </p:anim>
                                    <p:anim calcmode="lin" valueType="num">
                                      <p:cBhvr additive="base">
                                        <p:cTn id="8" dur="500" fill="hold"/>
                                        <p:tgtEl>
                                          <p:spTgt spid="9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01"/>
                                        </p:tgtEl>
                                        <p:attrNameLst>
                                          <p:attrName>style.visibility</p:attrName>
                                        </p:attrNameLst>
                                      </p:cBhvr>
                                      <p:to>
                                        <p:strVal val="visible"/>
                                      </p:to>
                                    </p:set>
                                    <p:anim calcmode="lin" valueType="num">
                                      <p:cBhvr additive="base">
                                        <p:cTn id="15" dur="500" fill="hold"/>
                                        <p:tgtEl>
                                          <p:spTgt spid="101"/>
                                        </p:tgtEl>
                                        <p:attrNameLst>
                                          <p:attrName>ppt_x</p:attrName>
                                        </p:attrNameLst>
                                      </p:cBhvr>
                                      <p:tavLst>
                                        <p:tav tm="0">
                                          <p:val>
                                            <p:strVal val="#ppt_x"/>
                                          </p:val>
                                        </p:tav>
                                        <p:tav tm="100000">
                                          <p:val>
                                            <p:strVal val="#ppt_x"/>
                                          </p:val>
                                        </p:tav>
                                      </p:tavLst>
                                    </p:anim>
                                    <p:anim calcmode="lin" valueType="num">
                                      <p:cBhvr additive="base">
                                        <p:cTn id="16" dur="500" fill="hold"/>
                                        <p:tgtEl>
                                          <p:spTgt spid="10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02"/>
                                        </p:tgtEl>
                                        <p:attrNameLst>
                                          <p:attrName>style.visibility</p:attrName>
                                        </p:attrNameLst>
                                      </p:cBhvr>
                                      <p:to>
                                        <p:strVal val="visible"/>
                                      </p:to>
                                    </p:set>
                                    <p:anim calcmode="lin" valueType="num">
                                      <p:cBhvr additive="base">
                                        <p:cTn id="19" dur="500" fill="hold"/>
                                        <p:tgtEl>
                                          <p:spTgt spid="102"/>
                                        </p:tgtEl>
                                        <p:attrNameLst>
                                          <p:attrName>ppt_x</p:attrName>
                                        </p:attrNameLst>
                                      </p:cBhvr>
                                      <p:tavLst>
                                        <p:tav tm="0">
                                          <p:val>
                                            <p:strVal val="#ppt_x"/>
                                          </p:val>
                                        </p:tav>
                                        <p:tav tm="100000">
                                          <p:val>
                                            <p:strVal val="#ppt_x"/>
                                          </p:val>
                                        </p:tav>
                                      </p:tavLst>
                                    </p:anim>
                                    <p:anim calcmode="lin" valueType="num">
                                      <p:cBhvr additive="base">
                                        <p:cTn id="20" dur="500" fill="hold"/>
                                        <p:tgtEl>
                                          <p:spTgt spid="10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03"/>
                                        </p:tgtEl>
                                        <p:attrNameLst>
                                          <p:attrName>style.visibility</p:attrName>
                                        </p:attrNameLst>
                                      </p:cBhvr>
                                      <p:to>
                                        <p:strVal val="visible"/>
                                      </p:to>
                                    </p:set>
                                    <p:anim calcmode="lin" valueType="num">
                                      <p:cBhvr additive="base">
                                        <p:cTn id="23" dur="500" fill="hold"/>
                                        <p:tgtEl>
                                          <p:spTgt spid="103"/>
                                        </p:tgtEl>
                                        <p:attrNameLst>
                                          <p:attrName>ppt_x</p:attrName>
                                        </p:attrNameLst>
                                      </p:cBhvr>
                                      <p:tavLst>
                                        <p:tav tm="0">
                                          <p:val>
                                            <p:strVal val="#ppt_x"/>
                                          </p:val>
                                        </p:tav>
                                        <p:tav tm="100000">
                                          <p:val>
                                            <p:strVal val="#ppt_x"/>
                                          </p:val>
                                        </p:tav>
                                      </p:tavLst>
                                    </p:anim>
                                    <p:anim calcmode="lin" valueType="num">
                                      <p:cBhvr additive="base">
                                        <p:cTn id="24" dur="500" fill="hold"/>
                                        <p:tgtEl>
                                          <p:spTgt spid="10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04"/>
                                        </p:tgtEl>
                                        <p:attrNameLst>
                                          <p:attrName>style.visibility</p:attrName>
                                        </p:attrNameLst>
                                      </p:cBhvr>
                                      <p:to>
                                        <p:strVal val="visible"/>
                                      </p:to>
                                    </p:set>
                                    <p:anim calcmode="lin" valueType="num">
                                      <p:cBhvr additive="base">
                                        <p:cTn id="27" dur="500" fill="hold"/>
                                        <p:tgtEl>
                                          <p:spTgt spid="104"/>
                                        </p:tgtEl>
                                        <p:attrNameLst>
                                          <p:attrName>ppt_x</p:attrName>
                                        </p:attrNameLst>
                                      </p:cBhvr>
                                      <p:tavLst>
                                        <p:tav tm="0">
                                          <p:val>
                                            <p:strVal val="#ppt_x"/>
                                          </p:val>
                                        </p:tav>
                                        <p:tav tm="100000">
                                          <p:val>
                                            <p:strVal val="#ppt_x"/>
                                          </p:val>
                                        </p:tav>
                                      </p:tavLst>
                                    </p:anim>
                                    <p:anim calcmode="lin" valueType="num">
                                      <p:cBhvr additive="base">
                                        <p:cTn id="28" dur="500" fill="hold"/>
                                        <p:tgtEl>
                                          <p:spTgt spid="10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additive="base">
                                        <p:cTn id="31" dur="500" fill="hold"/>
                                        <p:tgtEl>
                                          <p:spTgt spid="105"/>
                                        </p:tgtEl>
                                        <p:attrNameLst>
                                          <p:attrName>ppt_x</p:attrName>
                                        </p:attrNameLst>
                                      </p:cBhvr>
                                      <p:tavLst>
                                        <p:tav tm="0">
                                          <p:val>
                                            <p:strVal val="#ppt_x"/>
                                          </p:val>
                                        </p:tav>
                                        <p:tav tm="100000">
                                          <p:val>
                                            <p:strVal val="#ppt_x"/>
                                          </p:val>
                                        </p:tav>
                                      </p:tavLst>
                                    </p:anim>
                                    <p:anim calcmode="lin" valueType="num">
                                      <p:cBhvr additive="base">
                                        <p:cTn id="32" dur="500" fill="hold"/>
                                        <p:tgtEl>
                                          <p:spTgt spid="10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06"/>
                                        </p:tgtEl>
                                        <p:attrNameLst>
                                          <p:attrName>style.visibility</p:attrName>
                                        </p:attrNameLst>
                                      </p:cBhvr>
                                      <p:to>
                                        <p:strVal val="visible"/>
                                      </p:to>
                                    </p:set>
                                    <p:anim calcmode="lin" valueType="num">
                                      <p:cBhvr additive="base">
                                        <p:cTn id="35" dur="500" fill="hold"/>
                                        <p:tgtEl>
                                          <p:spTgt spid="106"/>
                                        </p:tgtEl>
                                        <p:attrNameLst>
                                          <p:attrName>ppt_x</p:attrName>
                                        </p:attrNameLst>
                                      </p:cBhvr>
                                      <p:tavLst>
                                        <p:tav tm="0">
                                          <p:val>
                                            <p:strVal val="#ppt_x"/>
                                          </p:val>
                                        </p:tav>
                                        <p:tav tm="100000">
                                          <p:val>
                                            <p:strVal val="#ppt_x"/>
                                          </p:val>
                                        </p:tav>
                                      </p:tavLst>
                                    </p:anim>
                                    <p:anim calcmode="lin" valueType="num">
                                      <p:cBhvr additive="base">
                                        <p:cTn id="36" dur="500" fill="hold"/>
                                        <p:tgtEl>
                                          <p:spTgt spid="106"/>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07"/>
                                        </p:tgtEl>
                                        <p:attrNameLst>
                                          <p:attrName>style.visibility</p:attrName>
                                        </p:attrNameLst>
                                      </p:cBhvr>
                                      <p:to>
                                        <p:strVal val="visible"/>
                                      </p:to>
                                    </p:set>
                                    <p:anim calcmode="lin" valueType="num">
                                      <p:cBhvr additive="base">
                                        <p:cTn id="39" dur="500" fill="hold"/>
                                        <p:tgtEl>
                                          <p:spTgt spid="107"/>
                                        </p:tgtEl>
                                        <p:attrNameLst>
                                          <p:attrName>ppt_x</p:attrName>
                                        </p:attrNameLst>
                                      </p:cBhvr>
                                      <p:tavLst>
                                        <p:tav tm="0">
                                          <p:val>
                                            <p:strVal val="#ppt_x"/>
                                          </p:val>
                                        </p:tav>
                                        <p:tav tm="100000">
                                          <p:val>
                                            <p:strVal val="#ppt_x"/>
                                          </p:val>
                                        </p:tav>
                                      </p:tavLst>
                                    </p:anim>
                                    <p:anim calcmode="lin" valueType="num">
                                      <p:cBhvr additive="base">
                                        <p:cTn id="40" dur="500" fill="hold"/>
                                        <p:tgtEl>
                                          <p:spTgt spid="10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08"/>
                                        </p:tgtEl>
                                        <p:attrNameLst>
                                          <p:attrName>style.visibility</p:attrName>
                                        </p:attrNameLst>
                                      </p:cBhvr>
                                      <p:to>
                                        <p:strVal val="visible"/>
                                      </p:to>
                                    </p:set>
                                    <p:anim calcmode="lin" valueType="num">
                                      <p:cBhvr additive="base">
                                        <p:cTn id="43" dur="500" fill="hold"/>
                                        <p:tgtEl>
                                          <p:spTgt spid="108"/>
                                        </p:tgtEl>
                                        <p:attrNameLst>
                                          <p:attrName>ppt_x</p:attrName>
                                        </p:attrNameLst>
                                      </p:cBhvr>
                                      <p:tavLst>
                                        <p:tav tm="0">
                                          <p:val>
                                            <p:strVal val="#ppt_x"/>
                                          </p:val>
                                        </p:tav>
                                        <p:tav tm="100000">
                                          <p:val>
                                            <p:strVal val="#ppt_x"/>
                                          </p:val>
                                        </p:tav>
                                      </p:tavLst>
                                    </p:anim>
                                    <p:anim calcmode="lin" valueType="num">
                                      <p:cBhvr additive="base">
                                        <p:cTn id="44" dur="500" fill="hold"/>
                                        <p:tgtEl>
                                          <p:spTgt spid="10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09"/>
                                        </p:tgtEl>
                                        <p:attrNameLst>
                                          <p:attrName>style.visibility</p:attrName>
                                        </p:attrNameLst>
                                      </p:cBhvr>
                                      <p:to>
                                        <p:strVal val="visible"/>
                                      </p:to>
                                    </p:set>
                                    <p:anim calcmode="lin" valueType="num">
                                      <p:cBhvr additive="base">
                                        <p:cTn id="47" dur="500" fill="hold"/>
                                        <p:tgtEl>
                                          <p:spTgt spid="109"/>
                                        </p:tgtEl>
                                        <p:attrNameLst>
                                          <p:attrName>ppt_x</p:attrName>
                                        </p:attrNameLst>
                                      </p:cBhvr>
                                      <p:tavLst>
                                        <p:tav tm="0">
                                          <p:val>
                                            <p:strVal val="#ppt_x"/>
                                          </p:val>
                                        </p:tav>
                                        <p:tav tm="100000">
                                          <p:val>
                                            <p:strVal val="#ppt_x"/>
                                          </p:val>
                                        </p:tav>
                                      </p:tavLst>
                                    </p:anim>
                                    <p:anim calcmode="lin" valueType="num">
                                      <p:cBhvr additive="base">
                                        <p:cTn id="48" dur="500" fill="hold"/>
                                        <p:tgtEl>
                                          <p:spTgt spid="109"/>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10"/>
                                        </p:tgtEl>
                                        <p:attrNameLst>
                                          <p:attrName>style.visibility</p:attrName>
                                        </p:attrNameLst>
                                      </p:cBhvr>
                                      <p:to>
                                        <p:strVal val="visible"/>
                                      </p:to>
                                    </p:set>
                                    <p:anim calcmode="lin" valueType="num">
                                      <p:cBhvr additive="base">
                                        <p:cTn id="51" dur="500" fill="hold"/>
                                        <p:tgtEl>
                                          <p:spTgt spid="110"/>
                                        </p:tgtEl>
                                        <p:attrNameLst>
                                          <p:attrName>ppt_x</p:attrName>
                                        </p:attrNameLst>
                                      </p:cBhvr>
                                      <p:tavLst>
                                        <p:tav tm="0">
                                          <p:val>
                                            <p:strVal val="#ppt_x"/>
                                          </p:val>
                                        </p:tav>
                                        <p:tav tm="100000">
                                          <p:val>
                                            <p:strVal val="#ppt_x"/>
                                          </p:val>
                                        </p:tav>
                                      </p:tavLst>
                                    </p:anim>
                                    <p:anim calcmode="lin" valueType="num">
                                      <p:cBhvr additive="base">
                                        <p:cTn id="52" dur="500" fill="hold"/>
                                        <p:tgtEl>
                                          <p:spTgt spid="110"/>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11">
                                            <p:txEl>
                                              <p:pRg st="1" end="1"/>
                                            </p:txEl>
                                          </p:spTgt>
                                        </p:tgtEl>
                                        <p:attrNameLst>
                                          <p:attrName>style.visibility</p:attrName>
                                        </p:attrNameLst>
                                      </p:cBhvr>
                                      <p:to>
                                        <p:strVal val="visible"/>
                                      </p:to>
                                    </p:set>
                                    <p:anim calcmode="lin" valueType="num">
                                      <p:cBhvr additive="base">
                                        <p:cTn id="55" dur="500" fill="hold"/>
                                        <p:tgtEl>
                                          <p:spTgt spid="111">
                                            <p:txEl>
                                              <p:pRg st="1" end="1"/>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11">
                                            <p:txEl>
                                              <p:pRg st="1" end="1"/>
                                            </p:txEl>
                                          </p:spTgt>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98"/>
                                        </p:tgtEl>
                                        <p:attrNameLst>
                                          <p:attrName>style.visibility</p:attrName>
                                        </p:attrNameLst>
                                      </p:cBhvr>
                                      <p:to>
                                        <p:strVal val="visible"/>
                                      </p:to>
                                    </p:set>
                                    <p:anim calcmode="lin" valueType="num">
                                      <p:cBhvr additive="base">
                                        <p:cTn id="59" dur="500" fill="hold"/>
                                        <p:tgtEl>
                                          <p:spTgt spid="98"/>
                                        </p:tgtEl>
                                        <p:attrNameLst>
                                          <p:attrName>ppt_x</p:attrName>
                                        </p:attrNameLst>
                                      </p:cBhvr>
                                      <p:tavLst>
                                        <p:tav tm="0">
                                          <p:val>
                                            <p:strVal val="#ppt_x"/>
                                          </p:val>
                                        </p:tav>
                                        <p:tav tm="100000">
                                          <p:val>
                                            <p:strVal val="#ppt_x"/>
                                          </p:val>
                                        </p:tav>
                                      </p:tavLst>
                                    </p:anim>
                                    <p:anim calcmode="lin" valueType="num">
                                      <p:cBhvr additive="base">
                                        <p:cTn id="60" dur="500" fill="hold"/>
                                        <p:tgtEl>
                                          <p:spTgt spid="9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12"/>
                                        </p:tgtEl>
                                        <p:attrNameLst>
                                          <p:attrName>style.visibility</p:attrName>
                                        </p:attrNameLst>
                                      </p:cBhvr>
                                      <p:to>
                                        <p:strVal val="visible"/>
                                      </p:to>
                                    </p:set>
                                    <p:anim calcmode="lin" valueType="num">
                                      <p:cBhvr additive="base">
                                        <p:cTn id="63" dur="500" fill="hold"/>
                                        <p:tgtEl>
                                          <p:spTgt spid="112"/>
                                        </p:tgtEl>
                                        <p:attrNameLst>
                                          <p:attrName>ppt_x</p:attrName>
                                        </p:attrNameLst>
                                      </p:cBhvr>
                                      <p:tavLst>
                                        <p:tav tm="0">
                                          <p:val>
                                            <p:strVal val="#ppt_x"/>
                                          </p:val>
                                        </p:tav>
                                        <p:tav tm="100000">
                                          <p:val>
                                            <p:strVal val="#ppt_x"/>
                                          </p:val>
                                        </p:tav>
                                      </p:tavLst>
                                    </p:anim>
                                    <p:anim calcmode="lin" valueType="num">
                                      <p:cBhvr additive="base">
                                        <p:cTn id="64" dur="500" fill="hold"/>
                                        <p:tgtEl>
                                          <p:spTgt spid="112"/>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13"/>
                                        </p:tgtEl>
                                        <p:attrNameLst>
                                          <p:attrName>style.visibility</p:attrName>
                                        </p:attrNameLst>
                                      </p:cBhvr>
                                      <p:to>
                                        <p:strVal val="visible"/>
                                      </p:to>
                                    </p:set>
                                    <p:anim calcmode="lin" valueType="num">
                                      <p:cBhvr additive="base">
                                        <p:cTn id="67" dur="500" fill="hold"/>
                                        <p:tgtEl>
                                          <p:spTgt spid="113"/>
                                        </p:tgtEl>
                                        <p:attrNameLst>
                                          <p:attrName>ppt_x</p:attrName>
                                        </p:attrNameLst>
                                      </p:cBhvr>
                                      <p:tavLst>
                                        <p:tav tm="0">
                                          <p:val>
                                            <p:strVal val="#ppt_x"/>
                                          </p:val>
                                        </p:tav>
                                        <p:tav tm="100000">
                                          <p:val>
                                            <p:strVal val="#ppt_x"/>
                                          </p:val>
                                        </p:tav>
                                      </p:tavLst>
                                    </p:anim>
                                    <p:anim calcmode="lin" valueType="num">
                                      <p:cBhvr additive="base">
                                        <p:cTn id="68" dur="500" fill="hold"/>
                                        <p:tgtEl>
                                          <p:spTgt spid="113"/>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97"/>
                                        </p:tgtEl>
                                        <p:attrNameLst>
                                          <p:attrName>style.visibility</p:attrName>
                                        </p:attrNameLst>
                                      </p:cBhvr>
                                      <p:to>
                                        <p:strVal val="visible"/>
                                      </p:to>
                                    </p:set>
                                    <p:anim calcmode="lin" valueType="num">
                                      <p:cBhvr additive="base">
                                        <p:cTn id="71" dur="500" fill="hold"/>
                                        <p:tgtEl>
                                          <p:spTgt spid="97"/>
                                        </p:tgtEl>
                                        <p:attrNameLst>
                                          <p:attrName>ppt_x</p:attrName>
                                        </p:attrNameLst>
                                      </p:cBhvr>
                                      <p:tavLst>
                                        <p:tav tm="0">
                                          <p:val>
                                            <p:strVal val="#ppt_x"/>
                                          </p:val>
                                        </p:tav>
                                        <p:tav tm="100000">
                                          <p:val>
                                            <p:strVal val="#ppt_x"/>
                                          </p:val>
                                        </p:tav>
                                      </p:tavLst>
                                    </p:anim>
                                    <p:anim calcmode="lin" valueType="num">
                                      <p:cBhvr additive="base">
                                        <p:cTn id="72" dur="500" fill="hold"/>
                                        <p:tgtEl>
                                          <p:spTgt spid="9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100" grpId="0"/>
      <p:bldP spid="101" grpId="0"/>
      <p:bldP spid="102" grpId="0"/>
      <p:bldP spid="103" grpId="0"/>
      <p:bldP spid="104" grpId="0"/>
      <p:bldP spid="105" grpId="0"/>
      <p:bldP spid="106" grpId="0"/>
      <p:bldP spid="108" grpId="0" animBg="1"/>
      <p:bldP spid="109" grpId="0"/>
      <p:bldP spid="110" grpId="0" animBg="1"/>
      <p:bldP spid="111" grpId="0" build="p"/>
      <p:bldP spid="112" grpId="0" animBg="1"/>
      <p:bldP spid="1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0" y="6536988"/>
            <a:ext cx="12192000" cy="3054"/>
          </a:xfrm>
          <a:prstGeom prst="line">
            <a:avLst/>
          </a:prstGeom>
          <a:ln w="38100">
            <a:solidFill>
              <a:schemeClr val="accent1">
                <a:lumMod val="50000"/>
              </a:schemeClr>
            </a:solidFill>
          </a:ln>
        </p:spPr>
        <p:style>
          <a:lnRef idx="1">
            <a:schemeClr val="dk1"/>
          </a:lnRef>
          <a:fillRef idx="0">
            <a:schemeClr val="dk1"/>
          </a:fillRef>
          <a:effectRef idx="0">
            <a:schemeClr val="dk1"/>
          </a:effectRef>
          <a:fontRef idx="minor">
            <a:schemeClr val="tx1"/>
          </a:fontRef>
        </p:style>
      </p:cxnSp>
      <p:sp>
        <p:nvSpPr>
          <p:cNvPr id="9" name="Rectangle 8"/>
          <p:cNvSpPr/>
          <p:nvPr/>
        </p:nvSpPr>
        <p:spPr>
          <a:xfrm>
            <a:off x="0" y="1882"/>
            <a:ext cx="12192000" cy="432000"/>
          </a:xfrm>
          <a:prstGeom prst="rect">
            <a:avLst/>
          </a:prstGeom>
          <a:solidFill>
            <a:schemeClr val="accent1">
              <a:lumMod val="5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IE"/>
          </a:p>
        </p:txBody>
      </p:sp>
      <p:sp>
        <p:nvSpPr>
          <p:cNvPr id="11" name="TextBox 10"/>
          <p:cNvSpPr txBox="1"/>
          <p:nvPr/>
        </p:nvSpPr>
        <p:spPr>
          <a:xfrm>
            <a:off x="11389474" y="17895"/>
            <a:ext cx="802526" cy="369332"/>
          </a:xfrm>
          <a:prstGeom prst="rect">
            <a:avLst/>
          </a:prstGeom>
          <a:noFill/>
        </p:spPr>
        <p:txBody>
          <a:bodyPr wrap="square" rtlCol="0">
            <a:spAutoFit/>
          </a:bodyPr>
          <a:lstStyle/>
          <a:p>
            <a:r>
              <a:rPr lang="en-IE" smtClean="0">
                <a:solidFill>
                  <a:schemeClr val="bg1"/>
                </a:solidFill>
                <a:latin typeface="Times" pitchFamily="18" charset="0"/>
              </a:rPr>
              <a:t>2/5</a:t>
            </a:r>
            <a:endParaRPr lang="en-IE">
              <a:solidFill>
                <a:schemeClr val="bg1"/>
              </a:solidFill>
              <a:latin typeface="Times" pitchFamily="18" charset="0"/>
            </a:endParaRPr>
          </a:p>
        </p:txBody>
      </p:sp>
      <p:sp>
        <p:nvSpPr>
          <p:cNvPr id="13" name="Title 1"/>
          <p:cNvSpPr txBox="1">
            <a:spLocks/>
          </p:cNvSpPr>
          <p:nvPr/>
        </p:nvSpPr>
        <p:spPr>
          <a:xfrm>
            <a:off x="132428" y="-44490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E" sz="3200" b="1" smtClean="0">
                <a:solidFill>
                  <a:schemeClr val="bg1"/>
                </a:solidFill>
                <a:latin typeface="Times New Roman" panose="02020603050405020304" pitchFamily="18" charset="0"/>
                <a:cs typeface="Times New Roman" panose="02020603050405020304" pitchFamily="18" charset="0"/>
              </a:rPr>
              <a:t>Methodology and Data </a:t>
            </a:r>
            <a:endParaRPr lang="en-IE" sz="3200" b="1">
              <a:solidFill>
                <a:schemeClr val="bg1"/>
              </a:solidFill>
              <a:latin typeface="Times New Roman" panose="02020603050405020304" pitchFamily="18" charset="0"/>
              <a:cs typeface="Times New Roman" panose="02020603050405020304" pitchFamily="18" charset="0"/>
            </a:endParaRP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4901" y="511090"/>
            <a:ext cx="5532115" cy="6173615"/>
          </a:xfrm>
          <a:prstGeom prst="rect">
            <a:avLst/>
          </a:prstGeom>
        </p:spPr>
      </p:pic>
      <p:graphicFrame>
        <p:nvGraphicFramePr>
          <p:cNvPr id="15" name="Table 14"/>
          <p:cNvGraphicFramePr>
            <a:graphicFrameLocks noGrp="1"/>
          </p:cNvGraphicFramePr>
          <p:nvPr>
            <p:extLst>
              <p:ext uri="{D42A27DB-BD31-4B8C-83A1-F6EECF244321}">
                <p14:modId xmlns:p14="http://schemas.microsoft.com/office/powerpoint/2010/main" val="1712750417"/>
              </p:ext>
            </p:extLst>
          </p:nvPr>
        </p:nvGraphicFramePr>
        <p:xfrm>
          <a:off x="6254750" y="4766342"/>
          <a:ext cx="5937250" cy="457200"/>
        </p:xfrm>
        <a:graphic>
          <a:graphicData uri="http://schemas.openxmlformats.org/drawingml/2006/table">
            <a:tbl>
              <a:tblPr firstRow="1" firstCol="1" bandRow="1">
                <a:tableStyleId>{5C22544A-7EE6-4342-B048-85BDC9FD1C3A}</a:tableStyleId>
              </a:tblPr>
              <a:tblGrid>
                <a:gridCol w="5577840">
                  <a:extLst>
                    <a:ext uri="{9D8B030D-6E8A-4147-A177-3AD203B41FA5}">
                      <a16:colId xmlns:a16="http://schemas.microsoft.com/office/drawing/2014/main" val="775032367"/>
                    </a:ext>
                  </a:extLst>
                </a:gridCol>
                <a:gridCol w="359410">
                  <a:extLst>
                    <a:ext uri="{9D8B030D-6E8A-4147-A177-3AD203B41FA5}">
                      <a16:colId xmlns:a16="http://schemas.microsoft.com/office/drawing/2014/main" val="2014471668"/>
                    </a:ext>
                  </a:extLst>
                </a:gridCol>
              </a:tblGrid>
              <a:tr h="0">
                <a:tc>
                  <a:txBody>
                    <a:bodyPr/>
                    <a:lstStyle/>
                    <a:p>
                      <a:pPr indent="457200" algn="just">
                        <a:lnSpc>
                          <a:spcPct val="150000"/>
                        </a:lnSpc>
                        <a:spcBef>
                          <a:spcPts val="600"/>
                        </a:spcBef>
                        <a:spcAft>
                          <a:spcPts val="0"/>
                        </a:spcAft>
                      </a:pPr>
                      <a:r>
                        <a:rPr lang="en-US" sz="2000" smtClean="0">
                          <a:solidFill>
                            <a:schemeClr val="tx1"/>
                          </a:solidFill>
                          <a:effectLst/>
                        </a:rPr>
                        <a:t>      </a:t>
                      </a:r>
                      <a:endParaRPr lang="en-IE" sz="1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1"/>
                    </a:solidFill>
                  </a:tcPr>
                </a:tc>
                <a:tc>
                  <a:txBody>
                    <a:bodyPr/>
                    <a:lstStyle/>
                    <a:p>
                      <a:pPr indent="457200" algn="just">
                        <a:lnSpc>
                          <a:spcPct val="150000"/>
                        </a:lnSpc>
                        <a:spcBef>
                          <a:spcPts val="600"/>
                        </a:spcBef>
                        <a:spcAft>
                          <a:spcPts val="0"/>
                        </a:spcAft>
                      </a:pPr>
                      <a:r>
                        <a:rPr lang="en-US" sz="1800">
                          <a:solidFill>
                            <a:schemeClr val="tx1"/>
                          </a:solidFill>
                          <a:effectLst/>
                        </a:rPr>
                        <a:t>   </a:t>
                      </a:r>
                      <a:endParaRPr lang="en-IE" sz="1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1140829453"/>
                  </a:ext>
                </a:extLst>
              </a:tr>
            </a:tbl>
          </a:graphicData>
        </a:graphic>
      </p:graphicFrame>
      <mc:AlternateContent xmlns:mc="http://schemas.openxmlformats.org/markup-compatibility/2006" xmlns:a14="http://schemas.microsoft.com/office/drawing/2010/main">
        <mc:Choice Requires="a14">
          <p:sp>
            <p:nvSpPr>
              <p:cNvPr id="17" name="Rectangle 16"/>
              <p:cNvSpPr/>
              <p:nvPr/>
            </p:nvSpPr>
            <p:spPr>
              <a:xfrm>
                <a:off x="6249489" y="1752822"/>
                <a:ext cx="4676280" cy="44153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GB" sz="2000" smtClean="0">
                          <a:solidFill>
                            <a:srgbClr val="002060"/>
                          </a:solidFill>
                          <a:latin typeface="Cambria Math" panose="02040503050406030204" pitchFamily="18" charset="0"/>
                        </a:rPr>
                        <m:t>3</m:t>
                      </m:r>
                      <m:sSub>
                        <m:sSubPr>
                          <m:ctrlPr>
                            <a:rPr lang="en-IE" sz="2000" i="1">
                              <a:solidFill>
                                <a:srgbClr val="002060"/>
                              </a:solidFill>
                              <a:latin typeface="Cambria Math" panose="02040503050406030204" pitchFamily="18" charset="0"/>
                            </a:rPr>
                          </m:ctrlPr>
                        </m:sSubPr>
                        <m:e>
                          <m:r>
                            <m:rPr>
                              <m:sty m:val="p"/>
                            </m:rPr>
                            <a:rPr lang="en-US" sz="2000">
                              <a:solidFill>
                                <a:srgbClr val="002060"/>
                              </a:solidFill>
                              <a:latin typeface="Cambria Math" panose="02040503050406030204" pitchFamily="18" charset="0"/>
                            </a:rPr>
                            <m:t>S</m:t>
                          </m:r>
                        </m:e>
                        <m:sub>
                          <m:r>
                            <m:rPr>
                              <m:sty m:val="p"/>
                            </m:rPr>
                            <a:rPr lang="en-US" sz="2000">
                              <a:solidFill>
                                <a:srgbClr val="002060"/>
                              </a:solidFill>
                              <a:latin typeface="Cambria Math" panose="02040503050406030204" pitchFamily="18" charset="0"/>
                            </a:rPr>
                            <m:t>hmin</m:t>
                          </m:r>
                        </m:sub>
                      </m:sSub>
                      <m:r>
                        <a:rPr lang="en-GB" sz="2000">
                          <a:solidFill>
                            <a:srgbClr val="002060"/>
                          </a:solidFill>
                          <a:latin typeface="Cambria Math" panose="02040503050406030204" pitchFamily="18" charset="0"/>
                        </a:rPr>
                        <m:t>−</m:t>
                      </m:r>
                      <m:sSub>
                        <m:sSubPr>
                          <m:ctrlPr>
                            <a:rPr lang="en-IE" sz="2000" i="1">
                              <a:solidFill>
                                <a:srgbClr val="002060"/>
                              </a:solidFill>
                              <a:latin typeface="Cambria Math" panose="02040503050406030204" pitchFamily="18" charset="0"/>
                            </a:rPr>
                          </m:ctrlPr>
                        </m:sSubPr>
                        <m:e>
                          <m:r>
                            <m:rPr>
                              <m:sty m:val="p"/>
                            </m:rPr>
                            <a:rPr lang="en-GB" sz="2000">
                              <a:solidFill>
                                <a:srgbClr val="002060"/>
                              </a:solidFill>
                              <a:latin typeface="Cambria Math" panose="02040503050406030204" pitchFamily="18" charset="0"/>
                            </a:rPr>
                            <m:t>T</m:t>
                          </m:r>
                        </m:e>
                        <m:sub>
                          <m:r>
                            <a:rPr lang="en-GB" sz="2000">
                              <a:solidFill>
                                <a:srgbClr val="002060"/>
                              </a:solidFill>
                              <a:latin typeface="Cambria Math" panose="02040503050406030204" pitchFamily="18" charset="0"/>
                            </a:rPr>
                            <m:t>0</m:t>
                          </m:r>
                        </m:sub>
                      </m:sSub>
                      <m:r>
                        <a:rPr lang="en-GB" sz="2000">
                          <a:solidFill>
                            <a:srgbClr val="002060"/>
                          </a:solidFill>
                          <a:latin typeface="Cambria Math" panose="02040503050406030204" pitchFamily="18" charset="0"/>
                        </a:rPr>
                        <m:t>−</m:t>
                      </m:r>
                      <m:sSub>
                        <m:sSubPr>
                          <m:ctrlPr>
                            <a:rPr lang="en-IE" sz="2000" i="1">
                              <a:solidFill>
                                <a:srgbClr val="002060"/>
                              </a:solidFill>
                              <a:latin typeface="Cambria Math" panose="02040503050406030204" pitchFamily="18" charset="0"/>
                            </a:rPr>
                          </m:ctrlPr>
                        </m:sSubPr>
                        <m:e>
                          <m:r>
                            <m:rPr>
                              <m:sty m:val="p"/>
                            </m:rPr>
                            <a:rPr lang="en-GB" sz="2000">
                              <a:solidFill>
                                <a:srgbClr val="002060"/>
                              </a:solidFill>
                              <a:latin typeface="Cambria Math" panose="02040503050406030204" pitchFamily="18" charset="0"/>
                            </a:rPr>
                            <m:t>P</m:t>
                          </m:r>
                        </m:e>
                        <m:sub>
                          <m:r>
                            <m:rPr>
                              <m:sty m:val="p"/>
                            </m:rPr>
                            <a:rPr lang="en-GB" sz="2000">
                              <a:solidFill>
                                <a:srgbClr val="002060"/>
                              </a:solidFill>
                              <a:latin typeface="Cambria Math" panose="02040503050406030204" pitchFamily="18" charset="0"/>
                            </a:rPr>
                            <m:t>p</m:t>
                          </m:r>
                        </m:sub>
                      </m:sSub>
                      <m:r>
                        <a:rPr lang="en-GB" sz="2000">
                          <a:solidFill>
                            <a:srgbClr val="002060"/>
                          </a:solidFill>
                          <a:latin typeface="Cambria Math" panose="02040503050406030204" pitchFamily="18" charset="0"/>
                        </a:rPr>
                        <m:t>−</m:t>
                      </m:r>
                      <m:r>
                        <m:rPr>
                          <m:sty m:val="p"/>
                        </m:rPr>
                        <a:rPr lang="en-US" sz="2000">
                          <a:solidFill>
                            <a:srgbClr val="002060"/>
                          </a:solidFill>
                          <a:latin typeface="Cambria Math" panose="02040503050406030204" pitchFamily="18" charset="0"/>
                        </a:rPr>
                        <m:t>APRS</m:t>
                      </m:r>
                      <m:r>
                        <a:rPr lang="en-GB" sz="2000">
                          <a:solidFill>
                            <a:srgbClr val="002060"/>
                          </a:solidFill>
                          <a:latin typeface="Cambria Math" panose="02040503050406030204" pitchFamily="18" charset="0"/>
                        </a:rPr>
                        <m:t>−</m:t>
                      </m:r>
                      <m:sSup>
                        <m:sSupPr>
                          <m:ctrlPr>
                            <a:rPr lang="en-IE" sz="2000" i="1">
                              <a:solidFill>
                                <a:srgbClr val="002060"/>
                              </a:solidFill>
                              <a:latin typeface="Cambria Math" panose="02040503050406030204" pitchFamily="18" charset="0"/>
                            </a:rPr>
                          </m:ctrlPr>
                        </m:sSupPr>
                        <m:e>
                          <m:r>
                            <m:rPr>
                              <m:sty m:val="p"/>
                            </m:rPr>
                            <a:rPr lang="en-GB" sz="2000">
                              <a:solidFill>
                                <a:srgbClr val="002060"/>
                              </a:solidFill>
                              <a:latin typeface="Cambria Math" panose="02040503050406030204" pitchFamily="18" charset="0"/>
                            </a:rPr>
                            <m:t>σ</m:t>
                          </m:r>
                        </m:e>
                        <m:sup>
                          <m:r>
                            <a:rPr lang="en-GB" sz="2000">
                              <a:solidFill>
                                <a:srgbClr val="002060"/>
                              </a:solidFill>
                              <a:latin typeface="Cambria Math" panose="02040503050406030204" pitchFamily="18" charset="0"/>
                            </a:rPr>
                            <m:t>∆</m:t>
                          </m:r>
                          <m:r>
                            <m:rPr>
                              <m:sty m:val="p"/>
                            </m:rPr>
                            <a:rPr lang="en-GB" sz="2000">
                              <a:solidFill>
                                <a:srgbClr val="002060"/>
                              </a:solidFill>
                              <a:latin typeface="Cambria Math" panose="02040503050406030204" pitchFamily="18" charset="0"/>
                            </a:rPr>
                            <m:t>T</m:t>
                          </m:r>
                        </m:sup>
                      </m:sSup>
                      <m:sSub>
                        <m:sSubPr>
                          <m:ctrlPr>
                            <a:rPr lang="en-IE" sz="2000" i="1">
                              <a:solidFill>
                                <a:srgbClr val="002060"/>
                              </a:solidFill>
                              <a:latin typeface="Cambria Math" panose="02040503050406030204" pitchFamily="18" charset="0"/>
                            </a:rPr>
                          </m:ctrlPr>
                        </m:sSubPr>
                        <m:e>
                          <m:r>
                            <a:rPr lang="en-US" sz="2000">
                              <a:solidFill>
                                <a:srgbClr val="002060"/>
                              </a:solidFill>
                              <a:latin typeface="Cambria Math" panose="02040503050406030204" pitchFamily="18" charset="0"/>
                            </a:rPr>
                            <m:t>≤</m:t>
                          </m:r>
                          <m:r>
                            <m:rPr>
                              <m:sty m:val="p"/>
                            </m:rPr>
                            <a:rPr lang="en-US" sz="2000">
                              <a:solidFill>
                                <a:srgbClr val="002060"/>
                              </a:solidFill>
                              <a:latin typeface="Cambria Math" panose="02040503050406030204" pitchFamily="18" charset="0"/>
                            </a:rPr>
                            <m:t>S</m:t>
                          </m:r>
                        </m:e>
                        <m:sub>
                          <m:r>
                            <m:rPr>
                              <m:sty m:val="p"/>
                            </m:rPr>
                            <a:rPr lang="en-US" sz="2000">
                              <a:solidFill>
                                <a:srgbClr val="002060"/>
                              </a:solidFill>
                              <a:latin typeface="Cambria Math" panose="02040503050406030204" pitchFamily="18" charset="0"/>
                            </a:rPr>
                            <m:t>Hmax</m:t>
                          </m:r>
                        </m:sub>
                      </m:sSub>
                    </m:oMath>
                  </m:oMathPara>
                </a14:m>
                <a:endParaRPr lang="en-IE">
                  <a:solidFill>
                    <a:srgbClr val="002060"/>
                  </a:solidFill>
                </a:endParaRPr>
              </a:p>
            </p:txBody>
          </p:sp>
        </mc:Choice>
        <mc:Fallback xmlns="">
          <p:sp>
            <p:nvSpPr>
              <p:cNvPr id="17" name="Rectangle 16"/>
              <p:cNvSpPr>
                <a:spLocks noRot="1" noChangeAspect="1" noMove="1" noResize="1" noEditPoints="1" noAdjustHandles="1" noChangeArrowheads="1" noChangeShapeType="1" noTextEdit="1"/>
              </p:cNvSpPr>
              <p:nvPr/>
            </p:nvSpPr>
            <p:spPr>
              <a:xfrm>
                <a:off x="6249489" y="1752822"/>
                <a:ext cx="4676280" cy="441531"/>
              </a:xfrm>
              <a:prstGeom prst="rect">
                <a:avLst/>
              </a:prstGeom>
              <a:blipFill>
                <a:blip r:embed="rId4"/>
                <a:stretch>
                  <a:fillRect b="-4167"/>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18" name="Rectangle 17"/>
              <p:cNvSpPr/>
              <p:nvPr/>
            </p:nvSpPr>
            <p:spPr>
              <a:xfrm>
                <a:off x="5802081" y="4466864"/>
                <a:ext cx="6096000" cy="1092607"/>
              </a:xfrm>
              <a:prstGeom prst="rect">
                <a:avLst/>
              </a:prstGeom>
            </p:spPr>
            <p:txBody>
              <a:bodyPr>
                <a:spAutoFit/>
              </a:bodyPr>
              <a:lstStyle/>
              <a:p>
                <a:pPr/>
                <a14:m>
                  <m:oMathPara xmlns:m="http://schemas.openxmlformats.org/officeDocument/2006/math">
                    <m:oMathParaPr>
                      <m:jc m:val="centerGroup"/>
                    </m:oMathParaPr>
                    <m:oMath xmlns:m="http://schemas.openxmlformats.org/officeDocument/2006/math">
                      <m:sSub>
                        <m:sSubPr>
                          <m:ctrlPr>
                            <a:rPr lang="en-IE" sz="2000" i="1" smtClean="0">
                              <a:solidFill>
                                <a:srgbClr val="002060"/>
                              </a:solidFill>
                              <a:latin typeface="Cambria Math" panose="02040503050406030204" pitchFamily="18" charset="0"/>
                            </a:rPr>
                          </m:ctrlPr>
                        </m:sSubPr>
                        <m:e>
                          <m:r>
                            <m:rPr>
                              <m:sty m:val="p"/>
                            </m:rPr>
                            <a:rPr lang="en-US" sz="2000">
                              <a:solidFill>
                                <a:srgbClr val="002060"/>
                              </a:solidFill>
                              <a:latin typeface="Cambria Math" panose="02040503050406030204" pitchFamily="18" charset="0"/>
                            </a:rPr>
                            <m:t>S</m:t>
                          </m:r>
                        </m:e>
                        <m:sub>
                          <m:r>
                            <m:rPr>
                              <m:sty m:val="p"/>
                            </m:rPr>
                            <a:rPr lang="en-US" sz="2000">
                              <a:solidFill>
                                <a:srgbClr val="002060"/>
                              </a:solidFill>
                              <a:latin typeface="Cambria Math" panose="02040503050406030204" pitchFamily="18" charset="0"/>
                            </a:rPr>
                            <m:t>Hmax</m:t>
                          </m:r>
                        </m:sub>
                      </m:sSub>
                      <m:r>
                        <a:rPr lang="en-US" sz="2000">
                          <a:solidFill>
                            <a:srgbClr val="002060"/>
                          </a:solidFill>
                          <a:latin typeface="Cambria Math" panose="02040503050406030204" pitchFamily="18" charset="0"/>
                        </a:rPr>
                        <m:t>=</m:t>
                      </m:r>
                      <m:f>
                        <m:fPr>
                          <m:ctrlPr>
                            <a:rPr lang="en-IE" sz="2000" i="1">
                              <a:solidFill>
                                <a:srgbClr val="002060"/>
                              </a:solidFill>
                              <a:latin typeface="Cambria Math" panose="02040503050406030204" pitchFamily="18" charset="0"/>
                            </a:rPr>
                          </m:ctrlPr>
                        </m:fPr>
                        <m:num>
                          <m:d>
                            <m:dPr>
                              <m:ctrlPr>
                                <a:rPr lang="en-IE" sz="2000" i="1">
                                  <a:solidFill>
                                    <a:srgbClr val="002060"/>
                                  </a:solidFill>
                                  <a:latin typeface="Cambria Math" panose="02040503050406030204" pitchFamily="18" charset="0"/>
                                </a:rPr>
                              </m:ctrlPr>
                            </m:dPr>
                            <m:e>
                              <m:r>
                                <m:rPr>
                                  <m:sty m:val="p"/>
                                </m:rPr>
                                <a:rPr lang="en-US" sz="2000">
                                  <a:solidFill>
                                    <a:srgbClr val="002060"/>
                                  </a:solidFill>
                                  <a:latin typeface="Cambria Math" panose="02040503050406030204" pitchFamily="18" charset="0"/>
                                </a:rPr>
                                <m:t>UCS</m:t>
                              </m:r>
                              <m:r>
                                <a:rPr lang="en-US" sz="2000">
                                  <a:solidFill>
                                    <a:srgbClr val="002060"/>
                                  </a:solidFill>
                                  <a:latin typeface="Cambria Math" panose="02040503050406030204" pitchFamily="18" charset="0"/>
                                </a:rPr>
                                <m:t>+</m:t>
                              </m:r>
                              <m:sSub>
                                <m:sSubPr>
                                  <m:ctrlPr>
                                    <a:rPr lang="en-IE" sz="2000" i="1">
                                      <a:solidFill>
                                        <a:srgbClr val="002060"/>
                                      </a:solidFill>
                                      <a:latin typeface="Cambria Math" panose="02040503050406030204" pitchFamily="18" charset="0"/>
                                    </a:rPr>
                                  </m:ctrlPr>
                                </m:sSubPr>
                                <m:e>
                                  <m:r>
                                    <m:rPr>
                                      <m:sty m:val="p"/>
                                    </m:rPr>
                                    <a:rPr lang="en-US" sz="2000">
                                      <a:solidFill>
                                        <a:srgbClr val="002060"/>
                                      </a:solidFill>
                                      <a:latin typeface="Cambria Math" panose="02040503050406030204" pitchFamily="18" charset="0"/>
                                    </a:rPr>
                                    <m:t>P</m:t>
                                  </m:r>
                                </m:e>
                                <m:sub>
                                  <m:r>
                                    <m:rPr>
                                      <m:sty m:val="p"/>
                                    </m:rPr>
                                    <a:rPr lang="en-US" sz="2000">
                                      <a:solidFill>
                                        <a:srgbClr val="002060"/>
                                      </a:solidFill>
                                      <a:latin typeface="Cambria Math" panose="02040503050406030204" pitchFamily="18" charset="0"/>
                                    </a:rPr>
                                    <m:t>p</m:t>
                                  </m:r>
                                </m:sub>
                              </m:sSub>
                              <m:r>
                                <a:rPr lang="en-US" sz="2000">
                                  <a:solidFill>
                                    <a:srgbClr val="002060"/>
                                  </a:solidFill>
                                  <a:latin typeface="Cambria Math" panose="02040503050406030204" pitchFamily="18" charset="0"/>
                                </a:rPr>
                                <m:t>+</m:t>
                              </m:r>
                              <m:r>
                                <m:rPr>
                                  <m:sty m:val="p"/>
                                </m:rPr>
                                <a:rPr lang="en-US" sz="2000">
                                  <a:solidFill>
                                    <a:srgbClr val="002060"/>
                                  </a:solidFill>
                                  <a:latin typeface="Cambria Math" panose="02040503050406030204" pitchFamily="18" charset="0"/>
                                </a:rPr>
                                <m:t>APRS</m:t>
                              </m:r>
                              <m:r>
                                <a:rPr lang="en-US" sz="2000">
                                  <a:solidFill>
                                    <a:srgbClr val="002060"/>
                                  </a:solidFill>
                                  <a:latin typeface="Cambria Math" panose="02040503050406030204" pitchFamily="18" charset="0"/>
                                </a:rPr>
                                <m:t>+</m:t>
                              </m:r>
                              <m:sSup>
                                <m:sSupPr>
                                  <m:ctrlPr>
                                    <a:rPr lang="en-IE" sz="2000" i="1">
                                      <a:solidFill>
                                        <a:srgbClr val="002060"/>
                                      </a:solidFill>
                                      <a:latin typeface="Cambria Math" panose="02040503050406030204" pitchFamily="18" charset="0"/>
                                    </a:rPr>
                                  </m:ctrlPr>
                                </m:sSupPr>
                                <m:e>
                                  <m:r>
                                    <m:rPr>
                                      <m:sty m:val="p"/>
                                    </m:rPr>
                                    <a:rPr lang="en-US" sz="2000">
                                      <a:solidFill>
                                        <a:srgbClr val="002060"/>
                                      </a:solidFill>
                                      <a:latin typeface="Cambria Math" panose="02040503050406030204" pitchFamily="18" charset="0"/>
                                    </a:rPr>
                                    <m:t>σ</m:t>
                                  </m:r>
                                </m:e>
                                <m:sup>
                                  <m:r>
                                    <m:rPr>
                                      <m:sty m:val="p"/>
                                    </m:rPr>
                                    <a:rPr lang="en-US" sz="2000">
                                      <a:solidFill>
                                        <a:srgbClr val="002060"/>
                                      </a:solidFill>
                                      <a:latin typeface="Cambria Math" panose="02040503050406030204" pitchFamily="18" charset="0"/>
                                    </a:rPr>
                                    <m:t>ΔT</m:t>
                                  </m:r>
                                </m:sup>
                              </m:sSup>
                            </m:e>
                          </m:d>
                          <m:r>
                            <a:rPr lang="en-US" sz="2000">
                              <a:solidFill>
                                <a:srgbClr val="002060"/>
                              </a:solidFill>
                              <a:latin typeface="Cambria Math" panose="02040503050406030204" pitchFamily="18" charset="0"/>
                            </a:rPr>
                            <m:t>−</m:t>
                          </m:r>
                          <m:sSub>
                            <m:sSubPr>
                              <m:ctrlPr>
                                <a:rPr lang="en-IE" sz="2000" i="1">
                                  <a:solidFill>
                                    <a:srgbClr val="002060"/>
                                  </a:solidFill>
                                  <a:latin typeface="Cambria Math" panose="02040503050406030204" pitchFamily="18" charset="0"/>
                                </a:rPr>
                              </m:ctrlPr>
                            </m:sSubPr>
                            <m:e>
                              <m:r>
                                <m:rPr>
                                  <m:sty m:val="p"/>
                                </m:rPr>
                                <a:rPr lang="en-US" sz="2000">
                                  <a:solidFill>
                                    <a:srgbClr val="002060"/>
                                  </a:solidFill>
                                  <a:latin typeface="Cambria Math" panose="02040503050406030204" pitchFamily="18" charset="0"/>
                                </a:rPr>
                                <m:t>S</m:t>
                              </m:r>
                            </m:e>
                            <m:sub>
                              <m:r>
                                <m:rPr>
                                  <m:sty m:val="p"/>
                                </m:rPr>
                                <a:rPr lang="en-US" sz="2000">
                                  <a:solidFill>
                                    <a:srgbClr val="002060"/>
                                  </a:solidFill>
                                  <a:latin typeface="Cambria Math" panose="02040503050406030204" pitchFamily="18" charset="0"/>
                                </a:rPr>
                                <m:t>hmin</m:t>
                              </m:r>
                            </m:sub>
                          </m:sSub>
                          <m:d>
                            <m:dPr>
                              <m:ctrlPr>
                                <a:rPr lang="en-IE" sz="2000" i="1">
                                  <a:solidFill>
                                    <a:srgbClr val="002060"/>
                                  </a:solidFill>
                                  <a:latin typeface="Cambria Math" panose="02040503050406030204" pitchFamily="18" charset="0"/>
                                </a:rPr>
                              </m:ctrlPr>
                            </m:dPr>
                            <m:e>
                              <m:r>
                                <a:rPr lang="en-US" sz="2000">
                                  <a:solidFill>
                                    <a:srgbClr val="002060"/>
                                  </a:solidFill>
                                  <a:latin typeface="Cambria Math" panose="02040503050406030204" pitchFamily="18" charset="0"/>
                                </a:rPr>
                                <m:t>1+2 </m:t>
                              </m:r>
                              <m:r>
                                <m:rPr>
                                  <m:sty m:val="p"/>
                                </m:rPr>
                                <a:rPr lang="en-US" sz="2000">
                                  <a:solidFill>
                                    <a:srgbClr val="002060"/>
                                  </a:solidFill>
                                  <a:latin typeface="Cambria Math" panose="02040503050406030204" pitchFamily="18" charset="0"/>
                                </a:rPr>
                                <m:t>cos</m:t>
                              </m:r>
                              <m:r>
                                <a:rPr lang="en-US" sz="2000">
                                  <a:solidFill>
                                    <a:srgbClr val="002060"/>
                                  </a:solidFill>
                                  <a:latin typeface="Cambria Math" panose="02040503050406030204" pitchFamily="18" charset="0"/>
                                </a:rPr>
                                <m:t>(</m:t>
                              </m:r>
                              <m:r>
                                <m:rPr>
                                  <m:sty m:val="p"/>
                                </m:rPr>
                                <a:rPr lang="en-US" sz="2000">
                                  <a:solidFill>
                                    <a:srgbClr val="002060"/>
                                  </a:solidFill>
                                  <a:latin typeface="Cambria Math" panose="02040503050406030204" pitchFamily="18" charset="0"/>
                                </a:rPr>
                                <m:t>π</m:t>
                              </m:r>
                              <m:r>
                                <a:rPr lang="en-US" sz="2000">
                                  <a:solidFill>
                                    <a:srgbClr val="002060"/>
                                  </a:solidFill>
                                  <a:latin typeface="Cambria Math" panose="02040503050406030204" pitchFamily="18" charset="0"/>
                                </a:rPr>
                                <m:t>−</m:t>
                              </m:r>
                              <m:sSub>
                                <m:sSubPr>
                                  <m:ctrlPr>
                                    <a:rPr lang="en-IE" sz="2000" i="1">
                                      <a:solidFill>
                                        <a:srgbClr val="002060"/>
                                      </a:solidFill>
                                      <a:latin typeface="Cambria Math" panose="02040503050406030204" pitchFamily="18" charset="0"/>
                                    </a:rPr>
                                  </m:ctrlPr>
                                </m:sSubPr>
                                <m:e>
                                  <m:r>
                                    <m:rPr>
                                      <m:sty m:val="p"/>
                                    </m:rPr>
                                    <a:rPr lang="en-US" sz="2000">
                                      <a:solidFill>
                                        <a:srgbClr val="002060"/>
                                      </a:solidFill>
                                      <a:latin typeface="Cambria Math" panose="02040503050406030204" pitchFamily="18" charset="0"/>
                                    </a:rPr>
                                    <m:t>W</m:t>
                                  </m:r>
                                </m:e>
                                <m:sub>
                                  <m:r>
                                    <m:rPr>
                                      <m:sty m:val="p"/>
                                    </m:rPr>
                                    <a:rPr lang="en-US" sz="2000">
                                      <a:solidFill>
                                        <a:srgbClr val="002060"/>
                                      </a:solidFill>
                                      <a:latin typeface="Cambria Math" panose="02040503050406030204" pitchFamily="18" charset="0"/>
                                    </a:rPr>
                                    <m:t>bo</m:t>
                                  </m:r>
                                </m:sub>
                              </m:sSub>
                              <m:r>
                                <a:rPr lang="en-US" sz="2000">
                                  <a:solidFill>
                                    <a:srgbClr val="002060"/>
                                  </a:solidFill>
                                  <a:latin typeface="Cambria Math" panose="02040503050406030204" pitchFamily="18" charset="0"/>
                                </a:rPr>
                                <m:t>)</m:t>
                              </m:r>
                            </m:e>
                          </m:d>
                        </m:num>
                        <m:den>
                          <m:r>
                            <a:rPr lang="en-US" sz="2000">
                              <a:solidFill>
                                <a:srgbClr val="002060"/>
                              </a:solidFill>
                              <a:latin typeface="Cambria Math" panose="02040503050406030204" pitchFamily="18" charset="0"/>
                            </a:rPr>
                            <m:t>1−2 </m:t>
                          </m:r>
                          <m:r>
                            <m:rPr>
                              <m:sty m:val="p"/>
                            </m:rPr>
                            <a:rPr lang="en-US" sz="2000">
                              <a:solidFill>
                                <a:srgbClr val="002060"/>
                              </a:solidFill>
                              <a:latin typeface="Cambria Math" panose="02040503050406030204" pitchFamily="18" charset="0"/>
                            </a:rPr>
                            <m:t>cos</m:t>
                          </m:r>
                          <m:r>
                            <a:rPr lang="en-US" sz="2000">
                              <a:solidFill>
                                <a:srgbClr val="002060"/>
                              </a:solidFill>
                              <a:latin typeface="Cambria Math" panose="02040503050406030204" pitchFamily="18" charset="0"/>
                            </a:rPr>
                            <m:t>(</m:t>
                          </m:r>
                          <m:r>
                            <m:rPr>
                              <m:sty m:val="p"/>
                            </m:rPr>
                            <a:rPr lang="en-US" sz="2000">
                              <a:solidFill>
                                <a:srgbClr val="002060"/>
                              </a:solidFill>
                              <a:latin typeface="Cambria Math" panose="02040503050406030204" pitchFamily="18" charset="0"/>
                            </a:rPr>
                            <m:t>π</m:t>
                          </m:r>
                          <m:r>
                            <a:rPr lang="en-US" sz="2000">
                              <a:solidFill>
                                <a:srgbClr val="002060"/>
                              </a:solidFill>
                              <a:latin typeface="Cambria Math" panose="02040503050406030204" pitchFamily="18" charset="0"/>
                            </a:rPr>
                            <m:t>−</m:t>
                          </m:r>
                          <m:sSub>
                            <m:sSubPr>
                              <m:ctrlPr>
                                <a:rPr lang="en-IE" sz="2000" i="1">
                                  <a:solidFill>
                                    <a:srgbClr val="002060"/>
                                  </a:solidFill>
                                  <a:latin typeface="Cambria Math" panose="02040503050406030204" pitchFamily="18" charset="0"/>
                                </a:rPr>
                              </m:ctrlPr>
                            </m:sSubPr>
                            <m:e>
                              <m:r>
                                <m:rPr>
                                  <m:sty m:val="p"/>
                                </m:rPr>
                                <a:rPr lang="en-US" sz="2000">
                                  <a:solidFill>
                                    <a:srgbClr val="002060"/>
                                  </a:solidFill>
                                  <a:latin typeface="Cambria Math" panose="02040503050406030204" pitchFamily="18" charset="0"/>
                                </a:rPr>
                                <m:t>W</m:t>
                              </m:r>
                            </m:e>
                            <m:sub>
                              <m:r>
                                <m:rPr>
                                  <m:sty m:val="p"/>
                                </m:rPr>
                                <a:rPr lang="en-US" sz="2000">
                                  <a:solidFill>
                                    <a:srgbClr val="002060"/>
                                  </a:solidFill>
                                  <a:latin typeface="Cambria Math" panose="02040503050406030204" pitchFamily="18" charset="0"/>
                                </a:rPr>
                                <m:t>bo</m:t>
                              </m:r>
                            </m:sub>
                          </m:sSub>
                          <m:r>
                            <a:rPr lang="en-US" sz="2000">
                              <a:solidFill>
                                <a:srgbClr val="002060"/>
                              </a:solidFill>
                              <a:latin typeface="Cambria Math" panose="02040503050406030204" pitchFamily="18" charset="0"/>
                            </a:rPr>
                            <m:t>)</m:t>
                          </m:r>
                        </m:den>
                      </m:f>
                    </m:oMath>
                  </m:oMathPara>
                </a14:m>
                <a:endParaRPr lang="en-IE" sz="2000">
                  <a:solidFill>
                    <a:srgbClr val="002060"/>
                  </a:solidFill>
                </a:endParaRPr>
              </a:p>
            </p:txBody>
          </p:sp>
        </mc:Choice>
        <mc:Fallback xmlns="">
          <p:sp>
            <p:nvSpPr>
              <p:cNvPr id="18" name="Rectangle 17"/>
              <p:cNvSpPr>
                <a:spLocks noRot="1" noChangeAspect="1" noMove="1" noResize="1" noEditPoints="1" noAdjustHandles="1" noChangeArrowheads="1" noChangeShapeType="1" noTextEdit="1"/>
              </p:cNvSpPr>
              <p:nvPr/>
            </p:nvSpPr>
            <p:spPr>
              <a:xfrm>
                <a:off x="5802081" y="4466864"/>
                <a:ext cx="6096000" cy="1092607"/>
              </a:xfrm>
              <a:prstGeom prst="rect">
                <a:avLst/>
              </a:prstGeom>
              <a:blipFill>
                <a:blip r:embed="rId5"/>
                <a:stretch>
                  <a:fillRect r="-4500"/>
                </a:stretch>
              </a:blipFill>
            </p:spPr>
            <p:txBody>
              <a:bodyPr/>
              <a:lstStyle/>
              <a:p>
                <a:r>
                  <a:rPr lang="en-IE">
                    <a:noFill/>
                  </a:rPr>
                  <a:t> </a:t>
                </a:r>
              </a:p>
            </p:txBody>
          </p:sp>
        </mc:Fallback>
      </mc:AlternateContent>
      <p:sp>
        <p:nvSpPr>
          <p:cNvPr id="19" name="Content Placeholder 2"/>
          <p:cNvSpPr>
            <a:spLocks noGrp="1"/>
          </p:cNvSpPr>
          <p:nvPr>
            <p:ph idx="1"/>
          </p:nvPr>
        </p:nvSpPr>
        <p:spPr>
          <a:xfrm>
            <a:off x="5957016" y="3443639"/>
            <a:ext cx="5696126" cy="821023"/>
          </a:xfrm>
        </p:spPr>
        <p:txBody>
          <a:bodyPr>
            <a:noAutofit/>
          </a:bodyPr>
          <a:lstStyle/>
          <a:p>
            <a:pPr marL="0" indent="0" algn="just">
              <a:buNone/>
            </a:pPr>
            <a:endParaRPr lang="en-US" sz="1800">
              <a:solidFill>
                <a:srgbClr val="002060"/>
              </a:solidFill>
              <a:latin typeface="Times New Roman" panose="02020603050405020304" pitchFamily="18" charset="0"/>
              <a:cs typeface="Times New Roman" panose="02020603050405020304" pitchFamily="18" charset="0"/>
            </a:endParaRPr>
          </a:p>
          <a:p>
            <a:pPr marL="0" indent="0" algn="just">
              <a:buNone/>
            </a:pPr>
            <a:r>
              <a:rPr lang="en-IE" sz="1800">
                <a:solidFill>
                  <a:srgbClr val="002060"/>
                </a:solidFill>
                <a:latin typeface="Times New Roman" panose="02020603050405020304" pitchFamily="18" charset="0"/>
                <a:cs typeface="Times New Roman" panose="02020603050405020304" pitchFamily="18" charset="0"/>
              </a:rPr>
              <a:t>Borehole breakouts (BOs) develop perpendicular to the contemporary </a:t>
            </a:r>
            <a:r>
              <a:rPr lang="en-IE" sz="1800" err="1">
                <a:solidFill>
                  <a:srgbClr val="002060"/>
                </a:solidFill>
                <a:latin typeface="Times New Roman" panose="02020603050405020304" pitchFamily="18" charset="0"/>
                <a:cs typeface="Times New Roman" panose="02020603050405020304" pitchFamily="18" charset="0"/>
              </a:rPr>
              <a:t>S</a:t>
            </a:r>
            <a:r>
              <a:rPr lang="en-IE" sz="1800" baseline="-25000" err="1">
                <a:solidFill>
                  <a:srgbClr val="002060"/>
                </a:solidFill>
                <a:latin typeface="Times New Roman" panose="02020603050405020304" pitchFamily="18" charset="0"/>
                <a:cs typeface="Times New Roman" panose="02020603050405020304" pitchFamily="18" charset="0"/>
              </a:rPr>
              <a:t>Hmax</a:t>
            </a:r>
            <a:r>
              <a:rPr lang="en-IE" sz="1800" baseline="-25000">
                <a:solidFill>
                  <a:srgbClr val="002060"/>
                </a:solidFill>
                <a:latin typeface="Times New Roman" panose="02020603050405020304" pitchFamily="18" charset="0"/>
                <a:cs typeface="Times New Roman" panose="02020603050405020304" pitchFamily="18" charset="0"/>
              </a:rPr>
              <a:t> </a:t>
            </a:r>
            <a:r>
              <a:rPr lang="en-IE" sz="1800">
                <a:solidFill>
                  <a:srgbClr val="002060"/>
                </a:solidFill>
                <a:latin typeface="Times New Roman" panose="02020603050405020304" pitchFamily="18" charset="0"/>
                <a:cs typeface="Times New Roman" panose="02020603050405020304" pitchFamily="18" charset="0"/>
              </a:rPr>
              <a:t>orientation (</a:t>
            </a:r>
            <a:r>
              <a:rPr lang="en-IE" sz="1800" smtClean="0">
                <a:solidFill>
                  <a:srgbClr val="002060"/>
                </a:solidFill>
                <a:latin typeface="Times New Roman" panose="02020603050405020304" pitchFamily="18" charset="0"/>
                <a:cs typeface="Times New Roman" panose="02020603050405020304" pitchFamily="18" charset="0"/>
              </a:rPr>
              <a:t>e.g. </a:t>
            </a:r>
            <a:r>
              <a:rPr lang="en-IE" sz="1800">
                <a:solidFill>
                  <a:srgbClr val="002060"/>
                </a:solidFill>
                <a:latin typeface="Times New Roman" panose="02020603050405020304" pitchFamily="18" charset="0"/>
                <a:cs typeface="Times New Roman" panose="02020603050405020304" pitchFamily="18" charset="0"/>
              </a:rPr>
              <a:t>Zoback, 2007)..</a:t>
            </a:r>
          </a:p>
        </p:txBody>
      </p:sp>
      <p:sp>
        <p:nvSpPr>
          <p:cNvPr id="20" name="Content Placeholder 2"/>
          <p:cNvSpPr txBox="1">
            <a:spLocks/>
          </p:cNvSpPr>
          <p:nvPr/>
        </p:nvSpPr>
        <p:spPr>
          <a:xfrm>
            <a:off x="5993781" y="673297"/>
            <a:ext cx="5696125" cy="82102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endParaRPr lang="en-US" sz="1800" smtClean="0">
              <a:solidFill>
                <a:srgbClr val="002060"/>
              </a:solidFill>
              <a:latin typeface="Times New Roman" panose="02020603050405020304" pitchFamily="18" charset="0"/>
              <a:cs typeface="Times New Roman" panose="02020603050405020304" pitchFamily="18" charset="0"/>
            </a:endParaRPr>
          </a:p>
          <a:p>
            <a:pPr marL="0" indent="0" algn="just">
              <a:buNone/>
            </a:pPr>
            <a:r>
              <a:rPr lang="en-US" sz="1800" smtClean="0">
                <a:solidFill>
                  <a:srgbClr val="002060"/>
                </a:solidFill>
                <a:latin typeface="Times New Roman" panose="02020603050405020304" pitchFamily="18" charset="0"/>
                <a:cs typeface="Times New Roman" panose="02020603050405020304" pitchFamily="18" charset="0"/>
              </a:rPr>
              <a:t>Drilling-Induced Tensile Fractures </a:t>
            </a:r>
            <a:r>
              <a:rPr lang="en-US" sz="1800">
                <a:solidFill>
                  <a:srgbClr val="002060"/>
                </a:solidFill>
                <a:latin typeface="Times New Roman" panose="02020603050405020304" pitchFamily="18" charset="0"/>
                <a:cs typeface="Times New Roman" panose="02020603050405020304" pitchFamily="18" charset="0"/>
              </a:rPr>
              <a:t>(DITFs</a:t>
            </a:r>
            <a:r>
              <a:rPr lang="en-US" sz="1800" smtClean="0">
                <a:solidFill>
                  <a:srgbClr val="002060"/>
                </a:solidFill>
                <a:latin typeface="Times New Roman" panose="02020603050405020304" pitchFamily="18" charset="0"/>
                <a:cs typeface="Times New Roman" panose="02020603050405020304" pitchFamily="18" charset="0"/>
              </a:rPr>
              <a:t>)</a:t>
            </a:r>
            <a:r>
              <a:rPr lang="en-IE" sz="1800" smtClean="0">
                <a:solidFill>
                  <a:srgbClr val="002060"/>
                </a:solidFill>
                <a:latin typeface="Times New Roman" panose="02020603050405020304" pitchFamily="18" charset="0"/>
                <a:cs typeface="Times New Roman" panose="02020603050405020304" pitchFamily="18" charset="0"/>
              </a:rPr>
              <a:t> develop parallel to </a:t>
            </a:r>
            <a:r>
              <a:rPr lang="en-IE" sz="1800">
                <a:solidFill>
                  <a:srgbClr val="002060"/>
                </a:solidFill>
                <a:latin typeface="Times New Roman" panose="02020603050405020304" pitchFamily="18" charset="0"/>
                <a:cs typeface="Times New Roman" panose="02020603050405020304" pitchFamily="18" charset="0"/>
              </a:rPr>
              <a:t>the contemporary </a:t>
            </a:r>
            <a:r>
              <a:rPr lang="en-IE" sz="1800" smtClean="0">
                <a:solidFill>
                  <a:srgbClr val="002060"/>
                </a:solidFill>
                <a:latin typeface="Times New Roman" panose="02020603050405020304" pitchFamily="18" charset="0"/>
                <a:cs typeface="Times New Roman" panose="02020603050405020304" pitchFamily="18" charset="0"/>
              </a:rPr>
              <a:t>S</a:t>
            </a:r>
            <a:r>
              <a:rPr lang="en-IE" sz="1800" baseline="-25000" smtClean="0">
                <a:solidFill>
                  <a:srgbClr val="002060"/>
                </a:solidFill>
                <a:latin typeface="Times New Roman" panose="02020603050405020304" pitchFamily="18" charset="0"/>
                <a:cs typeface="Times New Roman" panose="02020603050405020304" pitchFamily="18" charset="0"/>
              </a:rPr>
              <a:t>Hmax </a:t>
            </a:r>
            <a:r>
              <a:rPr lang="en-IE" sz="1800" smtClean="0">
                <a:solidFill>
                  <a:srgbClr val="002060"/>
                </a:solidFill>
                <a:latin typeface="Times New Roman" panose="02020603050405020304" pitchFamily="18" charset="0"/>
                <a:cs typeface="Times New Roman" panose="02020603050405020304" pitchFamily="18" charset="0"/>
              </a:rPr>
              <a:t>orientation (e.g. Zoback, 2007).</a:t>
            </a:r>
            <a:endParaRPr lang="en-IE" sz="1800">
              <a:solidFill>
                <a:srgbClr val="002060"/>
              </a:solidFill>
              <a:latin typeface="Times New Roman" panose="02020603050405020304" pitchFamily="18" charset="0"/>
              <a:cs typeface="Times New Roman" panose="02020603050405020304" pitchFamily="18" charset="0"/>
            </a:endParaRPr>
          </a:p>
        </p:txBody>
      </p:sp>
      <p:sp>
        <p:nvSpPr>
          <p:cNvPr id="24" name="Rectangle 23"/>
          <p:cNvSpPr/>
          <p:nvPr/>
        </p:nvSpPr>
        <p:spPr>
          <a:xfrm>
            <a:off x="0" y="6536988"/>
            <a:ext cx="12192000" cy="312920"/>
          </a:xfrm>
          <a:prstGeom prst="rect">
            <a:avLst/>
          </a:prstGeom>
          <a:solidFill>
            <a:schemeClr val="accent1">
              <a:lumMod val="5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IE"/>
          </a:p>
        </p:txBody>
      </p:sp>
      <p:pic>
        <p:nvPicPr>
          <p:cNvPr id="25" name="Picture 2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766996" y="6354651"/>
            <a:ext cx="2425004" cy="339501"/>
          </a:xfrm>
          <a:prstGeom prst="rect">
            <a:avLst/>
          </a:prstGeom>
          <a:ln w="3175">
            <a:solidFill>
              <a:schemeClr val="accent1">
                <a:lumMod val="50000"/>
              </a:schemeClr>
            </a:solidFill>
          </a:ln>
          <a:effectLst/>
        </p:spPr>
      </p:pic>
    </p:spTree>
    <p:extLst>
      <p:ext uri="{BB962C8B-B14F-4D97-AF65-F5344CB8AC3E}">
        <p14:creationId xmlns:p14="http://schemas.microsoft.com/office/powerpoint/2010/main" val="22923632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E"/>
          </a:p>
        </p:txBody>
      </p:sp>
      <p:sp>
        <p:nvSpPr>
          <p:cNvPr id="3" name="Content Placeholder 2"/>
          <p:cNvSpPr>
            <a:spLocks noGrp="1"/>
          </p:cNvSpPr>
          <p:nvPr>
            <p:ph idx="1"/>
          </p:nvPr>
        </p:nvSpPr>
        <p:spPr/>
        <p:txBody>
          <a:bodyPr/>
          <a:lstStyle/>
          <a:p>
            <a:endParaRPr lang="en-IE"/>
          </a:p>
        </p:txBody>
      </p:sp>
      <p:sp>
        <p:nvSpPr>
          <p:cNvPr id="4" name="Rectangle 3"/>
          <p:cNvSpPr/>
          <p:nvPr/>
        </p:nvSpPr>
        <p:spPr>
          <a:xfrm>
            <a:off x="0" y="6536988"/>
            <a:ext cx="12192000" cy="312920"/>
          </a:xfrm>
          <a:prstGeom prst="rect">
            <a:avLst/>
          </a:prstGeom>
          <a:solidFill>
            <a:schemeClr val="accent1">
              <a:lumMod val="5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IE"/>
          </a:p>
        </p:txBody>
      </p:sp>
      <p:sp>
        <p:nvSpPr>
          <p:cNvPr id="6" name="Rectangle 5"/>
          <p:cNvSpPr/>
          <p:nvPr/>
        </p:nvSpPr>
        <p:spPr>
          <a:xfrm>
            <a:off x="0" y="2712"/>
            <a:ext cx="12192000" cy="432000"/>
          </a:xfrm>
          <a:prstGeom prst="rect">
            <a:avLst/>
          </a:prstGeom>
          <a:solidFill>
            <a:schemeClr val="accent1">
              <a:lumMod val="5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IE"/>
          </a:p>
        </p:txBody>
      </p:sp>
      <p:sp>
        <p:nvSpPr>
          <p:cNvPr id="7" name="TextBox 6"/>
          <p:cNvSpPr txBox="1"/>
          <p:nvPr/>
        </p:nvSpPr>
        <p:spPr>
          <a:xfrm>
            <a:off x="11389474" y="18725"/>
            <a:ext cx="802526" cy="369332"/>
          </a:xfrm>
          <a:prstGeom prst="rect">
            <a:avLst/>
          </a:prstGeom>
          <a:noFill/>
        </p:spPr>
        <p:txBody>
          <a:bodyPr wrap="square" rtlCol="0">
            <a:spAutoFit/>
          </a:bodyPr>
          <a:lstStyle/>
          <a:p>
            <a:r>
              <a:rPr lang="en-IE" smtClean="0">
                <a:solidFill>
                  <a:schemeClr val="bg1"/>
                </a:solidFill>
                <a:latin typeface="Times" pitchFamily="18" charset="0"/>
              </a:rPr>
              <a:t>3/5</a:t>
            </a:r>
            <a:endParaRPr lang="en-IE">
              <a:solidFill>
                <a:schemeClr val="bg1"/>
              </a:solidFill>
              <a:latin typeface="Times" pitchFamily="18" charset="0"/>
            </a:endParaRPr>
          </a:p>
        </p:txBody>
      </p:sp>
      <p:sp>
        <p:nvSpPr>
          <p:cNvPr id="8" name="Title 1"/>
          <p:cNvSpPr txBox="1">
            <a:spLocks/>
          </p:cNvSpPr>
          <p:nvPr/>
        </p:nvSpPr>
        <p:spPr>
          <a:xfrm>
            <a:off x="132428" y="-44407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E" sz="3200" b="1" smtClean="0">
                <a:solidFill>
                  <a:schemeClr val="bg1"/>
                </a:solidFill>
                <a:latin typeface="Times New Roman" panose="02020603050405020304" pitchFamily="18" charset="0"/>
                <a:cs typeface="Times New Roman" panose="02020603050405020304" pitchFamily="18" charset="0"/>
              </a:rPr>
              <a:t>Stress State within HSM   </a:t>
            </a:r>
            <a:endParaRPr lang="en-IE" sz="3200" b="1">
              <a:solidFill>
                <a:schemeClr val="bg1"/>
              </a:solidFill>
              <a:latin typeface="Times New Roman" panose="02020603050405020304" pitchFamily="18" charset="0"/>
              <a:cs typeface="Times New Roman" panose="02020603050405020304" pitchFamily="18" charset="0"/>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554" y="795619"/>
            <a:ext cx="9663284" cy="5468782"/>
          </a:xfrm>
          <a:prstGeom prst="rect">
            <a:avLst/>
          </a:prstGeom>
        </p:spPr>
      </p:pic>
      <mc:AlternateContent xmlns:mc="http://schemas.openxmlformats.org/markup-compatibility/2006" xmlns:a14="http://schemas.microsoft.com/office/drawing/2010/main">
        <mc:Choice Requires="a14">
          <p:sp>
            <p:nvSpPr>
              <p:cNvPr id="10" name="Content Placeholder 2"/>
              <p:cNvSpPr txBox="1">
                <a:spLocks/>
              </p:cNvSpPr>
              <p:nvPr/>
            </p:nvSpPr>
            <p:spPr>
              <a:xfrm>
                <a:off x="6764837" y="438780"/>
                <a:ext cx="5107545" cy="1854633"/>
              </a:xfrm>
              <a:prstGeom prst="rect">
                <a:avLst/>
              </a:prstGeom>
              <a:noFill/>
              <a:ln>
                <a:no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endParaRPr lang="en-IE" sz="1800">
                  <a:solidFill>
                    <a:srgbClr val="002060"/>
                  </a:solidFill>
                  <a:latin typeface="Times New Roman" panose="02020603050405020304" pitchFamily="18" charset="0"/>
                  <a:cs typeface="Times New Roman" panose="02020603050405020304" pitchFamily="18" charset="0"/>
                </a:endParaRPr>
              </a:p>
              <a:p>
                <a:pPr marL="0" indent="0" algn="just">
                  <a:buNone/>
                </a:pPr>
                <a:r>
                  <a:rPr lang="en-US" sz="1800">
                    <a:solidFill>
                      <a:srgbClr val="002060"/>
                    </a:solidFill>
                    <a:latin typeface="Times New Roman" panose="02020603050405020304" pitchFamily="18" charset="0"/>
                    <a:cs typeface="Times New Roman" panose="02020603050405020304" pitchFamily="18" charset="0"/>
                  </a:rPr>
                  <a:t>S</a:t>
                </a:r>
                <a:r>
                  <a:rPr lang="en-US" sz="1800" smtClean="0">
                    <a:solidFill>
                      <a:srgbClr val="002060"/>
                    </a:solidFill>
                    <a:latin typeface="Times New Roman" panose="02020603050405020304" pitchFamily="18" charset="0"/>
                    <a:cs typeface="Times New Roman" panose="02020603050405020304" pitchFamily="18" charset="0"/>
                  </a:rPr>
                  <a:t>tress </a:t>
                </a:r>
                <a:r>
                  <a:rPr lang="en-US" sz="1800">
                    <a:solidFill>
                      <a:srgbClr val="002060"/>
                    </a:solidFill>
                    <a:latin typeface="Times New Roman" panose="02020603050405020304" pitchFamily="18" charset="0"/>
                    <a:cs typeface="Times New Roman" panose="02020603050405020304" pitchFamily="18" charset="0"/>
                  </a:rPr>
                  <a:t>regime at shallow depths (&lt; 3 km</a:t>
                </a:r>
                <a:r>
                  <a:rPr lang="en-US" sz="1800" smtClean="0">
                    <a:solidFill>
                      <a:srgbClr val="002060"/>
                    </a:solidFill>
                    <a:latin typeface="Times New Roman" panose="02020603050405020304" pitchFamily="18" charset="0"/>
                    <a:cs typeface="Times New Roman" panose="02020603050405020304" pitchFamily="18" charset="0"/>
                  </a:rPr>
                  <a:t>), along the HSM </a:t>
                </a:r>
                <a:r>
                  <a:rPr lang="en-US" sz="1800">
                    <a:solidFill>
                      <a:srgbClr val="002060"/>
                    </a:solidFill>
                    <a:latin typeface="Times New Roman" panose="02020603050405020304" pitchFamily="18" charset="0"/>
                    <a:cs typeface="Times New Roman" panose="02020603050405020304" pitchFamily="18" charset="0"/>
                  </a:rPr>
                  <a:t>is dominantly in favor of a thrust or strike-slip faulting regime (</a:t>
                </a:r>
                <a:r>
                  <a:rPr lang="en-IE" sz="1800" smtClean="0">
                    <a:solidFill>
                      <a:srgbClr val="002060"/>
                    </a:solidFill>
                    <a:latin typeface="Times New Roman" panose="02020603050405020304" pitchFamily="18" charset="0"/>
                    <a:cs typeface="Times New Roman" panose="02020603050405020304" pitchFamily="18" charset="0"/>
                  </a:rPr>
                  <a:t>S</a:t>
                </a:r>
                <a:r>
                  <a:rPr lang="en-IE" sz="1800" baseline="-25000" smtClean="0">
                    <a:solidFill>
                      <a:srgbClr val="002060"/>
                    </a:solidFill>
                    <a:latin typeface="Times New Roman" panose="02020603050405020304" pitchFamily="18" charset="0"/>
                    <a:cs typeface="Times New Roman" panose="02020603050405020304" pitchFamily="18" charset="0"/>
                  </a:rPr>
                  <a:t>hmin </a:t>
                </a:r>
                <a14:m>
                  <m:oMath xmlns:m="http://schemas.openxmlformats.org/officeDocument/2006/math">
                    <m:r>
                      <a:rPr lang="en-US" sz="1800">
                        <a:solidFill>
                          <a:srgbClr val="002060"/>
                        </a:solidFill>
                        <a:latin typeface="Cambria Math" panose="02040503050406030204" pitchFamily="18" charset="0"/>
                        <a:cs typeface="Times New Roman" panose="02020603050405020304" pitchFamily="18" charset="0"/>
                      </a:rPr>
                      <m:t>≤</m:t>
                    </m:r>
                  </m:oMath>
                </a14:m>
                <a:r>
                  <a:rPr lang="en-IE" sz="1800">
                    <a:solidFill>
                      <a:srgbClr val="002060"/>
                    </a:solidFill>
                    <a:latin typeface="Times New Roman" panose="02020603050405020304" pitchFamily="18" charset="0"/>
                    <a:cs typeface="Times New Roman" panose="02020603050405020304" pitchFamily="18" charset="0"/>
                  </a:rPr>
                  <a:t> </a:t>
                </a:r>
                <a:r>
                  <a:rPr lang="en-IE" sz="1800" smtClean="0">
                    <a:solidFill>
                      <a:srgbClr val="002060"/>
                    </a:solidFill>
                    <a:latin typeface="Times New Roman" panose="02020603050405020304" pitchFamily="18" charset="0"/>
                    <a:cs typeface="Times New Roman" panose="02020603050405020304" pitchFamily="18" charset="0"/>
                  </a:rPr>
                  <a:t>S</a:t>
                </a:r>
                <a:r>
                  <a:rPr lang="en-IE" sz="1800" baseline="-25000" smtClean="0">
                    <a:solidFill>
                      <a:srgbClr val="002060"/>
                    </a:solidFill>
                    <a:latin typeface="Times New Roman" panose="02020603050405020304" pitchFamily="18" charset="0"/>
                    <a:cs typeface="Times New Roman" panose="02020603050405020304" pitchFamily="18" charset="0"/>
                  </a:rPr>
                  <a:t>v </a:t>
                </a:r>
                <a14:m>
                  <m:oMath xmlns:m="http://schemas.openxmlformats.org/officeDocument/2006/math">
                    <m:r>
                      <a:rPr lang="en-US" sz="1800">
                        <a:solidFill>
                          <a:srgbClr val="002060"/>
                        </a:solidFill>
                        <a:latin typeface="Cambria Math" panose="02040503050406030204" pitchFamily="18" charset="0"/>
                        <a:cs typeface="Times New Roman" panose="02020603050405020304" pitchFamily="18" charset="0"/>
                      </a:rPr>
                      <m:t>≤</m:t>
                    </m:r>
                  </m:oMath>
                </a14:m>
                <a:r>
                  <a:rPr lang="en-IE" sz="1800">
                    <a:solidFill>
                      <a:srgbClr val="002060"/>
                    </a:solidFill>
                    <a:latin typeface="Times New Roman" panose="02020603050405020304" pitchFamily="18" charset="0"/>
                    <a:cs typeface="Times New Roman" panose="02020603050405020304" pitchFamily="18" charset="0"/>
                  </a:rPr>
                  <a:t> S</a:t>
                </a:r>
                <a:r>
                  <a:rPr lang="en-IE" sz="1800" baseline="-25000">
                    <a:solidFill>
                      <a:srgbClr val="002060"/>
                    </a:solidFill>
                    <a:latin typeface="Times New Roman" panose="02020603050405020304" pitchFamily="18" charset="0"/>
                    <a:cs typeface="Times New Roman" panose="02020603050405020304" pitchFamily="18" charset="0"/>
                  </a:rPr>
                  <a:t>Hmax</a:t>
                </a:r>
                <a:r>
                  <a:rPr lang="en-US" sz="1800">
                    <a:solidFill>
                      <a:srgbClr val="002060"/>
                    </a:solidFill>
                    <a:latin typeface="Times New Roman" panose="02020603050405020304" pitchFamily="18" charset="0"/>
                    <a:cs typeface="Times New Roman" panose="02020603050405020304" pitchFamily="18" charset="0"/>
                  </a:rPr>
                  <a:t>) with some normal faulting </a:t>
                </a:r>
                <a:r>
                  <a:rPr lang="en-US" sz="1800" smtClean="0">
                    <a:solidFill>
                      <a:srgbClr val="002060"/>
                    </a:solidFill>
                    <a:latin typeface="Times New Roman" panose="02020603050405020304" pitchFamily="18" charset="0"/>
                    <a:cs typeface="Times New Roman" panose="02020603050405020304" pitchFamily="18" charset="0"/>
                  </a:rPr>
                  <a:t>component.</a:t>
                </a:r>
              </a:p>
              <a:p>
                <a:pPr marL="0" indent="0" algn="just">
                  <a:buNone/>
                </a:pPr>
                <a:endParaRPr lang="en-US" sz="1800">
                  <a:solidFill>
                    <a:srgbClr val="002060"/>
                  </a:solidFill>
                  <a:latin typeface="Times New Roman" panose="02020603050405020304" pitchFamily="18" charset="0"/>
                  <a:cs typeface="Times New Roman" panose="02020603050405020304" pitchFamily="18" charset="0"/>
                </a:endParaRPr>
              </a:p>
              <a:p>
                <a:pPr marL="0" indent="0" algn="just">
                  <a:buNone/>
                </a:pPr>
                <a:endParaRPr lang="en-IE" sz="1800">
                  <a:solidFill>
                    <a:srgbClr val="002060"/>
                  </a:solidFill>
                  <a:latin typeface="Times New Roman" panose="02020603050405020304" pitchFamily="18" charset="0"/>
                  <a:cs typeface="Times New Roman" panose="02020603050405020304" pitchFamily="18" charset="0"/>
                </a:endParaRPr>
              </a:p>
              <a:p>
                <a:pPr marL="0" indent="0" algn="just">
                  <a:buNone/>
                </a:pPr>
                <a:endParaRPr lang="en-IE" sz="1800">
                  <a:solidFill>
                    <a:srgbClr val="002060"/>
                  </a:solidFill>
                  <a:latin typeface="Times New Roman" panose="02020603050405020304" pitchFamily="18" charset="0"/>
                  <a:cs typeface="Times New Roman" panose="02020603050405020304" pitchFamily="18" charset="0"/>
                </a:endParaRPr>
              </a:p>
            </p:txBody>
          </p:sp>
        </mc:Choice>
        <mc:Fallback xmlns="">
          <p:sp>
            <p:nvSpPr>
              <p:cNvPr id="10" name="Content Placeholder 2"/>
              <p:cNvSpPr txBox="1">
                <a:spLocks noRot="1" noChangeAspect="1" noMove="1" noResize="1" noEditPoints="1" noAdjustHandles="1" noChangeArrowheads="1" noChangeShapeType="1" noTextEdit="1"/>
              </p:cNvSpPr>
              <p:nvPr/>
            </p:nvSpPr>
            <p:spPr>
              <a:xfrm>
                <a:off x="6764837" y="438780"/>
                <a:ext cx="5107545" cy="1854633"/>
              </a:xfrm>
              <a:prstGeom prst="rect">
                <a:avLst/>
              </a:prstGeom>
              <a:blipFill>
                <a:blip r:embed="rId4"/>
                <a:stretch>
                  <a:fillRect l="-1074" r="-955"/>
                </a:stretch>
              </a:blipFill>
              <a:ln>
                <a:noFill/>
              </a:ln>
            </p:spPr>
            <p:txBody>
              <a:bodyPr/>
              <a:lstStyle/>
              <a:p>
                <a:r>
                  <a:rPr lang="en-IE">
                    <a:noFill/>
                  </a:rPr>
                  <a:t> </a:t>
                </a:r>
              </a:p>
            </p:txBody>
          </p:sp>
        </mc:Fallback>
      </mc:AlternateContent>
      <p:sp>
        <p:nvSpPr>
          <p:cNvPr id="11" name="Rectangle 10"/>
          <p:cNvSpPr/>
          <p:nvPr/>
        </p:nvSpPr>
        <p:spPr>
          <a:xfrm>
            <a:off x="114704" y="540460"/>
            <a:ext cx="11962591" cy="594987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66996" y="6354651"/>
            <a:ext cx="2425004" cy="339501"/>
          </a:xfrm>
          <a:prstGeom prst="rect">
            <a:avLst/>
          </a:prstGeom>
          <a:ln w="3175">
            <a:solidFill>
              <a:schemeClr val="accent1">
                <a:lumMod val="50000"/>
              </a:schemeClr>
            </a:solidFill>
          </a:ln>
          <a:effectLst/>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7597" y="530564"/>
            <a:ext cx="5596019" cy="5590794"/>
          </a:xfrm>
          <a:prstGeom prst="rect">
            <a:avLst/>
          </a:prstGeom>
        </p:spPr>
      </p:pic>
      <p:sp>
        <p:nvSpPr>
          <p:cNvPr id="14" name="Rectangle 13"/>
          <p:cNvSpPr/>
          <p:nvPr/>
        </p:nvSpPr>
        <p:spPr>
          <a:xfrm>
            <a:off x="5858786" y="613023"/>
            <a:ext cx="5449524" cy="1046440"/>
          </a:xfrm>
          <a:prstGeom prst="rect">
            <a:avLst/>
          </a:prstGeom>
        </p:spPr>
        <p:txBody>
          <a:bodyPr wrap="square">
            <a:spAutoFit/>
          </a:bodyPr>
          <a:lstStyle/>
          <a:p>
            <a:pPr algn="just"/>
            <a:r>
              <a:rPr lang="en-IE" sz="2400" b="1"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Central </a:t>
            </a:r>
            <a:r>
              <a:rPr lang="en-IE" sz="2400" b="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HSM</a:t>
            </a:r>
            <a:endParaRPr lang="en-IE" sz="2400">
              <a:solidFill>
                <a:srgbClr val="002060"/>
              </a:solidFill>
              <a:latin typeface="Times New Roman" panose="02020603050405020304" pitchFamily="18" charset="0"/>
              <a:cs typeface="Times New Roman" panose="02020603050405020304" pitchFamily="18" charset="0"/>
            </a:endParaRPr>
          </a:p>
          <a:p>
            <a:pPr algn="just"/>
            <a:endParaRPr lang="en-IE" sz="2000" smtClean="0">
              <a:latin typeface="Times New Roman" panose="02020603050405020304" pitchFamily="18" charset="0"/>
              <a:ea typeface="Times New Roman" panose="02020603050405020304" pitchFamily="18" charset="0"/>
              <a:cs typeface="Times New Roman" panose="02020603050405020304" pitchFamily="18" charset="0"/>
            </a:endParaRPr>
          </a:p>
          <a:p>
            <a:pPr marL="742950" lvl="1" indent="-285750" algn="just">
              <a:buFont typeface="Wingdings" panose="05000000000000000000" pitchFamily="2" charset="2"/>
              <a:buChar char="Ø"/>
            </a:pPr>
            <a:r>
              <a:rPr lang="en-IE" err="1" smtClean="0">
                <a:solidFill>
                  <a:srgbClr val="002060"/>
                </a:solidFill>
                <a:latin typeface="Times New Roman" panose="02020603050405020304" pitchFamily="18" charset="0"/>
                <a:cs typeface="Times New Roman" panose="02020603050405020304" pitchFamily="18" charset="0"/>
              </a:rPr>
              <a:t>S</a:t>
            </a:r>
            <a:r>
              <a:rPr lang="en-IE" baseline="-25000" err="1" smtClean="0">
                <a:solidFill>
                  <a:srgbClr val="002060"/>
                </a:solidFill>
                <a:latin typeface="Times New Roman" panose="02020603050405020304" pitchFamily="18" charset="0"/>
                <a:cs typeface="Times New Roman" panose="02020603050405020304" pitchFamily="18" charset="0"/>
              </a:rPr>
              <a:t>Hmax</a:t>
            </a:r>
            <a:r>
              <a:rPr lang="en-IE" baseline="-25000" smtClean="0">
                <a:solidFill>
                  <a:srgbClr val="002060"/>
                </a:solidFill>
                <a:latin typeface="Times New Roman" panose="02020603050405020304" pitchFamily="18" charset="0"/>
                <a:cs typeface="Times New Roman" panose="02020603050405020304" pitchFamily="18" charset="0"/>
              </a:rPr>
              <a:t> </a:t>
            </a:r>
            <a:r>
              <a:rPr lang="en-IE" smtClean="0">
                <a:solidFill>
                  <a:srgbClr val="002060"/>
                </a:solidFill>
                <a:latin typeface="Times New Roman" panose="02020603050405020304" pitchFamily="18" charset="0"/>
                <a:cs typeface="Times New Roman" panose="02020603050405020304" pitchFamily="18" charset="0"/>
              </a:rPr>
              <a:t>is predominantly  oriented NE-SW</a:t>
            </a:r>
            <a:endParaRPr lang="en-IE">
              <a:solidFill>
                <a:srgbClr val="002060"/>
              </a:solidFill>
              <a:latin typeface="Times New Roman" panose="02020603050405020304" pitchFamily="18" charset="0"/>
              <a:cs typeface="Times New Roman" panose="02020603050405020304" pitchFamily="18" charset="0"/>
            </a:endParaRPr>
          </a:p>
        </p:txBody>
      </p:sp>
      <p:sp>
        <p:nvSpPr>
          <p:cNvPr id="15" name="Rectangle 14"/>
          <p:cNvSpPr/>
          <p:nvPr/>
        </p:nvSpPr>
        <p:spPr>
          <a:xfrm>
            <a:off x="5870840" y="1692188"/>
            <a:ext cx="6063349" cy="1046440"/>
          </a:xfrm>
          <a:prstGeom prst="rect">
            <a:avLst/>
          </a:prstGeom>
        </p:spPr>
        <p:txBody>
          <a:bodyPr wrap="square">
            <a:spAutoFit/>
          </a:bodyPr>
          <a:lstStyle/>
          <a:p>
            <a:r>
              <a:rPr lang="en-IE" sz="2400" b="1"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Southern HSM</a:t>
            </a:r>
          </a:p>
          <a:p>
            <a:r>
              <a:rPr lang="en-IE" sz="200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p>
          <a:p>
            <a:pPr marL="742950" lvl="1" indent="-285750" algn="just">
              <a:buFont typeface="Wingdings" panose="05000000000000000000" pitchFamily="2" charset="2"/>
              <a:buChar char="Ø"/>
            </a:pPr>
            <a:r>
              <a:rPr lang="en-IE" err="1">
                <a:solidFill>
                  <a:srgbClr val="002060"/>
                </a:solidFill>
                <a:latin typeface="Times New Roman" panose="02020603050405020304" pitchFamily="18" charset="0"/>
                <a:cs typeface="Times New Roman" panose="02020603050405020304" pitchFamily="18" charset="0"/>
              </a:rPr>
              <a:t>S</a:t>
            </a:r>
            <a:r>
              <a:rPr lang="en-IE" baseline="-25000" err="1">
                <a:solidFill>
                  <a:srgbClr val="002060"/>
                </a:solidFill>
                <a:latin typeface="Times New Roman" panose="02020603050405020304" pitchFamily="18" charset="0"/>
                <a:cs typeface="Times New Roman" panose="02020603050405020304" pitchFamily="18" charset="0"/>
              </a:rPr>
              <a:t>Hmax</a:t>
            </a:r>
            <a:r>
              <a:rPr lang="en-IE" baseline="-25000">
                <a:solidFill>
                  <a:srgbClr val="002060"/>
                </a:solidFill>
                <a:latin typeface="Times New Roman" panose="02020603050405020304" pitchFamily="18" charset="0"/>
                <a:cs typeface="Times New Roman" panose="02020603050405020304" pitchFamily="18" charset="0"/>
              </a:rPr>
              <a:t> </a:t>
            </a:r>
            <a:r>
              <a:rPr lang="en-IE">
                <a:solidFill>
                  <a:srgbClr val="002060"/>
                </a:solidFill>
                <a:latin typeface="Times New Roman" panose="02020603050405020304" pitchFamily="18" charset="0"/>
                <a:cs typeface="Times New Roman" panose="02020603050405020304" pitchFamily="18" charset="0"/>
              </a:rPr>
              <a:t>is dominantly oriented </a:t>
            </a:r>
            <a:r>
              <a:rPr lang="en-IE">
                <a:solidFill>
                  <a:srgbClr val="002060"/>
                </a:solidFill>
                <a:latin typeface="Times New Roman" panose="02020603050405020304" pitchFamily="18" charset="0"/>
                <a:ea typeface="Times New Roman" panose="02020603050405020304" pitchFamily="18" charset="0"/>
              </a:rPr>
              <a:t>WNW-ESE to NW-SE</a:t>
            </a:r>
            <a:endParaRPr lang="en-IE">
              <a:solidFill>
                <a:srgbClr val="002060"/>
              </a:solidFill>
              <a:latin typeface="Times New Roman" panose="02020603050405020304" pitchFamily="18" charset="0"/>
              <a:cs typeface="Times New Roman" panose="02020603050405020304" pitchFamily="18" charset="0"/>
            </a:endParaRPr>
          </a:p>
        </p:txBody>
      </p:sp>
      <p:sp>
        <p:nvSpPr>
          <p:cNvPr id="16" name="Rectangle 15"/>
          <p:cNvSpPr/>
          <p:nvPr/>
        </p:nvSpPr>
        <p:spPr>
          <a:xfrm>
            <a:off x="268697" y="6019395"/>
            <a:ext cx="2319866" cy="369332"/>
          </a:xfrm>
          <a:prstGeom prst="rect">
            <a:avLst/>
          </a:prstGeom>
        </p:spPr>
        <p:txBody>
          <a:bodyPr wrap="none">
            <a:spAutoFit/>
          </a:bodyPr>
          <a:lstStyle/>
          <a:p>
            <a:r>
              <a:rPr lang="en-IE" smtClean="0">
                <a:solidFill>
                  <a:srgbClr val="002060"/>
                </a:solidFill>
                <a:latin typeface="Times New Roman" panose="02020603050405020304" pitchFamily="18" charset="0"/>
                <a:cs typeface="Times New Roman" panose="02020603050405020304" pitchFamily="18" charset="0"/>
              </a:rPr>
              <a:t>Behboudi et al., (2022)</a:t>
            </a:r>
            <a:endParaRPr lang="en-IE"/>
          </a:p>
        </p:txBody>
      </p:sp>
      <p:grpSp>
        <p:nvGrpSpPr>
          <p:cNvPr id="17" name="Group 16"/>
          <p:cNvGrpSpPr/>
          <p:nvPr/>
        </p:nvGrpSpPr>
        <p:grpSpPr>
          <a:xfrm>
            <a:off x="6038785" y="2900626"/>
            <a:ext cx="3432687" cy="3545193"/>
            <a:chOff x="705079" y="1894480"/>
            <a:chExt cx="4074154" cy="4321589"/>
          </a:xfrm>
        </p:grpSpPr>
        <p:sp>
          <p:nvSpPr>
            <p:cNvPr id="18" name="TextBox 17"/>
            <p:cNvSpPr txBox="1"/>
            <p:nvPr/>
          </p:nvSpPr>
          <p:spPr>
            <a:xfrm>
              <a:off x="919206" y="2170782"/>
              <a:ext cx="251838" cy="315317"/>
            </a:xfrm>
            <a:prstGeom prst="rect">
              <a:avLst/>
            </a:prstGeom>
            <a:solidFill>
              <a:schemeClr val="bg1"/>
            </a:solidFill>
          </p:spPr>
          <p:txBody>
            <a:bodyPr wrap="square" rtlCol="0">
              <a:spAutoFit/>
            </a:bodyPr>
            <a:lstStyle/>
            <a:p>
              <a:endParaRPr lang="en-IE">
                <a:latin typeface="Times New Roman" panose="02020603050405020304" pitchFamily="18" charset="0"/>
                <a:cs typeface="Times New Roman" panose="02020603050405020304" pitchFamily="18" charset="0"/>
              </a:endParaRPr>
            </a:p>
          </p:txBody>
        </p:sp>
        <p:pic>
          <p:nvPicPr>
            <p:cNvPr id="19" name="Picture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05079" y="1902162"/>
              <a:ext cx="4074154" cy="4313907"/>
            </a:xfrm>
            <a:prstGeom prst="rect">
              <a:avLst/>
            </a:prstGeom>
            <a:ln>
              <a:noFill/>
            </a:ln>
          </p:spPr>
        </p:pic>
        <p:pic>
          <p:nvPicPr>
            <p:cNvPr id="20" name="Picture 1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V="1">
              <a:off x="1225607" y="2249924"/>
              <a:ext cx="1837275" cy="196736"/>
            </a:xfrm>
            <a:prstGeom prst="rect">
              <a:avLst/>
            </a:prstGeom>
            <a:ln>
              <a:noFill/>
            </a:ln>
          </p:spPr>
        </p:pic>
        <p:sp>
          <p:nvSpPr>
            <p:cNvPr id="21" name="TextBox 20"/>
            <p:cNvSpPr txBox="1"/>
            <p:nvPr/>
          </p:nvSpPr>
          <p:spPr>
            <a:xfrm>
              <a:off x="1052059" y="1894480"/>
              <a:ext cx="2104608" cy="375180"/>
            </a:xfrm>
            <a:prstGeom prst="rect">
              <a:avLst/>
            </a:prstGeom>
            <a:noFill/>
            <a:ln>
              <a:noFill/>
            </a:ln>
          </p:spPr>
          <p:txBody>
            <a:bodyPr wrap="none" rtlCol="0">
              <a:spAutoFit/>
            </a:bodyPr>
            <a:lstStyle/>
            <a:p>
              <a:r>
                <a:rPr lang="en-IE" sz="1400" b="1" smtClean="0">
                  <a:latin typeface="Times New Roman" panose="02020603050405020304" pitchFamily="18" charset="0"/>
                  <a:cs typeface="Times New Roman" panose="02020603050405020304" pitchFamily="18" charset="0"/>
                </a:rPr>
                <a:t>Coupling Coefficient</a:t>
              </a:r>
            </a:p>
          </p:txBody>
        </p:sp>
        <p:sp>
          <p:nvSpPr>
            <p:cNvPr id="22" name="Rectangle 21"/>
            <p:cNvSpPr/>
            <p:nvPr/>
          </p:nvSpPr>
          <p:spPr>
            <a:xfrm>
              <a:off x="1115738" y="2378703"/>
              <a:ext cx="2921331" cy="375180"/>
            </a:xfrm>
            <a:prstGeom prst="rect">
              <a:avLst/>
            </a:prstGeom>
            <a:ln>
              <a:noFill/>
            </a:ln>
          </p:spPr>
          <p:txBody>
            <a:bodyPr wrap="square">
              <a:spAutoFit/>
            </a:bodyPr>
            <a:lstStyle/>
            <a:p>
              <a:r>
                <a:rPr lang="en-IE" sz="1400" b="1">
                  <a:latin typeface="Times New Roman" panose="02020603050405020304" pitchFamily="18" charset="0"/>
                  <a:cs typeface="Times New Roman" panose="02020603050405020304" pitchFamily="18" charset="0"/>
                </a:rPr>
                <a:t>0              </a:t>
              </a:r>
              <a:r>
                <a:rPr lang="en-IE" sz="1400" b="1" smtClean="0">
                  <a:latin typeface="Times New Roman" panose="02020603050405020304" pitchFamily="18" charset="0"/>
                  <a:cs typeface="Times New Roman" panose="02020603050405020304" pitchFamily="18" charset="0"/>
                </a:rPr>
                <a:t>                 1</a:t>
              </a:r>
              <a:endParaRPr lang="en-IE" sz="1400" b="1">
                <a:latin typeface="Times New Roman" panose="02020603050405020304" pitchFamily="18" charset="0"/>
                <a:cs typeface="Times New Roman" panose="02020603050405020304" pitchFamily="18" charset="0"/>
              </a:endParaRPr>
            </a:p>
          </p:txBody>
        </p:sp>
      </p:grpSp>
      <p:sp>
        <p:nvSpPr>
          <p:cNvPr id="23" name="Rectangle 22"/>
          <p:cNvSpPr/>
          <p:nvPr/>
        </p:nvSpPr>
        <p:spPr>
          <a:xfrm>
            <a:off x="9746210" y="5844676"/>
            <a:ext cx="1596078" cy="369332"/>
          </a:xfrm>
          <a:prstGeom prst="rect">
            <a:avLst/>
          </a:prstGeom>
        </p:spPr>
        <p:txBody>
          <a:bodyPr wrap="none">
            <a:spAutoFit/>
          </a:bodyPr>
          <a:lstStyle/>
          <a:p>
            <a:r>
              <a:rPr lang="en-IE" smtClean="0">
                <a:solidFill>
                  <a:srgbClr val="002060"/>
                </a:solidFill>
                <a:latin typeface="Times New Roman" panose="02020603050405020304" pitchFamily="18" charset="0"/>
                <a:cs typeface="Times New Roman" panose="02020603050405020304" pitchFamily="18" charset="0"/>
              </a:rPr>
              <a:t>Wallace (2020)</a:t>
            </a:r>
            <a:endParaRPr lang="en-IE"/>
          </a:p>
        </p:txBody>
      </p:sp>
    </p:spTree>
    <p:extLst>
      <p:ext uri="{BB962C8B-B14F-4D97-AF65-F5344CB8AC3E}">
        <p14:creationId xmlns:p14="http://schemas.microsoft.com/office/powerpoint/2010/main" val="593806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ppt_x"/>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ppt_x"/>
                                          </p:val>
                                        </p:tav>
                                        <p:tav tm="100000">
                                          <p:val>
                                            <p:strVal val="#ppt_x"/>
                                          </p:val>
                                        </p:tav>
                                      </p:tavLst>
                                    </p:anim>
                                    <p:anim calcmode="lin" valueType="num">
                                      <p:cBhvr additive="base">
                                        <p:cTn id="24" dur="500" fill="hold"/>
                                        <p:tgtEl>
                                          <p:spTgt spid="17"/>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fill="hold"/>
                                        <p:tgtEl>
                                          <p:spTgt spid="23"/>
                                        </p:tgtEl>
                                        <p:attrNameLst>
                                          <p:attrName>ppt_x</p:attrName>
                                        </p:attrNameLst>
                                      </p:cBhvr>
                                      <p:tavLst>
                                        <p:tav tm="0">
                                          <p:val>
                                            <p:strVal val="#ppt_x"/>
                                          </p:val>
                                        </p:tav>
                                        <p:tav tm="100000">
                                          <p:val>
                                            <p:strVal val="#ppt_x"/>
                                          </p:val>
                                        </p:tav>
                                      </p:tavLst>
                                    </p:anim>
                                    <p:anim calcmode="lin" valueType="num">
                                      <p:cBhvr additive="base">
                                        <p:cTn id="28" dur="500" fill="hold"/>
                                        <p:tgtEl>
                                          <p:spTgt spid="23"/>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ppt_x"/>
                                          </p:val>
                                        </p:tav>
                                        <p:tav tm="100000">
                                          <p:val>
                                            <p:strVal val="#ppt_x"/>
                                          </p:val>
                                        </p:tav>
                                      </p:tavLst>
                                    </p:anim>
                                    <p:anim calcmode="lin" valueType="num">
                                      <p:cBhvr additive="base">
                                        <p:cTn id="3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p:bldP spid="15" grpId="0"/>
      <p:bldP spid="16" grpId="0"/>
      <p:bldP spid="2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0" y="6536988"/>
            <a:ext cx="12192000" cy="3054"/>
          </a:xfrm>
          <a:prstGeom prst="line">
            <a:avLst/>
          </a:prstGeom>
          <a:ln w="38100">
            <a:solidFill>
              <a:schemeClr val="accent1">
                <a:lumMod val="50000"/>
              </a:schemeClr>
            </a:solidFill>
          </a:ln>
        </p:spPr>
        <p:style>
          <a:lnRef idx="1">
            <a:schemeClr val="dk1"/>
          </a:lnRef>
          <a:fillRef idx="0">
            <a:schemeClr val="dk1"/>
          </a:fillRef>
          <a:effectRef idx="0">
            <a:schemeClr val="dk1"/>
          </a:effectRef>
          <a:fontRef idx="minor">
            <a:schemeClr val="tx1"/>
          </a:fontRef>
        </p:style>
      </p:cxnSp>
      <p:sp>
        <p:nvSpPr>
          <p:cNvPr id="9" name="Rectangle 8"/>
          <p:cNvSpPr/>
          <p:nvPr/>
        </p:nvSpPr>
        <p:spPr>
          <a:xfrm>
            <a:off x="0" y="1882"/>
            <a:ext cx="12192000" cy="432000"/>
          </a:xfrm>
          <a:prstGeom prst="rect">
            <a:avLst/>
          </a:prstGeom>
          <a:solidFill>
            <a:schemeClr val="accent1">
              <a:lumMod val="5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IE"/>
          </a:p>
        </p:txBody>
      </p:sp>
      <p:sp>
        <p:nvSpPr>
          <p:cNvPr id="11" name="TextBox 10"/>
          <p:cNvSpPr txBox="1"/>
          <p:nvPr/>
        </p:nvSpPr>
        <p:spPr>
          <a:xfrm>
            <a:off x="11389474" y="17895"/>
            <a:ext cx="802526" cy="369332"/>
          </a:xfrm>
          <a:prstGeom prst="rect">
            <a:avLst/>
          </a:prstGeom>
          <a:noFill/>
        </p:spPr>
        <p:txBody>
          <a:bodyPr wrap="square" rtlCol="0">
            <a:spAutoFit/>
          </a:bodyPr>
          <a:lstStyle/>
          <a:p>
            <a:r>
              <a:rPr lang="en-IE" smtClean="0">
                <a:solidFill>
                  <a:schemeClr val="bg1"/>
                </a:solidFill>
                <a:latin typeface="Times" pitchFamily="18" charset="0"/>
              </a:rPr>
              <a:t>4/5</a:t>
            </a:r>
            <a:endParaRPr lang="en-IE">
              <a:solidFill>
                <a:schemeClr val="bg1"/>
              </a:solidFill>
              <a:latin typeface="Times" pitchFamily="18" charset="0"/>
            </a:endParaRPr>
          </a:p>
        </p:txBody>
      </p:sp>
      <p:sp>
        <p:nvSpPr>
          <p:cNvPr id="13" name="Title 1"/>
          <p:cNvSpPr txBox="1">
            <a:spLocks/>
          </p:cNvSpPr>
          <p:nvPr/>
        </p:nvSpPr>
        <p:spPr>
          <a:xfrm>
            <a:off x="132428" y="-44490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E" sz="3200" b="1" smtClean="0">
                <a:solidFill>
                  <a:schemeClr val="bg1"/>
                </a:solidFill>
                <a:latin typeface="Times New Roman" panose="02020603050405020304" pitchFamily="18" charset="0"/>
                <a:cs typeface="Times New Roman" panose="02020603050405020304" pitchFamily="18" charset="0"/>
              </a:rPr>
              <a:t>Variation </a:t>
            </a:r>
            <a:r>
              <a:rPr lang="en-IE" sz="3200" b="1">
                <a:solidFill>
                  <a:schemeClr val="bg1"/>
                </a:solidFill>
                <a:latin typeface="Times New Roman" panose="02020603050405020304" pitchFamily="18" charset="0"/>
                <a:cs typeface="Times New Roman" panose="02020603050405020304" pitchFamily="18" charset="0"/>
              </a:rPr>
              <a:t>of </a:t>
            </a:r>
            <a:r>
              <a:rPr lang="en-IE" sz="3200" b="1" smtClean="0">
                <a:solidFill>
                  <a:schemeClr val="bg1"/>
                </a:solidFill>
                <a:latin typeface="Times New Roman" panose="02020603050405020304" pitchFamily="18" charset="0"/>
                <a:cs typeface="Times New Roman" panose="02020603050405020304" pitchFamily="18" charset="0"/>
              </a:rPr>
              <a:t>Stress State </a:t>
            </a:r>
            <a:r>
              <a:rPr lang="en-IE" sz="3200" b="1">
                <a:solidFill>
                  <a:schemeClr val="bg1"/>
                </a:solidFill>
                <a:latin typeface="Times New Roman" panose="02020603050405020304" pitchFamily="18" charset="0"/>
                <a:cs typeface="Times New Roman" panose="02020603050405020304" pitchFamily="18" charset="0"/>
              </a:rPr>
              <a:t>With Depth</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473588"/>
            <a:ext cx="7696940" cy="5557451"/>
          </a:xfrm>
          <a:prstGeom prst="rect">
            <a:avLst/>
          </a:prstGeom>
        </p:spPr>
      </p:pic>
      <p:sp>
        <p:nvSpPr>
          <p:cNvPr id="30" name="Rectangle 29"/>
          <p:cNvSpPr/>
          <p:nvPr/>
        </p:nvSpPr>
        <p:spPr>
          <a:xfrm>
            <a:off x="4253850" y="3505291"/>
            <a:ext cx="3617844" cy="24947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31" name="Picture 3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10775" y="495284"/>
            <a:ext cx="6570961" cy="4184244"/>
          </a:xfrm>
          <a:prstGeom prst="rect">
            <a:avLst/>
          </a:prstGeom>
        </p:spPr>
      </p:pic>
      <p:pic>
        <p:nvPicPr>
          <p:cNvPr id="51" name="Picture 5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70856" y="4667846"/>
            <a:ext cx="2742447" cy="1860514"/>
          </a:xfrm>
          <a:prstGeom prst="rect">
            <a:avLst/>
          </a:prstGeom>
        </p:spPr>
      </p:pic>
      <p:sp>
        <p:nvSpPr>
          <p:cNvPr id="52" name="Rectangle 51"/>
          <p:cNvSpPr/>
          <p:nvPr/>
        </p:nvSpPr>
        <p:spPr>
          <a:xfrm>
            <a:off x="0" y="6536988"/>
            <a:ext cx="12192000" cy="312920"/>
          </a:xfrm>
          <a:prstGeom prst="rect">
            <a:avLst/>
          </a:prstGeom>
          <a:solidFill>
            <a:schemeClr val="accent1">
              <a:lumMod val="5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IE"/>
          </a:p>
        </p:txBody>
      </p:sp>
      <p:pic>
        <p:nvPicPr>
          <p:cNvPr id="53" name="Picture 5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766996" y="6354651"/>
            <a:ext cx="2425004" cy="339501"/>
          </a:xfrm>
          <a:prstGeom prst="rect">
            <a:avLst/>
          </a:prstGeom>
          <a:ln w="3175">
            <a:solidFill>
              <a:schemeClr val="accent1">
                <a:lumMod val="50000"/>
              </a:schemeClr>
            </a:solidFill>
          </a:ln>
          <a:effectLst/>
        </p:spPr>
      </p:pic>
      <p:sp>
        <p:nvSpPr>
          <p:cNvPr id="55" name="Rectangle 54"/>
          <p:cNvSpPr/>
          <p:nvPr/>
        </p:nvSpPr>
        <p:spPr>
          <a:xfrm>
            <a:off x="6517810" y="4446459"/>
            <a:ext cx="5437917" cy="20438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IE" sz="2200">
                <a:solidFill>
                  <a:srgbClr val="002060"/>
                </a:solidFill>
                <a:latin typeface="Times" panose="02020603050405020304" pitchFamily="18" charset="0"/>
                <a:cs typeface="Times" panose="02020603050405020304" pitchFamily="18" charset="0"/>
              </a:rPr>
              <a:t>B</a:t>
            </a:r>
            <a:r>
              <a:rPr lang="en-IE" sz="2200" smtClean="0">
                <a:solidFill>
                  <a:srgbClr val="002060"/>
                </a:solidFill>
                <a:latin typeface="Times" panose="02020603050405020304" pitchFamily="18" charset="0"/>
                <a:cs typeface="Times" panose="02020603050405020304" pitchFamily="18" charset="0"/>
              </a:rPr>
              <a:t>orehole-derived and focal </a:t>
            </a:r>
            <a:r>
              <a:rPr lang="en-IE" sz="2200">
                <a:solidFill>
                  <a:srgbClr val="002060"/>
                </a:solidFill>
                <a:latin typeface="Times" panose="02020603050405020304" pitchFamily="18" charset="0"/>
                <a:cs typeface="Times" panose="02020603050405020304" pitchFamily="18" charset="0"/>
              </a:rPr>
              <a:t>mechanism-derived </a:t>
            </a:r>
            <a:r>
              <a:rPr lang="en-IE" sz="2200" smtClean="0">
                <a:solidFill>
                  <a:srgbClr val="002060"/>
                </a:solidFill>
                <a:latin typeface="Times New Roman" panose="02020603050405020304" pitchFamily="18" charset="0"/>
                <a:cs typeface="Times New Roman" panose="02020603050405020304" pitchFamily="18" charset="0"/>
              </a:rPr>
              <a:t>S</a:t>
            </a:r>
            <a:r>
              <a:rPr lang="en-IE" sz="2200" baseline="-25000" smtClean="0">
                <a:solidFill>
                  <a:srgbClr val="002060"/>
                </a:solidFill>
                <a:latin typeface="Times New Roman" panose="02020603050405020304" pitchFamily="18" charset="0"/>
                <a:cs typeface="Times New Roman" panose="02020603050405020304" pitchFamily="18" charset="0"/>
              </a:rPr>
              <a:t>Hmax</a:t>
            </a:r>
            <a:r>
              <a:rPr lang="en-IE" sz="2200" smtClean="0">
                <a:solidFill>
                  <a:srgbClr val="002060"/>
                </a:solidFill>
                <a:latin typeface="Times" panose="02020603050405020304" pitchFamily="18" charset="0"/>
                <a:cs typeface="Times" panose="02020603050405020304" pitchFamily="18" charset="0"/>
              </a:rPr>
              <a:t> are:</a:t>
            </a:r>
          </a:p>
          <a:p>
            <a:pPr marL="285750" indent="-285750">
              <a:buFont typeface="Wingdings" panose="05000000000000000000" pitchFamily="2" charset="2"/>
              <a:buChar char="Ø"/>
            </a:pPr>
            <a:r>
              <a:rPr lang="en-IE" sz="2200" smtClean="0">
                <a:solidFill>
                  <a:srgbClr val="002060"/>
                </a:solidFill>
                <a:latin typeface="Times" panose="02020603050405020304" pitchFamily="18" charset="0"/>
                <a:cs typeface="Times" panose="02020603050405020304" pitchFamily="18" charset="0"/>
              </a:rPr>
              <a:t>Aligned in the </a:t>
            </a:r>
            <a:r>
              <a:rPr lang="en-IE" sz="2200">
                <a:solidFill>
                  <a:srgbClr val="002060"/>
                </a:solidFill>
                <a:latin typeface="Times" panose="02020603050405020304" pitchFamily="18" charset="0"/>
                <a:cs typeface="Times" panose="02020603050405020304" pitchFamily="18" charset="0"/>
              </a:rPr>
              <a:t>central </a:t>
            </a:r>
            <a:r>
              <a:rPr lang="en-IE" sz="2200" smtClean="0">
                <a:solidFill>
                  <a:srgbClr val="002060"/>
                </a:solidFill>
                <a:latin typeface="Times" panose="02020603050405020304" pitchFamily="18" charset="0"/>
                <a:cs typeface="Times" panose="02020603050405020304" pitchFamily="18" charset="0"/>
              </a:rPr>
              <a:t>HSM</a:t>
            </a:r>
          </a:p>
          <a:p>
            <a:pPr marL="285750" indent="-285750">
              <a:buFont typeface="Wingdings" panose="05000000000000000000" pitchFamily="2" charset="2"/>
              <a:buChar char="Ø"/>
            </a:pPr>
            <a:r>
              <a:rPr lang="en-IE" sz="2200" smtClean="0">
                <a:solidFill>
                  <a:srgbClr val="002060"/>
                </a:solidFill>
                <a:latin typeface="Times" panose="02020603050405020304" pitchFamily="18" charset="0"/>
                <a:cs typeface="Times" panose="02020603050405020304" pitchFamily="18" charset="0"/>
              </a:rPr>
              <a:t>Oblique (</a:t>
            </a:r>
            <a:r>
              <a:rPr lang="en-IE" sz="2200">
                <a:solidFill>
                  <a:srgbClr val="002060"/>
                </a:solidFill>
                <a:latin typeface="Times" panose="02020603050405020304" pitchFamily="18" charset="0"/>
                <a:cs typeface="Times" panose="02020603050405020304" pitchFamily="18" charset="0"/>
              </a:rPr>
              <a:t>46°–74</a:t>
            </a:r>
            <a:r>
              <a:rPr lang="en-IE" sz="2200" smtClean="0">
                <a:solidFill>
                  <a:srgbClr val="002060"/>
                </a:solidFill>
                <a:latin typeface="Times" panose="02020603050405020304" pitchFamily="18" charset="0"/>
                <a:cs typeface="Times" panose="02020603050405020304" pitchFamily="18" charset="0"/>
              </a:rPr>
              <a:t>°) to each other in </a:t>
            </a:r>
            <a:r>
              <a:rPr lang="en-IE" sz="2200">
                <a:solidFill>
                  <a:srgbClr val="002060"/>
                </a:solidFill>
                <a:latin typeface="Times" panose="02020603050405020304" pitchFamily="18" charset="0"/>
                <a:cs typeface="Times" panose="02020603050405020304" pitchFamily="18" charset="0"/>
              </a:rPr>
              <a:t>the southern HSM</a:t>
            </a:r>
            <a:r>
              <a:rPr lang="en-IE" sz="2200" smtClean="0">
                <a:solidFill>
                  <a:srgbClr val="002060"/>
                </a:solidFill>
                <a:latin typeface="Times" panose="02020603050405020304" pitchFamily="18" charset="0"/>
                <a:cs typeface="Times" panose="02020603050405020304" pitchFamily="18" charset="0"/>
              </a:rPr>
              <a:t> </a:t>
            </a:r>
          </a:p>
        </p:txBody>
      </p:sp>
      <p:sp>
        <p:nvSpPr>
          <p:cNvPr id="56" name="Rectangle 55"/>
          <p:cNvSpPr/>
          <p:nvPr/>
        </p:nvSpPr>
        <p:spPr>
          <a:xfrm>
            <a:off x="150943" y="6121001"/>
            <a:ext cx="2319866" cy="369332"/>
          </a:xfrm>
          <a:prstGeom prst="rect">
            <a:avLst/>
          </a:prstGeom>
        </p:spPr>
        <p:txBody>
          <a:bodyPr wrap="none">
            <a:spAutoFit/>
          </a:bodyPr>
          <a:lstStyle/>
          <a:p>
            <a:r>
              <a:rPr lang="en-IE" smtClean="0">
                <a:solidFill>
                  <a:srgbClr val="002060"/>
                </a:solidFill>
                <a:latin typeface="Times New Roman" panose="02020603050405020304" pitchFamily="18" charset="0"/>
                <a:cs typeface="Times New Roman" panose="02020603050405020304" pitchFamily="18" charset="0"/>
              </a:rPr>
              <a:t>Behboudi et al., (2022)</a:t>
            </a:r>
            <a:endParaRPr lang="en-IE"/>
          </a:p>
        </p:txBody>
      </p:sp>
    </p:spTree>
    <p:extLst>
      <p:ext uri="{BB962C8B-B14F-4D97-AF65-F5344CB8AC3E}">
        <p14:creationId xmlns:p14="http://schemas.microsoft.com/office/powerpoint/2010/main" val="384384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0" y="6600998"/>
            <a:ext cx="12192000" cy="3054"/>
          </a:xfrm>
          <a:prstGeom prst="line">
            <a:avLst/>
          </a:prstGeom>
          <a:ln w="38100">
            <a:solidFill>
              <a:schemeClr val="accent1">
                <a:lumMod val="50000"/>
              </a:schemeClr>
            </a:solidFill>
          </a:ln>
        </p:spPr>
        <p:style>
          <a:lnRef idx="1">
            <a:schemeClr val="dk1"/>
          </a:lnRef>
          <a:fillRef idx="0">
            <a:schemeClr val="dk1"/>
          </a:fillRef>
          <a:effectRef idx="0">
            <a:schemeClr val="dk1"/>
          </a:effectRef>
          <a:fontRef idx="minor">
            <a:schemeClr val="tx1"/>
          </a:fontRef>
        </p:style>
      </p:cxn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66996" y="6443663"/>
            <a:ext cx="2425004" cy="339501"/>
          </a:xfrm>
          <a:prstGeom prst="rect">
            <a:avLst/>
          </a:prstGeom>
          <a:ln w="3175">
            <a:solidFill>
              <a:schemeClr val="accent1">
                <a:lumMod val="50000"/>
              </a:schemeClr>
            </a:solidFill>
          </a:ln>
          <a:effectLst/>
        </p:spPr>
      </p:pic>
      <p:sp>
        <p:nvSpPr>
          <p:cNvPr id="10" name="Rectangle 9"/>
          <p:cNvSpPr/>
          <p:nvPr/>
        </p:nvSpPr>
        <p:spPr>
          <a:xfrm>
            <a:off x="0" y="6536988"/>
            <a:ext cx="12192000" cy="312920"/>
          </a:xfrm>
          <a:prstGeom prst="rect">
            <a:avLst/>
          </a:prstGeom>
          <a:solidFill>
            <a:schemeClr val="accent1">
              <a:lumMod val="5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IE"/>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66996" y="6354651"/>
            <a:ext cx="2425004" cy="339501"/>
          </a:xfrm>
          <a:prstGeom prst="rect">
            <a:avLst/>
          </a:prstGeom>
          <a:ln w="3175">
            <a:solidFill>
              <a:schemeClr val="accent1">
                <a:lumMod val="50000"/>
              </a:schemeClr>
            </a:solidFill>
          </a:ln>
          <a:effectLst/>
        </p:spPr>
      </p:pic>
      <p:sp>
        <p:nvSpPr>
          <p:cNvPr id="12" name="Rectangle 11"/>
          <p:cNvSpPr/>
          <p:nvPr/>
        </p:nvSpPr>
        <p:spPr>
          <a:xfrm>
            <a:off x="0" y="1882"/>
            <a:ext cx="12192000" cy="312920"/>
          </a:xfrm>
          <a:prstGeom prst="rect">
            <a:avLst/>
          </a:prstGeom>
          <a:solidFill>
            <a:schemeClr val="accent1">
              <a:lumMod val="5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IE"/>
          </a:p>
        </p:txBody>
      </p:sp>
      <p:sp>
        <p:nvSpPr>
          <p:cNvPr id="13" name="Rectangle 12"/>
          <p:cNvSpPr/>
          <p:nvPr/>
        </p:nvSpPr>
        <p:spPr>
          <a:xfrm>
            <a:off x="0" y="1882"/>
            <a:ext cx="12192000" cy="432000"/>
          </a:xfrm>
          <a:prstGeom prst="rect">
            <a:avLst/>
          </a:prstGeom>
          <a:solidFill>
            <a:schemeClr val="accent1">
              <a:lumMod val="5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IE"/>
          </a:p>
        </p:txBody>
      </p:sp>
      <p:sp>
        <p:nvSpPr>
          <p:cNvPr id="14" name="Title 1"/>
          <p:cNvSpPr txBox="1">
            <a:spLocks/>
          </p:cNvSpPr>
          <p:nvPr/>
        </p:nvSpPr>
        <p:spPr>
          <a:xfrm>
            <a:off x="132428" y="-44490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E" sz="3200" b="1" smtClean="0">
                <a:solidFill>
                  <a:schemeClr val="bg1"/>
                </a:solidFill>
                <a:latin typeface="Times New Roman" panose="02020603050405020304" pitchFamily="18" charset="0"/>
                <a:cs typeface="Times New Roman" panose="02020603050405020304" pitchFamily="18" charset="0"/>
              </a:rPr>
              <a:t>Summary</a:t>
            </a:r>
            <a:endParaRPr lang="en-IE" sz="3200" b="1">
              <a:solidFill>
                <a:schemeClr val="bg1"/>
              </a:solidFill>
              <a:latin typeface="Times New Roman" panose="02020603050405020304" pitchFamily="18" charset="0"/>
              <a:cs typeface="Times New Roman" panose="02020603050405020304" pitchFamily="18" charset="0"/>
            </a:endParaRPr>
          </a:p>
        </p:txBody>
      </p:sp>
      <p:sp>
        <p:nvSpPr>
          <p:cNvPr id="17" name="TextBox 16"/>
          <p:cNvSpPr txBox="1"/>
          <p:nvPr/>
        </p:nvSpPr>
        <p:spPr>
          <a:xfrm>
            <a:off x="11389474" y="17895"/>
            <a:ext cx="802526" cy="369332"/>
          </a:xfrm>
          <a:prstGeom prst="rect">
            <a:avLst/>
          </a:prstGeom>
          <a:noFill/>
        </p:spPr>
        <p:txBody>
          <a:bodyPr wrap="square" rtlCol="0">
            <a:spAutoFit/>
          </a:bodyPr>
          <a:lstStyle/>
          <a:p>
            <a:r>
              <a:rPr lang="en-IE" smtClean="0">
                <a:solidFill>
                  <a:schemeClr val="bg1"/>
                </a:solidFill>
                <a:latin typeface="Times" pitchFamily="18" charset="0"/>
              </a:rPr>
              <a:t>5/5</a:t>
            </a:r>
            <a:endParaRPr lang="en-IE">
              <a:solidFill>
                <a:schemeClr val="bg1"/>
              </a:solidFill>
              <a:latin typeface="Times" pitchFamily="18" charset="0"/>
            </a:endParaRPr>
          </a:p>
        </p:txBody>
      </p:sp>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t="30199" b="23646"/>
          <a:stretch/>
        </p:blipFill>
        <p:spPr>
          <a:xfrm>
            <a:off x="0" y="4695269"/>
            <a:ext cx="12192000" cy="2154639"/>
          </a:xfrm>
          <a:prstGeom prst="rect">
            <a:avLst/>
          </a:prstGeom>
        </p:spPr>
      </p:pic>
      <p:sp>
        <p:nvSpPr>
          <p:cNvPr id="18" name="Content Placeholder 2"/>
          <p:cNvSpPr txBox="1">
            <a:spLocks/>
          </p:cNvSpPr>
          <p:nvPr/>
        </p:nvSpPr>
        <p:spPr>
          <a:xfrm>
            <a:off x="132428" y="527207"/>
            <a:ext cx="11496674" cy="48974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lgn="just">
              <a:buFont typeface="Arial" panose="020B0604020202020204" pitchFamily="34" charset="0"/>
              <a:buNone/>
            </a:pPr>
            <a:r>
              <a:rPr lang="en-US" b="1" smtClean="0">
                <a:solidFill>
                  <a:srgbClr val="002060"/>
                </a:solidFill>
                <a:latin typeface="Times New Roman" panose="02020603050405020304" pitchFamily="18" charset="0"/>
                <a:cs typeface="Times New Roman" panose="02020603050405020304" pitchFamily="18" charset="0"/>
              </a:rPr>
              <a:t>S</a:t>
            </a:r>
            <a:r>
              <a:rPr lang="en-US" b="1" baseline="-25000" smtClean="0">
                <a:solidFill>
                  <a:srgbClr val="002060"/>
                </a:solidFill>
                <a:latin typeface="Times New Roman" panose="02020603050405020304" pitchFamily="18" charset="0"/>
                <a:cs typeface="Times New Roman" panose="02020603050405020304" pitchFamily="18" charset="0"/>
              </a:rPr>
              <a:t>Hmax</a:t>
            </a:r>
            <a:r>
              <a:rPr lang="en-US" b="1" smtClean="0">
                <a:solidFill>
                  <a:srgbClr val="002060"/>
                </a:solidFill>
                <a:latin typeface="Times New Roman" panose="02020603050405020304" pitchFamily="18" charset="0"/>
                <a:cs typeface="Times New Roman" panose="02020603050405020304" pitchFamily="18" charset="0"/>
              </a:rPr>
              <a:t> orientations is better understood in the upper plate of HSM </a:t>
            </a:r>
          </a:p>
          <a:p>
            <a:pPr lvl="2" algn="just">
              <a:buFont typeface="Wingdings" panose="05000000000000000000" pitchFamily="2" charset="2"/>
              <a:buChar char="Ø"/>
            </a:pPr>
            <a:r>
              <a:rPr lang="en-US" smtClean="0">
                <a:solidFill>
                  <a:srgbClr val="002060"/>
                </a:solidFill>
                <a:latin typeface="Times New Roman" panose="02020603050405020304" pitchFamily="18" charset="0"/>
                <a:cs typeface="Times New Roman" panose="02020603050405020304" pitchFamily="18" charset="0"/>
              </a:rPr>
              <a:t>S</a:t>
            </a:r>
            <a:r>
              <a:rPr lang="en-US" baseline="-25000" smtClean="0">
                <a:solidFill>
                  <a:srgbClr val="002060"/>
                </a:solidFill>
                <a:latin typeface="Times New Roman" panose="02020603050405020304" pitchFamily="18" charset="0"/>
                <a:cs typeface="Times New Roman" panose="02020603050405020304" pitchFamily="18" charset="0"/>
              </a:rPr>
              <a:t>Hmax</a:t>
            </a:r>
            <a:r>
              <a:rPr lang="en-US" smtClean="0">
                <a:solidFill>
                  <a:srgbClr val="002060"/>
                </a:solidFill>
                <a:latin typeface="Times New Roman" panose="02020603050405020304" pitchFamily="18" charset="0"/>
                <a:cs typeface="Times New Roman" panose="02020603050405020304" pitchFamily="18" charset="0"/>
              </a:rPr>
              <a:t> orientations in the central HSM are predominately NE-SW (sub-parallel to plate boundary), which rotates to a dominantly WNW-ESE S</a:t>
            </a:r>
            <a:r>
              <a:rPr lang="en-US" baseline="-25000" smtClean="0">
                <a:solidFill>
                  <a:srgbClr val="002060"/>
                </a:solidFill>
                <a:latin typeface="Times New Roman" panose="02020603050405020304" pitchFamily="18" charset="0"/>
                <a:cs typeface="Times New Roman" panose="02020603050405020304" pitchFamily="18" charset="0"/>
              </a:rPr>
              <a:t>Hmax</a:t>
            </a:r>
            <a:r>
              <a:rPr lang="en-US" smtClean="0">
                <a:solidFill>
                  <a:srgbClr val="002060"/>
                </a:solidFill>
                <a:latin typeface="Times New Roman" panose="02020603050405020304" pitchFamily="18" charset="0"/>
                <a:cs typeface="Times New Roman" panose="02020603050405020304" pitchFamily="18" charset="0"/>
              </a:rPr>
              <a:t> orientation in the southern HSM (approximately perpendicular to the plate boundary).</a:t>
            </a:r>
          </a:p>
          <a:p>
            <a:pPr lvl="2" algn="just">
              <a:buFont typeface="Wingdings" panose="05000000000000000000" pitchFamily="2" charset="2"/>
              <a:buChar char="Ø"/>
            </a:pPr>
            <a:r>
              <a:rPr lang="en-US" smtClean="0">
                <a:solidFill>
                  <a:srgbClr val="002060"/>
                </a:solidFill>
                <a:latin typeface="Times New Roman" panose="02020603050405020304" pitchFamily="18" charset="0"/>
                <a:cs typeface="Times New Roman" panose="02020603050405020304" pitchFamily="18" charset="0"/>
              </a:rPr>
              <a:t>Stress state is dominantly strike-slip to thrust faulting regime with local normal faultings.</a:t>
            </a:r>
          </a:p>
          <a:p>
            <a:pPr lvl="2" algn="just">
              <a:buFont typeface="Wingdings" panose="05000000000000000000" pitchFamily="2" charset="2"/>
              <a:buChar char="Ø"/>
            </a:pPr>
            <a:r>
              <a:rPr lang="en-US" smtClean="0">
                <a:solidFill>
                  <a:srgbClr val="002060"/>
                </a:solidFill>
                <a:latin typeface="Times New Roman" panose="02020603050405020304" pitchFamily="18" charset="0"/>
                <a:cs typeface="Times New Roman" panose="02020603050405020304" pitchFamily="18" charset="0"/>
              </a:rPr>
              <a:t>Rrapid rotation of the Hikurangi forearc has a big impact in changing the stress regime in the central HSM</a:t>
            </a:r>
          </a:p>
          <a:p>
            <a:pPr lvl="2" algn="just">
              <a:buFont typeface="Wingdings" panose="05000000000000000000" pitchFamily="2" charset="2"/>
              <a:buChar char="Ø"/>
            </a:pPr>
            <a:r>
              <a:rPr lang="en-IE" smtClean="0">
                <a:solidFill>
                  <a:srgbClr val="002060"/>
                </a:solidFill>
                <a:latin typeface="Times New Roman" panose="02020603050405020304" pitchFamily="18" charset="0"/>
                <a:cs typeface="Times New Roman" panose="02020603050405020304" pitchFamily="18" charset="0"/>
              </a:rPr>
              <a:t>Variation of stress orientation along depth in the southern Hikurangi margin may reflect low shear stress on the subduction interface</a:t>
            </a:r>
          </a:p>
          <a:p>
            <a:pPr marL="457200" lvl="1" indent="0" algn="just">
              <a:buNone/>
            </a:pPr>
            <a:r>
              <a:rPr lang="en-US" b="1" smtClean="0">
                <a:solidFill>
                  <a:srgbClr val="002060"/>
                </a:solidFill>
                <a:latin typeface="Times New Roman" panose="02020603050405020304" pitchFamily="18" charset="0"/>
                <a:cs typeface="Times New Roman" panose="02020603050405020304" pitchFamily="18" charset="0"/>
              </a:rPr>
              <a:t>Futur works</a:t>
            </a:r>
          </a:p>
          <a:p>
            <a:pPr lvl="2" algn="just">
              <a:buFont typeface="Wingdings" panose="05000000000000000000" pitchFamily="2" charset="2"/>
              <a:buChar char="Ø"/>
            </a:pPr>
            <a:r>
              <a:rPr lang="en-US" smtClean="0">
                <a:solidFill>
                  <a:srgbClr val="002060"/>
                </a:solidFill>
                <a:latin typeface="Times New Roman" panose="02020603050405020304" pitchFamily="18" charset="0"/>
                <a:cs typeface="Times New Roman" panose="02020603050405020304" pitchFamily="18" charset="0"/>
              </a:rPr>
              <a:t>Investigating </a:t>
            </a:r>
            <a:r>
              <a:rPr lang="en-US">
                <a:solidFill>
                  <a:srgbClr val="002060"/>
                </a:solidFill>
                <a:latin typeface="Times New Roman" panose="02020603050405020304" pitchFamily="18" charset="0"/>
                <a:cs typeface="Times New Roman" panose="02020603050405020304" pitchFamily="18" charset="0"/>
              </a:rPr>
              <a:t>the </a:t>
            </a:r>
            <a:r>
              <a:rPr lang="en-US" smtClean="0">
                <a:solidFill>
                  <a:srgbClr val="002060"/>
                </a:solidFill>
                <a:latin typeface="Times New Roman" panose="02020603050405020304" pitchFamily="18" charset="0"/>
                <a:cs typeface="Times New Roman" panose="02020603050405020304" pitchFamily="18" charset="0"/>
              </a:rPr>
              <a:t>slip </a:t>
            </a:r>
            <a:r>
              <a:rPr lang="en-US">
                <a:solidFill>
                  <a:srgbClr val="002060"/>
                </a:solidFill>
                <a:latin typeface="Times New Roman" panose="02020603050405020304" pitchFamily="18" charset="0"/>
                <a:cs typeface="Times New Roman" panose="02020603050405020304" pitchFamily="18" charset="0"/>
              </a:rPr>
              <a:t>tendency of HSM interface and upper plate faults using measured </a:t>
            </a:r>
            <a:r>
              <a:rPr lang="en-US" smtClean="0">
                <a:solidFill>
                  <a:srgbClr val="002060"/>
                </a:solidFill>
                <a:latin typeface="Times New Roman" panose="02020603050405020304" pitchFamily="18" charset="0"/>
                <a:cs typeface="Times New Roman" panose="02020603050405020304" pitchFamily="18" charset="0"/>
              </a:rPr>
              <a:t>stresses </a:t>
            </a:r>
            <a:endParaRPr lang="en-US">
              <a:solidFill>
                <a:srgbClr val="002060"/>
              </a:solidFill>
              <a:latin typeface="Times New Roman" panose="02020603050405020304" pitchFamily="18" charset="0"/>
              <a:cs typeface="Times New Roman" panose="02020603050405020304" pitchFamily="18" charset="0"/>
            </a:endParaRPr>
          </a:p>
          <a:p>
            <a:pPr marL="457200" lvl="1" indent="0" algn="just">
              <a:buFont typeface="Arial" panose="020B0604020202020204" pitchFamily="34" charset="0"/>
              <a:buNone/>
            </a:pPr>
            <a:r>
              <a:rPr lang="en-IE" sz="1800">
                <a:solidFill>
                  <a:srgbClr val="002060"/>
                </a:solidFill>
                <a:latin typeface="Times New Roman" panose="02020603050405020304" pitchFamily="18" charset="0"/>
                <a:cs typeface="Times New Roman" panose="02020603050405020304" pitchFamily="18" charset="0"/>
              </a:rPr>
              <a:t> </a:t>
            </a:r>
          </a:p>
          <a:p>
            <a:pPr marL="457200" lvl="1" indent="0" algn="just">
              <a:buFont typeface="Arial" panose="020B0604020202020204" pitchFamily="34" charset="0"/>
              <a:buNone/>
            </a:pPr>
            <a:endParaRPr lang="en-US" sz="2200" smtClean="0">
              <a:solidFill>
                <a:srgbClr val="002060"/>
              </a:solidFill>
              <a:latin typeface="Times New Roman" panose="02020603050405020304" pitchFamily="18" charset="0"/>
              <a:cs typeface="Times New Roman" panose="02020603050405020304" pitchFamily="18" charset="0"/>
            </a:endParaRPr>
          </a:p>
          <a:p>
            <a:pPr marL="457200" lvl="1" indent="0" algn="just">
              <a:buFont typeface="Arial" panose="020B0604020202020204" pitchFamily="34" charset="0"/>
              <a:buNone/>
            </a:pPr>
            <a:endParaRPr lang="en-US" sz="1800">
              <a:solidFill>
                <a:srgbClr val="002060"/>
              </a:solidFill>
              <a:latin typeface="Times New Roman" panose="02020603050405020304" pitchFamily="18" charset="0"/>
              <a:cs typeface="Times New Roman" panose="02020603050405020304" pitchFamily="18" charset="0"/>
            </a:endParaRPr>
          </a:p>
        </p:txBody>
      </p:sp>
      <p:grpSp>
        <p:nvGrpSpPr>
          <p:cNvPr id="19" name="Group 18"/>
          <p:cNvGrpSpPr/>
          <p:nvPr/>
        </p:nvGrpSpPr>
        <p:grpSpPr>
          <a:xfrm>
            <a:off x="4170620" y="4601944"/>
            <a:ext cx="7687892" cy="413965"/>
            <a:chOff x="380381" y="4814425"/>
            <a:chExt cx="5356612" cy="413965"/>
          </a:xfrm>
        </p:grpSpPr>
        <p:grpSp>
          <p:nvGrpSpPr>
            <p:cNvPr id="20" name="Group 19">
              <a:extLst>
                <a:ext uri="{FF2B5EF4-FFF2-40B4-BE49-F238E27FC236}">
                  <a16:creationId xmlns:a16="http://schemas.microsoft.com/office/drawing/2014/main" id="{F7A784ED-A831-5E41-8EFE-32DCE399F7E5}"/>
                </a:ext>
              </a:extLst>
            </p:cNvPr>
            <p:cNvGrpSpPr/>
            <p:nvPr/>
          </p:nvGrpSpPr>
          <p:grpSpPr>
            <a:xfrm>
              <a:off x="380381" y="4814425"/>
              <a:ext cx="5356612" cy="413965"/>
              <a:chOff x="85636" y="6539903"/>
              <a:chExt cx="5356612" cy="413965"/>
            </a:xfrm>
          </p:grpSpPr>
          <p:sp>
            <p:nvSpPr>
              <p:cNvPr id="22" name="Rectangle 21">
                <a:extLst>
                  <a:ext uri="{FF2B5EF4-FFF2-40B4-BE49-F238E27FC236}">
                    <a16:creationId xmlns:a16="http://schemas.microsoft.com/office/drawing/2014/main" id="{FC109F73-252E-F047-838A-E303E8996063}"/>
                  </a:ext>
                </a:extLst>
              </p:cNvPr>
              <p:cNvSpPr/>
              <p:nvPr/>
            </p:nvSpPr>
            <p:spPr>
              <a:xfrm>
                <a:off x="362173" y="6539903"/>
                <a:ext cx="1965795" cy="400110"/>
              </a:xfrm>
              <a:prstGeom prst="rect">
                <a:avLst/>
              </a:prstGeom>
            </p:spPr>
            <p:txBody>
              <a:bodyPr wrap="none">
                <a:spAutoFit/>
              </a:bodyPr>
              <a:lstStyle/>
              <a:p>
                <a:r>
                  <a:rPr lang="en-IE" sz="2000">
                    <a:latin typeface="Times New Roman" panose="02020603050405020304" pitchFamily="18" charset="0"/>
                    <a:cs typeface="Times New Roman" panose="02020603050405020304" pitchFamily="18" charset="0"/>
                  </a:rPr>
                  <a:t>@</a:t>
                </a:r>
                <a:r>
                  <a:rPr lang="en-IE" sz="2000" err="1">
                    <a:latin typeface="Times New Roman" panose="02020603050405020304" pitchFamily="18" charset="0"/>
                    <a:cs typeface="Times New Roman" panose="02020603050405020304" pitchFamily="18" charset="0"/>
                  </a:rPr>
                  <a:t>effat_behboudi</a:t>
                </a:r>
                <a:endParaRPr lang="en-IE" sz="2000">
                  <a:latin typeface="Times New Roman" panose="02020603050405020304" pitchFamily="18" charset="0"/>
                  <a:cs typeface="Times New Roman" panose="02020603050405020304" pitchFamily="18" charset="0"/>
                </a:endParaRPr>
              </a:p>
            </p:txBody>
          </p:sp>
          <p:sp>
            <p:nvSpPr>
              <p:cNvPr id="23" name="Rectangle 22">
                <a:extLst>
                  <a:ext uri="{FF2B5EF4-FFF2-40B4-BE49-F238E27FC236}">
                    <a16:creationId xmlns:a16="http://schemas.microsoft.com/office/drawing/2014/main" id="{102CC659-D49C-D243-84E8-FE46BF6C4192}"/>
                  </a:ext>
                </a:extLst>
              </p:cNvPr>
              <p:cNvSpPr/>
              <p:nvPr/>
            </p:nvSpPr>
            <p:spPr>
              <a:xfrm>
                <a:off x="2125121" y="6553758"/>
                <a:ext cx="3317127" cy="400110"/>
              </a:xfrm>
              <a:prstGeom prst="rect">
                <a:avLst/>
              </a:prstGeom>
            </p:spPr>
            <p:txBody>
              <a:bodyPr wrap="none">
                <a:spAutoFit/>
              </a:bodyPr>
              <a:lstStyle/>
              <a:p>
                <a:r>
                  <a:rPr lang="en-IE" sz="2000">
                    <a:latin typeface="Times New Roman" panose="02020603050405020304" pitchFamily="18" charset="0"/>
                    <a:cs typeface="Times New Roman" panose="02020603050405020304" pitchFamily="18" charset="0"/>
                  </a:rPr>
                  <a:t>effat.behboudi@ucdconnect.ie</a:t>
                </a:r>
              </a:p>
            </p:txBody>
          </p:sp>
          <p:pic>
            <p:nvPicPr>
              <p:cNvPr id="24" name="Picture 23">
                <a:extLst>
                  <a:ext uri="{FF2B5EF4-FFF2-40B4-BE49-F238E27FC236}">
                    <a16:creationId xmlns:a16="http://schemas.microsoft.com/office/drawing/2014/main" id="{34843B76-B128-E24F-9042-D7EF9D12096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5636" y="6636545"/>
                <a:ext cx="279665" cy="227088"/>
              </a:xfrm>
              <a:prstGeom prst="rect">
                <a:avLst/>
              </a:prstGeom>
              <a:ln>
                <a:noFill/>
              </a:ln>
              <a:effectLst>
                <a:outerShdw blurRad="292100" dist="139700" dir="2700000" algn="tl" rotWithShape="0">
                  <a:srgbClr val="333333">
                    <a:alpha val="65000"/>
                  </a:srgbClr>
                </a:outerShdw>
              </a:effectLst>
            </p:spPr>
          </p:pic>
        </p:grpSp>
        <p:pic>
          <p:nvPicPr>
            <p:cNvPr id="21" name="Picture 2" descr="http://vector-magz.com/wp-content/uploads/2013/07/envelope-vector.png">
              <a:extLst>
                <a:ext uri="{FF2B5EF4-FFF2-40B4-BE49-F238E27FC236}">
                  <a16:creationId xmlns:a16="http://schemas.microsoft.com/office/drawing/2014/main" id="{B866B329-D8CD-0D40-A4DC-B4C634648969}"/>
                </a:ext>
              </a:extLst>
            </p:cNvPr>
            <p:cNvPicPr preferRelativeResize="0">
              <a:picLocks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2122038" y="4946514"/>
              <a:ext cx="301000" cy="216000"/>
            </a:xfrm>
            <a:prstGeom prst="roundRect">
              <a:avLst>
                <a:gd name="adj" fmla="val 16667"/>
              </a:avLst>
            </a:prstGeom>
            <a:ln>
              <a:noFill/>
            </a:ln>
            <a:effectLst>
              <a:outerShdw blurRad="76200" dist="38100" dir="7800000" algn="tl" rotWithShape="0">
                <a:srgbClr val="000000">
                  <a:alpha val="40000"/>
                </a:srgbClr>
              </a:outerShdw>
            </a:effectLst>
            <a:extLst>
              <a:ext uri="{909E8E84-426E-40dd-AFC4-6F175D3DCCD1}">
                <a14:hiddenFill xmlns="" xmlns:a14="http://schemas.microsoft.com/office/drawing/2010/main">
                  <a:solidFill>
                    <a:srgbClr val="FFFFFF"/>
                  </a:solidFill>
                </a14:hiddenFill>
              </a:ext>
            </a:extLst>
          </p:spPr>
        </p:pic>
      </p:grpSp>
    </p:spTree>
    <p:extLst>
      <p:ext uri="{BB962C8B-B14F-4D97-AF65-F5344CB8AC3E}">
        <p14:creationId xmlns:p14="http://schemas.microsoft.com/office/powerpoint/2010/main" val="18038555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882"/>
            <a:ext cx="12192000" cy="432000"/>
          </a:xfrm>
          <a:prstGeom prst="rect">
            <a:avLst/>
          </a:prstGeom>
          <a:solidFill>
            <a:schemeClr val="accent1">
              <a:lumMod val="5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IE"/>
          </a:p>
        </p:txBody>
      </p:sp>
      <p:sp>
        <p:nvSpPr>
          <p:cNvPr id="5" name="Title 1"/>
          <p:cNvSpPr txBox="1">
            <a:spLocks/>
          </p:cNvSpPr>
          <p:nvPr/>
        </p:nvSpPr>
        <p:spPr>
          <a:xfrm>
            <a:off x="132428" y="-44490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E" sz="3200" b="1" smtClean="0">
                <a:solidFill>
                  <a:schemeClr val="bg1"/>
                </a:solidFill>
                <a:latin typeface="Times New Roman" panose="02020603050405020304" pitchFamily="18" charset="0"/>
                <a:cs typeface="Times New Roman" panose="02020603050405020304" pitchFamily="18" charset="0"/>
              </a:rPr>
              <a:t>References </a:t>
            </a:r>
            <a:endParaRPr lang="en-IE" sz="3200" b="1">
              <a:solidFill>
                <a:schemeClr val="bg1"/>
              </a:solidFill>
              <a:latin typeface="Times New Roman" panose="02020603050405020304" pitchFamily="18" charset="0"/>
              <a:cs typeface="Times New Roman" panose="02020603050405020304" pitchFamily="18" charset="0"/>
            </a:endParaRPr>
          </a:p>
        </p:txBody>
      </p:sp>
      <p:sp>
        <p:nvSpPr>
          <p:cNvPr id="6" name="Rectangle 5"/>
          <p:cNvSpPr/>
          <p:nvPr/>
        </p:nvSpPr>
        <p:spPr>
          <a:xfrm>
            <a:off x="529756" y="880663"/>
            <a:ext cx="11226815" cy="5355312"/>
          </a:xfrm>
          <a:prstGeom prst="rect">
            <a:avLst/>
          </a:prstGeom>
        </p:spPr>
        <p:txBody>
          <a:bodyPr wrap="square">
            <a:spAutoFit/>
          </a:bodyPr>
          <a:lstStyle/>
          <a:p>
            <a:pPr algn="just"/>
            <a:r>
              <a:rPr lang="en-IE">
                <a:solidFill>
                  <a:srgbClr val="000000"/>
                </a:solidFill>
                <a:latin typeface="Times New Roman" panose="02020603050405020304" pitchFamily="18" charset="0"/>
                <a:cs typeface="Times New Roman" panose="02020603050405020304" pitchFamily="18" charset="0"/>
              </a:rPr>
              <a:t>Behboudi, E., McNamara, D. D., Lokmer, I., Wallace, L. M., &amp; Saffer, D. M. (2022). Spatial variation </a:t>
            </a:r>
            <a:r>
              <a:rPr lang="en-IE" smtClean="0">
                <a:solidFill>
                  <a:srgbClr val="000000"/>
                </a:solidFill>
                <a:latin typeface="Times New Roman" panose="02020603050405020304" pitchFamily="18" charset="0"/>
                <a:cs typeface="Times New Roman" panose="02020603050405020304" pitchFamily="18" charset="0"/>
              </a:rPr>
              <a:t>of shallow </a:t>
            </a:r>
            <a:r>
              <a:rPr lang="en-IE">
                <a:solidFill>
                  <a:srgbClr val="000000"/>
                </a:solidFill>
                <a:latin typeface="Times New Roman" panose="02020603050405020304" pitchFamily="18" charset="0"/>
                <a:cs typeface="Times New Roman" panose="02020603050405020304" pitchFamily="18" charset="0"/>
              </a:rPr>
              <a:t>stress orientation along the Hikurangi Subduction Margin: Insights from in-situ borehole image </a:t>
            </a:r>
            <a:r>
              <a:rPr lang="en-IE" smtClean="0">
                <a:solidFill>
                  <a:srgbClr val="000000"/>
                </a:solidFill>
                <a:latin typeface="Times New Roman" panose="02020603050405020304" pitchFamily="18" charset="0"/>
                <a:cs typeface="Times New Roman" panose="02020603050405020304" pitchFamily="18" charset="0"/>
              </a:rPr>
              <a:t>logging. Journal </a:t>
            </a:r>
            <a:r>
              <a:rPr lang="en-IE">
                <a:solidFill>
                  <a:srgbClr val="000000"/>
                </a:solidFill>
                <a:latin typeface="Times New Roman" panose="02020603050405020304" pitchFamily="18" charset="0"/>
                <a:cs typeface="Times New Roman" panose="02020603050405020304" pitchFamily="18" charset="0"/>
              </a:rPr>
              <a:t>of Geophysical Research: Solid Earth, 127, </a:t>
            </a:r>
            <a:r>
              <a:rPr lang="en-IE">
                <a:solidFill>
                  <a:srgbClr val="0000FF"/>
                </a:solidFill>
                <a:latin typeface="Times New Roman" panose="02020603050405020304" pitchFamily="18" charset="0"/>
                <a:cs typeface="Times New Roman" panose="02020603050405020304" pitchFamily="18" charset="0"/>
              </a:rPr>
              <a:t>e2021JB023641. https://doi. </a:t>
            </a:r>
            <a:r>
              <a:rPr lang="en-IE" smtClean="0">
                <a:solidFill>
                  <a:srgbClr val="0000FF"/>
                </a:solidFill>
                <a:latin typeface="Times New Roman" panose="02020603050405020304" pitchFamily="18" charset="0"/>
                <a:cs typeface="Times New Roman" panose="02020603050405020304" pitchFamily="18" charset="0"/>
              </a:rPr>
              <a:t>org/10.1029/2021JB023641</a:t>
            </a:r>
          </a:p>
          <a:p>
            <a:pPr algn="just"/>
            <a:endParaRPr lang="en-IE">
              <a:solidFill>
                <a:srgbClr val="000000"/>
              </a:solidFill>
              <a:latin typeface="Times New Roman" panose="02020603050405020304" pitchFamily="18" charset="0"/>
              <a:cs typeface="Times New Roman" panose="02020603050405020304" pitchFamily="18" charset="0"/>
            </a:endParaRPr>
          </a:p>
          <a:p>
            <a:r>
              <a:rPr lang="en-IE">
                <a:solidFill>
                  <a:srgbClr val="000000"/>
                </a:solidFill>
                <a:latin typeface="Times New Roman" panose="02020603050405020304" pitchFamily="18" charset="0"/>
                <a:cs typeface="Times New Roman" panose="02020603050405020304" pitchFamily="18" charset="0"/>
              </a:rPr>
              <a:t>Townend, J., Sherburn, S., Arnold, R., Boese, C., &amp; Woods, L. (2012). Three-dimensional variations in present-day tectonic stress </a:t>
            </a:r>
            <a:r>
              <a:rPr lang="en-IE" smtClean="0">
                <a:solidFill>
                  <a:srgbClr val="000000"/>
                </a:solidFill>
                <a:latin typeface="Times New Roman" panose="02020603050405020304" pitchFamily="18" charset="0"/>
                <a:cs typeface="Times New Roman" panose="02020603050405020304" pitchFamily="18" charset="0"/>
              </a:rPr>
              <a:t>along the </a:t>
            </a:r>
            <a:r>
              <a:rPr lang="en-IE">
                <a:solidFill>
                  <a:srgbClr val="000000"/>
                </a:solidFill>
                <a:latin typeface="Times New Roman" panose="02020603050405020304" pitchFamily="18" charset="0"/>
                <a:cs typeface="Times New Roman" panose="02020603050405020304" pitchFamily="18" charset="0"/>
              </a:rPr>
              <a:t>Australia-Pacific plate boundary in New Zealand. </a:t>
            </a:r>
            <a:r>
              <a:rPr lang="en-IE" i="1">
                <a:solidFill>
                  <a:srgbClr val="000000"/>
                </a:solidFill>
                <a:latin typeface="Times New Roman" panose="02020603050405020304" pitchFamily="18" charset="0"/>
                <a:cs typeface="Times New Roman" panose="02020603050405020304" pitchFamily="18" charset="0"/>
              </a:rPr>
              <a:t>Earth and Planetary Science Letters</a:t>
            </a:r>
            <a:r>
              <a:rPr lang="en-IE">
                <a:solidFill>
                  <a:srgbClr val="000000"/>
                </a:solidFill>
                <a:latin typeface="Times New Roman" panose="02020603050405020304" pitchFamily="18" charset="0"/>
                <a:cs typeface="Times New Roman" panose="02020603050405020304" pitchFamily="18" charset="0"/>
              </a:rPr>
              <a:t>, </a:t>
            </a:r>
            <a:r>
              <a:rPr lang="en-IE" i="1">
                <a:solidFill>
                  <a:srgbClr val="000000"/>
                </a:solidFill>
                <a:latin typeface="Times New Roman" panose="02020603050405020304" pitchFamily="18" charset="0"/>
                <a:cs typeface="Times New Roman" panose="02020603050405020304" pitchFamily="18" charset="0"/>
              </a:rPr>
              <a:t>353–354</a:t>
            </a:r>
            <a:r>
              <a:rPr lang="en-IE">
                <a:solidFill>
                  <a:srgbClr val="000000"/>
                </a:solidFill>
                <a:latin typeface="Times New Roman" panose="02020603050405020304" pitchFamily="18" charset="0"/>
                <a:cs typeface="Times New Roman" panose="02020603050405020304" pitchFamily="18" charset="0"/>
              </a:rPr>
              <a:t>, 47–59. </a:t>
            </a:r>
            <a:r>
              <a:rPr lang="en-IE">
                <a:solidFill>
                  <a:srgbClr val="0000FF"/>
                </a:solidFill>
                <a:latin typeface="Times New Roman" panose="02020603050405020304" pitchFamily="18" charset="0"/>
                <a:cs typeface="Times New Roman" panose="02020603050405020304" pitchFamily="18" charset="0"/>
              </a:rPr>
              <a:t>https://</a:t>
            </a:r>
            <a:r>
              <a:rPr lang="en-IE" smtClean="0">
                <a:solidFill>
                  <a:srgbClr val="0000FF"/>
                </a:solidFill>
                <a:latin typeface="Times New Roman" panose="02020603050405020304" pitchFamily="18" charset="0"/>
                <a:cs typeface="Times New Roman" panose="02020603050405020304" pitchFamily="18" charset="0"/>
              </a:rPr>
              <a:t>doi.org/10.1016/j.epsl.2012.08.003</a:t>
            </a:r>
            <a:r>
              <a:rPr lang="en-IE" smtClean="0">
                <a:latin typeface="Times New Roman" panose="02020603050405020304" pitchFamily="18" charset="0"/>
                <a:cs typeface="Times New Roman" panose="02020603050405020304" pitchFamily="18" charset="0"/>
              </a:rPr>
              <a:t> </a:t>
            </a:r>
          </a:p>
          <a:p>
            <a:endParaRPr lang="en-IE" smtClean="0">
              <a:latin typeface="Times New Roman" panose="02020603050405020304" pitchFamily="18" charset="0"/>
              <a:cs typeface="Times New Roman" panose="02020603050405020304" pitchFamily="18" charset="0"/>
            </a:endParaRPr>
          </a:p>
          <a:p>
            <a:r>
              <a:rPr lang="en-IE">
                <a:solidFill>
                  <a:srgbClr val="000000"/>
                </a:solidFill>
                <a:latin typeface="Times New Roman" panose="02020603050405020304" pitchFamily="18" charset="0"/>
                <a:cs typeface="Times New Roman" panose="02020603050405020304" pitchFamily="18" charset="0"/>
              </a:rPr>
              <a:t>Wallace, L. M. (2020). Slow slip events in New Zealand. Annual Review of Earth and Planetary Sciences, 48(1), 175–203. </a:t>
            </a:r>
            <a:r>
              <a:rPr lang="en-IE">
                <a:solidFill>
                  <a:srgbClr val="0000FF"/>
                </a:solidFill>
                <a:latin typeface="Times New Roman" panose="02020603050405020304" pitchFamily="18" charset="0"/>
                <a:cs typeface="Times New Roman" panose="02020603050405020304" pitchFamily="18" charset="0"/>
              </a:rPr>
              <a:t>https://doi.org/10.1146/annurev-earth-071719-055104 </a:t>
            </a:r>
            <a:endParaRPr lang="en-IE" smtClean="0">
              <a:solidFill>
                <a:srgbClr val="0000FF"/>
              </a:solidFill>
              <a:latin typeface="Times New Roman" panose="02020603050405020304" pitchFamily="18" charset="0"/>
              <a:cs typeface="Times New Roman" panose="02020603050405020304" pitchFamily="18" charset="0"/>
            </a:endParaRPr>
          </a:p>
          <a:p>
            <a:endParaRPr lang="en-IE">
              <a:solidFill>
                <a:srgbClr val="0000FF"/>
              </a:solidFill>
              <a:latin typeface="Times New Roman" panose="02020603050405020304" pitchFamily="18" charset="0"/>
              <a:cs typeface="Times New Roman" panose="02020603050405020304" pitchFamily="18" charset="0"/>
            </a:endParaRPr>
          </a:p>
          <a:p>
            <a:r>
              <a:rPr lang="en-IE">
                <a:solidFill>
                  <a:srgbClr val="000000"/>
                </a:solidFill>
                <a:latin typeface="Times New Roman" panose="02020603050405020304" pitchFamily="18" charset="0"/>
                <a:cs typeface="Times New Roman" panose="02020603050405020304" pitchFamily="18" charset="0"/>
              </a:rPr>
              <a:t>Williams, C. A., Eberhart-Phillips, D., Bannister, S., Barker, D. H. N., Henrys, S., Reyners, M., &amp; Sutherland, R. (2013). Revised interface geometry for the Hikurangi subduction zone. New Zealand. Seismological Research Letters, 84(6), 1066–1073. </a:t>
            </a:r>
            <a:r>
              <a:rPr lang="en-IE">
                <a:solidFill>
                  <a:srgbClr val="0000FF"/>
                </a:solidFill>
                <a:latin typeface="Times New Roman" panose="02020603050405020304" pitchFamily="18" charset="0"/>
                <a:cs typeface="Times New Roman" panose="02020603050405020304" pitchFamily="18" charset="0"/>
              </a:rPr>
              <a:t>https://doi.org/10.1785/0220130035 </a:t>
            </a:r>
            <a:endParaRPr lang="en-IE" smtClean="0">
              <a:solidFill>
                <a:srgbClr val="0000FF"/>
              </a:solidFill>
              <a:latin typeface="Times New Roman" panose="02020603050405020304" pitchFamily="18" charset="0"/>
              <a:cs typeface="Times New Roman" panose="02020603050405020304" pitchFamily="18" charset="0"/>
            </a:endParaRPr>
          </a:p>
          <a:p>
            <a:r>
              <a:rPr lang="en-IE">
                <a:solidFill>
                  <a:srgbClr val="000000"/>
                </a:solidFill>
                <a:latin typeface="Times New Roman" panose="02020603050405020304" pitchFamily="18" charset="0"/>
                <a:cs typeface="Times New Roman" panose="02020603050405020304" pitchFamily="18" charset="0"/>
              </a:rPr>
              <a:t/>
            </a:r>
            <a:br>
              <a:rPr lang="en-IE">
                <a:solidFill>
                  <a:srgbClr val="000000"/>
                </a:solidFill>
                <a:latin typeface="Times New Roman" panose="02020603050405020304" pitchFamily="18" charset="0"/>
                <a:cs typeface="Times New Roman" panose="02020603050405020304" pitchFamily="18" charset="0"/>
              </a:rPr>
            </a:br>
            <a:r>
              <a:rPr lang="en-IE">
                <a:solidFill>
                  <a:srgbClr val="000000"/>
                </a:solidFill>
                <a:latin typeface="Times New Roman" panose="02020603050405020304" pitchFamily="18" charset="0"/>
                <a:cs typeface="Times New Roman" panose="02020603050405020304" pitchFamily="18" charset="0"/>
              </a:rPr>
              <a:t>Zoback, M. D. (2007). Reservoir geomechanics. Cambridge University Press. </a:t>
            </a:r>
            <a:br>
              <a:rPr lang="en-IE">
                <a:solidFill>
                  <a:srgbClr val="000000"/>
                </a:solidFill>
                <a:latin typeface="Times New Roman" panose="02020603050405020304" pitchFamily="18" charset="0"/>
                <a:cs typeface="Times New Roman" panose="02020603050405020304" pitchFamily="18" charset="0"/>
              </a:rPr>
            </a:br>
            <a:r>
              <a:rPr lang="en-IE">
                <a:solidFill>
                  <a:srgbClr val="000000"/>
                </a:solidFill>
                <a:latin typeface="Times New Roman" panose="02020603050405020304" pitchFamily="18" charset="0"/>
                <a:cs typeface="Times New Roman" panose="02020603050405020304" pitchFamily="18" charset="0"/>
              </a:rPr>
              <a:t/>
            </a:r>
            <a:br>
              <a:rPr lang="en-IE">
                <a:solidFill>
                  <a:srgbClr val="000000"/>
                </a:solidFill>
                <a:latin typeface="Times New Roman" panose="02020603050405020304" pitchFamily="18" charset="0"/>
                <a:cs typeface="Times New Roman" panose="02020603050405020304" pitchFamily="18" charset="0"/>
              </a:rPr>
            </a:br>
            <a:r>
              <a:rPr lang="en-IE">
                <a:solidFill>
                  <a:srgbClr val="000000"/>
                </a:solidFill>
                <a:latin typeface="Times New Roman" panose="02020603050405020304" pitchFamily="18" charset="0"/>
                <a:cs typeface="Times New Roman" panose="02020603050405020304" pitchFamily="18" charset="0"/>
              </a:rPr>
              <a:t/>
            </a:r>
            <a:br>
              <a:rPr lang="en-IE">
                <a:solidFill>
                  <a:srgbClr val="000000"/>
                </a:solidFill>
                <a:latin typeface="Times New Roman" panose="02020603050405020304" pitchFamily="18" charset="0"/>
                <a:cs typeface="Times New Roman" panose="02020603050405020304" pitchFamily="18" charset="0"/>
              </a:rPr>
            </a:br>
            <a:endParaRPr lang="en-IE">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5032946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8183</TotalTime>
  <Words>619</Words>
  <Application>Microsoft Office PowerPoint</Application>
  <PresentationFormat>Widescreen</PresentationFormat>
  <Paragraphs>88</Paragraphs>
  <Slides>7</Slides>
  <Notes>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vt:i4>
      </vt:variant>
    </vt:vector>
  </HeadingPairs>
  <TitlesOfParts>
    <vt:vector size="15" baseType="lpstr">
      <vt:lpstr>Arial</vt:lpstr>
      <vt:lpstr>Calibri</vt:lpstr>
      <vt:lpstr>Calibri Light</vt:lpstr>
      <vt:lpstr>Cambria Math</vt:lpstr>
      <vt:lpstr>Times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Effat Behboudi</dc:creator>
  <cp:lastModifiedBy>Effat Behboudi</cp:lastModifiedBy>
  <cp:revision>132</cp:revision>
  <dcterms:created xsi:type="dcterms:W3CDTF">2022-01-04T16:50:22Z</dcterms:created>
  <dcterms:modified xsi:type="dcterms:W3CDTF">2022-05-25T09:21:56Z</dcterms:modified>
</cp:coreProperties>
</file>