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8970" autoAdjust="0"/>
  </p:normalViewPr>
  <p:slideViewPr>
    <p:cSldViewPr snapToGrid="0">
      <p:cViewPr varScale="1">
        <p:scale>
          <a:sx n="59" d="100"/>
          <a:sy n="59" d="100"/>
        </p:scale>
        <p:origin x="16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1C3A7-6E6B-440D-8A28-9AE7ED5CA3AB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A2DB1-A3CD-4269-B208-E2D2B4162A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57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A2DB1-A3CD-4269-B208-E2D2B4162A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41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A2DB1-A3CD-4269-B208-E2D2B4162A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87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A2DB1-A3CD-4269-B208-E2D2B4162A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0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A2DB1-A3CD-4269-B208-E2D2B4162A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0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A2DB1-A3CD-4269-B208-E2D2B4162A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91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48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9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72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37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01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3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62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42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3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32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648B4F6-D656-4C26-A727-091C1C7371B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5EF09B5-B265-4035-AD8B-7342B6A92CF1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9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B6BA-05BC-9B8E-A8B4-01F430DED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The challenge of measuring rock moisture: A laboratory experiment</a:t>
            </a:r>
            <a:br>
              <a:rPr lang="en-GB" sz="4800" dirty="0"/>
            </a:br>
            <a:r>
              <a:rPr lang="en-GB" sz="4800" dirty="0"/>
              <a:t>using eight types of sensors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9DFA8-7DB8-C492-CEC5-B5A2C38CE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34393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Tomáš Weiss &amp; Oliver Sass</a:t>
            </a:r>
          </a:p>
          <a:p>
            <a:r>
              <a:rPr lang="en-GB" dirty="0"/>
              <a:t>Charles University</a:t>
            </a:r>
            <a:r>
              <a:rPr lang="cs-CZ" dirty="0"/>
              <a:t> &amp;</a:t>
            </a:r>
            <a:r>
              <a:rPr lang="en-US" dirty="0"/>
              <a:t> </a:t>
            </a:r>
            <a:r>
              <a:rPr lang="en-GB" dirty="0"/>
              <a:t>University of Bayreuth</a:t>
            </a:r>
          </a:p>
          <a:p>
            <a:r>
              <a:rPr lang="en-GB" sz="1300" dirty="0"/>
              <a:t>Tomas.weiss@natur.cuni.cz</a:t>
            </a:r>
            <a:br>
              <a:rPr lang="en-GB" sz="1300" dirty="0"/>
            </a:br>
            <a:r>
              <a:rPr lang="en-GB" sz="1300" dirty="0"/>
              <a:t>Oliver.Sass@uni-bayreuth.de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00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E45A-F173-9385-7A8E-6F67A75C6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Moisture augments weathering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DF6B7-2C96-265E-8422-BF9E67A5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211567" cy="4023360"/>
          </a:xfrm>
        </p:spPr>
        <p:txBody>
          <a:bodyPr/>
          <a:lstStyle/>
          <a:p>
            <a:r>
              <a:rPr lang="en-GB" dirty="0"/>
              <a:t>Weathering - threat to cultural heritage &amp; key component of geomorphological process system</a:t>
            </a:r>
          </a:p>
          <a:p>
            <a:r>
              <a:rPr lang="en-GB" dirty="0"/>
              <a:t>Almost all rock decay enhanced by water presence</a:t>
            </a:r>
          </a:p>
          <a:p>
            <a:r>
              <a:rPr lang="en-GB" dirty="0"/>
              <a:t>Measuring rock moisture and its fluctuations difficult - no universally used sensor meeting requirements of non-destructiveness, reliability, repeatability, and applicability at field sites</a:t>
            </a: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0629D56-327D-C49F-F706-2CFE4654DD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1496" y="2396149"/>
            <a:ext cx="1845174" cy="12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4;p14">
            <a:extLst>
              <a:ext uri="{FF2B5EF4-FFF2-40B4-BE49-F238E27FC236}">
                <a16:creationId xmlns:a16="http://schemas.microsoft.com/office/drawing/2014/main" id="{31733CDA-D9F8-316A-B51E-C33D182553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193" y="2396149"/>
            <a:ext cx="1752932" cy="122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5;p14">
            <a:extLst>
              <a:ext uri="{FF2B5EF4-FFF2-40B4-BE49-F238E27FC236}">
                <a16:creationId xmlns:a16="http://schemas.microsoft.com/office/drawing/2014/main" id="{E3C3572E-BFFE-B8FE-0976-4C0C144119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1496" y="3782641"/>
            <a:ext cx="1845174" cy="123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;p14">
            <a:extLst>
              <a:ext uri="{FF2B5EF4-FFF2-40B4-BE49-F238E27FC236}">
                <a16:creationId xmlns:a16="http://schemas.microsoft.com/office/drawing/2014/main" id="{FD6847D1-94B2-6861-A155-762D12C3C62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7195" y="3782641"/>
            <a:ext cx="1752932" cy="123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2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672E-5151-800A-9426-DD024310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types of sensors – various conditions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9EA23-114D-BF92-B109-1157EE8F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868514" cy="40233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Evaluate several moisture measurement techniques under different natural conditions and to provide recommendations for their use</a:t>
            </a:r>
          </a:p>
          <a:p>
            <a:r>
              <a:rPr lang="en-GB" dirty="0"/>
              <a:t>Sandstone block under controlled conditions</a:t>
            </a:r>
          </a:p>
          <a:p>
            <a:pPr>
              <a:spcAft>
                <a:spcPts val="0"/>
              </a:spcAft>
            </a:pPr>
            <a:r>
              <a:rPr lang="en-GB" dirty="0"/>
              <a:t>1D resistivity (</a:t>
            </a:r>
            <a:r>
              <a:rPr lang="en-GB" dirty="0" err="1"/>
              <a:t>surface+inside</a:t>
            </a:r>
            <a:r>
              <a:rPr lang="en-GB" dirty="0"/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2D resistivity (ERT)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TDR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borehole humidity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microwave reflectance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IR thermography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uranine probes</a:t>
            </a:r>
          </a:p>
          <a:p>
            <a:r>
              <a:rPr lang="en-GB" dirty="0"/>
              <a:t>Wetting and drying cycle</a:t>
            </a:r>
            <a:br>
              <a:rPr lang="en-GB" dirty="0"/>
            </a:br>
            <a:r>
              <a:rPr lang="en-GB" dirty="0"/>
              <a:t>series of freeze-thaw cycles.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ABD13D3-5AB2-48C1-50D2-C5F4AB99DA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2"/>
          <a:stretch/>
        </p:blipFill>
        <p:spPr>
          <a:xfrm>
            <a:off x="6427788" y="1949080"/>
            <a:ext cx="2554287" cy="1706245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104107C-B338-8436-3946-EAA56649F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6855"/>
          <a:stretch/>
        </p:blipFill>
        <p:spPr>
          <a:xfrm>
            <a:off x="8891271" y="1899921"/>
            <a:ext cx="2114550" cy="170624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647E004-B2FA-F065-EAF0-919138896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 r="66431"/>
          <a:stretch/>
        </p:blipFill>
        <p:spPr>
          <a:xfrm>
            <a:off x="6594635" y="3601773"/>
            <a:ext cx="3952260" cy="26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931028-BC6F-6BDC-1F5F-5A0E596F2C6A}"/>
              </a:ext>
            </a:extLst>
          </p:cNvPr>
          <p:cNvSpPr/>
          <p:nvPr/>
        </p:nvSpPr>
        <p:spPr>
          <a:xfrm>
            <a:off x="990115" y="1389150"/>
            <a:ext cx="10475651" cy="577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DD4F123-4544-150F-4575-5F2E1EE11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1" r="26507"/>
          <a:stretch/>
        </p:blipFill>
        <p:spPr>
          <a:xfrm>
            <a:off x="8188264" y="350269"/>
            <a:ext cx="1565754" cy="578087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E16F1E5-25B3-609A-A23C-B859AF5E1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8" r="45659"/>
          <a:stretch/>
        </p:blipFill>
        <p:spPr>
          <a:xfrm>
            <a:off x="7010818" y="350268"/>
            <a:ext cx="1177446" cy="578087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ADFEE29-7B49-F23D-FE8B-352510661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r="60061"/>
          <a:stretch/>
        </p:blipFill>
        <p:spPr>
          <a:xfrm>
            <a:off x="5445064" y="350267"/>
            <a:ext cx="1565754" cy="578087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7E6A1D8-5499-F062-2A1A-AB0720FF2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8" t="65888"/>
          <a:stretch/>
        </p:blipFill>
        <p:spPr>
          <a:xfrm>
            <a:off x="8952352" y="4159178"/>
            <a:ext cx="2968620" cy="197195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FADEA6E-6A90-1AE9-607A-FA9F1BCDF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4"/>
          <a:stretch/>
        </p:blipFill>
        <p:spPr>
          <a:xfrm>
            <a:off x="3745748" y="350265"/>
            <a:ext cx="1699316" cy="578087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2AD501F-5D31-3DEF-8DC9-47D1DC5BB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4" b="32379"/>
          <a:stretch/>
        </p:blipFill>
        <p:spPr>
          <a:xfrm>
            <a:off x="9754018" y="350265"/>
            <a:ext cx="2166954" cy="390912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79596C-41BE-12EF-523C-6982E6FE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148" y="1832671"/>
            <a:ext cx="2377439" cy="40233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Dielectric (TDR, MW)</a:t>
            </a:r>
          </a:p>
          <a:p>
            <a:r>
              <a:rPr lang="en-GB" dirty="0"/>
              <a:t>Surface moisture roughness sensitivity</a:t>
            </a:r>
          </a:p>
          <a:p>
            <a:r>
              <a:rPr lang="en-GB" dirty="0"/>
              <a:t>Inside better than surface</a:t>
            </a:r>
          </a:p>
          <a:p>
            <a:r>
              <a:rPr lang="en-GB" dirty="0"/>
              <a:t>ER limited: calibration, salts</a:t>
            </a:r>
          </a:p>
          <a:p>
            <a:r>
              <a:rPr lang="en-GB" dirty="0"/>
              <a:t>IR needs controlled environment</a:t>
            </a:r>
          </a:p>
          <a:p>
            <a:r>
              <a:rPr lang="en-GB" dirty="0"/>
              <a:t>Future work: subsurface moisture, calibration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11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DC4B-6A6C-F64E-D5BA-0471A9A2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1040-B5A0-E137-2B73-9FFE8B90F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Manfred Fischer for the incredible amount of work in the laboratory</a:t>
            </a:r>
            <a:br>
              <a:rPr lang="en-GB" dirty="0"/>
            </a:br>
            <a:r>
              <a:rPr lang="en-GB" dirty="0"/>
              <a:t>Andrew Mitchell and Lukas Schwab for their help with sensor calibration</a:t>
            </a:r>
            <a:br>
              <a:rPr lang="en-GB" dirty="0"/>
            </a:br>
            <a:r>
              <a:rPr lang="en-GB" dirty="0"/>
              <a:t>Jana </a:t>
            </a:r>
            <a:r>
              <a:rPr lang="en-GB" dirty="0" err="1"/>
              <a:t>Schweigstillová</a:t>
            </a:r>
            <a:r>
              <a:rPr lang="en-GB" dirty="0"/>
              <a:t> for measuring the material diffusion parameters</a:t>
            </a:r>
            <a:br>
              <a:rPr lang="en-GB" dirty="0"/>
            </a:br>
            <a:r>
              <a:rPr lang="en-GB" dirty="0"/>
              <a:t>Michal </a:t>
            </a:r>
            <a:r>
              <a:rPr lang="en-GB" dirty="0" err="1"/>
              <a:t>Filippi</a:t>
            </a:r>
            <a:r>
              <a:rPr lang="en-GB" dirty="0"/>
              <a:t> for the porosimetry measurements</a:t>
            </a:r>
            <a:br>
              <a:rPr lang="en-GB" dirty="0"/>
            </a:br>
            <a:r>
              <a:rPr lang="en-GB" dirty="0" err="1"/>
              <a:t>Blanka</a:t>
            </a:r>
            <a:r>
              <a:rPr lang="en-GB" dirty="0"/>
              <a:t> </a:t>
            </a:r>
            <a:r>
              <a:rPr lang="en-GB" dirty="0" err="1"/>
              <a:t>Adlerová</a:t>
            </a:r>
            <a:r>
              <a:rPr lang="en-GB" dirty="0"/>
              <a:t> for </a:t>
            </a:r>
            <a:r>
              <a:rPr lang="cs-CZ" dirty="0" err="1"/>
              <a:t>help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graphics</a:t>
            </a:r>
            <a:endParaRPr lang="en-GB" dirty="0"/>
          </a:p>
          <a:p>
            <a:r>
              <a:rPr lang="en-GB" dirty="0"/>
              <a:t>Technology Agency of the Czech Republic [project no. TL03000603] and Erasmus that helped to finance the work</a:t>
            </a:r>
          </a:p>
          <a:p>
            <a:r>
              <a:rPr lang="en-US" sz="3200" dirty="0"/>
              <a:t>You for attention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2509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261</Words>
  <Application>Microsoft Office PowerPoint</Application>
  <PresentationFormat>Widescreen</PresentationFormat>
  <Paragraphs>34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Calibri Light</vt:lpstr>
      <vt:lpstr>Retrospect</vt:lpstr>
      <vt:lpstr>The challenge of measuring rock moisture: A laboratory experiment using eight types of sensors</vt:lpstr>
      <vt:lpstr>Moisture augments weathering</vt:lpstr>
      <vt:lpstr>8 types of sensors – various conditions</vt:lpstr>
      <vt:lpstr>PowerPoint Presentation</vt:lpstr>
      <vt:lpstr>Thanks 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Tomáš Weiss</dc:creator>
  <cp:lastModifiedBy>Tomáš Weiss</cp:lastModifiedBy>
  <cp:revision>14</cp:revision>
  <dcterms:created xsi:type="dcterms:W3CDTF">2022-05-24T08:29:52Z</dcterms:created>
  <dcterms:modified xsi:type="dcterms:W3CDTF">2022-05-24T14:43:49Z</dcterms:modified>
</cp:coreProperties>
</file>