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17"/>
  </p:notesMasterIdLst>
  <p:sldIdLst>
    <p:sldId id="257" r:id="rId4"/>
    <p:sldId id="322" r:id="rId5"/>
    <p:sldId id="325" r:id="rId6"/>
    <p:sldId id="299" r:id="rId7"/>
    <p:sldId id="295" r:id="rId8"/>
    <p:sldId id="333" r:id="rId9"/>
    <p:sldId id="326" r:id="rId10"/>
    <p:sldId id="330" r:id="rId11"/>
    <p:sldId id="329" r:id="rId12"/>
    <p:sldId id="328" r:id="rId13"/>
    <p:sldId id="324" r:id="rId14"/>
    <p:sldId id="332" r:id="rId15"/>
    <p:sldId id="327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ICO" id="{020F5B17-DD0E-4C8D-A8C3-7D2AF7FE6AC5}">
          <p14:sldIdLst>
            <p14:sldId id="257"/>
            <p14:sldId id="322"/>
            <p14:sldId id="325"/>
            <p14:sldId id="299"/>
            <p14:sldId id="295"/>
            <p14:sldId id="333"/>
            <p14:sldId id="326"/>
            <p14:sldId id="330"/>
            <p14:sldId id="329"/>
            <p14:sldId id="328"/>
            <p14:sldId id="324"/>
            <p14:sldId id="332"/>
            <p14:sldId id="327"/>
          </p14:sldIdLst>
        </p14:section>
        <p14:section name="Abschnitt ohne Titel" id="{F8213AE8-B571-488F-A87C-5F029ED086C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4789"/>
    <a:srgbClr val="595F72"/>
    <a:srgbClr val="575D90"/>
    <a:srgbClr val="84A07C"/>
    <a:srgbClr val="C3D350"/>
    <a:srgbClr val="E6F14A"/>
    <a:srgbClr val="006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73434" autoAdjust="0"/>
  </p:normalViewPr>
  <p:slideViewPr>
    <p:cSldViewPr snapToGrid="0" showGuides="1">
      <p:cViewPr varScale="1">
        <p:scale>
          <a:sx n="56" d="100"/>
          <a:sy n="56" d="100"/>
        </p:scale>
        <p:origin x="468" y="39"/>
      </p:cViewPr>
      <p:guideLst>
        <p:guide orient="horz" pos="104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339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852D8-5034-45C0-9357-D3DB18066394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13E67-E512-4A9C-AA02-38710C443B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80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37C38-EB3C-409A-836C-95B54C2BE4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51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3E67-E512-4A9C-AA02-38710C443BB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478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3E67-E512-4A9C-AA02-38710C443BB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511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presentation</a:t>
            </a:r>
            <a:r>
              <a:rPr lang="de-DE" dirty="0" smtClean="0"/>
              <a:t> I </a:t>
            </a:r>
            <a:r>
              <a:rPr lang="de-DE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following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questions</a:t>
            </a:r>
            <a:r>
              <a:rPr lang="de-DE" baseline="0" dirty="0" smtClean="0"/>
              <a:t>,</a:t>
            </a:r>
          </a:p>
          <a:p>
            <a:endParaRPr lang="de-DE" baseline="0" dirty="0" smtClean="0"/>
          </a:p>
          <a:p>
            <a:pPr marL="0" indent="0" defTabSz="914354">
              <a:buFont typeface="+mj-lt"/>
              <a:buNone/>
              <a:defRPr/>
            </a:pPr>
            <a:r>
              <a:rPr lang="de-DE" baseline="0" dirty="0" err="1" smtClean="0"/>
              <a:t>first</a:t>
            </a:r>
            <a:r>
              <a:rPr lang="de-DE" baseline="0" dirty="0" smtClean="0"/>
              <a:t>, </a:t>
            </a:r>
            <a:r>
              <a:rPr lang="en-US" sz="1200" baseline="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c</a:t>
            </a:r>
            <a:r>
              <a:rPr lang="en-US" sz="12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an the method phase correlation investigate both slow and moderate velocities between repeated intervals?</a:t>
            </a:r>
          </a:p>
          <a:p>
            <a:pPr marL="0" indent="0" defTabSz="914354">
              <a:buFont typeface="+mj-lt"/>
              <a:buNone/>
              <a:defRPr/>
            </a:pPr>
            <a:endParaRPr lang="en-US" sz="1200" dirty="0" smtClean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and second, how does the optical flow algorithm dense inverse search perform in comparison to the well-established phase correlation algorithm?</a:t>
            </a:r>
            <a:endParaRPr lang="en-GB" sz="1200" b="1" dirty="0" smtClean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0" indent="0" defTabSz="914354">
              <a:buFont typeface="+mj-lt"/>
              <a:buNone/>
              <a:defRPr/>
            </a:pPr>
            <a:endParaRPr lang="en-US" sz="1200" dirty="0" smtClean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13E67-E512-4A9C-AA02-38710C443BB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13E67-E512-4A9C-AA02-38710C443BB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7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13E67-E512-4A9C-AA02-38710C443BB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54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13E67-E512-4A9C-AA02-38710C443BB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80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13E67-E512-4A9C-AA02-38710C443BB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099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13E67-E512-4A9C-AA02-38710C443BB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55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presentation</a:t>
            </a:r>
            <a:r>
              <a:rPr lang="de-DE" dirty="0" smtClean="0"/>
              <a:t> I </a:t>
            </a:r>
            <a:r>
              <a:rPr lang="de-DE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following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questions</a:t>
            </a:r>
            <a:r>
              <a:rPr lang="de-DE" baseline="0" dirty="0" smtClean="0"/>
              <a:t>,</a:t>
            </a:r>
          </a:p>
          <a:p>
            <a:endParaRPr lang="de-DE" baseline="0" dirty="0" smtClean="0"/>
          </a:p>
          <a:p>
            <a:pPr marL="0" indent="0" defTabSz="914354">
              <a:buFont typeface="+mj-lt"/>
              <a:buNone/>
              <a:defRPr/>
            </a:pPr>
            <a:r>
              <a:rPr lang="de-DE" baseline="0" dirty="0" err="1" smtClean="0"/>
              <a:t>first</a:t>
            </a:r>
            <a:r>
              <a:rPr lang="de-DE" baseline="0" dirty="0" smtClean="0"/>
              <a:t>, </a:t>
            </a:r>
            <a:r>
              <a:rPr lang="en-US" sz="1200" baseline="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c</a:t>
            </a:r>
            <a:r>
              <a:rPr lang="en-US" sz="12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an the method phase correlation investigate both slow and moderate velocities between repeated intervals?</a:t>
            </a:r>
          </a:p>
          <a:p>
            <a:pPr marL="0" indent="0" defTabSz="914354">
              <a:buFont typeface="+mj-lt"/>
              <a:buNone/>
              <a:defRPr/>
            </a:pPr>
            <a:endParaRPr lang="en-US" sz="1200" dirty="0" smtClean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and second, how does the optical flow algorithm dense inverse search perform in comparison to the well-established phase correlation algorithm?</a:t>
            </a:r>
            <a:endParaRPr lang="en-GB" sz="1200" b="1" dirty="0" smtClean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0" indent="0" defTabSz="914354">
              <a:buFont typeface="+mj-lt"/>
              <a:buNone/>
              <a:defRPr/>
            </a:pPr>
            <a:endParaRPr lang="en-US" sz="1200" dirty="0" smtClean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13E67-E512-4A9C-AA02-38710C443BB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85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13E67-E512-4A9C-AA02-38710C443BB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02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13E67-E512-4A9C-AA02-38710C443BB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07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13E67-E512-4A9C-AA02-38710C443BB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13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E2AAC-F6CC-4950-B12B-7FFE8C41A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48AEF4-4CC6-4B06-BE53-C62F8AA06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0F0C32-9653-4643-98F3-95207560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D1669B-51E1-4686-8BC8-50794A95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5217E9-1470-4041-B808-84E904DD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9525DC-0E7C-4120-BA57-18B52B33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923"/>
            <a:ext cx="837362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37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8A394-85CC-4710-8B9B-0C5701DB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A561CF-2389-4091-8343-E64CD6540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8578F2-F8F4-4FEC-9FC7-D4DEE885C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5E26F6-E8FC-491B-B5F4-C98D3A68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2110A1-BEB9-4BC7-9942-631E4D0D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27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74C0897-1838-40F5-B6AE-7D16FB90AF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A82D07-D2F8-45A0-805A-CAC940AC9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B4F254-61F8-42F6-8B41-400A8B16D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96649B-A261-40C0-98EF-FAF05BB2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8BDB4E-E25F-4181-A411-3489171A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45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25454" y="1296000"/>
            <a:ext cx="11345332" cy="50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4267"/>
              </a:lnSpc>
              <a:defRPr lang="de-DE" sz="3333" noProof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425451" y="1978720"/>
            <a:ext cx="11345332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867" baseline="0" noProof="0" dirty="0" smtClean="0">
                <a:solidFill>
                  <a:srgbClr val="000000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2ED14785-0D58-4AC6-8316-BA106522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19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D397E-43AA-4428-9898-86AF7A8F200B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52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E2AAC-F6CC-4950-B12B-7FFE8C41A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48AEF4-4CC6-4B06-BE53-C62F8AA06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0F0C32-9653-4643-98F3-95207560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D1669B-51E1-4686-8BC8-50794A95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5217E9-1470-4041-B808-84E904DD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40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FB27D-BA1A-40F4-A8E0-DF69D381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32CDD9-7C6F-4D8A-A21C-C3F43F910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78AF24-3471-4B44-A211-E163BA31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E8E829-4DA3-4FE2-AB73-ADA78A3B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C106E7-00DE-4706-B0D1-9ADEEC0C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22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40894-503A-4801-8969-811BC75D8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AF7CC3-FB3A-47B3-88A2-371A9DFE8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7D0724-FF59-459E-84C7-CCB58BF17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1E6133-99F7-40A2-A8C4-1868BAE2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AC8229-D76B-44BF-835C-26E28E45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423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0AD12-84D7-4636-95F1-099825E75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BD37E9-00BB-4AD4-B364-7669ABD2C1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7E6243-9636-4A91-8246-F2F212ACB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52DCD3-2BBB-45E5-8B67-92876FC1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996C8A-AD44-47D1-86E0-046510B69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EAC1A8-73D0-4BEC-A385-1E4CF3E17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210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1C11A-1617-4E0E-9886-BE993699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AE4CD3-F288-465F-80C6-21D30B16D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564FDC-1AED-4A9F-A804-F08BEE40F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E3D2A5-7E78-4340-928D-7F190CBAE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EB29C7A-95C1-403B-98EA-F3280D458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B69ECF-C101-4B24-9C58-6038917E0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2924722-4C19-4A1D-B75E-3AB76ED5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F32060E-EF98-46ED-BF82-4682F22C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66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24BF0-9B33-4AA1-BED9-AA98B0F0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D35779-56FA-45CB-BE23-F97930E2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E4526B-7D37-4D2F-A515-F5A226E49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D3991A-E48D-4CE3-A53F-F3EBB438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392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DCFD197-EF85-435D-9A97-1C01652F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A3F82E-B308-4D00-8FD8-B8851D841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D9155A-CE3C-446F-B91F-B5A2A678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00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FB27D-BA1A-40F4-A8E0-DF69D381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32CDD9-7C6F-4D8A-A21C-C3F43F910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78AF24-3471-4B44-A211-E163BA31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E8E829-4DA3-4FE2-AB73-ADA78A3B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C106E7-00DE-4706-B0D1-9ADEEC0C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089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53F0E-2B65-465E-910F-B640D02E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F6F9C2-7C80-4686-9CED-F454FF39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E59720-A0D5-48A8-8329-E501C9929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64DC30-F8E4-4FA5-ADD3-EFBFB3D3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46313A-BDB7-49CA-BEF9-D1D0A85B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225AA5-3240-4A90-AD31-8CA0F609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10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73B3F-1C5F-4898-9FD1-1B9759A9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B9C087C-1C94-458D-A60B-8B01EBF5F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1B3006-2429-4B78-9935-4784DBCBD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BC08D6-3D6C-4B53-A2C4-2297C1C1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52A7E2-B523-44B1-884F-D783DA4E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18E9BF-5784-4D7E-92E4-AF3CB35D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770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8A394-85CC-4710-8B9B-0C5701DB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A561CF-2389-4091-8343-E64CD6540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8578F2-F8F4-4FEC-9FC7-D4DEE885C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5E26F6-E8FC-491B-B5F4-C98D3A68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2110A1-BEB9-4BC7-9942-631E4D0D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285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74C0897-1838-40F5-B6AE-7D16FB90AF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A82D07-D2F8-45A0-805A-CAC940AC9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B4F254-61F8-42F6-8B41-400A8B16D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96649B-A261-40C0-98EF-FAF05BB2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8BDB4E-E25F-4181-A411-3489171A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3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40894-503A-4801-8969-811BC75D8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AF7CC3-FB3A-47B3-88A2-371A9DFE8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7D0724-FF59-459E-84C7-CCB58BF17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1E6133-99F7-40A2-A8C4-1868BAE2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AC8229-D76B-44BF-835C-26E28E45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24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0AD12-84D7-4636-95F1-099825E75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BD37E9-00BB-4AD4-B364-7669ABD2C1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7E6243-9636-4A91-8246-F2F212ACB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52DCD3-2BBB-45E5-8B67-92876FC1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996C8A-AD44-47D1-86E0-046510B69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EAC1A8-73D0-4BEC-A385-1E4CF3E17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19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1C11A-1617-4E0E-9886-BE993699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AE4CD3-F288-465F-80C6-21D30B16D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564FDC-1AED-4A9F-A804-F08BEE40F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E3D2A5-7E78-4340-928D-7F190CBAE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EB29C7A-95C1-403B-98EA-F3280D458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B69ECF-C101-4B24-9C58-6038917E0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2924722-4C19-4A1D-B75E-3AB76ED5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F32060E-EF98-46ED-BF82-4682F22C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318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24BF0-9B33-4AA1-BED9-AA98B0F0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D35779-56FA-45CB-BE23-F97930E2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E4526B-7D37-4D2F-A515-F5A226E49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D3991A-E48D-4CE3-A53F-F3EBB438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95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DCFD197-EF85-435D-9A97-1C01652F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A3F82E-B308-4D00-8FD8-B8851D841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D9155A-CE3C-446F-B91F-B5A2A678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27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53F0E-2B65-465E-910F-B640D02E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F6F9C2-7C80-4686-9CED-F454FF39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E59720-A0D5-48A8-8329-E501C9929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64DC30-F8E4-4FA5-ADD3-EFBFB3D3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46313A-BDB7-49CA-BEF9-D1D0A85B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225AA5-3240-4A90-AD31-8CA0F609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33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73B3F-1C5F-4898-9FD1-1B9759A9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B9C087C-1C94-458D-A60B-8B01EBF5F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1B3006-2429-4B78-9935-4784DBCBD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BC08D6-3D6C-4B53-A2C4-2297C1C1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52A7E2-B523-44B1-884F-D783DA4E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18E9BF-5784-4D7E-92E4-AF3CB35D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00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C3D6A54-957F-4D90-A1EC-93BF5C6B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198ABB-54C0-4DD5-A0CA-B52A23771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711E36-63B4-4578-98CE-4BC1A380F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CBD53-17D6-4576-93C2-C3E5FC30A673}" type="datetimeFigureOut">
              <a:rPr lang="de-DE" smtClean="0"/>
              <a:t>22.05.2022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A8F45F-0A88-4257-92EE-41A62F2F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3148EF-9206-4DA4-9E7F-DA0519858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99E97-BB43-440A-9E18-3277FDBE91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12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>
          <a:xfrm>
            <a:off x="426009" y="428625"/>
            <a:ext cx="954723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Technical University of Munich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TUM School of Engineering and Design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Landslide Research Group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2ED14785-0D58-4AC6-8316-BA1065225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19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D397E-43AA-4428-9898-86AF7A8F200B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8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933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234945" indent="-234945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480472" indent="-245527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717533" indent="-237061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952476" indent="-234945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C3D6A54-957F-4D90-A1EC-93BF5C6B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198ABB-54C0-4DD5-A0CA-B52A23771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711E36-63B4-4578-98CE-4BC1A380F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CBD53-17D6-4576-93C2-C3E5FC30A673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22.05.2022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A8F45F-0A88-4257-92EE-41A62F2F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3148EF-9206-4DA4-9E7F-DA0519858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99E97-BB43-440A-9E18-3277FDBE91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hotomonitoring.com/iris/" TargetMode="External"/><Relationship Id="rId4" Type="http://schemas.openxmlformats.org/officeDocument/2006/relationships/hyperlink" Target="https://www.cee.ed.tum.de/landslides/staff/phd-students/doris-herml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image" Target="../media/image11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25AD6-38B7-45BB-9183-3EF642EE9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4" y="1423000"/>
            <a:ext cx="11517164" cy="501651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testing of optical flow time series analyses based on a fast, high–alpine landslide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data:image/jpeg;base64,/9j/4AAQSkZJRgABAQAAAQABAAD/2wCEAAkGBxAHBhUTEhMRFhMVGRoVFxgXFRYXGRgVHxcZGhYeFxgZHyggHxslGxYVITEjJykuLi46Hh81ODMsOCgtLisBCgoKDg0OGxAQGzUmHiYrLS02Ly4uLy0tLTAyLS0tLTcrLzctMS4rLy01LS8tLTIrLS0tMC01LS01LS0rKysvLf/AABEIAOEA4QMBIgACEQEDEQH/xAAcAAEAAwEBAQEBAAAAAAAAAAAABQYHBAMCCAH/xABIEAABAwIEAwUEBgUICwEAAAABAAIDBBEFBhIhBxMxIkFRYYEUMnGRI0JigqGxFTNyktEIFiRSY6KzwRc3Q1ODk6OkssPTNf/EABkBAQADAQEAAAAAAAAAAAAAAAADBAUCAf/EACgRAQACAQMBBwUBAAAAAAAAAAABAgMEESESEyIxQVFhcQUjM4GhMv/aAAwDAQACEQMRAD8A3FERAREQEREBERAREQEREBERAREQEREBERAREQEREBERAREQEREBERAREQEREBERAREQEREBERAREQEREBERAREQEREBERAREQEREBERAREQEREBERAREQEREBF5e0MMBfqboFyXXFha+q56bWN/gqJU8UoGyERQSvAOxc5rAfMdTY+YupKYr3/zCO+WlP8AUtARZ7FxPa470rgPKUH82hS9Dn+iqTZ/NiP223HzYT+Nl1Onyx4w4rqcU+ErWi8aSrjrItUb2Pb4tII/BeyhT77iIiAiIgIiICIiAiIgIiICIiAiIgIiICIiAiKIzRj8WXMJdM/c+6xl7F7+4fDvJ7gCva1m07Q8taKxvJmTMdPlyj1zO3PuMG73n7I8PEnYfJZPVZlrs8Y1HTBxiildp5cZ+p1cXu6vs0E2O23RVfGMVmxrEHTTO1Pd8mjua0dzR4f5klXngvh3OxWacj9WwMb+083JHmAy33lqxgrp8c3nmzKnUW1GWKRxVMcTMSbhWERUEHZDmjUB9WFuzW/eI+TT4rOYI7qRzViH6WzNPJe7dZY39hvZbb42v6leNKxS4adGOI8/FDmv2mSZ8vB6wQXXayluF70kN1L09HqC5tfZ1XHuiKV0uHza4nuY7xabX+I6EeRV5y5nJtW8RVFmSHZrxsxx8/6rvwPl0Veno9IURWQWUVq1yxymra2KeGzoqNkXMxkkFLO67v8AZOPfb6rj426Hv6eF7ys7JjmltpaGPJGSu8CIi4SCIiAiIgIiICIiAiIgIiICIiAiIgLBOIuYDj2YHaTeGG8cfgd+277xHyDVr+dsTOEZWnlBs7Toae8PcQxpHwLr+i/O60vp+LeZvPwzPqOXaIpHyLXuGh/RmQaifvvLJ6MjAH4tPzWQrXcA7HBqQjvjn/xHj8lZ1nNIj1mFbQ8XmfSJZnTdFLUiiIXKSpnqW6Gix0KsdAW96qNJNZS8FZpCp5K7ruO0Qma8ttsq3XLsnrNQUTVz3THXYyWiXHDP7NiMbx1Y9rvk4H/JbosHpmGqxKJg6vkY35uA/wA1tUmJNjxllP8AWfG+UfBrmNt66yfQqLWRzX9ptFPFv07kRFQXxERAREQEREBERAREQEREBERAREQUDjNOY8txtH15hf4Bjz+dljS2HjVHfAYXeE1vnG/+Cx5beh/Ew9f+b9C1zK39J4QzNG5ayoHr2nj8wsjWs8HJm1WCVNOe52o/svZp/wDWV7rPx7+kxLzQz9ya+sTDMInLthksuCaJ1LUOY73mOLD8QbH8QvSOSysTG6vE7JuGey7GVVgoCOay9xUKGaJYumH1VwuSae64jUJTxyV1U2ONpc950taO8/w779yRXZ7N91t4bYacQzDzSOxANXxeQQwfLUfQLolxz2zjDHpPYjvTfHsP1f8AUcf3QprEp4+HuTNDSDUSXAP9aUjtOt/VYLW+DR3rNsgtM2dKbqTr1fJrnH8lWrHadeTy2mIWpns+jH57xMv0GiIspqiIiAiIgIiICIiAiIgIiICIiAiIgq3EugNfk6awu6O0o+DTd39zWsEX6ikYJYy1wBBBBB7weqwHNGTarAal55bnQAnTI3tDRfbXbdpta99vMrT0GWIiaSy/qGGZmLxCtq58KMT9gzWGE9mdpj8tXvMP90t+8qYvSnndTVDXsNnMcHNPg4G4PzC0MlOuk19Wdiv0Xi3otPE7C/0Zm2Qgdia0zfidn+usOPqFVg5a5nWmbnDI8dZCLvjHMsNzp6TM+ILb/d81j6i0t+rHtPjHCbV06cm8eE8vcSL7Eq86WnkrJtEbHvcfqsaXH5DdXjL/AAxq65wdUkQM8NnSEfAbN9T6KTJkpSO9KPHivk4rCqUFLLiVWIoWOfI7o0fmT0A8zsFq2DYTS8P8IdU1Tg6cixI3Nz0jhB6k23Plc2A2+K3G8MyBSGKnaHz97WkFxP8AbSd3w89gssx/HajMFdzJ3XPRrRs1g8Gju/M96q9/Ue1P7K13NN73/kPvMuPS5ixQzSbdzGA3DGdwHj5nvPyVi4QUBqc0mS20MbnX+07sAeoL/kqOty4W4GcJy4HvFpJyJD4hlvowfQl33iu9VaMeHpj4caStsubqny5XJERYjcEREBERAREQEREBERAREQEREBERAXhXTOp6Rz2MMhaL6AQHO8Q2+2q3QG1/EL3RBnj8Uy9mBx5zI45D73MY6F9/tPZYX+8vj+Y2CV28VRYf2dRG7/yDl0Z9yAMZcZ6bS2fq5vRsvr3P8+h77dVj1XSvo6gxyMcx7di1wsR6FamCkZI+3eY9mVnvOOfuUifdvuWMJpctUzooqhz2vcCGySRmzjt2dIHXbbyUdiGWsEy+3nTxRta522syPbqNzZrLkdAdrdyw4dk3GxWv5OzNBm/CjRVtjKW6d9uaB0c090gtf0uO8DnLp74+/wBUzHntxLvDqaZO50xE+W/MP5U8SsOwqHRSQOd4BrGwx/lf+6qZj3ECvxgFofyYz9WK7SR9p/vH0sD4Lyzhk2oy1OTYvpyezKB08BIPqu/A93gKyrWHBh26q8+8qmfUZ9+m3HwIiueTMgz469skwdFT9bnZ8g+wD0H2j6X7p8mStI3tKvjx2yTtWHzw6ykcfxESyN/o0R7V+kjuoYPLoT5bd63PovCho48PpGxRNDI2CzWjoB/Hvv3r3WHqM85bb+Te0+CMNdo8RERQJxERAREQEREBERAREQEREBERAREQEREBReOZfpceh0zxNdbo7o9v7LhuPh0Uoi9iZid4eTETG0spxbhK9riaWdpHc2YWP77BY/uhVybh/itLLdsBNjcOZJHsR0I7QcD6LeUVuuuyx48qltDimd44+FKylX4q6MQ11I57CNPN1RXt0+kYXdoeY38j1XxjnDGixBxdCXU7j3NGpl/2D0+AICvCKHt7Rbqrx8JuwrNem/PyqeX+H1Dgzg4tM0g3DpbEA/ZZ7o+JuR4q2Iijve153tO7ulK0jasbCIi5diIiAiIgIiICIiAiIgIi4sXxanwWiMtRKyKMbanG1z4AdSfIboO1FnzuMeEXJa6ocwdXiB+n8bH8FaqHMlLX5cNdE8upwx8mrQ4HSzVrs1wBuCxw9EEuizw8Z8FB/Wzf8l/8FaMqZqpc2UTpaVznMY7QS5pb2rA9D5EIJtFVMw8Q8OwGv5D5HyT/AO6hYZXg9bG2wNt7E3X8y9xFw3H6/kMkfHP0EUzDG8nwF9ifK9/JBbEUbmHHIMu4W6oqHFsbSASGlxuTYbN36lU4cZ8GMltc4/4L/wAuv4INDRR2BY5S5goebSysljvYkXBDutnNNi11iNiAdwqpVcXcIpalzHSTamOLHWhee0CQdwPEFBfEVQy7xIw3MeKtp6d8pkcHEB0T2izRc7nyC6s1Z6w/Krw2olPMI1CNjS9+nxIGzR8SLoLKipeWeJ2G5kxNsELphK++hr4yNVmlx7TbgdlpO5HRdGZOImHZaxPkVD5RIGh9mxucNJvbcfAoLYioMPGDB5pQ0STXcQ0fQvG5Nh3K/ICKnHibhYx32TmSc3m8j9W/TzNei2u1ratr9FcUBFQsQ4vYRh9W+N0kxcxzmOtC+2ppIO5tfcFSmWuIOGZlqRHBP9Kdwx7XRudtc6dQs7YE2BJ2QWlF5VdTHR0zpJHtYxou5ziGtaPEk7AKhV3GTB6WbSHzSd2pkR0+hfpv6INCRVag4gYfX5clrWPk5MBDZLxvDmk6bC1t/eb0v1Utl3HYMx4U2opy4xuLgC5pabtJadjv1BQSaKu5tznRZRMftTnt5uos0sc/3dOq9unvtViQEREBZJgdEziLxCqqiqHMpKF3IgidvGX6iHOc3ofc1EHrqYDcNstbWUcKJxgmccSw+XsyGYzR36vZck2+46J3qfAoNVjjEcYa0AAbAAWAHkFD5tjbFk2sDQAPZ59gLDeN5Ow81z5oydT5mnY6Z9Q0sBaOVKYwQTfe3Xos/wCG8jpOEuJ6nPdZ1U0Fzi42FLH3lBNcIcbo6Lh7TslqaZjwZrtfLG1wvUSkXBNxcEFTeeM1R4ZkeoqqaWN7gBGx8bmvDZXlrAbgkXbrDreSqvCvJWG4xkSCaelhklcZdT3A3Np5Gtvv3NAHopPiVlWCj4Y1MNHC2NjS2oLGXt2XNMh/caT6IJDhTluPA8rRSFt6ipY2aaR27yXjUGlx3s0EC3jc9SV48Xctx4xlWWcDTUUrTNHINnAM7T23G9i0G3gbHuUzw/xVmM5NppWkE8prHgfVkYA14/eB9LLw4mYqzCMjVT3EAvidCzzkkaWNt87/AABQUfN+NOzDwKjqH7yOMTXnxeycMefUsJ9VPZBoqB/DGndVR0vLMbjI6Vsdra3XLi781Vsaw1+F/wAn2JjwQ5zo5SDsRzKjmNBHiGuC48B4TU+PZEjq45Jm1b43PaCWGMvBcACNOoA2Avq2vffoj12cBInfzgrnQ6vZNmtJvueY4w9frCMm/f2hfqoXh3Jh0ed679Ieycu8uj2gRluv2g+7zNr2v0V14CZg/SeXH0xawOpi0jSxrNUb7lpcGgAv1NeCep2JuSSaVw7y1SZozvXR1TC9jDK9oD3ss72gjqwg9EGu5efgc+I/0EYaZ2tJ+gbBzA3YON2C4G4B+KyKOppsI4x1L8WZqjMkpYXs1tbqcDTvLd7sEQ0jY2NvAka/lzIeHZaxAzU0TmSFpZcyyv7JIJFnuI6tC68y5Uoc0QhtVC15bs14Ja9v7L22IHl08kePrCaPDqyRtVTMpHOsWtmibGTY9RrZ+SyPiC6BvGyA1HK5GmHmc3Ty9H0l9era3TquQUL+G3FWCCmme+KcwhzTa7o5JDHpkAsC5pBcHWHUed+viDQR4rxsgglBdHI2FrwCW3b9J3tII6dyC/0s2WZqlrY/0MZHOAYGtpi4vJGkNsL3vayseZsWbgWX56g/7KNzwPF1uyPV1h6qvUXCzB6GsZKyB4fG5sjTz5jZzXBzTYvsdwOqr/8AKBxj2XL0NK09qok1OA7447H/ABHRfIoMyky3IeGYxHfmmrN376uURo1X8faAfmv0XlTFxj2W4KkW+lja5wHc+1nj0cHD0WTvwXMzspewGko/ZuWI7XZrsNwb8y2u41Xt17lLfyfMZ9owOalcd4X8xg/s5L3Ho9rz94I9Q/COnjqOIOJcxrHAGQjU0Gx9pd0uuTiTSU3+kmjZhojFTqYZBCBYSiRpYSG7BwaHF3kASo/JuT6bOWda+KodK1sb5XtMZaDczuG+prhayksBpv8ARpxXZS9iSCoDGNe5jeYGSEtjIcBdpErS11uy4bkdLB3cXK6bMmeKfCYnlsd49fgZH76nDvDI+0B5nyWl4JkrDcEoxHFTQmwsXvY18j/N73C5+HQdwCyniBL/ADX4zQ1kgPKfypSbE9kM5EtvEtA1W8x4rcqedlTA17HNcxwDmuaQQWncEEdQjxSuJWGQYXw2rWwRRRNcGvcI2NYC8yRgkhotcho38lBcIs2YfhOR44p6qnikD5SWPka1wBkcRcHxBBVn4t/6uqv9lv8AiMVH4X8PcNzFk+OoqInulc+QEiWVos2RzW7NcB0AQQ/HrHqTHDSezTxTaGz6+W4O06uTpvbpfS75Fb8Oi/O3GrKVHlT2YUrHM5rZi+8j3308rT75Nvfd0X6JHRB/UREBVPOmQ6fNMjJdckFVH+rniNni24DvEAkkbgjexFyrYiDPGZXzCxugY0zR01GjiL7ev8VJZdyKMByZUUTZy91QJS6VzAAHyRCO4YD7o0g21X67q4ogzLCOH+MYLh7YKfGRHEy+loo4zbU4udu5xO7nE9e9W3K2E12HRyitrfbNenR9AyLQBq1CzfevcdfBWBEGdP4d1OCYg+XCK40rJDd8D4xLFf7N+nyJ7r2sF9wcO58WxNk2L1hrOWbxwNjEUIP2mj3u7uF+huNloSIK9nvLZzXlx9KJBEXOY7UW67aXB3u3Hh4rpyjgpy7lyGlLxIYmluoN037RPu3NuviphEFEydw+dlbNVRUsqGuhn1jk8rTpDpNbO1qN9O7eg6lVx3B6rixOWaDE3wmV73HlxyMNnPLtJcyUXAJWvIgzrLHD/EMHx2KeXFqieNhJdE7naX3a5ovqlcNiQencuHEuGmJMxeaajxWWITSPlLDzGgF7i4+4/SdyfqjuWpogzrJ3C1uDY0KyrqX1VSDdpcCGh1tOpxc5znuA2BJsPC4BHxnbhnNmTM/tkVZ7O4MY1to3FzS2+7XtkaQe0tIRBkp4WYrb/wDcqv8AuP8A7qezJw9fmDONPVyVI5UHKAh5ZOrQ/Wbv127Tuu3QBXxEBULLPDx2Xc7S1sdQ3lTc28PKIs17tYAfqt2XAW7PTZX1EFHyVkJ2WMyVVUZxIKjV2BGW6dUhf72o3626BfPETh87N9fBNHUCCSEEauXzL9prmW7TbFrg49/VXpEEFmvKtNmzCxDUt3G7Xs2ex9rEsJv8jcHvWdwcJsTwq7KTFpI4jfsjnR2v9lkmm/mLei2FEFCpMhVIyPU0M1c+aSofr5z2vcWfq9u1IS4fR+I6qdyJlw5Uy2ylMglLXPdrDdF9Ty73bnpfxVgRBRuJuQHZ4MGmoEPJEgN4zJq18v7TbW5f4q8jYIiAiIgIiICIiAiIgIiICIiAiIgIiICIiAiIgIiICIiAiIgIiICIiAiIgIiICIiAiIgIiICIiAiIgIiICIiAiIgIiICIiAiIgIiICIiAiIgIiICIiAiIgIiICIiAiIgIiICIiAiIgIiICIiAiIgIiICIiAiIg//Z">
            <a:extLst>
              <a:ext uri="{FF2B5EF4-FFF2-40B4-BE49-F238E27FC236}">
                <a16:creationId xmlns:a16="http://schemas.microsoft.com/office/drawing/2014/main" id="{CC08FA35-148D-4EEB-A096-8C5D78E1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24" y="0"/>
            <a:ext cx="1307976" cy="13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3402E04-78E6-48D8-ACF3-31B5CFCC4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145" y="234637"/>
            <a:ext cx="2482855" cy="8369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69AAD22-B8D7-464C-913F-B19EEC91B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54" y="234637"/>
            <a:ext cx="836925" cy="83692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 rot="16200000">
            <a:off x="9110069" y="3686433"/>
            <a:ext cx="56483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ttps</a:t>
            </a:r>
            <a:r>
              <a:rPr kumimoji="0" lang="de-D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://mk0dronepartsce3qt48.kinstacdn.com/wp-content/uploads/2020/01/dji-phantom-4-pro-v2-4.jpg; 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6862032" y="3087518"/>
            <a:ext cx="4967894" cy="3558981"/>
            <a:chOff x="2956138" y="4337110"/>
            <a:chExt cx="4155139" cy="297672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138" y="4415969"/>
              <a:ext cx="4155139" cy="2897866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274" y="4337110"/>
              <a:ext cx="1428313" cy="1428312"/>
            </a:xfrm>
            <a:prstGeom prst="rect">
              <a:avLst/>
            </a:prstGeom>
          </p:spPr>
        </p:pic>
      </p:grpSp>
      <p:sp>
        <p:nvSpPr>
          <p:cNvPr id="14" name="Textfeld 13"/>
          <p:cNvSpPr txBox="1"/>
          <p:nvPr/>
        </p:nvSpPr>
        <p:spPr>
          <a:xfrm>
            <a:off x="170772" y="6085062"/>
            <a:ext cx="5376257" cy="561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European </a:t>
            </a:r>
            <a:r>
              <a:rPr lang="en-US" sz="1600" dirty="0">
                <a:solidFill>
                  <a:prstClr val="black"/>
                </a:solidFill>
              </a:rPr>
              <a:t>Geosciences Union General Assembly </a:t>
            </a:r>
            <a:r>
              <a:rPr lang="en-US" sz="1600" dirty="0" smtClean="0">
                <a:solidFill>
                  <a:prstClr val="black"/>
                </a:solidFill>
              </a:rPr>
              <a:t>2022,</a:t>
            </a:r>
          </a:p>
          <a:p>
            <a:pPr lvl="0">
              <a:lnSpc>
                <a:spcPct val="114000"/>
              </a:lnSpc>
              <a:defRPr/>
            </a:pPr>
            <a:r>
              <a:rPr lang="de-DE" sz="1600" dirty="0"/>
              <a:t>Vienna, Austria</a:t>
            </a:r>
            <a:endParaRPr kumimoji="0" lang="en-GB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612A4F3-5E85-48B1-90DA-1CFDC03C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8269" y="351594"/>
            <a:ext cx="3451289" cy="60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2C653E5-BD30-4B74-95D9-A28AF4C3348E}"/>
              </a:ext>
            </a:extLst>
          </p:cNvPr>
          <p:cNvSpPr txBox="1"/>
          <p:nvPr/>
        </p:nvSpPr>
        <p:spPr>
          <a:xfrm>
            <a:off x="53112" y="4071937"/>
            <a:ext cx="66315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Doris Hermle</a:t>
            </a:r>
            <a:r>
              <a:rPr lang="de-DE" sz="2000" b="0" i="0" baseline="30000" dirty="0">
                <a:solidFill>
                  <a:srgbClr val="000000"/>
                </a:solidFill>
                <a:latin typeface="Avenir Next LT Pro" panose="020B0504020202020204" pitchFamily="34" charset="0"/>
              </a:rPr>
              <a:t>1</a:t>
            </a:r>
            <a:r>
              <a:rPr lang="de-DE" sz="20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, Michele Gaeta</a:t>
            </a:r>
            <a:r>
              <a:rPr lang="de-DE" sz="2000" baseline="30000" dirty="0">
                <a:solidFill>
                  <a:srgbClr val="000000"/>
                </a:solidFill>
                <a:latin typeface="Avenir Next LT Pro" panose="020B0504020202020204" pitchFamily="34" charset="0"/>
              </a:rPr>
              <a:t>2</a:t>
            </a:r>
            <a:r>
              <a:rPr lang="de-DE" sz="2000" dirty="0">
                <a:solidFill>
                  <a:srgbClr val="000000"/>
                </a:solidFill>
                <a:latin typeface="Avenir Next LT Pro" panose="020B0504020202020204" pitchFamily="34" charset="0"/>
              </a:rPr>
              <a:t>, Michael Krautblatter</a:t>
            </a:r>
            <a:r>
              <a:rPr lang="de-DE" sz="2000" baseline="30000" dirty="0">
                <a:solidFill>
                  <a:srgbClr val="000000"/>
                </a:solidFill>
                <a:latin typeface="Avenir Next LT Pro" panose="020B0504020202020204" pitchFamily="34" charset="0"/>
              </a:rPr>
              <a:t>1</a:t>
            </a:r>
            <a:r>
              <a:rPr lang="de-DE" sz="2000" b="0" i="0" dirty="0" smtClean="0">
                <a:solidFill>
                  <a:srgbClr val="000000"/>
                </a:solidFill>
                <a:latin typeface="Avenir Next LT Pro" panose="020B0504020202020204" pitchFamily="34" charset="0"/>
              </a:rPr>
              <a:t> </a:t>
            </a:r>
            <a:r>
              <a:rPr lang="de-DE" sz="20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Paolo </a:t>
            </a:r>
            <a:r>
              <a:rPr lang="de-DE" sz="2000" b="0" i="0" dirty="0" smtClean="0">
                <a:solidFill>
                  <a:srgbClr val="000000"/>
                </a:solidFill>
                <a:latin typeface="Avenir Next LT Pro" panose="020B0504020202020204" pitchFamily="34" charset="0"/>
              </a:rPr>
              <a:t>Mazzanti</a:t>
            </a:r>
            <a:r>
              <a:rPr lang="de-DE" sz="2000" baseline="30000" dirty="0" smtClean="0">
                <a:solidFill>
                  <a:srgbClr val="000000"/>
                </a:solidFill>
                <a:latin typeface="Avenir Next LT Pro" panose="020B0504020202020204" pitchFamily="34" charset="0"/>
              </a:rPr>
              <a:t>2</a:t>
            </a:r>
            <a:r>
              <a:rPr lang="de-DE" sz="2000" b="0" i="0" dirty="0" smtClean="0">
                <a:solidFill>
                  <a:srgbClr val="000000"/>
                </a:solidFill>
                <a:latin typeface="Avenir Next LT Pro" panose="020B0504020202020204" pitchFamily="34" charset="0"/>
              </a:rPr>
              <a:t> </a:t>
            </a:r>
            <a:r>
              <a:rPr lang="de-DE" sz="2000" b="0" i="0" dirty="0" err="1">
                <a:solidFill>
                  <a:srgbClr val="000000"/>
                </a:solidFill>
                <a:latin typeface="Avenir Next LT Pro" panose="020B0504020202020204" pitchFamily="34" charset="0"/>
              </a:rPr>
              <a:t>and</a:t>
            </a:r>
            <a:r>
              <a:rPr lang="de-DE" sz="20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 </a:t>
            </a:r>
            <a:r>
              <a:rPr lang="de-DE" sz="2000" dirty="0">
                <a:solidFill>
                  <a:srgbClr val="000000"/>
                </a:solidFill>
                <a:latin typeface="Avenir Next LT Pro" panose="020B0504020202020204" pitchFamily="34" charset="0"/>
              </a:rPr>
              <a:t>Markus </a:t>
            </a:r>
            <a:r>
              <a:rPr lang="de-DE" sz="2000" dirty="0" smtClean="0">
                <a:solidFill>
                  <a:srgbClr val="000000"/>
                </a:solidFill>
                <a:latin typeface="Avenir Next LT Pro" panose="020B0504020202020204" pitchFamily="34" charset="0"/>
              </a:rPr>
              <a:t>Keuschnig</a:t>
            </a:r>
            <a:r>
              <a:rPr lang="de-DE" sz="2000" baseline="30000" dirty="0" smtClean="0">
                <a:solidFill>
                  <a:srgbClr val="000000"/>
                </a:solidFill>
                <a:latin typeface="Avenir Next LT Pro" panose="020B0504020202020204" pitchFamily="34" charset="0"/>
              </a:rPr>
              <a:t>3</a:t>
            </a:r>
            <a:endParaRPr lang="de-DE" sz="2000" baseline="3000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  <a:p>
            <a:r>
              <a:rPr lang="en-US" sz="1600" baseline="30000" dirty="0">
                <a:solidFill>
                  <a:srgbClr val="000000"/>
                </a:solidFill>
                <a:latin typeface="Avenir Next LT Pro" panose="020B0504020202020204" pitchFamily="34" charset="0"/>
              </a:rPr>
              <a:t>1</a:t>
            </a:r>
            <a:r>
              <a:rPr lang="en-US" sz="16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Technical University of Munich</a:t>
            </a:r>
            <a:r>
              <a:rPr lang="en-US" sz="1600" dirty="0">
                <a:solidFill>
                  <a:srgbClr val="000000"/>
                </a:solidFill>
                <a:latin typeface="Avenir Next LT Pro" panose="020B0504020202020204" pitchFamily="34" charset="0"/>
              </a:rPr>
              <a:t>, TUM School of Engineering and Design, </a:t>
            </a:r>
            <a:r>
              <a:rPr lang="en-US" sz="16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Landslides Research Group, </a:t>
            </a:r>
            <a:r>
              <a:rPr lang="de-DE" sz="1600" b="0" i="0" dirty="0" err="1">
                <a:solidFill>
                  <a:srgbClr val="000000"/>
                </a:solidFill>
                <a:latin typeface="Avenir Next LT Pro" panose="020B0504020202020204" pitchFamily="34" charset="0"/>
              </a:rPr>
              <a:t>Munich</a:t>
            </a:r>
            <a:r>
              <a:rPr lang="de-DE" sz="16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; </a:t>
            </a:r>
            <a:r>
              <a:rPr lang="de-DE" sz="1600" baseline="30000" dirty="0">
                <a:solidFill>
                  <a:srgbClr val="000000"/>
                </a:solidFill>
                <a:latin typeface="Avenir Next LT Pro" panose="020B0504020202020204" pitchFamily="34" charset="0"/>
              </a:rPr>
              <a:t>2</a:t>
            </a:r>
            <a:r>
              <a:rPr lang="de-DE" sz="16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NHAZCA </a:t>
            </a:r>
            <a:r>
              <a:rPr lang="de-DE" sz="1600" b="0" i="0" dirty="0" err="1">
                <a:solidFill>
                  <a:srgbClr val="000000"/>
                </a:solidFill>
                <a:latin typeface="Avenir Next LT Pro" panose="020B0504020202020204" pitchFamily="34" charset="0"/>
              </a:rPr>
              <a:t>S.r.l</a:t>
            </a:r>
            <a:r>
              <a:rPr lang="de-DE" sz="16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., </a:t>
            </a:r>
            <a:r>
              <a:rPr lang="de-DE" sz="1600" b="0" i="0" dirty="0" err="1">
                <a:solidFill>
                  <a:srgbClr val="000000"/>
                </a:solidFill>
                <a:latin typeface="Avenir Next LT Pro" panose="020B0504020202020204" pitchFamily="34" charset="0"/>
              </a:rPr>
              <a:t>Rome</a:t>
            </a:r>
            <a:r>
              <a:rPr lang="de-DE" sz="16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; </a:t>
            </a:r>
            <a:r>
              <a:rPr lang="de-DE" sz="1600" baseline="30000" dirty="0">
                <a:solidFill>
                  <a:srgbClr val="000000"/>
                </a:solidFill>
                <a:latin typeface="Avenir Next LT Pro" panose="020B0504020202020204" pitchFamily="34" charset="0"/>
              </a:rPr>
              <a:t>3</a:t>
            </a:r>
            <a:r>
              <a:rPr lang="de-DE" sz="16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GEORESEARCH Forschungsgesellschaft mbH, </a:t>
            </a:r>
            <a:r>
              <a:rPr lang="de-DE" sz="1600" b="0" i="0" dirty="0" err="1">
                <a:solidFill>
                  <a:srgbClr val="000000"/>
                </a:solidFill>
                <a:latin typeface="Avenir Next LT Pro" panose="020B0504020202020204" pitchFamily="34" charset="0"/>
              </a:rPr>
              <a:t>Puch</a:t>
            </a:r>
            <a:r>
              <a:rPr lang="de-DE" sz="1600" b="0" i="0" dirty="0">
                <a:solidFill>
                  <a:srgbClr val="000000"/>
                </a:solidFill>
                <a:latin typeface="Avenir Next LT Pro" panose="020B0504020202020204" pitchFamily="34" charset="0"/>
              </a:rPr>
              <a:t>, Austria</a:t>
            </a:r>
            <a:endParaRPr lang="de-DE" sz="1600" dirty="0">
              <a:latin typeface="Avenir Next LT Pro" panose="020B05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380D683-1024-457E-8BEB-8251081D9C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23" y="6543908"/>
            <a:ext cx="837362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93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B7E0C865-F073-4986-AEEF-24C5ABFFF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>
          <a:xfrm>
            <a:off x="2" y="3"/>
            <a:ext cx="12191980" cy="6857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EF9D7166-4AA4-49BC-922B-EA0D36DA5F51}"/>
              </a:ext>
            </a:extLst>
          </p:cNvPr>
          <p:cNvSpPr txBox="1">
            <a:spLocks/>
          </p:cNvSpPr>
          <p:nvPr/>
        </p:nvSpPr>
        <p:spPr>
          <a:xfrm>
            <a:off x="9058659" y="234649"/>
            <a:ext cx="2647229" cy="6376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F277FE55-BCD9-4D87-ABA6-EAA5249BD3A4}"/>
              </a:ext>
            </a:extLst>
          </p:cNvPr>
          <p:cNvSpPr txBox="1">
            <a:spLocks/>
          </p:cNvSpPr>
          <p:nvPr/>
        </p:nvSpPr>
        <p:spPr>
          <a:xfrm>
            <a:off x="14106" y="1065863"/>
            <a:ext cx="331316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4000" b="1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RESULTS</a:t>
            </a:r>
          </a:p>
          <a:p>
            <a:pPr algn="r"/>
            <a:r>
              <a:rPr lang="de-DE" sz="40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MULTIPLE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/>
          <a:stretch/>
        </p:blipFill>
        <p:spPr>
          <a:xfrm>
            <a:off x="4116637" y="1320800"/>
            <a:ext cx="7589251" cy="41405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97D0340-C599-4FA4-BBC7-E05D32BEF1E9}"/>
              </a:ext>
            </a:extLst>
          </p:cNvPr>
          <p:cNvSpPr txBox="1"/>
          <p:nvPr/>
        </p:nvSpPr>
        <p:spPr>
          <a:xfrm>
            <a:off x="4116637" y="865808"/>
            <a:ext cx="2893763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prstClr val="white"/>
                </a:solidFill>
                <a:latin typeface="Avenir Next LT Pro" panose="020B0504020202020204" pitchFamily="34" charset="0"/>
              </a:rPr>
              <a:t>IRIS Phase Correlation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97D0340-C599-4FA4-BBC7-E05D32BEF1E9}"/>
              </a:ext>
            </a:extLst>
          </p:cNvPr>
          <p:cNvSpPr txBox="1"/>
          <p:nvPr/>
        </p:nvSpPr>
        <p:spPr>
          <a:xfrm>
            <a:off x="8094385" y="874055"/>
            <a:ext cx="2893763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prstClr val="white"/>
                </a:solidFill>
                <a:latin typeface="Avenir Next LT Pro" panose="020B0504020202020204" pitchFamily="34" charset="0"/>
              </a:rPr>
              <a:t>IRIS Optical Flow (DIS)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80D683-1024-457E-8BEB-8251081D9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23" y="6543908"/>
            <a:ext cx="837362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B7E0C865-F073-4986-AEEF-24C5ABFFF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>
          <a:xfrm>
            <a:off x="2" y="3"/>
            <a:ext cx="12191980" cy="6857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EF9D7166-4AA4-49BC-922B-EA0D36DA5F51}"/>
              </a:ext>
            </a:extLst>
          </p:cNvPr>
          <p:cNvSpPr txBox="1">
            <a:spLocks/>
          </p:cNvSpPr>
          <p:nvPr/>
        </p:nvSpPr>
        <p:spPr>
          <a:xfrm>
            <a:off x="9058659" y="234649"/>
            <a:ext cx="2647229" cy="6376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F277FE55-BCD9-4D87-ABA6-EAA5249BD3A4}"/>
              </a:ext>
            </a:extLst>
          </p:cNvPr>
          <p:cNvSpPr txBox="1">
            <a:spLocks/>
          </p:cNvSpPr>
          <p:nvPr/>
        </p:nvSpPr>
        <p:spPr>
          <a:xfrm>
            <a:off x="14106" y="1065863"/>
            <a:ext cx="331316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4000" b="1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TIME SERIES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74" y="1244224"/>
            <a:ext cx="7943646" cy="47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7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B7E0C865-F073-4986-AEEF-24C5ABFFF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>
          <a:xfrm>
            <a:off x="2" y="3"/>
            <a:ext cx="12191980" cy="6857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F277FE55-BCD9-4D87-ABA6-EAA5249BD3A4}"/>
              </a:ext>
            </a:extLst>
          </p:cNvPr>
          <p:cNvSpPr txBox="1">
            <a:spLocks/>
          </p:cNvSpPr>
          <p:nvPr/>
        </p:nvSpPr>
        <p:spPr>
          <a:xfrm>
            <a:off x="3" y="1065863"/>
            <a:ext cx="2865951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54">
              <a:defRPr/>
            </a:pPr>
            <a:r>
              <a:rPr lang="de-DE" dirty="0">
                <a:solidFill>
                  <a:schemeClr val="bg1"/>
                </a:solidFill>
                <a:latin typeface="Avenir Next LT Pro" panose="020B0504020202020204" pitchFamily="34" charset="0"/>
              </a:rPr>
              <a:t>!</a:t>
            </a:r>
          </a:p>
        </p:txBody>
      </p:sp>
      <p:sp>
        <p:nvSpPr>
          <p:cNvPr id="4" name="Rechteck 3"/>
          <p:cNvSpPr/>
          <p:nvPr/>
        </p:nvSpPr>
        <p:spPr>
          <a:xfrm>
            <a:off x="4656139" y="2"/>
            <a:ext cx="7535863" cy="6836985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de-D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F9D7166-4AA4-49BC-922B-EA0D36DA5F51}"/>
              </a:ext>
            </a:extLst>
          </p:cNvPr>
          <p:cNvSpPr txBox="1">
            <a:spLocks/>
          </p:cNvSpPr>
          <p:nvPr/>
        </p:nvSpPr>
        <p:spPr>
          <a:xfrm>
            <a:off x="5130433" y="165100"/>
            <a:ext cx="6673049" cy="64896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914354"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Can the method phase </a:t>
            </a:r>
            <a:r>
              <a:rPr lang="en-US" sz="2400" dirty="0">
                <a:solidFill>
                  <a:srgbClr val="FFFFFF"/>
                </a:solidFill>
                <a:latin typeface="Avenir Next LT Pro" panose="020B0504020202020204" pitchFamily="34" charset="0"/>
              </a:rPr>
              <a:t>correlation </a:t>
            </a: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investigate both slow and moderate velocities between repeated intervals?</a:t>
            </a:r>
          </a:p>
          <a:p>
            <a:pPr marL="457200" lvl="1" indent="0" defTabSz="914354">
              <a:buNone/>
              <a:defRPr/>
            </a:pPr>
            <a:endParaRPr lang="en-US" sz="500" dirty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457200" lvl="1" indent="0" defTabSz="914354">
              <a:buNone/>
              <a:defRPr/>
            </a:pPr>
            <a:r>
              <a:rPr lang="en-US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	</a:t>
            </a:r>
            <a:r>
              <a:rPr lang="en-US" sz="2000" b="1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Yes</a:t>
            </a:r>
            <a:r>
              <a:rPr lang="en-US" sz="20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, the area-based phase correlation 	algorithm can </a:t>
            </a:r>
            <a:r>
              <a:rPr lang="en-US" sz="2000" b="1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investigate these velocities</a:t>
            </a:r>
            <a:r>
              <a:rPr lang="en-US" sz="20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.</a:t>
            </a:r>
          </a:p>
          <a:p>
            <a:pPr marL="514350" indent="-514350" defTabSz="914354">
              <a:buFont typeface="+mj-lt"/>
              <a:buAutoNum type="romanUcPeriod"/>
              <a:defRPr/>
            </a:pPr>
            <a:endParaRPr lang="en-US" sz="2400" dirty="0" smtClean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514350" indent="-514350" defTabSz="914354"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How </a:t>
            </a:r>
            <a:r>
              <a:rPr lang="en-US" sz="2400" dirty="0">
                <a:solidFill>
                  <a:srgbClr val="FFFFFF"/>
                </a:solidFill>
                <a:latin typeface="Avenir Next LT Pro" panose="020B0504020202020204" pitchFamily="34" charset="0"/>
              </a:rPr>
              <a:t>does the </a:t>
            </a: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optical flow algorithm dense inverse search </a:t>
            </a:r>
            <a:r>
              <a:rPr lang="en-US" sz="2400" dirty="0">
                <a:solidFill>
                  <a:srgbClr val="FFFFFF"/>
                </a:solidFill>
                <a:latin typeface="Avenir Next LT Pro" panose="020B0504020202020204" pitchFamily="34" charset="0"/>
              </a:rPr>
              <a:t>perform in comparison to the well-established </a:t>
            </a: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phase correlation </a:t>
            </a:r>
            <a:r>
              <a:rPr lang="en-US" sz="2400" dirty="0">
                <a:solidFill>
                  <a:srgbClr val="FFFFFF"/>
                </a:solidFill>
                <a:latin typeface="Avenir Next LT Pro" panose="020B0504020202020204" pitchFamily="34" charset="0"/>
              </a:rPr>
              <a:t>algorithm</a:t>
            </a: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?</a:t>
            </a:r>
          </a:p>
          <a:p>
            <a:pPr marL="457200" lvl="1" indent="0" defTabSz="914354">
              <a:buNone/>
              <a:defRPr/>
            </a:pPr>
            <a:endParaRPr lang="en-US" sz="500" dirty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457200" lvl="1" indent="0" defTabSz="914354"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	Optical flow does not have an upper limit of 	displacements and </a:t>
            </a:r>
            <a:r>
              <a:rPr lang="en-US" sz="2000" b="1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performs very well </a:t>
            </a:r>
            <a:r>
              <a:rPr lang="en-US" sz="20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compared 	to phase correlation. </a:t>
            </a:r>
          </a:p>
          <a:p>
            <a:pPr marL="457200" lvl="1" indent="0" defTabSz="914354">
              <a:buNone/>
              <a:defRPr/>
            </a:pPr>
            <a:r>
              <a:rPr lang="en-US" sz="2000" dirty="0">
                <a:solidFill>
                  <a:srgbClr val="FFFFFF"/>
                </a:solidFill>
                <a:latin typeface="Avenir Next LT Pro" panose="020B0504020202020204" pitchFamily="34" charset="0"/>
              </a:rPr>
              <a:t>	</a:t>
            </a:r>
            <a:r>
              <a:rPr lang="en-US" sz="20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However severe surface changes leading to 	decorrelation with phase correlation are 	</a:t>
            </a:r>
            <a:r>
              <a:rPr lang="en-US" sz="2000" b="1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underrepresented</a:t>
            </a:r>
            <a:r>
              <a:rPr lang="en-US" sz="20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 with no sign of noise, thus 	must be </a:t>
            </a:r>
            <a:r>
              <a:rPr lang="en-US" sz="2000" b="1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handled with caution</a:t>
            </a:r>
            <a:r>
              <a:rPr lang="en-US" sz="20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.</a:t>
            </a:r>
            <a:endParaRPr lang="en-US" sz="2000" dirty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971550" lvl="1" indent="-514350" defTabSz="914354">
              <a:buFont typeface="+mj-lt"/>
              <a:buAutoNum type="romanUcPeriod"/>
              <a:defRPr/>
            </a:pPr>
            <a:endParaRPr lang="en-GB" sz="2000" b="1" dirty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06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Berg, Schnee enthält.&#10;&#10;Automatisch generierte Beschreibung">
            <a:extLst>
              <a:ext uri="{FF2B5EF4-FFF2-40B4-BE49-F238E27FC236}">
                <a16:creationId xmlns:a16="http://schemas.microsoft.com/office/drawing/2014/main" id="{DAF0020E-3A69-493C-94B2-FE4EDA16D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132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38E37B69-8BC6-44A0-B159-FE4C27BC0ABA}"/>
              </a:ext>
            </a:extLst>
          </p:cNvPr>
          <p:cNvSpPr txBox="1">
            <a:spLocks/>
          </p:cNvSpPr>
          <p:nvPr/>
        </p:nvSpPr>
        <p:spPr>
          <a:xfrm>
            <a:off x="8718470" y="4787781"/>
            <a:ext cx="3313164" cy="2337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THANK YOU FOR YOUR ATTENTION</a:t>
            </a:r>
          </a:p>
        </p:txBody>
      </p:sp>
      <p:sp>
        <p:nvSpPr>
          <p:cNvPr id="2" name="Rechteck 1"/>
          <p:cNvSpPr/>
          <p:nvPr/>
        </p:nvSpPr>
        <p:spPr>
          <a:xfrm>
            <a:off x="0" y="6123653"/>
            <a:ext cx="8085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  <a:hlinkClick r:id="rId4"/>
              </a:rPr>
              <a:t>https://www.cee.ed.tum.de/landslides/staff/phd-students/doris-hermle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  <a:hlinkClick r:id="rId4"/>
              </a:rPr>
              <a:t>/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venir Next LT Pro" panose="020B05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  <a:hlinkClick r:id="rId5"/>
              </a:rPr>
              <a:t>https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  <a:hlinkClick r:id="rId5"/>
              </a:rPr>
              <a:t>://www.photomonitoring.com/iris/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venir Next LT Pro" panose="020B05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feld 35">
            <a:extLst>
              <a:ext uri="{FF2B5EF4-FFF2-40B4-BE49-F238E27FC236}">
                <a16:creationId xmlns:a16="http://schemas.microsoft.com/office/drawing/2014/main" id="{2BF1FA33-CC90-4DBD-A20D-120AC2362294}"/>
              </a:ext>
            </a:extLst>
          </p:cNvPr>
          <p:cNvSpPr txBox="1"/>
          <p:nvPr/>
        </p:nvSpPr>
        <p:spPr>
          <a:xfrm>
            <a:off x="5887359" y="2394863"/>
            <a:ext cx="201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irque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/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(390,000 m²)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7C7208BF-EC50-4B76-B7F1-5594728610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106" y="827015"/>
            <a:ext cx="2959916" cy="1784272"/>
          </a:xfrm>
          <a:prstGeom prst="rect">
            <a:avLst/>
          </a:prstGeom>
          <a:ln w="76200">
            <a:solidFill>
              <a:srgbClr val="064789"/>
            </a:solidFill>
            <a:miter lim="800000"/>
          </a:ln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760B4ABC-CCE7-44FF-881B-38866F627135}"/>
              </a:ext>
            </a:extLst>
          </p:cNvPr>
          <p:cNvSpPr/>
          <p:nvPr/>
        </p:nvSpPr>
        <p:spPr>
          <a:xfrm>
            <a:off x="7658100" y="3574787"/>
            <a:ext cx="279400" cy="190500"/>
          </a:xfrm>
          <a:prstGeom prst="rect">
            <a:avLst/>
          </a:prstGeom>
          <a:noFill/>
          <a:ln w="28575">
            <a:solidFill>
              <a:srgbClr val="064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75EDC824-B226-4CEC-878C-C1F84BE5A00A}"/>
              </a:ext>
            </a:extLst>
          </p:cNvPr>
          <p:cNvCxnSpPr>
            <a:cxnSpLocks/>
          </p:cNvCxnSpPr>
          <p:nvPr/>
        </p:nvCxnSpPr>
        <p:spPr>
          <a:xfrm flipV="1">
            <a:off x="7658100" y="781887"/>
            <a:ext cx="1422400" cy="2792900"/>
          </a:xfrm>
          <a:prstGeom prst="line">
            <a:avLst/>
          </a:prstGeom>
          <a:ln w="28575">
            <a:solidFill>
              <a:srgbClr val="06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D981A6F-A858-4481-9D48-62D080AA6CC7}"/>
              </a:ext>
            </a:extLst>
          </p:cNvPr>
          <p:cNvCxnSpPr>
            <a:cxnSpLocks/>
          </p:cNvCxnSpPr>
          <p:nvPr/>
        </p:nvCxnSpPr>
        <p:spPr>
          <a:xfrm flipV="1">
            <a:off x="7937500" y="2670442"/>
            <a:ext cx="4148520" cy="1094849"/>
          </a:xfrm>
          <a:prstGeom prst="line">
            <a:avLst/>
          </a:prstGeom>
          <a:ln w="28575">
            <a:solidFill>
              <a:srgbClr val="06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79" y="3916745"/>
            <a:ext cx="3846072" cy="2884555"/>
          </a:xfrm>
          <a:prstGeom prst="rect">
            <a:avLst/>
          </a:prstGeom>
          <a:ln w="57150" cap="sq">
            <a:solidFill>
              <a:srgbClr val="C3D350"/>
            </a:solidFill>
            <a:miter lim="800000"/>
          </a:ln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760B4ABC-CCE7-44FF-881B-38866F627135}"/>
              </a:ext>
            </a:extLst>
          </p:cNvPr>
          <p:cNvSpPr/>
          <p:nvPr/>
        </p:nvSpPr>
        <p:spPr>
          <a:xfrm>
            <a:off x="6621127" y="4652399"/>
            <a:ext cx="514351" cy="578559"/>
          </a:xfrm>
          <a:prstGeom prst="rect">
            <a:avLst/>
          </a:prstGeom>
          <a:noFill/>
          <a:ln w="28575">
            <a:solidFill>
              <a:srgbClr val="C3D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5EDC824-B226-4CEC-878C-C1F84BE5A00A}"/>
              </a:ext>
            </a:extLst>
          </p:cNvPr>
          <p:cNvCxnSpPr>
            <a:cxnSpLocks/>
          </p:cNvCxnSpPr>
          <p:nvPr/>
        </p:nvCxnSpPr>
        <p:spPr>
          <a:xfrm flipV="1">
            <a:off x="6621125" y="3874295"/>
            <a:ext cx="1610856" cy="778104"/>
          </a:xfrm>
          <a:prstGeom prst="line">
            <a:avLst/>
          </a:prstGeom>
          <a:ln w="28575">
            <a:solidFill>
              <a:srgbClr val="C3D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D981A6F-A858-4481-9D48-62D080AA6CC7}"/>
              </a:ext>
            </a:extLst>
          </p:cNvPr>
          <p:cNvCxnSpPr>
            <a:cxnSpLocks/>
          </p:cNvCxnSpPr>
          <p:nvPr/>
        </p:nvCxnSpPr>
        <p:spPr>
          <a:xfrm>
            <a:off x="6621125" y="5230958"/>
            <a:ext cx="1643400" cy="1601644"/>
          </a:xfrm>
          <a:prstGeom prst="line">
            <a:avLst/>
          </a:prstGeom>
          <a:ln w="28575">
            <a:solidFill>
              <a:srgbClr val="C3D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E586E44-E7F2-4640-9158-2AC6561AF7EE}"/>
              </a:ext>
            </a:extLst>
          </p:cNvPr>
          <p:cNvSpPr txBox="1"/>
          <p:nvPr/>
        </p:nvSpPr>
        <p:spPr>
          <a:xfrm>
            <a:off x="5918200" y="3085070"/>
            <a:ext cx="201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Process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/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(130,000 m²)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639145A-9AB9-4F54-AA26-55D83C705A7B}"/>
              </a:ext>
            </a:extLst>
          </p:cNvPr>
          <p:cNvSpPr txBox="1"/>
          <p:nvPr/>
        </p:nvSpPr>
        <p:spPr>
          <a:xfrm>
            <a:off x="3438908" y="47859"/>
            <a:ext cx="5870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2014: 170.000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m³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debris flow </a:t>
            </a:r>
            <a:r>
              <a:rPr lang="en-GB" sz="2400" dirty="0" err="1">
                <a:solidFill>
                  <a:srgbClr val="E7E6E6"/>
                </a:solidFill>
                <a:latin typeface="Avenir Next LT Pro" panose="020B0504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vent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51614D5-9DF3-46C1-B136-B84A6BACFBBE}"/>
              </a:ext>
            </a:extLst>
          </p:cNvPr>
          <p:cNvSpPr txBox="1"/>
          <p:nvPr/>
        </p:nvSpPr>
        <p:spPr>
          <a:xfrm>
            <a:off x="3276600" y="475359"/>
            <a:ext cx="34799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Anker et al., 2016; </a:t>
            </a:r>
            <a:r>
              <a:rPr lang="de-DE" sz="1600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GeoResearch</a:t>
            </a:r>
            <a:r>
              <a:rPr lang="de-DE" sz="1600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2018</a:t>
            </a:r>
            <a:r>
              <a:rPr lang="de-DE" sz="16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380D683-1024-457E-8BEB-8251081D9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908"/>
            <a:ext cx="837362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1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altsplatzhalter 3">
            <a:extLst>
              <a:ext uri="{FF2B5EF4-FFF2-40B4-BE49-F238E27FC236}">
                <a16:creationId xmlns:a16="http://schemas.microsoft.com/office/drawing/2014/main" id="{3BE2C1A7-0B0C-42E9-A95A-3EB886F008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7" r="19335" b="24697"/>
          <a:stretch/>
        </p:blipFill>
        <p:spPr>
          <a:xfrm rot="16200000">
            <a:off x="-2208243" y="2198729"/>
            <a:ext cx="6871147" cy="24736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445A4B-9D25-4167-880D-8415C612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629" y="1837032"/>
            <a:ext cx="2200589" cy="3360458"/>
          </a:xfrm>
        </p:spPr>
        <p:txBody>
          <a:bodyPr>
            <a:normAutofit/>
          </a:bodyPr>
          <a:lstStyle/>
          <a:p>
            <a:pPr algn="r"/>
            <a:r>
              <a:rPr lang="de-DE" sz="4300" b="1" dirty="0" smtClean="0">
                <a:latin typeface="Avenir Next LT Pro" panose="020B0504020202020204" pitchFamily="34" charset="0"/>
              </a:rPr>
              <a:t>VERY</a:t>
            </a:r>
            <a:r>
              <a:rPr lang="de-DE" sz="4300" b="1" dirty="0">
                <a:latin typeface="Avenir Next LT Pro" panose="020B0504020202020204" pitchFamily="34" charset="0"/>
              </a:rPr>
              <a:t/>
            </a:r>
            <a:br>
              <a:rPr lang="de-DE" sz="4300" b="1" dirty="0">
                <a:latin typeface="Avenir Next LT Pro" panose="020B0504020202020204" pitchFamily="34" charset="0"/>
              </a:rPr>
            </a:br>
            <a:r>
              <a:rPr lang="de-DE" sz="4300" b="1" dirty="0">
                <a:latin typeface="Avenir Next LT Pro" panose="020B0504020202020204" pitchFamily="34" charset="0"/>
              </a:rPr>
              <a:t>ACTIVE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288E9CF-A8F3-4A51-8832-B07A9007D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23" y="6543908"/>
            <a:ext cx="837362" cy="29307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775E67E8-B975-4C2E-AEEC-8CC94052E4E7}"/>
              </a:ext>
            </a:extLst>
          </p:cNvPr>
          <p:cNvSpPr txBox="1"/>
          <p:nvPr/>
        </p:nvSpPr>
        <p:spPr>
          <a:xfrm>
            <a:off x="7672122" y="5679185"/>
            <a:ext cx="40893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High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dynamic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&amp; variable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activity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/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2012-2015: ≤ 30ma-1,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07/2018-07/2019: 31 m 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07/2019-09/2019: 18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60" y="0"/>
            <a:ext cx="10122040" cy="68699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380D683-1024-457E-8BEB-8251081D9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923"/>
            <a:ext cx="837362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8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DE8C2879-AD1C-44D5-B6D7-BF7AE8E9B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r="1682"/>
          <a:stretch/>
        </p:blipFill>
        <p:spPr>
          <a:xfrm>
            <a:off x="9526" y="0"/>
            <a:ext cx="1218247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445A4B-9D25-4167-880D-8415C612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1748771"/>
            <a:ext cx="3692135" cy="3360458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latin typeface="Avenir Next LT Pro" panose="020B0504020202020204" pitchFamily="34" charset="0"/>
              </a:rPr>
              <a:t>WHY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CCDEF1C-3AC9-4263-943A-F901216195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35" b="-2"/>
          <a:stretch/>
        </p:blipFill>
        <p:spPr>
          <a:xfrm rot="16200000">
            <a:off x="5085350" y="848365"/>
            <a:ext cx="2375757" cy="19659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97D0340-C599-4FA4-BBC7-E05D32BEF1E9}"/>
              </a:ext>
            </a:extLst>
          </p:cNvPr>
          <p:cNvSpPr txBox="1"/>
          <p:nvPr/>
        </p:nvSpPr>
        <p:spPr>
          <a:xfrm>
            <a:off x="5290248" y="3274240"/>
            <a:ext cx="6157912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Avenir Next LT Pro" panose="020B0504020202020204" pitchFamily="34" charset="0"/>
              </a:rPr>
              <a:t>Climate </a:t>
            </a:r>
            <a:r>
              <a:rPr lang="en-GB" sz="2000" b="1" dirty="0" smtClean="0">
                <a:solidFill>
                  <a:prstClr val="white"/>
                </a:solidFill>
                <a:latin typeface="Avenir Next LT Pro" panose="020B0504020202020204" pitchFamily="34" charset="0"/>
              </a:rPr>
              <a:t>s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ensitive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alpine cirques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F1FEB13-1AB5-4511-93E5-A6797CDF374C}"/>
              </a:ext>
            </a:extLst>
          </p:cNvPr>
          <p:cNvSpPr txBox="1"/>
          <p:nvPr/>
        </p:nvSpPr>
        <p:spPr>
          <a:xfrm>
            <a:off x="5290248" y="3885903"/>
            <a:ext cx="6157912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Avenir Next LT Pro" panose="020B0504020202020204" pitchFamily="34" charset="0"/>
              </a:rPr>
              <a:t>Mobilisation due to heavy precipitation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6DA70FC-C4C8-4034-BBFA-3BA9A4553AC8}"/>
              </a:ext>
            </a:extLst>
          </p:cNvPr>
          <p:cNvSpPr txBox="1"/>
          <p:nvPr/>
        </p:nvSpPr>
        <p:spPr>
          <a:xfrm>
            <a:off x="9093366" y="4174844"/>
            <a:ext cx="30891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Dietrich and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Krautblatter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2018</a:t>
            </a:r>
            <a:endParaRPr lang="de-DE" sz="16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4AD5473-9A14-4A2A-83F7-EC53D6FC3F0D}"/>
              </a:ext>
            </a:extLst>
          </p:cNvPr>
          <p:cNvSpPr txBox="1"/>
          <p:nvPr/>
        </p:nvSpPr>
        <p:spPr>
          <a:xfrm>
            <a:off x="9093366" y="3502036"/>
            <a:ext cx="30891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Otto and </a:t>
            </a:r>
            <a:r>
              <a:rPr lang="de-DE" sz="1600" dirty="0" err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Keuschnig</a:t>
            </a:r>
            <a:r>
              <a:rPr lang="de-DE" sz="16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2014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5"/>
          <a:srcRect l="14124" r="15473" b="1010"/>
          <a:stretch/>
        </p:blipFill>
        <p:spPr>
          <a:xfrm rot="16200000">
            <a:off x="9353603" y="838194"/>
            <a:ext cx="2395914" cy="1986302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6F1FEB13-1AB5-4511-93E5-A6797CDF374C}"/>
              </a:ext>
            </a:extLst>
          </p:cNvPr>
          <p:cNvSpPr txBox="1"/>
          <p:nvPr/>
        </p:nvSpPr>
        <p:spPr>
          <a:xfrm>
            <a:off x="5290248" y="4497566"/>
            <a:ext cx="6157912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prstClr val="white"/>
                </a:solidFill>
                <a:latin typeface="Avenir Next LT Pro" panose="020B0504020202020204" pitchFamily="34" charset="0"/>
              </a:rPr>
              <a:t>Detection and monitoring for LEWS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/>
          <a:srcRect l="14648" r="8819"/>
          <a:stretch/>
        </p:blipFill>
        <p:spPr>
          <a:xfrm rot="16200000">
            <a:off x="7221446" y="837841"/>
            <a:ext cx="2371726" cy="196596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329" y="2087946"/>
            <a:ext cx="659221" cy="931278"/>
          </a:xfrm>
          <a:prstGeom prst="rect">
            <a:avLst/>
          </a:prstGeom>
        </p:spPr>
      </p:pic>
      <p:cxnSp>
        <p:nvCxnSpPr>
          <p:cNvPr id="34" name="Gerader Verbinder 33"/>
          <p:cNvCxnSpPr/>
          <p:nvPr/>
        </p:nvCxnSpPr>
        <p:spPr>
          <a:xfrm>
            <a:off x="11221561" y="2957516"/>
            <a:ext cx="266844" cy="31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fik 3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913" y="2707226"/>
            <a:ext cx="122139" cy="19923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5B6211FE-3747-42C5-B2D3-377F75A8F0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4922" y="2048030"/>
            <a:ext cx="650242" cy="981272"/>
          </a:xfrm>
          <a:prstGeom prst="rect">
            <a:avLst/>
          </a:prstGeom>
        </p:spPr>
      </p:pic>
      <p:cxnSp>
        <p:nvCxnSpPr>
          <p:cNvPr id="38" name="Gerader Verbinder 37"/>
          <p:cNvCxnSpPr/>
          <p:nvPr/>
        </p:nvCxnSpPr>
        <p:spPr>
          <a:xfrm>
            <a:off x="9031082" y="2955534"/>
            <a:ext cx="266844" cy="31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434" y="2705244"/>
            <a:ext cx="122139" cy="199238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6F1FEB13-1AB5-4511-93E5-A6797CDF374C}"/>
              </a:ext>
            </a:extLst>
          </p:cNvPr>
          <p:cNvSpPr txBox="1"/>
          <p:nvPr/>
        </p:nvSpPr>
        <p:spPr>
          <a:xfrm>
            <a:off x="5290248" y="5109229"/>
            <a:ext cx="6859327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prstClr val="white"/>
                </a:solidFill>
                <a:latin typeface="Avenir Next LT Pro" panose="020B0504020202020204" pitchFamily="34" charset="0"/>
              </a:rPr>
              <a:t>Limitation to classical DIC approaches (cross- and phase correlation techniques)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6DA70FC-C4C8-4034-BBFA-3BA9A4553AC8}"/>
              </a:ext>
            </a:extLst>
          </p:cNvPr>
          <p:cNvSpPr txBox="1"/>
          <p:nvPr/>
        </p:nvSpPr>
        <p:spPr>
          <a:xfrm>
            <a:off x="8286044" y="5798467"/>
            <a:ext cx="3915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dirty="0" err="1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Delacourt</a:t>
            </a:r>
            <a:r>
              <a:rPr lang="de-DE" sz="1600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al., 2007</a:t>
            </a:r>
            <a:r>
              <a:rPr lang="de-DE" sz="16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; </a:t>
            </a:r>
            <a:r>
              <a:rPr lang="de-DE" sz="1600" dirty="0" err="1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Travelletti</a:t>
            </a:r>
            <a:r>
              <a:rPr lang="de-DE" sz="1600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al., 2012; Stumpf et al., 2016; Hermle </a:t>
            </a:r>
            <a:r>
              <a:rPr lang="de-DE" sz="16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et al., 2021; </a:t>
            </a:r>
            <a:endParaRPr lang="de-DE" sz="1600" dirty="0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6380D683-1024-457E-8BEB-8251081D9C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23" y="6543908"/>
            <a:ext cx="837362" cy="293077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04AD5473-9A14-4A2A-83F7-EC53D6FC3F0D}"/>
              </a:ext>
            </a:extLst>
          </p:cNvPr>
          <p:cNvSpPr txBox="1"/>
          <p:nvPr/>
        </p:nvSpPr>
        <p:spPr>
          <a:xfrm>
            <a:off x="8083550" y="4750977"/>
            <a:ext cx="41700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dirty="0" err="1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Metternicht</a:t>
            </a:r>
            <a:r>
              <a:rPr lang="de-DE" sz="1600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al., 2005; </a:t>
            </a:r>
            <a:r>
              <a:rPr lang="de-DE" sz="1600" dirty="0" err="1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Michoud</a:t>
            </a:r>
            <a:r>
              <a:rPr lang="de-DE" sz="1600" dirty="0" smtClean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al., 2014 </a:t>
            </a:r>
            <a:endParaRPr lang="de-DE" sz="16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2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B7E0C865-F073-4986-AEEF-24C5ABFFF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>
          <a:xfrm>
            <a:off x="0" y="1"/>
            <a:ext cx="12191980" cy="6857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F277FE55-BCD9-4D87-ABA6-EAA5249BD3A4}"/>
              </a:ext>
            </a:extLst>
          </p:cNvPr>
          <p:cNvSpPr txBox="1">
            <a:spLocks/>
          </p:cNvSpPr>
          <p:nvPr/>
        </p:nvSpPr>
        <p:spPr>
          <a:xfrm>
            <a:off x="0" y="1065862"/>
            <a:ext cx="2865951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AIM</a:t>
            </a:r>
          </a:p>
        </p:txBody>
      </p:sp>
      <p:sp>
        <p:nvSpPr>
          <p:cNvPr id="4" name="Rechteck 3"/>
          <p:cNvSpPr/>
          <p:nvPr/>
        </p:nvSpPr>
        <p:spPr>
          <a:xfrm>
            <a:off x="4656138" y="0"/>
            <a:ext cx="7535862" cy="6836985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F9D7166-4AA4-49BC-922B-EA0D36DA5F51}"/>
              </a:ext>
            </a:extLst>
          </p:cNvPr>
          <p:cNvSpPr txBox="1">
            <a:spLocks/>
          </p:cNvSpPr>
          <p:nvPr/>
        </p:nvSpPr>
        <p:spPr>
          <a:xfrm>
            <a:off x="5130430" y="960759"/>
            <a:ext cx="6673049" cy="47262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Delineate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ground motion 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2400" dirty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Calculate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time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series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displacement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curves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2400" b="1" dirty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Extend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velocity range of detection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2400" b="1" baseline="0" dirty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Employ optical flow for landslide detection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80D683-1024-457E-8BEB-8251081D9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23" y="6543908"/>
            <a:ext cx="837362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10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B7E0C865-F073-4986-AEEF-24C5ABFFF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>
          <a:xfrm>
            <a:off x="2" y="3"/>
            <a:ext cx="12191980" cy="6857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F277FE55-BCD9-4D87-ABA6-EAA5249BD3A4}"/>
              </a:ext>
            </a:extLst>
          </p:cNvPr>
          <p:cNvSpPr txBox="1">
            <a:spLocks/>
          </p:cNvSpPr>
          <p:nvPr/>
        </p:nvSpPr>
        <p:spPr>
          <a:xfrm>
            <a:off x="3" y="1065863"/>
            <a:ext cx="2865951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54">
              <a:defRPr/>
            </a:pPr>
            <a:r>
              <a:rPr lang="de-DE" dirty="0" smtClean="0">
                <a:solidFill>
                  <a:schemeClr val="bg1"/>
                </a:solidFill>
                <a:latin typeface="Avenir Next LT Pro" panose="020B0504020202020204" pitchFamily="34" charset="0"/>
              </a:rPr>
              <a:t>?</a:t>
            </a:r>
            <a:endParaRPr lang="de-DE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56139" y="2"/>
            <a:ext cx="7535863" cy="6836985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de-D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F9D7166-4AA4-49BC-922B-EA0D36DA5F51}"/>
              </a:ext>
            </a:extLst>
          </p:cNvPr>
          <p:cNvSpPr txBox="1">
            <a:spLocks/>
          </p:cNvSpPr>
          <p:nvPr/>
        </p:nvSpPr>
        <p:spPr>
          <a:xfrm>
            <a:off x="5130433" y="960759"/>
            <a:ext cx="6673049" cy="47262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914354"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Can the method phase </a:t>
            </a:r>
            <a:r>
              <a:rPr lang="en-US" sz="2400" dirty="0">
                <a:solidFill>
                  <a:srgbClr val="FFFFFF"/>
                </a:solidFill>
                <a:latin typeface="Avenir Next LT Pro" panose="020B0504020202020204" pitchFamily="34" charset="0"/>
              </a:rPr>
              <a:t>correlation </a:t>
            </a: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investigate both slow and moderate velocities between repeated intervals?</a:t>
            </a:r>
          </a:p>
          <a:p>
            <a:pPr marL="514350" indent="-514350" defTabSz="914354">
              <a:buFont typeface="+mj-lt"/>
              <a:buAutoNum type="romanUcPeriod"/>
              <a:defRPr/>
            </a:pPr>
            <a:endParaRPr lang="en-US" sz="2400" dirty="0" smtClean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514350" indent="-514350" defTabSz="914354">
              <a:buFont typeface="+mj-lt"/>
              <a:buAutoNum type="romanUcPeriod"/>
              <a:defRPr/>
            </a:pP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How </a:t>
            </a:r>
            <a:r>
              <a:rPr lang="en-US" sz="2400" dirty="0">
                <a:solidFill>
                  <a:srgbClr val="FFFFFF"/>
                </a:solidFill>
                <a:latin typeface="Avenir Next LT Pro" panose="020B0504020202020204" pitchFamily="34" charset="0"/>
              </a:rPr>
              <a:t>does the </a:t>
            </a: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optical flow algorithm dense inverse search </a:t>
            </a:r>
            <a:r>
              <a:rPr lang="en-US" sz="2400" dirty="0">
                <a:solidFill>
                  <a:srgbClr val="FFFFFF"/>
                </a:solidFill>
                <a:latin typeface="Avenir Next LT Pro" panose="020B0504020202020204" pitchFamily="34" charset="0"/>
              </a:rPr>
              <a:t>perform in comparison to the well-established </a:t>
            </a:r>
            <a:r>
              <a:rPr lang="en-US" sz="240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phase correlation </a:t>
            </a:r>
            <a:r>
              <a:rPr lang="en-US" sz="2400" dirty="0">
                <a:solidFill>
                  <a:srgbClr val="FFFFFF"/>
                </a:solidFill>
                <a:latin typeface="Avenir Next LT Pro" panose="020B0504020202020204" pitchFamily="34" charset="0"/>
              </a:rPr>
              <a:t>algorithm?</a:t>
            </a:r>
            <a:endParaRPr lang="en-GB" sz="2400" b="1" dirty="0">
              <a:solidFill>
                <a:srgbClr val="FFFFFF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80D683-1024-457E-8BEB-8251081D9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24" y="6543908"/>
            <a:ext cx="837363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B7E0C865-F073-4986-AEEF-24C5ABFFF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>
          <a:xfrm>
            <a:off x="2" y="3"/>
            <a:ext cx="12191980" cy="6857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F277FE55-BCD9-4D87-ABA6-EAA5249BD3A4}"/>
              </a:ext>
            </a:extLst>
          </p:cNvPr>
          <p:cNvSpPr txBox="1">
            <a:spLocks/>
          </p:cNvSpPr>
          <p:nvPr/>
        </p:nvSpPr>
        <p:spPr>
          <a:xfrm>
            <a:off x="14106" y="1065863"/>
            <a:ext cx="331316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DATA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/>
            </a:r>
            <a:b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</a:br>
            <a: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UAS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ADDF3D46-2AD0-4BA6-A420-FFCB8724C222}"/>
              </a:ext>
            </a:extLst>
          </p:cNvPr>
          <p:cNvCxnSpPr/>
          <p:nvPr/>
        </p:nvCxnSpPr>
        <p:spPr>
          <a:xfrm>
            <a:off x="3829275" y="2286000"/>
            <a:ext cx="0" cy="2286000"/>
          </a:xfrm>
          <a:prstGeom prst="line">
            <a:avLst/>
          </a:prstGeom>
          <a:ln w="190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6380D683-1024-457E-8BEB-8251081D9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24" y="6543908"/>
            <a:ext cx="837363" cy="293077"/>
          </a:xfrm>
          <a:prstGeom prst="rect">
            <a:avLst/>
          </a:prstGeom>
        </p:spPr>
      </p:pic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D32BD5D5-EFE6-4007-A09D-7979180E41F7}"/>
              </a:ext>
            </a:extLst>
          </p:cNvPr>
          <p:cNvSpPr txBox="1">
            <a:spLocks/>
          </p:cNvSpPr>
          <p:nvPr/>
        </p:nvSpPr>
        <p:spPr>
          <a:xfrm>
            <a:off x="9058659" y="234649"/>
            <a:ext cx="2702767" cy="6376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UAS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/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flexibility e.g. weather, snow cover, daytime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flight planning: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UgCS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, 4 flight paths, 8 GCPs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image processing: Pix4Dmapper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very high resolution 0.16 m orthophotos,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713D8A9-3245-485F-890F-568A2A4C2A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95" y="799106"/>
            <a:ext cx="1419206" cy="14192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19" y="0"/>
            <a:ext cx="2476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altsplatzhalter 3">
            <a:extLst>
              <a:ext uri="{FF2B5EF4-FFF2-40B4-BE49-F238E27FC236}">
                <a16:creationId xmlns:a16="http://schemas.microsoft.com/office/drawing/2014/main" id="{3BE2C1A7-0B0C-42E9-A95A-3EB886F008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7" r="19335" b="24697"/>
          <a:stretch/>
        </p:blipFill>
        <p:spPr>
          <a:xfrm rot="16200000">
            <a:off x="-2208243" y="2198729"/>
            <a:ext cx="6871147" cy="24736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445A4B-9D25-4167-880D-8415C612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899" y="1837032"/>
            <a:ext cx="2200589" cy="3360458"/>
          </a:xfrm>
        </p:spPr>
        <p:txBody>
          <a:bodyPr>
            <a:normAutofit/>
          </a:bodyPr>
          <a:lstStyle/>
          <a:p>
            <a:pPr algn="r"/>
            <a:r>
              <a:rPr lang="de-DE" sz="4000" b="1" dirty="0" smtClean="0">
                <a:latin typeface="Avenir Next LT Pro" panose="020B0504020202020204" pitchFamily="34" charset="0"/>
              </a:rPr>
              <a:t>RESULT</a:t>
            </a:r>
            <a:r>
              <a:rPr lang="de-DE" sz="4000" dirty="0" smtClean="0">
                <a:latin typeface="Avenir Next LT Pro" panose="020B0504020202020204" pitchFamily="34" charset="0"/>
              </a:rPr>
              <a:t/>
            </a:r>
            <a:br>
              <a:rPr lang="de-DE" sz="4000" dirty="0" smtClean="0">
                <a:latin typeface="Avenir Next LT Pro" panose="020B0504020202020204" pitchFamily="34" charset="0"/>
              </a:rPr>
            </a:br>
            <a:r>
              <a:rPr lang="de-DE" sz="4000" dirty="0" smtClean="0">
                <a:latin typeface="Avenir Next LT Pro" panose="020B0504020202020204" pitchFamily="34" charset="0"/>
              </a:rPr>
              <a:t>SINGLE </a:t>
            </a:r>
            <a:br>
              <a:rPr lang="de-DE" sz="4000" dirty="0" smtClean="0">
                <a:latin typeface="Avenir Next LT Pro" panose="020B0504020202020204" pitchFamily="34" charset="0"/>
              </a:rPr>
            </a:br>
            <a:r>
              <a:rPr lang="de-DE" sz="4000" dirty="0" smtClean="0">
                <a:latin typeface="Avenir Next LT Pro" panose="020B0504020202020204" pitchFamily="34" charset="0"/>
              </a:rPr>
              <a:t>PC</a:t>
            </a:r>
            <a:endParaRPr lang="de-DE" sz="4000" dirty="0">
              <a:latin typeface="Avenir Next LT Pro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288E9CF-A8F3-4A51-8832-B07A9007D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23" y="6543908"/>
            <a:ext cx="837362" cy="29307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775E67E8-B975-4C2E-AEEC-8CC94052E4E7}"/>
              </a:ext>
            </a:extLst>
          </p:cNvPr>
          <p:cNvSpPr txBox="1"/>
          <p:nvPr/>
        </p:nvSpPr>
        <p:spPr>
          <a:xfrm>
            <a:off x="7672122" y="5679185"/>
            <a:ext cx="40893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High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dynamic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&amp; variable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activity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/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2012-2015: ≤ 30ma-1,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07/2018-07/2019: 31 m 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07/2019-09/2019: 18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60" y="4942"/>
            <a:ext cx="10122040" cy="68600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380D683-1024-457E-8BEB-8251081D9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923"/>
            <a:ext cx="837362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0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altsplatzhalter 3">
            <a:extLst>
              <a:ext uri="{FF2B5EF4-FFF2-40B4-BE49-F238E27FC236}">
                <a16:creationId xmlns:a16="http://schemas.microsoft.com/office/drawing/2014/main" id="{3BE2C1A7-0B0C-42E9-A95A-3EB886F008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7" r="19335" b="24697"/>
          <a:stretch/>
        </p:blipFill>
        <p:spPr>
          <a:xfrm rot="16200000">
            <a:off x="-2208243" y="2198729"/>
            <a:ext cx="6871147" cy="24736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445A4B-9D25-4167-880D-8415C612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807" y="1837032"/>
            <a:ext cx="2200589" cy="3360458"/>
          </a:xfrm>
        </p:spPr>
        <p:txBody>
          <a:bodyPr>
            <a:normAutofit/>
          </a:bodyPr>
          <a:lstStyle/>
          <a:p>
            <a:pPr algn="r"/>
            <a:r>
              <a:rPr lang="de-DE" sz="4000" b="1" dirty="0">
                <a:latin typeface="Avenir Next LT Pro" panose="020B0504020202020204" pitchFamily="34" charset="0"/>
              </a:rPr>
              <a:t>RESULT</a:t>
            </a:r>
            <a:r>
              <a:rPr lang="de-DE" sz="4000" dirty="0">
                <a:latin typeface="Avenir Next LT Pro" panose="020B0504020202020204" pitchFamily="34" charset="0"/>
              </a:rPr>
              <a:t> SINGLE </a:t>
            </a:r>
            <a:r>
              <a:rPr lang="de-DE" sz="4000" dirty="0" smtClean="0">
                <a:latin typeface="Avenir Next LT Pro" panose="020B0504020202020204" pitchFamily="34" charset="0"/>
              </a:rPr>
              <a:t>DIS</a:t>
            </a:r>
            <a:endParaRPr lang="de-DE" sz="4000" dirty="0">
              <a:latin typeface="Avenir Next LT Pro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288E9CF-A8F3-4A51-8832-B07A9007D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23" y="6543908"/>
            <a:ext cx="837362" cy="29307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775E67E8-B975-4C2E-AEEC-8CC94052E4E7}"/>
              </a:ext>
            </a:extLst>
          </p:cNvPr>
          <p:cNvSpPr txBox="1"/>
          <p:nvPr/>
        </p:nvSpPr>
        <p:spPr>
          <a:xfrm>
            <a:off x="7672122" y="5679185"/>
            <a:ext cx="40893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High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dynamic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&amp; variable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activity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/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2012-2015: ≤ 30ma-1,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07/2018-07/2019: 31 m 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07/2019-09/2019: 18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60" y="4942"/>
            <a:ext cx="10122040" cy="68600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380D683-1024-457E-8BEB-8251081D9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923"/>
            <a:ext cx="837362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21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9588C0FF-2431-4BB0-A56B-81D42A941C5B}" vid="{C148A7D0-EFFE-4833-9EF3-353BA0C6AFE9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Breitbild</PresentationFormat>
  <Paragraphs>85</Paragraphs>
  <Slides>13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13</vt:i4>
      </vt:variant>
    </vt:vector>
  </HeadingPairs>
  <TitlesOfParts>
    <vt:vector size="24" baseType="lpstr">
      <vt:lpstr>Arial</vt:lpstr>
      <vt:lpstr>Avenir Next LT Pro</vt:lpstr>
      <vt:lpstr>Calibri</vt:lpstr>
      <vt:lpstr>Calibri Light</vt:lpstr>
      <vt:lpstr>Segoe UI</vt:lpstr>
      <vt:lpstr>Segoe UI Light</vt:lpstr>
      <vt:lpstr>Symbol</vt:lpstr>
      <vt:lpstr>Times New Roman</vt:lpstr>
      <vt:lpstr>Office</vt:lpstr>
      <vt:lpstr>Titel 3</vt:lpstr>
      <vt:lpstr>2_Office</vt:lpstr>
      <vt:lpstr>Performance testing of optical flow time series analyses based on a fast, high–alpine landslide</vt:lpstr>
      <vt:lpstr>PowerPoint-Präsentation</vt:lpstr>
      <vt:lpstr>VERY ACTIVE</vt:lpstr>
      <vt:lpstr>WHY</vt:lpstr>
      <vt:lpstr>PowerPoint-Präsentation</vt:lpstr>
      <vt:lpstr>PowerPoint-Präsentation</vt:lpstr>
      <vt:lpstr>PowerPoint-Präsentation</vt:lpstr>
      <vt:lpstr>RESULT SINGLE  PC</vt:lpstr>
      <vt:lpstr>RESULT SINGLE DIS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remote sensing for mass movement analysis</dc:title>
  <dc:creator>Doris Hermle</dc:creator>
  <cp:lastModifiedBy>Hermle, Doris</cp:lastModifiedBy>
  <cp:revision>258</cp:revision>
  <dcterms:created xsi:type="dcterms:W3CDTF">2021-04-12T11:45:03Z</dcterms:created>
  <dcterms:modified xsi:type="dcterms:W3CDTF">2022-05-22T06:09:40Z</dcterms:modified>
</cp:coreProperties>
</file>