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7"/>
  </p:sldMasterIdLst>
  <p:notesMasterIdLst>
    <p:notesMasterId r:id="rId15"/>
  </p:notesMasterIdLst>
  <p:handoutMasterIdLst>
    <p:handoutMasterId r:id="rId16"/>
  </p:handoutMasterIdLst>
  <p:sldIdLst>
    <p:sldId id="260" r:id="rId8"/>
    <p:sldId id="353" r:id="rId9"/>
    <p:sldId id="367" r:id="rId10"/>
    <p:sldId id="262" r:id="rId11"/>
    <p:sldId id="398" r:id="rId12"/>
    <p:sldId id="368" r:id="rId13"/>
    <p:sldId id="400" r:id="rId14"/>
  </p:sldIdLst>
  <p:sldSz cx="12190413" cy="6858000"/>
  <p:notesSz cx="6858000" cy="9144000"/>
  <p:custDataLst>
    <p:tags r:id="rId17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cco Palmitessa" initials="RP" lastIdx="1" clrIdx="0">
    <p:extLst>
      <p:ext uri="{19B8F6BF-5375-455C-9EA6-DF929625EA0E}">
        <p15:presenceInfo xmlns:p15="http://schemas.microsoft.com/office/powerpoint/2012/main" userId="S::rocp@dtu.dk::c24b8d55-8b4c-4ef8-b97d-591bf2a2b8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37"/>
    <a:srgbClr val="FC7634"/>
    <a:srgbClr val="2F3EEA"/>
    <a:srgbClr val="D5D8FB"/>
    <a:srgbClr val="FFFFFF"/>
    <a:srgbClr val="E5E5E5"/>
    <a:srgbClr val="F7BCB3"/>
    <a:srgbClr val="F6D04D"/>
    <a:srgbClr val="171748"/>
    <a:srgbClr val="1FD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5" autoAdjust="0"/>
    <p:restoredTop sz="77032" autoAdjust="0"/>
  </p:normalViewPr>
  <p:slideViewPr>
    <p:cSldViewPr showGuides="1">
      <p:cViewPr>
        <p:scale>
          <a:sx n="66" d="100"/>
          <a:sy n="66" d="100"/>
        </p:scale>
        <p:origin x="600" y="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co Palmitessa" userId="c24b8d55-8b4c-4ef8-b97d-591bf2a2b8ea" providerId="ADAL" clId="{429CAE03-32D0-40D3-8DF5-C3A0C3F2CCE8}"/>
    <pc:docChg chg="modSld">
      <pc:chgData name="Rocco Palmitessa" userId="c24b8d55-8b4c-4ef8-b97d-591bf2a2b8ea" providerId="ADAL" clId="{429CAE03-32D0-40D3-8DF5-C3A0C3F2CCE8}" dt="2022-05-22T18:45:23.875" v="1" actId="20577"/>
      <pc:docMkLst>
        <pc:docMk/>
      </pc:docMkLst>
      <pc:sldChg chg="modNotesTx">
        <pc:chgData name="Rocco Palmitessa" userId="c24b8d55-8b4c-4ef8-b97d-591bf2a2b8ea" providerId="ADAL" clId="{429CAE03-32D0-40D3-8DF5-C3A0C3F2CCE8}" dt="2022-05-22T18:45:12.347" v="0" actId="20577"/>
        <pc:sldMkLst>
          <pc:docMk/>
          <pc:sldMk cId="2320714135" sldId="260"/>
        </pc:sldMkLst>
      </pc:sldChg>
      <pc:sldChg chg="modNotesTx">
        <pc:chgData name="Rocco Palmitessa" userId="c24b8d55-8b4c-4ef8-b97d-591bf2a2b8ea" providerId="ADAL" clId="{429CAE03-32D0-40D3-8DF5-C3A0C3F2CCE8}" dt="2022-05-22T18:45:23.875" v="1" actId="20577"/>
        <pc:sldMkLst>
          <pc:docMk/>
          <pc:sldMk cId="291085972" sldId="3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573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4047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50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250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802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191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rgbClr val="008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-14069"/>
            <a:ext cx="0" cy="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-3600"/>
            <a:ext cx="12193200" cy="68616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60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0087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7bb895aa-1276-4f3c-98ed-590506828f56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Rocco Palmitessa</a:t>
            </a:r>
          </a:p>
        </p:txBody>
      </p:sp>
      <p:sp>
        <p:nvSpPr>
          <p:cNvPr id="5" name="date" descr="{&quot;templafy&quot;:{&quot;id&quot;:&quot;54f5e333-74ff-49e7-9722-6026d075070b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EGU 22</a:t>
            </a:r>
          </a:p>
        </p:txBody>
      </p:sp>
      <p:sp>
        <p:nvSpPr>
          <p:cNvPr id="7" name="text" descr="{&quot;templafy&quot;:{&quot;id&quot;:&quot;d188e934-9b85-46cc-a47f-f86025efcdf4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00873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pn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1.m4a"/><Relationship Id="rId9" Type="http://schemas.openxmlformats.org/officeDocument/2006/relationships/hyperlink" Target="mailto:*rolo@env.dtu.d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566" y="1844824"/>
            <a:ext cx="10801200" cy="2706458"/>
          </a:xfrm>
        </p:spPr>
        <p:txBody>
          <a:bodyPr/>
          <a:lstStyle/>
          <a:p>
            <a:r>
              <a:rPr lang="en-US" sz="4400" dirty="0"/>
              <a:t>Improved flood predictions by combining satellite observations, topographic information and rainfall spatial data using deep learning</a:t>
            </a:r>
            <a:endParaRPr lang="en-GB" sz="180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5995EB-10E4-4119-B468-5CD7D10A09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21E4-1851-497D-90EE-984C711216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188640"/>
            <a:ext cx="1210904" cy="10801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26" y="271519"/>
            <a:ext cx="3809842" cy="9143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FB14F06-2FE9-9667-7C7E-C31DDF18A41D}"/>
              </a:ext>
            </a:extLst>
          </p:cNvPr>
          <p:cNvSpPr txBox="1">
            <a:spLocks/>
          </p:cNvSpPr>
          <p:nvPr/>
        </p:nvSpPr>
        <p:spPr bwMode="auto">
          <a:xfrm>
            <a:off x="334566" y="4765428"/>
            <a:ext cx="11171884" cy="174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2000" i="1" kern="0" dirty="0"/>
              <a:t>Rocco Palmitessa</a:t>
            </a:r>
            <a:r>
              <a:rPr lang="en-US" sz="2000" kern="0" dirty="0"/>
              <a:t>, Oliver Gyldenberg Hjermitslev, Heidi Egeberg Johansen, Karsten Arnbjerg-Nielsen, Peter Bauer‐Gottwein, Peter Steen Mikkelsen, and Roland Löwe*</a:t>
            </a:r>
            <a:br>
              <a:rPr lang="en-US" sz="2000" kern="0" dirty="0"/>
            </a:br>
            <a:br>
              <a:rPr lang="en-US" sz="2000" kern="0" dirty="0"/>
            </a:br>
            <a:br>
              <a:rPr lang="en-US" sz="2000" kern="0" dirty="0"/>
            </a:br>
            <a:r>
              <a:rPr lang="en-US" sz="1800" b="0" u="sng" kern="0" dirty="0">
                <a:solidFill>
                  <a:schemeClr val="accent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</a:t>
            </a:r>
            <a:r>
              <a:rPr lang="en-US" sz="1800" b="0" kern="0" dirty="0">
                <a:solidFill>
                  <a:schemeClr val="accent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rolo@env.dtu.dk</a:t>
            </a:r>
            <a:r>
              <a:rPr lang="en-US" sz="1800" b="0" kern="0" dirty="0"/>
              <a:t>, Technical University of Denmark, Department of Environmental and Resource Engineering</a:t>
            </a:r>
            <a:endParaRPr lang="en-GB" sz="1800" b="0" kern="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B6B397-841F-0047-B5C8-7C7C87B80B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2071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3"/>
    </mc:Choice>
    <mc:Fallback>
      <p:transition spd="slow" advTm="1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88B35-44B8-49EC-9F3A-18A421A1F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68E70-E022-452D-8C8E-C9E603D86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1F84FAA-3F2D-4B23-B34E-E1AFA51C4C01}"/>
              </a:ext>
            </a:extLst>
          </p:cNvPr>
          <p:cNvSpPr txBox="1">
            <a:spLocks/>
          </p:cNvSpPr>
          <p:nvPr/>
        </p:nvSpPr>
        <p:spPr bwMode="auto">
          <a:xfrm>
            <a:off x="1126654" y="1124745"/>
            <a:ext cx="10812396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ct val="130000"/>
              <a:buNone/>
            </a:pPr>
            <a:r>
              <a:rPr lang="en-US" sz="2000" dirty="0">
                <a:solidFill>
                  <a:srgbClr val="000000"/>
                </a:solidFill>
                <a:ea typeface="ＭＳ Ｐゴシック" pitchFamily="-80" charset="-128"/>
              </a:rPr>
              <a:t>Predict areas that will be “wet” or inundated in a given meteorological situation, by combining open data and satellite observations of surface water.</a:t>
            </a:r>
          </a:p>
          <a:p>
            <a:pPr marL="216000" lvl="1" indent="0">
              <a:lnSpc>
                <a:spcPct val="150000"/>
              </a:lnSpc>
              <a:buNone/>
            </a:pPr>
            <a:endParaRPr lang="en-US" sz="1600" dirty="0"/>
          </a:p>
          <a:p>
            <a:pPr marL="558900" lvl="1" indent="-342900">
              <a:lnSpc>
                <a:spcPct val="150000"/>
              </a:lnSpc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43D7A1-79C1-45AA-8E05-A93742E4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54" y="426127"/>
            <a:ext cx="9312374" cy="554601"/>
          </a:xfrm>
        </p:spPr>
        <p:txBody>
          <a:bodyPr anchor="t"/>
          <a:lstStyle/>
          <a:p>
            <a:r>
              <a:rPr lang="en-US" sz="2800" dirty="0"/>
              <a:t>Objective (for warning and long-term planning)</a:t>
            </a:r>
          </a:p>
        </p:txBody>
      </p:sp>
      <p:pic>
        <p:nvPicPr>
          <p:cNvPr id="9" name="Picture 8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3E5261A7-1C46-4A0A-88C1-B75E013CA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82" y="2138396"/>
            <a:ext cx="7632848" cy="4293477"/>
          </a:xfrm>
          <a:prstGeom prst="rect">
            <a:avLst/>
          </a:prstGeom>
        </p:spPr>
      </p:pic>
      <p:pic>
        <p:nvPicPr>
          <p:cNvPr id="11" name="Picture 10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0F11EC71-CBBC-4D3D-877F-F15D3F9BD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2" y="2362343"/>
            <a:ext cx="5444734" cy="4083551"/>
          </a:xfrm>
          <a:prstGeom prst="rect">
            <a:avLst/>
          </a:prstGeom>
        </p:spPr>
      </p:pic>
      <p:pic>
        <p:nvPicPr>
          <p:cNvPr id="13" name="Picture 12" descr="A body of water with grass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DB2A8C8-930A-4EE0-914B-61A5272BA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9" y="2307577"/>
            <a:ext cx="7031311" cy="3955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7F6DB-7E02-2D67-CA32-9011F7D6B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383" y="1932009"/>
            <a:ext cx="3583459" cy="44998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CE6F494-5BD5-1787-655E-08A8FAFA1578}"/>
              </a:ext>
            </a:extLst>
          </p:cNvPr>
          <p:cNvGrpSpPr/>
          <p:nvPr/>
        </p:nvGrpSpPr>
        <p:grpSpPr>
          <a:xfrm>
            <a:off x="4350204" y="2102451"/>
            <a:ext cx="7615908" cy="4348941"/>
            <a:chOff x="4248411" y="2015266"/>
            <a:chExt cx="7615908" cy="43489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11D2C7-77BA-3B25-EA78-E215118B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8411" y="2015266"/>
              <a:ext cx="7615908" cy="4348941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8B73A6D-5EC3-023E-23F8-267AE85681D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83038" y="2996952"/>
              <a:ext cx="1512168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98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4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6156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828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SzPct val="130000"/>
                <a:buNone/>
              </a:pPr>
              <a:r>
                <a:rPr lang="en-US" sz="1600" b="1" dirty="0"/>
                <a:t>Area</a:t>
              </a:r>
            </a:p>
            <a:p>
              <a:pPr marL="0" indent="0">
                <a:buSzPct val="130000"/>
                <a:buNone/>
              </a:pPr>
              <a:r>
                <a:rPr lang="en-US" sz="1600" b="1" dirty="0"/>
                <a:t>Population</a:t>
              </a:r>
            </a:p>
            <a:p>
              <a:pPr marL="0" indent="0">
                <a:buSzPct val="130000"/>
                <a:buNone/>
              </a:pPr>
              <a:r>
                <a:rPr lang="en-US" sz="1600" b="1" dirty="0"/>
                <a:t>Avg elevation</a:t>
              </a:r>
            </a:p>
            <a:p>
              <a:pPr marL="216000" lvl="1" indent="0">
                <a:buNone/>
              </a:pPr>
              <a:endParaRPr lang="en-US" sz="1600" b="1" dirty="0"/>
            </a:p>
            <a:p>
              <a:pPr marL="558900" lvl="1" indent="-342900">
                <a:buFont typeface="+mj-lt"/>
                <a:buAutoNum type="arabicPeriod"/>
              </a:pPr>
              <a:endParaRPr lang="en-US" sz="1600" b="1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177AEA8-359C-CE3C-3CF3-742DA8644F3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35207" y="2996952"/>
              <a:ext cx="1260138" cy="7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98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4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6156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828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026000" indent="-1980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216000" lvl="1" indent="0">
                <a:buNone/>
              </a:pPr>
              <a:r>
                <a:rPr lang="da-DK" sz="1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866.25 km</a:t>
              </a:r>
              <a:r>
                <a:rPr lang="da-DK" sz="1600" b="0" i="0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lang="en-US" sz="1600" baseline="30000" dirty="0"/>
            </a:p>
            <a:p>
              <a:pPr marL="216000" lvl="1" indent="0">
                <a:buNone/>
              </a:pPr>
              <a:r>
                <a:rPr lang="da-DK" sz="1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38,175</a:t>
              </a:r>
            </a:p>
            <a:p>
              <a:pPr marL="216000" lvl="1" indent="0">
                <a:buNone/>
              </a:pPr>
              <a:r>
                <a:rPr lang="da-DK" sz="1600" dirty="0">
                  <a:solidFill>
                    <a:srgbClr val="000000"/>
                  </a:solidFill>
                  <a:latin typeface="Arial" panose="020B0604020202020204" pitchFamily="34" charset="0"/>
                </a:rPr>
                <a:t>4 m</a:t>
              </a:r>
              <a:endParaRPr lang="en-US" sz="1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A81071-C78E-9639-94A3-399853A02E69}"/>
                </a:ext>
              </a:extLst>
            </p:cNvPr>
            <p:cNvSpPr/>
            <p:nvPr/>
          </p:nvSpPr>
          <p:spPr bwMode="auto">
            <a:xfrm>
              <a:off x="4439022" y="2780928"/>
              <a:ext cx="2880320" cy="1296144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D0DA414-6472-671C-8E6A-189C51F21229}"/>
              </a:ext>
            </a:extLst>
          </p:cNvPr>
          <p:cNvSpPr/>
          <p:nvPr/>
        </p:nvSpPr>
        <p:spPr bwMode="auto">
          <a:xfrm>
            <a:off x="1414686" y="2420888"/>
            <a:ext cx="86409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796CCB-9B9D-9943-66A3-B8918B66D9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77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23"/>
    </mc:Choice>
    <mc:Fallback>
      <p:transition spd="slow" advTm="6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88B35-44B8-49EC-9F3A-18A421A1F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68E70-E022-452D-8C8E-C9E603D86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953A23-CCBB-452F-8B64-BF5EFF7C8D2A}"/>
              </a:ext>
            </a:extLst>
          </p:cNvPr>
          <p:cNvSpPr txBox="1">
            <a:spLocks/>
          </p:cNvSpPr>
          <p:nvPr/>
        </p:nvSpPr>
        <p:spPr bwMode="auto">
          <a:xfrm>
            <a:off x="1126654" y="426127"/>
            <a:ext cx="9312374" cy="5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2800" kern="0" dirty="0"/>
              <a:t>Model architecture </a:t>
            </a:r>
            <a:endParaRPr lang="en-US" sz="2800" b="0" kern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1CE6F3-F1BD-4719-A745-0C85CFA697AD}"/>
              </a:ext>
            </a:extLst>
          </p:cNvPr>
          <p:cNvGrpSpPr/>
          <p:nvPr/>
        </p:nvGrpSpPr>
        <p:grpSpPr>
          <a:xfrm>
            <a:off x="1198662" y="858157"/>
            <a:ext cx="10045116" cy="5040560"/>
            <a:chOff x="822923" y="617407"/>
            <a:chExt cx="8214616" cy="36497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987A7B-AA4F-4455-AE70-654A5CF02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9467" y="1205491"/>
              <a:ext cx="1058310" cy="76363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483680-DE70-4FC4-9EC8-0897EEB0193E}"/>
                </a:ext>
              </a:extLst>
            </p:cNvPr>
            <p:cNvSpPr txBox="1"/>
            <p:nvPr/>
          </p:nvSpPr>
          <p:spPr>
            <a:xfrm>
              <a:off x="2260329" y="919404"/>
              <a:ext cx="8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Rainfall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08A3329-98F2-4E11-8EAD-7ED7FBA9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0370" y="1692087"/>
              <a:ext cx="1058476" cy="7637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F704B6-FCD1-4DF7-A1D6-C6235C5620E7}"/>
                </a:ext>
              </a:extLst>
            </p:cNvPr>
            <p:cNvSpPr txBox="1"/>
            <p:nvPr/>
          </p:nvSpPr>
          <p:spPr>
            <a:xfrm>
              <a:off x="889272" y="1376566"/>
              <a:ext cx="11738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Topography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F54356-A95E-49E9-8A37-2E2FF4BF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4410" y="2309672"/>
              <a:ext cx="1058310" cy="7636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D1B7B2-C768-4277-90DF-8EE225F911C8}"/>
                </a:ext>
              </a:extLst>
            </p:cNvPr>
            <p:cNvSpPr txBox="1"/>
            <p:nvPr/>
          </p:nvSpPr>
          <p:spPr>
            <a:xfrm>
              <a:off x="2230122" y="2004332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Geology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7B9128-9E06-4F2F-9EDD-A7C1B268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9989" y="2897803"/>
              <a:ext cx="1058310" cy="7636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C6FE90-5088-4E46-B714-7281824F6F45}"/>
                </a:ext>
              </a:extLst>
            </p:cNvPr>
            <p:cNvSpPr txBox="1"/>
            <p:nvPr/>
          </p:nvSpPr>
          <p:spPr>
            <a:xfrm>
              <a:off x="1006447" y="2607425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Land use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5567A7-5345-429B-857F-831BDCFC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4325" y="3417532"/>
              <a:ext cx="1058476" cy="76375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C71BC5-0FB0-4FBB-8BB0-B862E93B5003}"/>
                </a:ext>
              </a:extLst>
            </p:cNvPr>
            <p:cNvSpPr txBox="1"/>
            <p:nvPr/>
          </p:nvSpPr>
          <p:spPr>
            <a:xfrm>
              <a:off x="2050335" y="3097539"/>
              <a:ext cx="126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Groundwater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D411EEB7-55BA-46CD-8347-A8EA9195B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16113" y="3426049"/>
              <a:ext cx="1058550" cy="76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1CE77F-7588-4DEB-997C-F7D10D04E7F3}"/>
                </a:ext>
              </a:extLst>
            </p:cNvPr>
            <p:cNvSpPr txBox="1"/>
            <p:nvPr/>
          </p:nvSpPr>
          <p:spPr>
            <a:xfrm>
              <a:off x="7781022" y="3125490"/>
              <a:ext cx="11897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E8047DC5-6393-43F6-8510-5FA1A740E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16113" y="2343775"/>
              <a:ext cx="1058550" cy="76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F6F2A6-7DAE-4ED9-AA79-0F57877DE13E}"/>
                </a:ext>
              </a:extLst>
            </p:cNvPr>
            <p:cNvSpPr txBox="1"/>
            <p:nvPr/>
          </p:nvSpPr>
          <p:spPr>
            <a:xfrm>
              <a:off x="7853511" y="2061649"/>
              <a:ext cx="10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</a:t>
              </a:r>
              <a:endParaRPr lang="da-DK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44F291B-E81E-413C-82D6-9A773F7FF65F}"/>
                </a:ext>
              </a:extLst>
            </p:cNvPr>
            <p:cNvCxnSpPr>
              <a:cxnSpLocks/>
            </p:cNvCxnSpPr>
            <p:nvPr/>
          </p:nvCxnSpPr>
          <p:spPr>
            <a:xfrm>
              <a:off x="3278909" y="2713823"/>
              <a:ext cx="247168" cy="0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BAF9CE-F49B-41CD-9B3B-7916D1043C25}"/>
                </a:ext>
              </a:extLst>
            </p:cNvPr>
            <p:cNvSpPr/>
            <p:nvPr/>
          </p:nvSpPr>
          <p:spPr>
            <a:xfrm>
              <a:off x="822923" y="946550"/>
              <a:ext cx="2455986" cy="3320644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a-DK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12A080-356F-4A5A-BD02-EE10C598ADBF}"/>
                </a:ext>
              </a:extLst>
            </p:cNvPr>
            <p:cNvSpPr txBox="1"/>
            <p:nvPr/>
          </p:nvSpPr>
          <p:spPr>
            <a:xfrm>
              <a:off x="1514477" y="617407"/>
              <a:ext cx="1114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 data</a:t>
              </a:r>
              <a:endParaRPr lang="da-DK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858CC3-589C-4EE3-8DAE-E6854B9E3235}"/>
                </a:ext>
              </a:extLst>
            </p:cNvPr>
            <p:cNvSpPr/>
            <p:nvPr/>
          </p:nvSpPr>
          <p:spPr>
            <a:xfrm>
              <a:off x="7693343" y="2082440"/>
              <a:ext cx="1277428" cy="2184754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a-DK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0395C8-DFF4-4098-B89C-A6B053F550BF}"/>
                </a:ext>
              </a:extLst>
            </p:cNvPr>
            <p:cNvSpPr txBox="1"/>
            <p:nvPr/>
          </p:nvSpPr>
          <p:spPr>
            <a:xfrm>
              <a:off x="7626575" y="1753252"/>
              <a:ext cx="1410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water</a:t>
              </a:r>
              <a:endParaRPr lang="da-DK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C47BB2D-77B7-4B1D-8B7F-6B34C53122E4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7468797" y="2725679"/>
              <a:ext cx="347316" cy="753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701001F2-2644-4AAA-978D-5B843A383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1569" y="2725679"/>
              <a:ext cx="12700" cy="1082274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BC7830-DDB7-4206-A9EB-22034EFDFA97}"/>
                </a:ext>
              </a:extLst>
            </p:cNvPr>
            <p:cNvSpPr/>
            <p:nvPr/>
          </p:nvSpPr>
          <p:spPr>
            <a:xfrm>
              <a:off x="3539508" y="946550"/>
              <a:ext cx="3929289" cy="3320644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a-DK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F37ED0-048C-4D2F-9AD2-2B47738EE617}"/>
                </a:ext>
              </a:extLst>
            </p:cNvPr>
            <p:cNvSpPr txBox="1"/>
            <p:nvPr/>
          </p:nvSpPr>
          <p:spPr>
            <a:xfrm>
              <a:off x="4872408" y="635019"/>
              <a:ext cx="1263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U-net model</a:t>
              </a:r>
              <a:endParaRPr lang="da-DK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351536A6-236C-47A1-B101-078BFC289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4" r="2080"/>
            <a:stretch/>
          </p:blipFill>
          <p:spPr>
            <a:xfrm>
              <a:off x="3591442" y="1074161"/>
              <a:ext cx="3863003" cy="292316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98663" y="5879013"/>
            <a:ext cx="4608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kern="0" dirty="0"/>
              <a:t>Meteorological data provided by DMI</a:t>
            </a:r>
            <a:br>
              <a:rPr lang="en-GB" sz="1200" kern="0" dirty="0"/>
            </a:br>
            <a:r>
              <a:rPr lang="en-GB" sz="1200" kern="0" dirty="0"/>
              <a:t>Open </a:t>
            </a:r>
            <a:r>
              <a:rPr lang="en-GB" sz="1200" kern="0" dirty="0" err="1"/>
              <a:t>geodata</a:t>
            </a:r>
            <a:r>
              <a:rPr lang="en-GB" sz="1200" kern="0" dirty="0"/>
              <a:t> provided by GEUS, </a:t>
            </a:r>
            <a:r>
              <a:rPr lang="en-US" sz="1200" kern="0" dirty="0"/>
              <a:t>Agency for Data Supply and Efficiency, and Danish Municipalities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18403" y="5881493"/>
            <a:ext cx="2493118" cy="46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kern="0" dirty="0" err="1"/>
              <a:t>Satellite</a:t>
            </a:r>
            <a:r>
              <a:rPr lang="da-DK" sz="1200" kern="0" dirty="0"/>
              <a:t> observations </a:t>
            </a:r>
            <a:r>
              <a:rPr lang="da-DK" sz="1200" kern="0" dirty="0" err="1"/>
              <a:t>provided</a:t>
            </a:r>
            <a:r>
              <a:rPr lang="da-DK" sz="1200" kern="0" dirty="0"/>
              <a:t> by DHI-GRAS</a:t>
            </a:r>
            <a:endParaRPr lang="en-US" sz="1200" kern="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4DCD33-AE7D-624C-FB54-82CFCCE36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2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24"/>
    </mc:Choice>
    <mc:Fallback>
      <p:transition spd="slow" advTm="10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00" r="35431" b="9400"/>
          <a:stretch/>
        </p:blipFill>
        <p:spPr>
          <a:xfrm>
            <a:off x="1054646" y="1772815"/>
            <a:ext cx="6451956" cy="38164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EA8CEC-F9FE-C6B9-A3BC-AFD375FEA7D5}"/>
              </a:ext>
            </a:extLst>
          </p:cNvPr>
          <p:cNvSpPr txBox="1">
            <a:spLocks/>
          </p:cNvSpPr>
          <p:nvPr/>
        </p:nvSpPr>
        <p:spPr bwMode="auto">
          <a:xfrm>
            <a:off x="1126654" y="426127"/>
            <a:ext cx="9312374" cy="5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2800" kern="0" dirty="0"/>
              <a:t>Model development  - systematic input selection</a:t>
            </a:r>
            <a:endParaRPr lang="en-US" sz="2800" b="0" kern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75D1F3-D0CD-0E99-23A9-A0E06617C16C}"/>
              </a:ext>
            </a:extLst>
          </p:cNvPr>
          <p:cNvSpPr txBox="1">
            <a:spLocks/>
          </p:cNvSpPr>
          <p:nvPr/>
        </p:nvSpPr>
        <p:spPr bwMode="auto">
          <a:xfrm>
            <a:off x="1126654" y="1196752"/>
            <a:ext cx="8280920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ct val="130000"/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Backward selection</a:t>
            </a:r>
            <a:endParaRPr lang="en-US" sz="24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14360"/>
              </p:ext>
            </p:extLst>
          </p:nvPr>
        </p:nvGraphicFramePr>
        <p:xfrm>
          <a:off x="9696709" y="1582380"/>
          <a:ext cx="2159136" cy="19650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79568">
                  <a:extLst>
                    <a:ext uri="{9D8B030D-6E8A-4147-A177-3AD203B41FA5}">
                      <a16:colId xmlns:a16="http://schemas.microsoft.com/office/drawing/2014/main" val="245562360"/>
                    </a:ext>
                  </a:extLst>
                </a:gridCol>
                <a:gridCol w="1079568">
                  <a:extLst>
                    <a:ext uri="{9D8B030D-6E8A-4147-A177-3AD203B41FA5}">
                      <a16:colId xmlns:a16="http://schemas.microsoft.com/office/drawing/2014/main" val="2112380462"/>
                    </a:ext>
                  </a:extLst>
                </a:gridCol>
              </a:tblGrid>
              <a:tr h="222936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rain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prev</a:t>
                      </a:r>
                      <a:r>
                        <a:rPr lang="en-US" sz="1400" u="none" strike="noStrike" dirty="0">
                          <a:effectLst/>
                        </a:rPr>
                        <a:t> daily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7964994"/>
                  </a:ext>
                </a:extLst>
              </a:tr>
              <a:tr h="2229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weekly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2056385"/>
                  </a:ext>
                </a:extLst>
              </a:tr>
              <a:tr h="2229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daily 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8659415"/>
                  </a:ext>
                </a:extLst>
              </a:tr>
              <a:tr h="4180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sea level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weekly 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67720511"/>
                  </a:ext>
                </a:extLst>
              </a:tr>
              <a:tr h="4180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monthly mean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66776075"/>
                  </a:ext>
                </a:extLst>
              </a:tr>
              <a:tr h="2229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ETP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weekly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324853"/>
                  </a:ext>
                </a:extLst>
              </a:tr>
              <a:tr h="200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net rain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weekly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4567572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193192"/>
              </p:ext>
            </p:extLst>
          </p:nvPr>
        </p:nvGraphicFramePr>
        <p:xfrm>
          <a:off x="9696710" y="4286144"/>
          <a:ext cx="2159135" cy="181046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59135">
                  <a:extLst>
                    <a:ext uri="{9D8B030D-6E8A-4147-A177-3AD203B41FA5}">
                      <a16:colId xmlns:a16="http://schemas.microsoft.com/office/drawing/2014/main" val="66589747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Bluespot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06263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Aspect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493691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Flow accumulation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122071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TWI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34172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Relative elevation 100m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40533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Relative elevation 500m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09676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Relative elevation 1000m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2228078"/>
                  </a:ext>
                </a:extLst>
              </a:tr>
              <a:tr h="2636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Sink depth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1715327"/>
                  </a:ext>
                </a:extLst>
              </a:tr>
            </a:tbl>
          </a:graphicData>
        </a:graphic>
      </p:graphicFrame>
      <p:sp>
        <p:nvSpPr>
          <p:cNvPr id="11" name="Right Arrow 10"/>
          <p:cNvSpPr/>
          <p:nvPr/>
        </p:nvSpPr>
        <p:spPr bwMode="auto">
          <a:xfrm rot="19961267">
            <a:off x="7881575" y="2399409"/>
            <a:ext cx="1440160" cy="468051"/>
          </a:xfrm>
          <a:prstGeom prst="rightArrow">
            <a:avLst/>
          </a:prstGeom>
          <a:solidFill>
            <a:srgbClr val="008737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546749">
            <a:off x="7881574" y="3797299"/>
            <a:ext cx="1440160" cy="468051"/>
          </a:xfrm>
          <a:prstGeom prst="rightArrow">
            <a:avLst/>
          </a:prstGeom>
          <a:solidFill>
            <a:srgbClr val="008737"/>
          </a:solidFill>
          <a:ln w="9525" cap="flat" cmpd="sng" algn="ctr">
            <a:solidFill>
              <a:srgbClr val="008737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50FF3A-F385-46F8-8442-21FEB8D80A26}"/>
              </a:ext>
            </a:extLst>
          </p:cNvPr>
          <p:cNvSpPr txBox="1">
            <a:spLocks/>
          </p:cNvSpPr>
          <p:nvPr/>
        </p:nvSpPr>
        <p:spPr bwMode="auto">
          <a:xfrm>
            <a:off x="9696709" y="1106448"/>
            <a:ext cx="1914737" cy="3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30000"/>
              <a:buNone/>
            </a:pPr>
            <a:r>
              <a:rPr lang="en-US" b="1" u="sng" dirty="0">
                <a:solidFill>
                  <a:srgbClr val="008737"/>
                </a:solidFill>
              </a:rPr>
              <a:t>Meteorology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50FF3A-F385-46F8-8442-21FEB8D80A26}"/>
              </a:ext>
            </a:extLst>
          </p:cNvPr>
          <p:cNvSpPr txBox="1">
            <a:spLocks/>
          </p:cNvSpPr>
          <p:nvPr/>
        </p:nvSpPr>
        <p:spPr bwMode="auto">
          <a:xfrm>
            <a:off x="9696706" y="3878916"/>
            <a:ext cx="1914737" cy="3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30000"/>
              <a:buNone/>
            </a:pPr>
            <a:r>
              <a:rPr lang="en-US" b="1" u="sng" dirty="0">
                <a:solidFill>
                  <a:srgbClr val="008737"/>
                </a:solidFill>
              </a:rPr>
              <a:t>Topography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734266-3F43-680D-1B86-CB4748863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8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65"/>
    </mc:Choice>
    <mc:Fallback>
      <p:transition spd="slow" advTm="5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A217-60FB-4463-A851-7F363882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06" y="440061"/>
            <a:ext cx="10488415" cy="972716"/>
          </a:xfrm>
        </p:spPr>
        <p:txBody>
          <a:bodyPr anchor="t"/>
          <a:lstStyle/>
          <a:p>
            <a:r>
              <a:rPr lang="en-US" dirty="0"/>
              <a:t>Key findings</a:t>
            </a:r>
            <a:endParaRPr lang="da-DK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88B35-44B8-49EC-9F3A-18A421A1F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68E70-E022-452D-8C8E-C9E603D86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49C2A-EEF2-18A9-8E45-15E41BA9DC01}"/>
              </a:ext>
            </a:extLst>
          </p:cNvPr>
          <p:cNvSpPr txBox="1"/>
          <p:nvPr/>
        </p:nvSpPr>
        <p:spPr>
          <a:xfrm>
            <a:off x="1054646" y="1268760"/>
            <a:ext cx="8616208" cy="3295875"/>
          </a:xfrm>
          <a:prstGeom prst="rect">
            <a:avLst/>
          </a:prstGeom>
          <a:noFill/>
          <a:ln w="19050"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provide topographic and terrain properties in various formulations</a:t>
            </a:r>
          </a:p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tell model which areas are affected by coastal and fluvial flooding (input zoning layers)</a:t>
            </a:r>
          </a:p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spcBef>
                <a:spcPts val="432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careful filtering of satellite data required during training (satellite cannot see under vegetation)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94E7F5-6E9C-DBBD-55E2-27B24E6C9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25"/>
    </mc:Choice>
    <mc:Fallback>
      <p:transition spd="slow" advTm="120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88B35-44B8-49EC-9F3A-18A421A1F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68E70-E022-452D-8C8E-C9E603D86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953A23-CCBB-452F-8B64-BF5EFF7C8D2A}"/>
              </a:ext>
            </a:extLst>
          </p:cNvPr>
          <p:cNvSpPr txBox="1">
            <a:spLocks/>
          </p:cNvSpPr>
          <p:nvPr/>
        </p:nvSpPr>
        <p:spPr bwMode="auto">
          <a:xfrm>
            <a:off x="1126654" y="426127"/>
            <a:ext cx="9312374" cy="5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2800" kern="0" dirty="0"/>
              <a:t>Surface water predictions (independent test data)</a:t>
            </a:r>
            <a:endParaRPr lang="en-US" sz="2800" b="0" kern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E53CB9-35D7-49C8-B966-277F70FCB4FB}"/>
              </a:ext>
            </a:extLst>
          </p:cNvPr>
          <p:cNvSpPr txBox="1"/>
          <p:nvPr/>
        </p:nvSpPr>
        <p:spPr>
          <a:xfrm>
            <a:off x="7832921" y="2060848"/>
            <a:ext cx="36724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55% correct predictions BUT – satellite is wrong as well</a:t>
            </a:r>
          </a:p>
          <a:p>
            <a:endParaRPr lang="da-DK" dirty="0"/>
          </a:p>
          <a:p>
            <a:r>
              <a:rPr lang="da-DK" dirty="0"/>
              <a:t>On-</a:t>
            </a:r>
            <a:r>
              <a:rPr lang="da-DK" dirty="0" err="1"/>
              <a:t>going</a:t>
            </a:r>
            <a:r>
              <a:rPr lang="da-DK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Validation</a:t>
            </a:r>
            <a:r>
              <a:rPr lang="da-DK" dirty="0"/>
              <a:t> with drone data and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Upscaling</a:t>
            </a:r>
            <a:r>
              <a:rPr lang="da-DK" dirty="0"/>
              <a:t> to 3 </a:t>
            </a:r>
            <a:r>
              <a:rPr lang="da-DK" dirty="0" err="1"/>
              <a:t>municipalities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Using </a:t>
            </a:r>
            <a:r>
              <a:rPr lang="da-DK" dirty="0" err="1"/>
              <a:t>weather</a:t>
            </a:r>
            <a:r>
              <a:rPr lang="da-DK" dirty="0"/>
              <a:t> </a:t>
            </a:r>
            <a:r>
              <a:rPr lang="da-DK" dirty="0" err="1"/>
              <a:t>forecasts</a:t>
            </a:r>
            <a:endParaRPr lang="da-DK" dirty="0"/>
          </a:p>
          <a:p>
            <a:endParaRPr lang="da-DK" dirty="0"/>
          </a:p>
        </p:txBody>
      </p:sp>
      <p:pic>
        <p:nvPicPr>
          <p:cNvPr id="7" name="Picture 6" descr="A bird's eye view of a city&#10;&#10;Description automatically generated with low confidence">
            <a:extLst>
              <a:ext uri="{FF2B5EF4-FFF2-40B4-BE49-F238E27FC236}">
                <a16:creationId xmlns:a16="http://schemas.microsoft.com/office/drawing/2014/main" id="{6F14460C-706B-B8EC-4C52-B7F2066944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2" b="21684"/>
          <a:stretch/>
        </p:blipFill>
        <p:spPr>
          <a:xfrm>
            <a:off x="478582" y="1772816"/>
            <a:ext cx="7230536" cy="36230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0EAB54-A9C5-96A0-25CA-CAD59B685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59"/>
    </mc:Choice>
    <mc:Fallback>
      <p:transition spd="slow" advTm="6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3888432" cy="4545578"/>
          </a:xfrm>
        </p:spPr>
        <p:txBody>
          <a:bodyPr/>
          <a:lstStyle/>
          <a:p>
            <a:pPr marL="0" indent="0">
              <a:buNone/>
            </a:pPr>
            <a:r>
              <a:rPr lang="en-GB" sz="3600" b="1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 txBox="1">
            <a:spLocks/>
          </p:cNvSpPr>
          <p:nvPr/>
        </p:nvSpPr>
        <p:spPr>
          <a:xfrm>
            <a:off x="6239222" y="1196752"/>
            <a:ext cx="5629324" cy="5184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2400" kern="0" dirty="0"/>
              <a:t>Funded by the Danish Government through the Signature Project </a:t>
            </a:r>
            <a:r>
              <a:rPr lang="en-US" sz="2400" kern="0" dirty="0" err="1"/>
              <a:t>Jammerbugt</a:t>
            </a:r>
            <a:r>
              <a:rPr lang="en-US" sz="2400" kern="0" dirty="0"/>
              <a:t> </a:t>
            </a:r>
            <a:r>
              <a:rPr lang="en-US" sz="2400" kern="0" dirty="0" err="1"/>
              <a:t>Kommune</a:t>
            </a:r>
            <a:endParaRPr lang="en-US" sz="2400" kern="0" dirty="0"/>
          </a:p>
          <a:p>
            <a:endParaRPr lang="en-US" sz="2400" b="0" kern="0" dirty="0"/>
          </a:p>
          <a:p>
            <a:r>
              <a:rPr lang="en-GB" sz="2400" b="0" kern="0" dirty="0"/>
              <a:t>Meteorological data provided by DMI</a:t>
            </a:r>
          </a:p>
          <a:p>
            <a:endParaRPr lang="en-GB" sz="2400" b="0" kern="0" dirty="0"/>
          </a:p>
          <a:p>
            <a:r>
              <a:rPr lang="en-GB" sz="2400" b="0" kern="0" dirty="0"/>
              <a:t>Open </a:t>
            </a:r>
            <a:r>
              <a:rPr lang="en-GB" sz="2400" b="0" kern="0" dirty="0" err="1"/>
              <a:t>geodata</a:t>
            </a:r>
            <a:r>
              <a:rPr lang="en-GB" sz="2400" b="0" kern="0" dirty="0"/>
              <a:t> provided by GEUS, </a:t>
            </a:r>
            <a:r>
              <a:rPr lang="en-US" sz="2400" b="0" kern="0" dirty="0"/>
              <a:t>Agency for Data Supply and Efficiency, and Danish Municipalities</a:t>
            </a:r>
          </a:p>
          <a:p>
            <a:endParaRPr lang="en-US" sz="2400" b="0" kern="0" dirty="0"/>
          </a:p>
          <a:p>
            <a:r>
              <a:rPr lang="en-US" sz="2400" b="0" kern="0" dirty="0"/>
              <a:t>Satellite data provided by DHI-GRAS</a:t>
            </a:r>
            <a:endParaRPr lang="en-GB" sz="2400" b="0" kern="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A8EE42-0124-D6F4-B471-6DED105E6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7150" y="6154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8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2"/>
    </mc:Choice>
    <mc:Fallback>
      <p:transition spd="slow" advTm="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|2.3|5.5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8737"/>
        </a:solidFill>
        <a:ln w="9525" cap="flat" cmpd="sng" algn="ctr">
          <a:solidFill>
            <a:srgbClr val="008737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TemplafyFormConfiguration><![CDATA[{"formFields":[{"required":false,"helpTexts":{"prefix":"","postfix":""},"spacing":{},"type":"datePicker","name":"Date","label":"Date","fullyQualifiedName":"Date"},{"required":false,"placeholder":"","lines":0,"helpTexts":{"prefix":"","postfix":""},"spacing":{},"type":"textBox","name":"PresentationTitle","label":"Presentation title","fullyQualifiedName":"PresentationTitle"}],"formDataEntries":[{"name":"Date","value":"faEOfPl16JZ63USlpwB4Wg=="}]}]]></Templafy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6964369970985159","enableDocumentContentUpdater":true,"version":"1.2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TemplateConfiguration><![CDATA[{"elementsMetadata":[{"type":"shape","id":"7bb895aa-1276-4f3c-98ed-590506828f56","elementConfiguration":{"binding":"UserProfile.Offices.Workarea_{{DocumentLanguage}}","disableUpdates":false,"type":"text"}},{"type":"shape","id":"54f5e333-74ff-49e7-9722-6026d075070b","elementConfiguration":{"format":"{{DateFormats.GeneralDate}}","binding":"Form.Date","disableUpdates":false,"type":"date"}},{"type":"shape","id":"d188e934-9b85-46cc-a47f-f86025efcdf4","elementConfiguration":{"binding":"Form.PresentationTitle","disableUpdates":false,"type":"text"}}],"transformationConfigurations":[{"language":"{{DocumentLanguage}}","disableUpdates":false,"type":"proofingLanguage"}],"templateName":"","templateDescription":"","enableDocumentContentUpdater":true,"version":"1.2"}]]></TemplafyTemplate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6964369970985159","enableDocumentContentUpdater":true,"version":"1.2"}]]></TemplafySlideTemplateConfiguration>
</file>

<file path=customXml/item6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ABF51F55-B004-46D7-A679-5A180B2299D4}">
  <ds:schemaRefs/>
</ds:datastoreItem>
</file>

<file path=customXml/itemProps2.xml><?xml version="1.0" encoding="utf-8"?>
<ds:datastoreItem xmlns:ds="http://schemas.openxmlformats.org/officeDocument/2006/customXml" ds:itemID="{EED24167-3439-4B64-AFA7-8F1FC6EB700A}">
  <ds:schemaRefs/>
</ds:datastoreItem>
</file>

<file path=customXml/itemProps3.xml><?xml version="1.0" encoding="utf-8"?>
<ds:datastoreItem xmlns:ds="http://schemas.openxmlformats.org/officeDocument/2006/customXml" ds:itemID="{D7BEAD5B-3D73-4104-9FD3-969F2DE8961B}">
  <ds:schemaRefs/>
</ds:datastoreItem>
</file>

<file path=customXml/itemProps4.xml><?xml version="1.0" encoding="utf-8"?>
<ds:datastoreItem xmlns:ds="http://schemas.openxmlformats.org/officeDocument/2006/customXml" ds:itemID="{1334258C-C3E7-4029-A615-C886A240FB15}">
  <ds:schemaRefs/>
</ds:datastoreItem>
</file>

<file path=customXml/itemProps5.xml><?xml version="1.0" encoding="utf-8"?>
<ds:datastoreItem xmlns:ds="http://schemas.openxmlformats.org/officeDocument/2006/customXml" ds:itemID="{9A75AE2F-93CA-4972-86BB-29AB79ACCA1E}">
  <ds:schemaRefs/>
</ds:datastoreItem>
</file>

<file path=customXml/itemProps6.xml><?xml version="1.0" encoding="utf-8"?>
<ds:datastoreItem xmlns:ds="http://schemas.openxmlformats.org/officeDocument/2006/customXml" ds:itemID="{40BF509C-78FA-46F5-B5D7-7488E351E3B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DTU Template</Template>
  <TotalTime>8117</TotalTime>
  <Words>325</Words>
  <Application>Microsoft Office PowerPoint</Application>
  <PresentationFormat>Custom</PresentationFormat>
  <Paragraphs>82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Verdana</vt:lpstr>
      <vt:lpstr>Blank</vt:lpstr>
      <vt:lpstr>Improved flood predictions by combining satellite observations, topographic information and rainfall spatial data using deep learning</vt:lpstr>
      <vt:lpstr>Objective (for warning and long-term planning)</vt:lpstr>
      <vt:lpstr>PowerPoint Presentation</vt:lpstr>
      <vt:lpstr>PowerPoint Presentation</vt:lpstr>
      <vt:lpstr>Key findings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DTU</dc:creator>
  <cp:lastModifiedBy>Rocco Palmitessa</cp:lastModifiedBy>
  <cp:revision>111</cp:revision>
  <dcterms:created xsi:type="dcterms:W3CDTF">2017-07-31T08:31:56Z</dcterms:created>
  <dcterms:modified xsi:type="dcterms:W3CDTF">2022-05-22T18:45:32Z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imeStamp">
    <vt:lpwstr>2019-06-10T12:55:42.8581309Z</vt:lpwstr>
  </property>
  <property fmtid="{D5CDD505-2E9C-101B-9397-08002B2CF9AE}" pid="4" name="TemplafyTenantId">
    <vt:lpwstr>dtu</vt:lpwstr>
  </property>
  <property fmtid="{D5CDD505-2E9C-101B-9397-08002B2CF9AE}" pid="5" name="TemplafyTemplateId">
    <vt:lpwstr>636964369962321026</vt:lpwstr>
  </property>
  <property fmtid="{D5CDD505-2E9C-101B-9397-08002B2CF9AE}" pid="6" name="TemplafyUserProfileId">
    <vt:lpwstr>636704455650490424</vt:lpwstr>
  </property>
  <property fmtid="{D5CDD505-2E9C-101B-9397-08002B2CF9AE}" pid="7" name="TemplafyLanguageCode">
    <vt:lpwstr>en-GB</vt:lpwstr>
  </property>
</Properties>
</file>