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256" r:id="rId2"/>
    <p:sldId id="622" r:id="rId3"/>
    <p:sldId id="257" r:id="rId4"/>
    <p:sldId id="606" r:id="rId5"/>
    <p:sldId id="608" r:id="rId6"/>
    <p:sldId id="616" r:id="rId7"/>
    <p:sldId id="621" r:id="rId8"/>
    <p:sldId id="604" r:id="rId9"/>
    <p:sldId id="607" r:id="rId10"/>
    <p:sldId id="609" r:id="rId11"/>
    <p:sldId id="615" r:id="rId12"/>
    <p:sldId id="603" r:id="rId13"/>
    <p:sldId id="623" r:id="rId14"/>
    <p:sldId id="610" r:id="rId15"/>
    <p:sldId id="619" r:id="rId16"/>
    <p:sldId id="620" r:id="rId17"/>
    <p:sldId id="612" r:id="rId18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AA24"/>
    <a:srgbClr val="FFA200"/>
    <a:srgbClr val="FF0000"/>
    <a:srgbClr val="058005"/>
    <a:srgbClr val="0000FF"/>
    <a:srgbClr val="545454"/>
    <a:srgbClr val="818181"/>
    <a:srgbClr val="1AFF1A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 autoAdjust="0"/>
    <p:restoredTop sz="88451" autoAdjust="0"/>
  </p:normalViewPr>
  <p:slideViewPr>
    <p:cSldViewPr snapToGrid="0" showGuides="1">
      <p:cViewPr varScale="1">
        <p:scale>
          <a:sx n="101" d="100"/>
          <a:sy n="101" d="100"/>
        </p:scale>
        <p:origin x="754" y="67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20" y="108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Title Slide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396828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5">
            <a:extLst>
              <a:ext uri="{FF2B5EF4-FFF2-40B4-BE49-F238E27FC236}">
                <a16:creationId xmlns:a16="http://schemas.microsoft.com/office/drawing/2014/main" id="{8FA03857-1579-90A9-F6C2-29D175411753}"/>
              </a:ext>
            </a:extLst>
          </p:cNvPr>
          <p:cNvGrpSpPr/>
          <p:nvPr userDrawn="1"/>
        </p:nvGrpSpPr>
        <p:grpSpPr>
          <a:xfrm>
            <a:off x="7657105" y="126299"/>
            <a:ext cx="1376919" cy="434768"/>
            <a:chOff x="5124840" y="1638300"/>
            <a:chExt cx="2784538" cy="825245"/>
          </a:xfrm>
        </p:grpSpPr>
        <p:sp>
          <p:nvSpPr>
            <p:cNvPr id="12" name="Forme libre : forme 6">
              <a:extLst>
                <a:ext uri="{FF2B5EF4-FFF2-40B4-BE49-F238E27FC236}">
                  <a16:creationId xmlns:a16="http://schemas.microsoft.com/office/drawing/2014/main" id="{69E64322-1075-8F03-B160-3A42D721928D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7">
              <a:extLst>
                <a:ext uri="{FF2B5EF4-FFF2-40B4-BE49-F238E27FC236}">
                  <a16:creationId xmlns:a16="http://schemas.microsoft.com/office/drawing/2014/main" id="{3678D9BA-7892-3127-77FD-FE20C91FD331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8">
              <a:extLst>
                <a:ext uri="{FF2B5EF4-FFF2-40B4-BE49-F238E27FC236}">
                  <a16:creationId xmlns:a16="http://schemas.microsoft.com/office/drawing/2014/main" id="{8789D6D4-1281-FC89-31E9-A59EF76B0644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9">
              <a:extLst>
                <a:ext uri="{FF2B5EF4-FFF2-40B4-BE49-F238E27FC236}">
                  <a16:creationId xmlns:a16="http://schemas.microsoft.com/office/drawing/2014/main" id="{973EE450-B27E-06CB-16B2-2F4FE024D886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0">
              <a:extLst>
                <a:ext uri="{FF2B5EF4-FFF2-40B4-BE49-F238E27FC236}">
                  <a16:creationId xmlns:a16="http://schemas.microsoft.com/office/drawing/2014/main" id="{52AA5124-BEA9-2E0C-0494-8698EFFC10AC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1">
              <a:extLst>
                <a:ext uri="{FF2B5EF4-FFF2-40B4-BE49-F238E27FC236}">
                  <a16:creationId xmlns:a16="http://schemas.microsoft.com/office/drawing/2014/main" id="{8823EA2C-D2AA-6385-6BDF-12D8B7E3746F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2">
              <a:extLst>
                <a:ext uri="{FF2B5EF4-FFF2-40B4-BE49-F238E27FC236}">
                  <a16:creationId xmlns:a16="http://schemas.microsoft.com/office/drawing/2014/main" id="{518F20C0-0D39-319E-A188-8837CEF8A687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3">
              <a:extLst>
                <a:ext uri="{FF2B5EF4-FFF2-40B4-BE49-F238E27FC236}">
                  <a16:creationId xmlns:a16="http://schemas.microsoft.com/office/drawing/2014/main" id="{58E744B9-6A1E-0427-8F62-041F457EF0A5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14">
              <a:extLst>
                <a:ext uri="{FF2B5EF4-FFF2-40B4-BE49-F238E27FC236}">
                  <a16:creationId xmlns:a16="http://schemas.microsoft.com/office/drawing/2014/main" id="{6B1E2D48-A110-4D8D-C3D9-60EB18CFBB6B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15">
              <a:extLst>
                <a:ext uri="{FF2B5EF4-FFF2-40B4-BE49-F238E27FC236}">
                  <a16:creationId xmlns:a16="http://schemas.microsoft.com/office/drawing/2014/main" id="{6913B659-A5E7-0FCD-4EF5-326D756857C2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16">
              <a:extLst>
                <a:ext uri="{FF2B5EF4-FFF2-40B4-BE49-F238E27FC236}">
                  <a16:creationId xmlns:a16="http://schemas.microsoft.com/office/drawing/2014/main" id="{55A17E68-0BE4-ECC7-BFA5-E5C75369D500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17">
              <a:extLst>
                <a:ext uri="{FF2B5EF4-FFF2-40B4-BE49-F238E27FC236}">
                  <a16:creationId xmlns:a16="http://schemas.microsoft.com/office/drawing/2014/main" id="{B41BF9F6-E0C4-D658-5220-6BF99CE1F0CC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18">
              <a:extLst>
                <a:ext uri="{FF2B5EF4-FFF2-40B4-BE49-F238E27FC236}">
                  <a16:creationId xmlns:a16="http://schemas.microsoft.com/office/drawing/2014/main" id="{1998C4D4-C52B-6132-09AC-082019559E94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19">
              <a:extLst>
                <a:ext uri="{FF2B5EF4-FFF2-40B4-BE49-F238E27FC236}">
                  <a16:creationId xmlns:a16="http://schemas.microsoft.com/office/drawing/2014/main" id="{8F58296B-6416-DD3D-756A-08D9B5809F23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0">
              <a:extLst>
                <a:ext uri="{FF2B5EF4-FFF2-40B4-BE49-F238E27FC236}">
                  <a16:creationId xmlns:a16="http://schemas.microsoft.com/office/drawing/2014/main" id="{81E6A8CA-A632-D3E3-3DB6-35E8BB33F25F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1">
              <a:extLst>
                <a:ext uri="{FF2B5EF4-FFF2-40B4-BE49-F238E27FC236}">
                  <a16:creationId xmlns:a16="http://schemas.microsoft.com/office/drawing/2014/main" id="{AD14507F-409E-0AF8-F480-5E0B0057988F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9" name="Forme libre : forme 22">
              <a:extLst>
                <a:ext uri="{FF2B5EF4-FFF2-40B4-BE49-F238E27FC236}">
                  <a16:creationId xmlns:a16="http://schemas.microsoft.com/office/drawing/2014/main" id="{A5F3BD40-8BC9-FEAB-E157-644830983A20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:a16="http://schemas.microsoft.com/office/drawing/2014/main" id="{9C025AEF-5829-4713-FD9A-EF3AC7DDF5E7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24">
              <a:extLst>
                <a:ext uri="{FF2B5EF4-FFF2-40B4-BE49-F238E27FC236}">
                  <a16:creationId xmlns:a16="http://schemas.microsoft.com/office/drawing/2014/main" id="{B2431C15-E7F2-001D-62D0-88A4DB3E5A0D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25">
              <a:extLst>
                <a:ext uri="{FF2B5EF4-FFF2-40B4-BE49-F238E27FC236}">
                  <a16:creationId xmlns:a16="http://schemas.microsoft.com/office/drawing/2014/main" id="{934A8BD1-19E7-45DC-96D5-59A91F95C873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5">
            <a:extLst>
              <a:ext uri="{FF2B5EF4-FFF2-40B4-BE49-F238E27FC236}">
                <a16:creationId xmlns:a16="http://schemas.microsoft.com/office/drawing/2014/main" id="{E7845D4C-84CB-95D2-0AB0-DFEEEC12C790}"/>
              </a:ext>
            </a:extLst>
          </p:cNvPr>
          <p:cNvGrpSpPr/>
          <p:nvPr userDrawn="1"/>
        </p:nvGrpSpPr>
        <p:grpSpPr>
          <a:xfrm>
            <a:off x="7657105" y="126299"/>
            <a:ext cx="1376919" cy="434768"/>
            <a:chOff x="5124840" y="1638300"/>
            <a:chExt cx="2784538" cy="825245"/>
          </a:xfrm>
        </p:grpSpPr>
        <p:sp>
          <p:nvSpPr>
            <p:cNvPr id="18" name="Forme libre : forme 6">
              <a:extLst>
                <a:ext uri="{FF2B5EF4-FFF2-40B4-BE49-F238E27FC236}">
                  <a16:creationId xmlns:a16="http://schemas.microsoft.com/office/drawing/2014/main" id="{FF863E99-F088-E064-65C4-A748992F7C1D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7">
              <a:extLst>
                <a:ext uri="{FF2B5EF4-FFF2-40B4-BE49-F238E27FC236}">
                  <a16:creationId xmlns:a16="http://schemas.microsoft.com/office/drawing/2014/main" id="{15C2335D-D3AF-31ED-050B-D04C4820EB7B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8">
              <a:extLst>
                <a:ext uri="{FF2B5EF4-FFF2-40B4-BE49-F238E27FC236}">
                  <a16:creationId xmlns:a16="http://schemas.microsoft.com/office/drawing/2014/main" id="{45F9142C-2EE6-BC22-261D-2A5FECD074D0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48775FD9-68CA-ED44-EDA8-F342A37FC1A1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A7B28667-FAA0-4092-48EC-35D77509F160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5F46458F-B1E3-955A-6772-420ADAC1C4A1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12">
              <a:extLst>
                <a:ext uri="{FF2B5EF4-FFF2-40B4-BE49-F238E27FC236}">
                  <a16:creationId xmlns:a16="http://schemas.microsoft.com/office/drawing/2014/main" id="{581770B1-485E-16D0-04E7-57DC8E75EE1A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13">
              <a:extLst>
                <a:ext uri="{FF2B5EF4-FFF2-40B4-BE49-F238E27FC236}">
                  <a16:creationId xmlns:a16="http://schemas.microsoft.com/office/drawing/2014/main" id="{7A37E91D-A1F9-232B-BC48-38FC74F3C68C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14">
              <a:extLst>
                <a:ext uri="{FF2B5EF4-FFF2-40B4-BE49-F238E27FC236}">
                  <a16:creationId xmlns:a16="http://schemas.microsoft.com/office/drawing/2014/main" id="{3201A3FF-6D13-69DF-EC54-2FDAB267DD82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15">
              <a:extLst>
                <a:ext uri="{FF2B5EF4-FFF2-40B4-BE49-F238E27FC236}">
                  <a16:creationId xmlns:a16="http://schemas.microsoft.com/office/drawing/2014/main" id="{0387088F-CCB7-1B85-2609-DAA2374BCA32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16">
              <a:extLst>
                <a:ext uri="{FF2B5EF4-FFF2-40B4-BE49-F238E27FC236}">
                  <a16:creationId xmlns:a16="http://schemas.microsoft.com/office/drawing/2014/main" id="{1EAAD3C1-B7BD-71DE-67B7-290AD95C9735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17">
              <a:extLst>
                <a:ext uri="{FF2B5EF4-FFF2-40B4-BE49-F238E27FC236}">
                  <a16:creationId xmlns:a16="http://schemas.microsoft.com/office/drawing/2014/main" id="{0163A5C6-8A0F-1F68-33D7-90235D1873AA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18">
              <a:extLst>
                <a:ext uri="{FF2B5EF4-FFF2-40B4-BE49-F238E27FC236}">
                  <a16:creationId xmlns:a16="http://schemas.microsoft.com/office/drawing/2014/main" id="{B4D6A47B-F6AB-FAB4-3CCB-0D3DF6D7FEEF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19">
              <a:extLst>
                <a:ext uri="{FF2B5EF4-FFF2-40B4-BE49-F238E27FC236}">
                  <a16:creationId xmlns:a16="http://schemas.microsoft.com/office/drawing/2014/main" id="{89481E05-88B8-F792-E333-D195542D10BF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20">
              <a:extLst>
                <a:ext uri="{FF2B5EF4-FFF2-40B4-BE49-F238E27FC236}">
                  <a16:creationId xmlns:a16="http://schemas.microsoft.com/office/drawing/2014/main" id="{99EED732-2716-BA3F-CC5B-538AD85AC64C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21">
              <a:extLst>
                <a:ext uri="{FF2B5EF4-FFF2-40B4-BE49-F238E27FC236}">
                  <a16:creationId xmlns:a16="http://schemas.microsoft.com/office/drawing/2014/main" id="{6250A5A0-E572-730E-E614-658BFCB0B8BE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5" name="Forme libre : forme 22">
              <a:extLst>
                <a:ext uri="{FF2B5EF4-FFF2-40B4-BE49-F238E27FC236}">
                  <a16:creationId xmlns:a16="http://schemas.microsoft.com/office/drawing/2014/main" id="{4E116A71-ABF3-82A0-27D2-854AB9A1E594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23">
              <a:extLst>
                <a:ext uri="{FF2B5EF4-FFF2-40B4-BE49-F238E27FC236}">
                  <a16:creationId xmlns:a16="http://schemas.microsoft.com/office/drawing/2014/main" id="{7AF2B677-407B-D98F-7BE4-6410B400DC47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24">
              <a:extLst>
                <a:ext uri="{FF2B5EF4-FFF2-40B4-BE49-F238E27FC236}">
                  <a16:creationId xmlns:a16="http://schemas.microsoft.com/office/drawing/2014/main" id="{C43C19DB-11D7-E78A-5856-A77D1AFBD149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25">
              <a:extLst>
                <a:ext uri="{FF2B5EF4-FFF2-40B4-BE49-F238E27FC236}">
                  <a16:creationId xmlns:a16="http://schemas.microsoft.com/office/drawing/2014/main" id="{B1E776F9-2D42-7C38-476F-41533EA8E590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email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e.blanc@minesparis.psl.eu" TargetMode="External"/><Relationship Id="rId2" Type="http://schemas.openxmlformats.org/officeDocument/2006/relationships/hyperlink" Target="mailto:xuemei.chen@mines-paristech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E553AE-E4D5-409C-A11C-57065D3D49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543" y="1118440"/>
            <a:ext cx="8316913" cy="1614241"/>
          </a:xfrm>
        </p:spPr>
        <p:txBody>
          <a:bodyPr/>
          <a:lstStyle/>
          <a:p>
            <a:pPr algn="ctr"/>
            <a:r>
              <a:rPr lang="en-US" dirty="0"/>
              <a:t>Quality check</a:t>
            </a:r>
          </a:p>
          <a:p>
            <a:pPr algn="ctr"/>
            <a:r>
              <a:rPr lang="en-US" dirty="0"/>
              <a:t>of ground-based hourly measurements</a:t>
            </a:r>
          </a:p>
          <a:p>
            <a:pPr algn="ctr"/>
            <a:r>
              <a:rPr lang="en-US" dirty="0"/>
              <a:t>of downwelling surface solar irradiance in China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40A972-5A46-4723-980E-81CB74E49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543" y="3015380"/>
            <a:ext cx="8316912" cy="1911799"/>
          </a:xfrm>
        </p:spPr>
        <p:txBody>
          <a:bodyPr/>
          <a:lstStyle/>
          <a:p>
            <a:pPr algn="ctr"/>
            <a:r>
              <a:rPr lang="en-US" sz="1400" b="1" dirty="0"/>
              <a:t>Xuemei Chen, </a:t>
            </a:r>
            <a:r>
              <a:rPr lang="en-US" sz="1400" dirty="0"/>
              <a:t>Benoît Tournadre, Yves-Marie Saint-Drenan, Benoît </a:t>
            </a:r>
            <a:r>
              <a:rPr lang="en-US" sz="1400" dirty="0" err="1"/>
              <a:t>Gschwind</a:t>
            </a:r>
            <a:r>
              <a:rPr lang="en-US" sz="1400" dirty="0"/>
              <a:t>, </a:t>
            </a:r>
            <a:r>
              <a:rPr lang="en-US" altLang="zh-CN" sz="1400" dirty="0"/>
              <a:t>Kai Qin,</a:t>
            </a:r>
            <a:r>
              <a:rPr lang="en-US" sz="1400" dirty="0"/>
              <a:t> Philippe Blanc</a:t>
            </a:r>
          </a:p>
          <a:p>
            <a:pPr algn="ctr"/>
            <a:endParaRPr lang="en-US" sz="1400" dirty="0"/>
          </a:p>
          <a:p>
            <a:pPr algn="ctr">
              <a:spcBef>
                <a:spcPts val="1800"/>
              </a:spcBef>
            </a:pPr>
            <a:r>
              <a:rPr lang="en-US" sz="1200" dirty="0"/>
              <a:t>Observation, Impacts, Energy (O.I.E.), Mines Paris – PSL, France</a:t>
            </a:r>
          </a:p>
          <a:p>
            <a:pPr algn="ctr">
              <a:spcBef>
                <a:spcPts val="0"/>
              </a:spcBef>
            </a:pPr>
            <a:r>
              <a:rPr lang="en-US" sz="1200" dirty="0"/>
              <a:t>School of Environment and Spatial Informatics, China University of Mining and Technology, China</a:t>
            </a:r>
          </a:p>
          <a:p>
            <a:pPr algn="ctr">
              <a:spcBef>
                <a:spcPts val="1800"/>
              </a:spcBef>
            </a:pPr>
            <a:r>
              <a:rPr lang="fr-FR" sz="1200" b="1" dirty="0">
                <a:solidFill>
                  <a:srgbClr val="000000"/>
                </a:solidFill>
              </a:rPr>
              <a:t>24 May, 2022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1445308-485F-D1FF-E648-4EC3B5D26111}"/>
              </a:ext>
            </a:extLst>
          </p:cNvPr>
          <p:cNvGrpSpPr/>
          <p:nvPr/>
        </p:nvGrpSpPr>
        <p:grpSpPr>
          <a:xfrm>
            <a:off x="6976872" y="134643"/>
            <a:ext cx="2049202" cy="617221"/>
            <a:chOff x="5124840" y="1638300"/>
            <a:chExt cx="2784538" cy="825245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9AD4B59-5E08-2A19-1193-95ED86DA4023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B096622-4FE2-C0DA-06C1-17CF638843C4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8E7C9CE-B5A9-0432-7299-8C3F396A2A7D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A32D464-36DB-121F-A25E-7845F5DCB08B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35B0F5-FDF3-932D-E12E-8DABCA5AE845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7E2E314-52CE-CA2E-798E-0E2C203B8420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8E6764C-9B34-D070-2219-898041D8BCE5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37789BC-1F2A-5293-BB23-09C33BBA7A05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587A650-E590-014C-E9B0-D3218F63F157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054FF0E-C037-A903-AF22-22B274D1F1F9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F9761C4-6EF7-D2A2-ECD7-DAA6A7AEECBC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D704ABC-4550-DACE-CA6D-71BD0B142237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331624-3979-5C91-627E-5605BEBA6C8B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0422917-CA3D-3EE8-3A12-6751C5D4BF51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E46BD83-5140-ABE0-0D18-23F74DF0A0DA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E222DB1-81F1-7858-40AD-237878C41C8B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6E17093-4440-F666-3F1A-C97EA4B212FB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5463CB6-4234-1A99-829E-1C2EAE757B82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90BB4C4-C2DE-B6CC-B9B2-3C098197B923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902D2FD-BECF-130D-83AC-43BF8B3C7204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370485EB-B884-FD09-1BB3-EA5EAE5C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06" y="160126"/>
            <a:ext cx="2313279" cy="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C84FA7-6333-4958-B50E-4F24C037B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of validation: global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5716D3-063C-4BB3-8575-11C1E4282CF2}"/>
              </a:ext>
            </a:extLst>
          </p:cNvPr>
          <p:cNvSpPr txBox="1"/>
          <p:nvPr/>
        </p:nvSpPr>
        <p:spPr>
          <a:xfrm>
            <a:off x="137504" y="1278785"/>
            <a:ext cx="4059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</a:rPr>
              <a:t>71 stations usable over 101 for global: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r>
              <a:rPr lang="fr-FR" sz="1600" b="1" dirty="0">
                <a:solidFill>
                  <a:srgbClr val="058005"/>
                </a:solidFill>
              </a:rPr>
              <a:t>	- 52 full time </a:t>
            </a:r>
            <a:r>
              <a:rPr lang="fr-FR" sz="1600" b="1" dirty="0" err="1">
                <a:solidFill>
                  <a:srgbClr val="058005"/>
                </a:solidFill>
              </a:rPr>
              <a:t>series</a:t>
            </a:r>
            <a:endParaRPr lang="fr-FR" sz="1600" b="1" dirty="0">
              <a:solidFill>
                <a:srgbClr val="058005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		</a:t>
            </a:r>
          </a:p>
          <a:p>
            <a:r>
              <a:rPr lang="fr-FR" sz="1600" b="1" dirty="0">
                <a:ln w="3175">
                  <a:solidFill>
                    <a:srgbClr val="000000"/>
                  </a:solidFill>
                </a:ln>
                <a:solidFill>
                  <a:srgbClr val="EEAA24"/>
                </a:solidFill>
              </a:rPr>
              <a:t>	- 19 part time </a:t>
            </a:r>
            <a:r>
              <a:rPr lang="fr-FR" sz="1600" b="1" dirty="0" err="1">
                <a:ln w="3175">
                  <a:solidFill>
                    <a:srgbClr val="000000"/>
                  </a:solidFill>
                </a:ln>
                <a:solidFill>
                  <a:srgbClr val="EEAA24"/>
                </a:solidFill>
              </a:rPr>
              <a:t>series</a:t>
            </a:r>
            <a:endParaRPr lang="fr-FR" sz="1600" b="1" dirty="0">
              <a:ln w="3175">
                <a:solidFill>
                  <a:srgbClr val="000000"/>
                </a:solidFill>
              </a:ln>
              <a:solidFill>
                <a:srgbClr val="EEAA24"/>
              </a:solidFill>
            </a:endParaRPr>
          </a:p>
          <a:p>
            <a:endParaRPr lang="fr-FR" sz="1600" b="1" dirty="0">
              <a:ln w="3175">
                <a:solidFill>
                  <a:srgbClr val="000000"/>
                </a:solidFill>
              </a:ln>
              <a:solidFill>
                <a:srgbClr val="EEAA24"/>
              </a:solidFill>
            </a:endParaRPr>
          </a:p>
          <a:p>
            <a:r>
              <a:rPr lang="fr-FR" sz="1600" b="1" dirty="0">
                <a:ln w="3175">
                  <a:noFill/>
                </a:ln>
                <a:solidFill>
                  <a:srgbClr val="FF0000"/>
                </a:solidFill>
              </a:rPr>
              <a:t>	(- 30 stations not usable) </a:t>
            </a: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0081E6-A8E6-4A37-88C6-3D7E05EF2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15938" r="9425" b="14664"/>
          <a:stretch/>
        </p:blipFill>
        <p:spPr bwMode="auto">
          <a:xfrm>
            <a:off x="4352545" y="889005"/>
            <a:ext cx="4653952" cy="410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95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C84FA7-6333-4958-B50E-4F24C037B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of validation: 3 components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29C1B4-AE5E-4BD1-9ED9-7E451D16CA67}"/>
              </a:ext>
            </a:extLst>
          </p:cNvPr>
          <p:cNvSpPr txBox="1"/>
          <p:nvPr/>
        </p:nvSpPr>
        <p:spPr>
          <a:xfrm>
            <a:off x="250828" y="2735880"/>
            <a:ext cx="457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</a:rPr>
              <a:t>6 stations usable over 18 for 3 components: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r>
              <a:rPr lang="fr-FR" sz="1600" b="1" dirty="0">
                <a:solidFill>
                  <a:srgbClr val="058005"/>
                </a:solidFill>
              </a:rPr>
              <a:t>	- 4 full time </a:t>
            </a:r>
            <a:r>
              <a:rPr lang="fr-FR" sz="1600" b="1" dirty="0" err="1">
                <a:solidFill>
                  <a:srgbClr val="058005"/>
                </a:solidFill>
              </a:rPr>
              <a:t>series</a:t>
            </a:r>
            <a:endParaRPr lang="fr-FR" sz="1600" b="1" dirty="0">
              <a:solidFill>
                <a:srgbClr val="058005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		</a:t>
            </a:r>
          </a:p>
          <a:p>
            <a:r>
              <a:rPr lang="fr-FR" sz="1600" b="1" dirty="0">
                <a:ln w="3175">
                  <a:solidFill>
                    <a:srgbClr val="000000"/>
                  </a:solidFill>
                </a:ln>
                <a:solidFill>
                  <a:srgbClr val="EEAA24"/>
                </a:solidFill>
              </a:rPr>
              <a:t>	- 2 part time </a:t>
            </a:r>
            <a:r>
              <a:rPr lang="fr-FR" sz="1600" b="1" dirty="0" err="1">
                <a:ln w="3175">
                  <a:solidFill>
                    <a:srgbClr val="000000"/>
                  </a:solidFill>
                </a:ln>
                <a:solidFill>
                  <a:srgbClr val="EEAA24"/>
                </a:solidFill>
              </a:rPr>
              <a:t>series</a:t>
            </a:r>
            <a:endParaRPr lang="fr-FR" sz="1600" b="1" dirty="0">
              <a:ln w="3175">
                <a:solidFill>
                  <a:srgbClr val="000000"/>
                </a:solidFill>
              </a:ln>
              <a:solidFill>
                <a:srgbClr val="EEAA2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3EABD2-CE34-48C9-938C-83F6FD8A020D}"/>
              </a:ext>
            </a:extLst>
          </p:cNvPr>
          <p:cNvGrpSpPr/>
          <p:nvPr/>
        </p:nvGrpSpPr>
        <p:grpSpPr>
          <a:xfrm>
            <a:off x="4629665" y="889005"/>
            <a:ext cx="4376831" cy="3858309"/>
            <a:chOff x="4629665" y="889005"/>
            <a:chExt cx="4376831" cy="385830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20081E6-A8E6-4A37-88C6-3D7E05EF2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1" t="15938" r="9425" b="14664"/>
            <a:stretch/>
          </p:blipFill>
          <p:spPr bwMode="auto">
            <a:xfrm>
              <a:off x="4629665" y="889005"/>
              <a:ext cx="4376831" cy="38583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684B2C-C7C5-4801-8E17-BE925BC36113}"/>
                </a:ext>
              </a:extLst>
            </p:cNvPr>
            <p:cNvSpPr/>
            <p:nvPr/>
          </p:nvSpPr>
          <p:spPr>
            <a:xfrm>
              <a:off x="6078728" y="2243757"/>
              <a:ext cx="137160" cy="137160"/>
            </a:xfrm>
            <a:prstGeom prst="ellipse">
              <a:avLst/>
            </a:prstGeom>
            <a:solidFill>
              <a:srgbClr val="058005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17D93C-077F-478A-8146-84464218355B}"/>
                </a:ext>
              </a:extLst>
            </p:cNvPr>
            <p:cNvSpPr/>
            <p:nvPr/>
          </p:nvSpPr>
          <p:spPr>
            <a:xfrm>
              <a:off x="7403369" y="2380917"/>
              <a:ext cx="137160" cy="137160"/>
            </a:xfrm>
            <a:prstGeom prst="ellipse">
              <a:avLst/>
            </a:prstGeom>
            <a:solidFill>
              <a:srgbClr val="058005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864533-DD62-4C0D-96CE-FA54FDBD1F5C}"/>
                </a:ext>
              </a:extLst>
            </p:cNvPr>
            <p:cNvSpPr/>
            <p:nvPr/>
          </p:nvSpPr>
          <p:spPr>
            <a:xfrm>
              <a:off x="7468774" y="2647951"/>
              <a:ext cx="137160" cy="137160"/>
            </a:xfrm>
            <a:prstGeom prst="ellipse">
              <a:avLst/>
            </a:prstGeom>
            <a:solidFill>
              <a:srgbClr val="058005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905D15-E2E6-4294-8B36-30B7BB3E6E5B}"/>
                </a:ext>
              </a:extLst>
            </p:cNvPr>
            <p:cNvSpPr/>
            <p:nvPr/>
          </p:nvSpPr>
          <p:spPr>
            <a:xfrm>
              <a:off x="7958328" y="2608882"/>
              <a:ext cx="137160" cy="137160"/>
            </a:xfrm>
            <a:prstGeom prst="ellipse">
              <a:avLst/>
            </a:prstGeom>
            <a:solidFill>
              <a:srgbClr val="058005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476B6E-FF17-4CF5-9FDE-B2C5D332FC76}"/>
                </a:ext>
              </a:extLst>
            </p:cNvPr>
            <p:cNvSpPr/>
            <p:nvPr/>
          </p:nvSpPr>
          <p:spPr>
            <a:xfrm>
              <a:off x="7605934" y="2027063"/>
              <a:ext cx="137160" cy="137160"/>
            </a:xfrm>
            <a:prstGeom prst="ellipse">
              <a:avLst/>
            </a:prstGeom>
            <a:solidFill>
              <a:srgbClr val="EEAA24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B5C27A2-9390-4EFC-AAE6-999AE16CC6C9}"/>
                </a:ext>
              </a:extLst>
            </p:cNvPr>
            <p:cNvSpPr/>
            <p:nvPr/>
          </p:nvSpPr>
          <p:spPr>
            <a:xfrm>
              <a:off x="6680920" y="3053382"/>
              <a:ext cx="137160" cy="137160"/>
            </a:xfrm>
            <a:prstGeom prst="ellipse">
              <a:avLst/>
            </a:prstGeom>
            <a:solidFill>
              <a:srgbClr val="EEAA24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6D5FAC5-2705-4434-ABD6-B15EE27B6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584" y="1284066"/>
            <a:ext cx="4571999" cy="799753"/>
          </a:xfrm>
        </p:spPr>
        <p:txBody>
          <a:bodyPr/>
          <a:lstStyle/>
          <a:p>
            <a:pPr marL="135449" indent="0">
              <a:buNone/>
            </a:pPr>
            <a:r>
              <a:rPr lang="fr-FR" sz="1600" dirty="0" err="1"/>
              <a:t>Applied</a:t>
            </a:r>
            <a:r>
              <a:rPr lang="fr-FR" sz="1600" dirty="0"/>
              <a:t> to 18 stations:</a:t>
            </a:r>
          </a:p>
          <a:p>
            <a:pPr marL="135449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err="1"/>
              <a:t>with</a:t>
            </a:r>
            <a:r>
              <a:rPr lang="fr-FR" sz="1600" dirty="0"/>
              <a:t> diffuse, direct and global </a:t>
            </a:r>
            <a:r>
              <a:rPr lang="fr-FR" sz="1600" dirty="0" err="1"/>
              <a:t>measurements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397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15F91C-0B96-4E34-BEF4-F608C6096E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A6EE16-7C68-45DD-8037-1B7D39886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CMA </a:t>
            </a:r>
            <a:r>
              <a:rPr lang="fr-FR" dirty="0" err="1"/>
              <a:t>hourly</a:t>
            </a:r>
            <a:r>
              <a:rPr lang="fr-FR" dirty="0"/>
              <a:t> data of variable </a:t>
            </a:r>
            <a:r>
              <a:rPr lang="fr-FR" dirty="0" err="1"/>
              <a:t>quality</a:t>
            </a:r>
            <a:endParaRPr lang="fr-FR" dirty="0"/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For </a:t>
            </a:r>
            <a:r>
              <a:rPr lang="fr-FR" dirty="0" err="1"/>
              <a:t>years</a:t>
            </a:r>
            <a:r>
              <a:rPr lang="fr-FR" dirty="0"/>
              <a:t> 2017-2018: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 71 stations over 101 usable for global irradiance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 6 stations over 18 usable for </a:t>
            </a:r>
            <a:r>
              <a:rPr lang="fr-FR" dirty="0" err="1"/>
              <a:t>three</a:t>
            </a:r>
            <a:r>
              <a:rPr lang="fr-FR" dirty="0"/>
              <a:t> components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63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40A972-5A46-4723-980E-81CB74E49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2" y="3903789"/>
            <a:ext cx="8316912" cy="1231586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xuemei.chen@mines-paristech.fr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philippe.blanc@minesparis.psl.eu</a:t>
            </a:r>
            <a:endParaRPr lang="fr-FR" sz="1400" b="1" dirty="0">
              <a:solidFill>
                <a:srgbClr val="000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1445308-485F-D1FF-E648-4EC3B5D26111}"/>
              </a:ext>
            </a:extLst>
          </p:cNvPr>
          <p:cNvGrpSpPr/>
          <p:nvPr/>
        </p:nvGrpSpPr>
        <p:grpSpPr>
          <a:xfrm>
            <a:off x="6976872" y="134643"/>
            <a:ext cx="2049202" cy="617221"/>
            <a:chOff x="5124840" y="1638300"/>
            <a:chExt cx="2784538" cy="825245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9AD4B59-5E08-2A19-1193-95ED86DA4023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B096622-4FE2-C0DA-06C1-17CF638843C4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8E7C9CE-B5A9-0432-7299-8C3F396A2A7D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A32D464-36DB-121F-A25E-7845F5DCB08B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35B0F5-FDF3-932D-E12E-8DABCA5AE845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7E2E314-52CE-CA2E-798E-0E2C203B8420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8E6764C-9B34-D070-2219-898041D8BCE5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37789BC-1F2A-5293-BB23-09C33BBA7A05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587A650-E590-014C-E9B0-D3218F63F157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054FF0E-C037-A903-AF22-22B274D1F1F9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F9761C4-6EF7-D2A2-ECD7-DAA6A7AEECBC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D704ABC-4550-DACE-CA6D-71BD0B142237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331624-3979-5C91-627E-5605BEBA6C8B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0422917-CA3D-3EE8-3A12-6751C5D4BF51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E46BD83-5140-ABE0-0D18-23F74DF0A0DA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E222DB1-81F1-7858-40AD-237878C41C8B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6E17093-4440-F666-3F1A-C97EA4B212FB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5463CB6-4234-1A99-829E-1C2EAE757B82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90BB4C4-C2DE-B6CC-B9B2-3C098197B923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902D2FD-BECF-130D-83AC-43BF8B3C7204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370485EB-B884-FD09-1BB3-EA5EAE5C3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06" y="160126"/>
            <a:ext cx="2313279" cy="599295"/>
          </a:xfrm>
          <a:prstGeom prst="rect">
            <a:avLst/>
          </a:prstGeom>
        </p:spPr>
      </p:pic>
      <p:sp>
        <p:nvSpPr>
          <p:cNvPr id="27" name="Espace réservé du texte 1">
            <a:extLst>
              <a:ext uri="{FF2B5EF4-FFF2-40B4-BE49-F238E27FC236}">
                <a16:creationId xmlns:a16="http://schemas.microsoft.com/office/drawing/2014/main" id="{B318E1C0-67BA-B9A0-3A74-A0819690C63F}"/>
              </a:ext>
            </a:extLst>
          </p:cNvPr>
          <p:cNvSpPr txBox="1">
            <a:spLocks/>
          </p:cNvSpPr>
          <p:nvPr/>
        </p:nvSpPr>
        <p:spPr>
          <a:xfrm>
            <a:off x="410152" y="3128105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Thank you</a:t>
            </a: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40B22D10-EE8E-F955-44BE-75A61300F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022" y="799629"/>
            <a:ext cx="8316913" cy="696073"/>
          </a:xfrm>
        </p:spPr>
        <p:txBody>
          <a:bodyPr/>
          <a:lstStyle/>
          <a:p>
            <a:pPr algn="ctr"/>
            <a:r>
              <a:rPr lang="en-US" sz="1400" dirty="0"/>
              <a:t>Quality check of ground-based hourly measurements of</a:t>
            </a:r>
          </a:p>
          <a:p>
            <a:pPr algn="ctr"/>
            <a:r>
              <a:rPr lang="en-US" sz="1400" dirty="0"/>
              <a:t>downwelling surface solar irradiance in China</a:t>
            </a:r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1A917B-00DB-B4A0-3063-74A1488214DD}"/>
              </a:ext>
            </a:extLst>
          </p:cNvPr>
          <p:cNvSpPr txBox="1"/>
          <p:nvPr/>
        </p:nvSpPr>
        <p:spPr>
          <a:xfrm>
            <a:off x="1058970" y="1610779"/>
            <a:ext cx="7019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Xuemei Chen, Benoît </a:t>
            </a:r>
            <a:r>
              <a:rPr lang="en-US" sz="1200" dirty="0" err="1">
                <a:solidFill>
                  <a:srgbClr val="000000"/>
                </a:solidFill>
              </a:rPr>
              <a:t>Tournadre</a:t>
            </a:r>
            <a:r>
              <a:rPr lang="en-US" sz="1200" dirty="0">
                <a:solidFill>
                  <a:srgbClr val="000000"/>
                </a:solidFill>
              </a:rPr>
              <a:t>, Yves-Marie Saint-Drenan, Benoît </a:t>
            </a:r>
            <a:r>
              <a:rPr lang="en-US" sz="1200" dirty="0" err="1">
                <a:solidFill>
                  <a:srgbClr val="000000"/>
                </a:solidFill>
              </a:rPr>
              <a:t>Gschwind</a:t>
            </a:r>
            <a:r>
              <a:rPr lang="en-US" sz="1200" dirty="0">
                <a:solidFill>
                  <a:srgbClr val="000000"/>
                </a:solidFill>
              </a:rPr>
              <a:t>, Kai Qin, Philippe Blanc</a:t>
            </a:r>
          </a:p>
        </p:txBody>
      </p:sp>
    </p:spTree>
    <p:extLst>
      <p:ext uri="{BB962C8B-B14F-4D97-AF65-F5344CB8AC3E}">
        <p14:creationId xmlns:p14="http://schemas.microsoft.com/office/powerpoint/2010/main" val="176569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3 components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9D3F72-6662-4D6A-98A1-4768FDA53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78" y="802136"/>
            <a:ext cx="4122549" cy="41225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BC048E-EFDB-4A4A-8E24-8AF5121DF3E2}"/>
              </a:ext>
            </a:extLst>
          </p:cNvPr>
          <p:cNvSpPr txBox="1"/>
          <p:nvPr/>
        </p:nvSpPr>
        <p:spPr>
          <a:xfrm rot="16200000">
            <a:off x="2923362" y="2634602"/>
            <a:ext cx="23139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Direct + diffuse (W m</a:t>
            </a:r>
            <a:r>
              <a:rPr lang="fr-FR" sz="1600" baseline="30000" dirty="0">
                <a:solidFill>
                  <a:srgbClr val="000000"/>
                </a:solidFill>
              </a:rPr>
              <a:t>-2</a:t>
            </a:r>
            <a:r>
              <a:rPr lang="fr-FR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8D09C7A-0AAD-44E9-B4B0-0806DC4B263F}"/>
              </a:ext>
            </a:extLst>
          </p:cNvPr>
          <p:cNvSpPr txBox="1"/>
          <p:nvPr/>
        </p:nvSpPr>
        <p:spPr>
          <a:xfrm>
            <a:off x="5439254" y="4499565"/>
            <a:ext cx="15012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Global (W m</a:t>
            </a:r>
            <a:r>
              <a:rPr lang="fr-FR" sz="1600" baseline="30000" dirty="0">
                <a:solidFill>
                  <a:srgbClr val="000000"/>
                </a:solidFill>
              </a:rPr>
              <a:t>-2</a:t>
            </a:r>
            <a:r>
              <a:rPr lang="fr-FR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ZoneTexte 30">
            <a:extLst>
              <a:ext uri="{FF2B5EF4-FFF2-40B4-BE49-F238E27FC236}">
                <a16:creationId xmlns:a16="http://schemas.microsoft.com/office/drawing/2014/main" id="{F8E60696-59D6-4FF4-B15A-8F8FCC06B48E}"/>
              </a:ext>
            </a:extLst>
          </p:cNvPr>
          <p:cNvSpPr txBox="1"/>
          <p:nvPr/>
        </p:nvSpPr>
        <p:spPr>
          <a:xfrm>
            <a:off x="4759052" y="874102"/>
            <a:ext cx="28543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#58362 </a:t>
            </a:r>
            <a:r>
              <a:rPr lang="fr-FR" dirty="0">
                <a:solidFill>
                  <a:srgbClr val="000000"/>
                </a:solidFill>
              </a:rPr>
              <a:t>(Shanghai)</a:t>
            </a: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A084D-653A-4B23-B561-6193111AAB4A}"/>
              </a:ext>
            </a:extLst>
          </p:cNvPr>
          <p:cNvSpPr txBox="1"/>
          <p:nvPr/>
        </p:nvSpPr>
        <p:spPr>
          <a:xfrm>
            <a:off x="1024128" y="249407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 quality</a:t>
            </a:r>
          </a:p>
        </p:txBody>
      </p:sp>
      <p:cxnSp>
        <p:nvCxnSpPr>
          <p:cNvPr id="10" name="Connecteur droit 27">
            <a:extLst>
              <a:ext uri="{FF2B5EF4-FFF2-40B4-BE49-F238E27FC236}">
                <a16:creationId xmlns:a16="http://schemas.microsoft.com/office/drawing/2014/main" id="{DE5F990D-764E-4AD9-B53E-E533B57B5778}"/>
              </a:ext>
            </a:extLst>
          </p:cNvPr>
          <p:cNvCxnSpPr/>
          <p:nvPr/>
        </p:nvCxnSpPr>
        <p:spPr>
          <a:xfrm>
            <a:off x="1194670" y="1922683"/>
            <a:ext cx="411892" cy="4009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28">
            <a:extLst>
              <a:ext uri="{FF2B5EF4-FFF2-40B4-BE49-F238E27FC236}">
                <a16:creationId xmlns:a16="http://schemas.microsoft.com/office/drawing/2014/main" id="{A155432D-79BD-4BF0-A8AE-47C80AC3FAAC}"/>
              </a:ext>
            </a:extLst>
          </p:cNvPr>
          <p:cNvCxnSpPr>
            <a:cxnSpLocks/>
          </p:cNvCxnSpPr>
          <p:nvPr/>
        </p:nvCxnSpPr>
        <p:spPr>
          <a:xfrm flipV="1">
            <a:off x="1596799" y="1707238"/>
            <a:ext cx="1025610" cy="6164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ratère&#10;&#10;Description générée automatiquement">
            <a:extLst>
              <a:ext uri="{FF2B5EF4-FFF2-40B4-BE49-F238E27FC236}">
                <a16:creationId xmlns:a16="http://schemas.microsoft.com/office/drawing/2014/main" id="{860F0082-0E9B-48D3-B1A1-3CE8F20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54725"/>
          <a:stretch/>
        </p:blipFill>
        <p:spPr>
          <a:xfrm>
            <a:off x="-425805" y="2956279"/>
            <a:ext cx="4336873" cy="1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1233B8-6993-46CA-8E83-F48ED3383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8" y="802136"/>
            <a:ext cx="4123944" cy="4123944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3 components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BC048E-EFDB-4A4A-8E24-8AF5121DF3E2}"/>
              </a:ext>
            </a:extLst>
          </p:cNvPr>
          <p:cNvSpPr txBox="1"/>
          <p:nvPr/>
        </p:nvSpPr>
        <p:spPr>
          <a:xfrm rot="16200000">
            <a:off x="2923362" y="2634602"/>
            <a:ext cx="23139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Direct + diffuse (W m</a:t>
            </a:r>
            <a:r>
              <a:rPr lang="fr-FR" sz="1600" baseline="30000" dirty="0">
                <a:solidFill>
                  <a:srgbClr val="000000"/>
                </a:solidFill>
              </a:rPr>
              <a:t>-2</a:t>
            </a:r>
            <a:r>
              <a:rPr lang="fr-FR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8D09C7A-0AAD-44E9-B4B0-0806DC4B263F}"/>
              </a:ext>
            </a:extLst>
          </p:cNvPr>
          <p:cNvSpPr txBox="1"/>
          <p:nvPr/>
        </p:nvSpPr>
        <p:spPr>
          <a:xfrm>
            <a:off x="5439254" y="4499565"/>
            <a:ext cx="15012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Global (W m</a:t>
            </a:r>
            <a:r>
              <a:rPr lang="fr-FR" sz="1600" baseline="30000" dirty="0">
                <a:solidFill>
                  <a:srgbClr val="000000"/>
                </a:solidFill>
              </a:rPr>
              <a:t>-2</a:t>
            </a:r>
            <a:r>
              <a:rPr lang="fr-FR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ZoneTexte 30">
            <a:extLst>
              <a:ext uri="{FF2B5EF4-FFF2-40B4-BE49-F238E27FC236}">
                <a16:creationId xmlns:a16="http://schemas.microsoft.com/office/drawing/2014/main" id="{F8E60696-59D6-4FF4-B15A-8F8FCC06B48E}"/>
              </a:ext>
            </a:extLst>
          </p:cNvPr>
          <p:cNvSpPr txBox="1"/>
          <p:nvPr/>
        </p:nvSpPr>
        <p:spPr>
          <a:xfrm>
            <a:off x="4759052" y="874102"/>
            <a:ext cx="2830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#56778 </a:t>
            </a:r>
            <a:r>
              <a:rPr lang="fr-FR" dirty="0">
                <a:solidFill>
                  <a:srgbClr val="000000"/>
                </a:solidFill>
              </a:rPr>
              <a:t>(Kunming)</a:t>
            </a:r>
            <a:endParaRPr lang="fr-FR" i="1" dirty="0">
              <a:solidFill>
                <a:srgbClr val="000000"/>
              </a:solidFill>
            </a:endParaRPr>
          </a:p>
        </p:txBody>
      </p:sp>
      <p:pic>
        <p:nvPicPr>
          <p:cNvPr id="4" name="Image 3" descr="Une image contenant texte, cratère&#10;&#10;Description générée automatiquement">
            <a:extLst>
              <a:ext uri="{FF2B5EF4-FFF2-40B4-BE49-F238E27FC236}">
                <a16:creationId xmlns:a16="http://schemas.microsoft.com/office/drawing/2014/main" id="{ED0A19CB-EF93-49A1-A1EA-E026D35E7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 b="53842"/>
          <a:stretch/>
        </p:blipFill>
        <p:spPr>
          <a:xfrm>
            <a:off x="-486600" y="2828631"/>
            <a:ext cx="4370168" cy="12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2EB8B1-4EF4-45F3-94BC-97648662E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954"/>
            <a:ext cx="9144000" cy="266639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3 components</a:t>
            </a:r>
          </a:p>
        </p:txBody>
      </p:sp>
      <p:sp>
        <p:nvSpPr>
          <p:cNvPr id="6" name="ZoneTexte 30">
            <a:extLst>
              <a:ext uri="{FF2B5EF4-FFF2-40B4-BE49-F238E27FC236}">
                <a16:creationId xmlns:a16="http://schemas.microsoft.com/office/drawing/2014/main" id="{F8E60696-59D6-4FF4-B15A-8F8FCC06B48E}"/>
              </a:ext>
            </a:extLst>
          </p:cNvPr>
          <p:cNvSpPr txBox="1"/>
          <p:nvPr/>
        </p:nvSpPr>
        <p:spPr>
          <a:xfrm>
            <a:off x="3241148" y="1279288"/>
            <a:ext cx="2830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#56778 </a:t>
            </a:r>
            <a:r>
              <a:rPr lang="fr-FR" dirty="0">
                <a:solidFill>
                  <a:srgbClr val="000000"/>
                </a:solidFill>
              </a:rPr>
              <a:t>(Kunming)</a:t>
            </a:r>
            <a:endParaRPr lang="fr-FR" i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D18E08-CC81-4A37-A3B8-9DCE85995AB7}"/>
              </a:ext>
            </a:extLst>
          </p:cNvPr>
          <p:cNvCxnSpPr>
            <a:cxnSpLocks/>
          </p:cNvCxnSpPr>
          <p:nvPr/>
        </p:nvCxnSpPr>
        <p:spPr>
          <a:xfrm>
            <a:off x="3018526" y="1648620"/>
            <a:ext cx="0" cy="224726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A981F8-409D-4FDD-A30B-611CA82D0C7A}"/>
              </a:ext>
            </a:extLst>
          </p:cNvPr>
          <p:cNvCxnSpPr>
            <a:cxnSpLocks/>
          </p:cNvCxnSpPr>
          <p:nvPr/>
        </p:nvCxnSpPr>
        <p:spPr>
          <a:xfrm flipH="1">
            <a:off x="1106424" y="2248600"/>
            <a:ext cx="1912102" cy="157359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96C1E6-154B-44FA-8BB8-E2A182BD58C6}"/>
              </a:ext>
            </a:extLst>
          </p:cNvPr>
          <p:cNvSpPr txBox="1"/>
          <p:nvPr/>
        </p:nvSpPr>
        <p:spPr>
          <a:xfrm rot="16200000">
            <a:off x="-344595" y="2590843"/>
            <a:ext cx="21762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Direct+diffuse</a:t>
            </a:r>
            <a:r>
              <a:rPr lang="en-US" sz="1600" dirty="0">
                <a:solidFill>
                  <a:srgbClr val="000000"/>
                </a:solidFill>
              </a:rPr>
              <a:t>)/GHI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B923EF3-C726-4846-BBB7-34AA6AE94717}"/>
              </a:ext>
            </a:extLst>
          </p:cNvPr>
          <p:cNvSpPr txBox="1"/>
          <p:nvPr/>
        </p:nvSpPr>
        <p:spPr>
          <a:xfrm>
            <a:off x="6125475" y="173592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Partly good</a:t>
            </a:r>
          </a:p>
        </p:txBody>
      </p:sp>
      <p:cxnSp>
        <p:nvCxnSpPr>
          <p:cNvPr id="10" name="Connecteur droit 27">
            <a:extLst>
              <a:ext uri="{FF2B5EF4-FFF2-40B4-BE49-F238E27FC236}">
                <a16:creationId xmlns:a16="http://schemas.microsoft.com/office/drawing/2014/main" id="{FC629F32-E4CF-4A69-8D20-0FF4D37FB8EC}"/>
              </a:ext>
            </a:extLst>
          </p:cNvPr>
          <p:cNvCxnSpPr/>
          <p:nvPr/>
        </p:nvCxnSpPr>
        <p:spPr>
          <a:xfrm>
            <a:off x="6296017" y="1164534"/>
            <a:ext cx="411892" cy="40096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28">
            <a:extLst>
              <a:ext uri="{FF2B5EF4-FFF2-40B4-BE49-F238E27FC236}">
                <a16:creationId xmlns:a16="http://schemas.microsoft.com/office/drawing/2014/main" id="{099EABB5-E765-4335-B7E4-EB2142B84951}"/>
              </a:ext>
            </a:extLst>
          </p:cNvPr>
          <p:cNvCxnSpPr>
            <a:cxnSpLocks/>
          </p:cNvCxnSpPr>
          <p:nvPr/>
        </p:nvCxnSpPr>
        <p:spPr>
          <a:xfrm flipV="1">
            <a:off x="6698146" y="949089"/>
            <a:ext cx="1025610" cy="61640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27">
            <a:extLst>
              <a:ext uri="{FF2B5EF4-FFF2-40B4-BE49-F238E27FC236}">
                <a16:creationId xmlns:a16="http://schemas.microsoft.com/office/drawing/2014/main" id="{5FE12244-03B2-4D7D-8206-B74D1A0AD3AD}"/>
              </a:ext>
            </a:extLst>
          </p:cNvPr>
          <p:cNvCxnSpPr/>
          <p:nvPr/>
        </p:nvCxnSpPr>
        <p:spPr>
          <a:xfrm>
            <a:off x="7006763" y="1062990"/>
            <a:ext cx="411892" cy="40096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4E7E96D-3ABF-4B2C-A5ED-2E64462B790E}"/>
              </a:ext>
            </a:extLst>
          </p:cNvPr>
          <p:cNvSpPr txBox="1"/>
          <p:nvPr/>
        </p:nvSpPr>
        <p:spPr>
          <a:xfrm rot="16200000">
            <a:off x="7522810" y="2640807"/>
            <a:ext cx="2067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Solar </a:t>
            </a:r>
            <a:r>
              <a:rPr lang="fr-FR" sz="1200" dirty="0" err="1">
                <a:solidFill>
                  <a:srgbClr val="000000"/>
                </a:solidFill>
              </a:rPr>
              <a:t>zenith</a:t>
            </a:r>
            <a:r>
              <a:rPr lang="fr-FR" sz="1200" dirty="0">
                <a:solidFill>
                  <a:srgbClr val="000000"/>
                </a:solidFill>
              </a:rPr>
              <a:t> angle (</a:t>
            </a:r>
            <a:r>
              <a:rPr lang="fr-FR" sz="1200" dirty="0" err="1">
                <a:solidFill>
                  <a:srgbClr val="000000"/>
                </a:solidFill>
              </a:rPr>
              <a:t>degrees</a:t>
            </a:r>
            <a:r>
              <a:rPr lang="fr-FR" sz="12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6" name="Image 15" descr="Une image contenant texte, cratère&#10;&#10;Description générée automatiquement">
            <a:extLst>
              <a:ext uri="{FF2B5EF4-FFF2-40B4-BE49-F238E27FC236}">
                <a16:creationId xmlns:a16="http://schemas.microsoft.com/office/drawing/2014/main" id="{9F6CAE22-1DBB-4A51-A21F-55DFBCEE2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 b="53842"/>
          <a:stretch/>
        </p:blipFill>
        <p:spPr>
          <a:xfrm>
            <a:off x="-11132" y="648410"/>
            <a:ext cx="3097972" cy="9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1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3 components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2A0559-864B-465F-BAE7-26E07792F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78" y="802136"/>
            <a:ext cx="4122549" cy="41225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4F0FAD-8F68-478D-9F69-4E3F3B779288}"/>
              </a:ext>
            </a:extLst>
          </p:cNvPr>
          <p:cNvSpPr txBox="1"/>
          <p:nvPr/>
        </p:nvSpPr>
        <p:spPr>
          <a:xfrm rot="16200000">
            <a:off x="2923362" y="2634602"/>
            <a:ext cx="23139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Direct + diffuse (W m</a:t>
            </a:r>
            <a:r>
              <a:rPr lang="fr-FR" sz="1600" baseline="30000" dirty="0">
                <a:solidFill>
                  <a:srgbClr val="000000"/>
                </a:solidFill>
              </a:rPr>
              <a:t>-2</a:t>
            </a:r>
            <a:r>
              <a:rPr lang="fr-FR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2F3A86-2396-4BDD-9116-2487CE15A780}"/>
              </a:ext>
            </a:extLst>
          </p:cNvPr>
          <p:cNvSpPr txBox="1"/>
          <p:nvPr/>
        </p:nvSpPr>
        <p:spPr>
          <a:xfrm>
            <a:off x="5439254" y="4499565"/>
            <a:ext cx="14451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Global(W m</a:t>
            </a:r>
            <a:r>
              <a:rPr lang="fr-FR" sz="1600" baseline="30000" dirty="0">
                <a:solidFill>
                  <a:srgbClr val="000000"/>
                </a:solidFill>
              </a:rPr>
              <a:t>-2</a:t>
            </a:r>
            <a:r>
              <a:rPr lang="fr-FR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ZoneTexte 30">
            <a:extLst>
              <a:ext uri="{FF2B5EF4-FFF2-40B4-BE49-F238E27FC236}">
                <a16:creationId xmlns:a16="http://schemas.microsoft.com/office/drawing/2014/main" id="{321C82E1-9FBE-4AE0-AB60-47853DE27B63}"/>
              </a:ext>
            </a:extLst>
          </p:cNvPr>
          <p:cNvSpPr txBox="1"/>
          <p:nvPr/>
        </p:nvSpPr>
        <p:spPr>
          <a:xfrm>
            <a:off x="4759052" y="874102"/>
            <a:ext cx="2913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#54342 </a:t>
            </a:r>
            <a:r>
              <a:rPr lang="fr-FR" dirty="0">
                <a:solidFill>
                  <a:srgbClr val="000000"/>
                </a:solidFill>
              </a:rPr>
              <a:t>(Shenyang)</a:t>
            </a: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E164D-DCA2-45AE-9171-6CE5F1CDF178}"/>
              </a:ext>
            </a:extLst>
          </p:cNvPr>
          <p:cNvSpPr txBox="1"/>
          <p:nvPr/>
        </p:nvSpPr>
        <p:spPr>
          <a:xfrm>
            <a:off x="1024128" y="249407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 quality</a:t>
            </a:r>
          </a:p>
        </p:txBody>
      </p:sp>
      <p:cxnSp>
        <p:nvCxnSpPr>
          <p:cNvPr id="12" name="Connecteur droit 17">
            <a:extLst>
              <a:ext uri="{FF2B5EF4-FFF2-40B4-BE49-F238E27FC236}">
                <a16:creationId xmlns:a16="http://schemas.microsoft.com/office/drawing/2014/main" id="{13FCDBF4-818F-47DF-9C16-EFD68F1DBAFA}"/>
              </a:ext>
            </a:extLst>
          </p:cNvPr>
          <p:cNvCxnSpPr/>
          <p:nvPr/>
        </p:nvCxnSpPr>
        <p:spPr>
          <a:xfrm>
            <a:off x="1241936" y="1440386"/>
            <a:ext cx="930876" cy="8567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8">
            <a:extLst>
              <a:ext uri="{FF2B5EF4-FFF2-40B4-BE49-F238E27FC236}">
                <a16:creationId xmlns:a16="http://schemas.microsoft.com/office/drawing/2014/main" id="{F3FDE2BD-BAA8-47D2-8873-3D887297B273}"/>
              </a:ext>
            </a:extLst>
          </p:cNvPr>
          <p:cNvCxnSpPr>
            <a:cxnSpLocks/>
          </p:cNvCxnSpPr>
          <p:nvPr/>
        </p:nvCxnSpPr>
        <p:spPr>
          <a:xfrm flipH="1">
            <a:off x="1278275" y="1411161"/>
            <a:ext cx="856046" cy="8859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cratère&#10;&#10;Description générée automatiquement">
            <a:extLst>
              <a:ext uri="{FF2B5EF4-FFF2-40B4-BE49-F238E27FC236}">
                <a16:creationId xmlns:a16="http://schemas.microsoft.com/office/drawing/2014/main" id="{73BE5CC3-7B19-407E-A083-1E0FA1673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5937" r="15871" b="55012"/>
          <a:stretch/>
        </p:blipFill>
        <p:spPr>
          <a:xfrm>
            <a:off x="293447" y="2923603"/>
            <a:ext cx="2825702" cy="1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5E05C4-F3D9-43E9-B4A4-8887BF0D1C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0444-1771-404F-AD3E-9CE0164F8430}"/>
              </a:ext>
            </a:extLst>
          </p:cNvPr>
          <p:cNvSpPr/>
          <p:nvPr/>
        </p:nvSpPr>
        <p:spPr>
          <a:xfrm>
            <a:off x="4661378" y="955651"/>
            <a:ext cx="2475067" cy="323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41540F-DF43-4685-8D85-87EB7EEF48DA}"/>
              </a:ext>
            </a:extLst>
          </p:cNvPr>
          <p:cNvSpPr txBox="1"/>
          <p:nvPr/>
        </p:nvSpPr>
        <p:spPr>
          <a:xfrm>
            <a:off x="709793" y="1354355"/>
            <a:ext cx="79031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Estimating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downwelling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surface </a:t>
            </a:r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solar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irradiance </a:t>
            </a:r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from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satellite </a:t>
            </a:r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sensors</a:t>
            </a:r>
            <a:endParaRPr lang="fr-FR" sz="1400" b="1" dirty="0">
              <a:solidFill>
                <a:srgbClr val="000000"/>
              </a:solidFill>
            </a:endParaRPr>
          </a:p>
          <a:p>
            <a:pPr algn="just"/>
            <a:endParaRPr lang="fr-FR" sz="1400" dirty="0">
              <a:solidFill>
                <a:srgbClr val="000000"/>
              </a:solidFill>
            </a:endParaRPr>
          </a:p>
          <a:p>
            <a:pPr algn="just"/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 Validation by </a:t>
            </a:r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ground-based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rgbClr val="000000"/>
                </a:solidFill>
                <a:sym typeface="Wingdings" panose="05000000000000000000" pitchFamily="2" charset="2"/>
              </a:rPr>
              <a:t>measurements</a:t>
            </a:r>
            <a:endParaRPr lang="fr-FR" sz="1400" dirty="0">
              <a:solidFill>
                <a:srgbClr val="000000"/>
              </a:solidFill>
            </a:endParaRPr>
          </a:p>
          <a:p>
            <a:pPr algn="just"/>
            <a:endParaRPr lang="fr-FR" sz="1400" b="1" dirty="0">
              <a:solidFill>
                <a:srgbClr val="000000"/>
              </a:solidFill>
            </a:endParaRPr>
          </a:p>
          <a:p>
            <a:pPr algn="just"/>
            <a:endParaRPr lang="fr-FR" sz="1400" dirty="0">
              <a:solidFill>
                <a:srgbClr val="000000"/>
              </a:solidFill>
            </a:endParaRPr>
          </a:p>
          <a:p>
            <a:pPr algn="just"/>
            <a:endParaRPr lang="fr-FR" sz="1400" dirty="0">
              <a:solidFill>
                <a:srgbClr val="000000"/>
              </a:solidFill>
            </a:endParaRPr>
          </a:p>
          <a:p>
            <a:pPr algn="just"/>
            <a:endParaRPr lang="fr-FR" sz="1400" dirty="0">
              <a:solidFill>
                <a:srgbClr val="000000"/>
              </a:solidFill>
            </a:endParaRPr>
          </a:p>
          <a:p>
            <a:pPr algn="just"/>
            <a:endParaRPr lang="fr-FR" sz="1400" dirty="0">
              <a:solidFill>
                <a:srgbClr val="000000"/>
              </a:solidFill>
            </a:endParaRPr>
          </a:p>
          <a:p>
            <a:pPr algn="just"/>
            <a:r>
              <a:rPr lang="fr-FR" sz="1400" dirty="0">
                <a:solidFill>
                  <a:srgbClr val="000000"/>
                </a:solidFill>
              </a:rPr>
              <a:t>Reference: </a:t>
            </a:r>
            <a:r>
              <a:rPr lang="fr-FR" sz="1400" dirty="0" err="1">
                <a:solidFill>
                  <a:srgbClr val="000000"/>
                </a:solidFill>
              </a:rPr>
              <a:t>Heliosat</a:t>
            </a:r>
            <a:r>
              <a:rPr lang="fr-FR" sz="1400" dirty="0">
                <a:solidFill>
                  <a:srgbClr val="000000"/>
                </a:solidFill>
              </a:rPr>
              <a:t>-V</a:t>
            </a:r>
          </a:p>
          <a:p>
            <a:pPr algn="just"/>
            <a:endParaRPr lang="fr-FR" sz="1200" dirty="0">
              <a:solidFill>
                <a:srgbClr val="000000"/>
              </a:solidFill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</a:rPr>
              <a:t>Benoît </a:t>
            </a:r>
            <a:r>
              <a:rPr lang="fr-FR" sz="1200" dirty="0" err="1">
                <a:solidFill>
                  <a:srgbClr val="000000"/>
                </a:solidFill>
              </a:rPr>
              <a:t>Tournadre</a:t>
            </a:r>
            <a:r>
              <a:rPr lang="fr-FR" sz="1200" dirty="0">
                <a:solidFill>
                  <a:srgbClr val="000000"/>
                </a:solidFill>
              </a:rPr>
              <a:t>, Benoît </a:t>
            </a:r>
            <a:r>
              <a:rPr lang="fr-FR" sz="1200" dirty="0" err="1">
                <a:solidFill>
                  <a:srgbClr val="000000"/>
                </a:solidFill>
              </a:rPr>
              <a:t>Gschwind</a:t>
            </a:r>
            <a:r>
              <a:rPr lang="fr-FR" sz="1200" dirty="0">
                <a:solidFill>
                  <a:srgbClr val="000000"/>
                </a:solidFill>
              </a:rPr>
              <a:t>, Yves-Marie Saint-Drenan, Xuemei Chen, Rodrigo Silva, and Philippe Blanc, "An alternative cloud index for </a:t>
            </a:r>
            <a:r>
              <a:rPr lang="fr-FR" sz="1200" dirty="0" err="1">
                <a:solidFill>
                  <a:srgbClr val="000000"/>
                </a:solidFill>
              </a:rPr>
              <a:t>estimating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downwelling</a:t>
            </a:r>
            <a:r>
              <a:rPr lang="fr-FR" sz="1200" dirty="0">
                <a:solidFill>
                  <a:srgbClr val="000000"/>
                </a:solidFill>
              </a:rPr>
              <a:t> surface </a:t>
            </a:r>
            <a:r>
              <a:rPr lang="fr-FR" sz="1200" dirty="0" err="1">
                <a:solidFill>
                  <a:srgbClr val="000000"/>
                </a:solidFill>
              </a:rPr>
              <a:t>solar</a:t>
            </a:r>
            <a:r>
              <a:rPr lang="fr-FR" sz="1200" dirty="0">
                <a:solidFill>
                  <a:srgbClr val="000000"/>
                </a:solidFill>
              </a:rPr>
              <a:t> irradiance </a:t>
            </a:r>
            <a:r>
              <a:rPr lang="fr-FR" sz="1200" dirty="0" err="1">
                <a:solidFill>
                  <a:srgbClr val="000000"/>
                </a:solidFill>
              </a:rPr>
              <a:t>from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various</a:t>
            </a:r>
            <a:r>
              <a:rPr lang="fr-FR" sz="1200" dirty="0">
                <a:solidFill>
                  <a:srgbClr val="000000"/>
                </a:solidFill>
              </a:rPr>
              <a:t> satellite </a:t>
            </a:r>
            <a:r>
              <a:rPr lang="fr-FR" sz="1200" dirty="0" err="1">
                <a:solidFill>
                  <a:srgbClr val="000000"/>
                </a:solidFill>
              </a:rPr>
              <a:t>imagers</a:t>
            </a:r>
            <a:r>
              <a:rPr lang="fr-FR" sz="1200" dirty="0">
                <a:solidFill>
                  <a:srgbClr val="000000"/>
                </a:solidFill>
              </a:rPr>
              <a:t> in the </a:t>
            </a:r>
            <a:r>
              <a:rPr lang="fr-FR" sz="1200" dirty="0" err="1">
                <a:solidFill>
                  <a:srgbClr val="000000"/>
                </a:solidFill>
              </a:rPr>
              <a:t>framework</a:t>
            </a:r>
            <a:r>
              <a:rPr lang="fr-FR" sz="1200" dirty="0">
                <a:solidFill>
                  <a:srgbClr val="000000"/>
                </a:solidFill>
              </a:rPr>
              <a:t> of a </a:t>
            </a:r>
            <a:r>
              <a:rPr lang="fr-FR" sz="1200" dirty="0" err="1">
                <a:solidFill>
                  <a:srgbClr val="000000"/>
                </a:solidFill>
              </a:rPr>
              <a:t>Heliosat</a:t>
            </a:r>
            <a:r>
              <a:rPr lang="fr-FR" sz="1200" dirty="0">
                <a:solidFill>
                  <a:srgbClr val="000000"/>
                </a:solidFill>
              </a:rPr>
              <a:t>-V </a:t>
            </a:r>
            <a:r>
              <a:rPr lang="fr-FR" sz="1200" dirty="0" err="1">
                <a:solidFill>
                  <a:srgbClr val="000000"/>
                </a:solidFill>
              </a:rPr>
              <a:t>method</a:t>
            </a:r>
            <a:r>
              <a:rPr lang="fr-FR" sz="1200" dirty="0">
                <a:solidFill>
                  <a:srgbClr val="000000"/>
                </a:solidFill>
              </a:rPr>
              <a:t>," </a:t>
            </a:r>
            <a:r>
              <a:rPr lang="fr-FR" sz="1200" dirty="0" err="1">
                <a:solidFill>
                  <a:srgbClr val="000000"/>
                </a:solidFill>
              </a:rPr>
              <a:t>Atmospheric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Measurement</a:t>
            </a:r>
            <a:r>
              <a:rPr lang="fr-FR" sz="1200" dirty="0">
                <a:solidFill>
                  <a:srgbClr val="000000"/>
                </a:solidFill>
              </a:rPr>
              <a:t> Techniques, 2022.</a:t>
            </a:r>
          </a:p>
          <a:p>
            <a:pPr algn="just"/>
            <a:endParaRPr lang="fr-FR" sz="1400" dirty="0">
              <a:solidFill>
                <a:srgbClr val="0000FF"/>
              </a:solidFill>
            </a:endParaRPr>
          </a:p>
          <a:p>
            <a:pPr marL="285750" indent="-285750" algn="just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6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A97EA4D-20D5-4CC7-B18F-7809472B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t="4936" r="10526" b="6486"/>
          <a:stretch/>
        </p:blipFill>
        <p:spPr>
          <a:xfrm>
            <a:off x="3450797" y="1117218"/>
            <a:ext cx="5335693" cy="3351147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5E05C4-F3D9-43E9-B4A4-8887BF0D1C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CMA network of irradiance measurements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0444-1771-404F-AD3E-9CE0164F8430}"/>
              </a:ext>
            </a:extLst>
          </p:cNvPr>
          <p:cNvSpPr/>
          <p:nvPr/>
        </p:nvSpPr>
        <p:spPr>
          <a:xfrm>
            <a:off x="4661378" y="955651"/>
            <a:ext cx="2475067" cy="323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BBBE86-86FA-4F7D-A9D1-D1E2899B6CC2}"/>
              </a:ext>
            </a:extLst>
          </p:cNvPr>
          <p:cNvSpPr txBox="1"/>
          <p:nvPr/>
        </p:nvSpPr>
        <p:spPr>
          <a:xfrm>
            <a:off x="4661378" y="1066408"/>
            <a:ext cx="26869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0000"/>
                </a:solidFill>
              </a:rPr>
              <a:t>Background: ERA5 </a:t>
            </a:r>
            <a:r>
              <a:rPr lang="fr-FR" sz="1050" dirty="0" err="1">
                <a:solidFill>
                  <a:srgbClr val="000000"/>
                </a:solidFill>
              </a:rPr>
              <a:t>mean</a:t>
            </a:r>
            <a:r>
              <a:rPr lang="fr-FR" sz="1050" dirty="0">
                <a:solidFill>
                  <a:srgbClr val="000000"/>
                </a:solidFill>
              </a:rPr>
              <a:t> GHI (2017-2018)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41540F-DF43-4685-8D85-87EB7EEF48DA}"/>
              </a:ext>
            </a:extLst>
          </p:cNvPr>
          <p:cNvSpPr txBox="1"/>
          <p:nvPr/>
        </p:nvSpPr>
        <p:spPr>
          <a:xfrm>
            <a:off x="137504" y="1278785"/>
            <a:ext cx="36115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101 stations</a:t>
            </a:r>
          </a:p>
          <a:p>
            <a:endParaRPr lang="fr-FR" sz="1400" b="1" dirty="0">
              <a:solidFill>
                <a:srgbClr val="FF0000"/>
              </a:solidFill>
            </a:endParaRPr>
          </a:p>
          <a:p>
            <a:pPr lvl="1"/>
            <a:r>
              <a:rPr lang="fr-FR" sz="1400" b="1" dirty="0">
                <a:solidFill>
                  <a:srgbClr val="FF0000"/>
                </a:solidFill>
              </a:rPr>
              <a:t>- </a:t>
            </a:r>
            <a:r>
              <a:rPr lang="fr-FR" sz="1400" b="1" dirty="0" err="1">
                <a:solidFill>
                  <a:srgbClr val="FF0000"/>
                </a:solidFill>
              </a:rPr>
              <a:t>Only</a:t>
            </a:r>
            <a:r>
              <a:rPr lang="fr-FR" sz="1400" b="1" dirty="0">
                <a:solidFill>
                  <a:srgbClr val="FF0000"/>
                </a:solidFill>
              </a:rPr>
              <a:t> global: 83 stations</a:t>
            </a:r>
          </a:p>
          <a:p>
            <a:pPr lvl="1"/>
            <a:endParaRPr lang="fr-FR" sz="1400" b="1" dirty="0">
              <a:solidFill>
                <a:srgbClr val="FF0000"/>
              </a:solidFill>
            </a:endParaRPr>
          </a:p>
          <a:p>
            <a:pPr lvl="1"/>
            <a:r>
              <a:rPr lang="fr-FR" sz="1400" b="1" dirty="0">
                <a:solidFill>
                  <a:srgbClr val="0000FF"/>
                </a:solidFill>
              </a:rPr>
              <a:t>- Direct and diffuse: 18 stations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global</a:t>
            </a:r>
          </a:p>
        </p:txBody>
      </p:sp>
      <p:cxnSp>
        <p:nvCxnSpPr>
          <p:cNvPr id="15" name="Connecteur droit 27">
            <a:extLst>
              <a:ext uri="{FF2B5EF4-FFF2-40B4-BE49-F238E27FC236}">
                <a16:creationId xmlns:a16="http://schemas.microsoft.com/office/drawing/2014/main" id="{54D9BC13-5F5B-B25E-9D4E-79039624D511}"/>
              </a:ext>
            </a:extLst>
          </p:cNvPr>
          <p:cNvCxnSpPr/>
          <p:nvPr/>
        </p:nvCxnSpPr>
        <p:spPr>
          <a:xfrm>
            <a:off x="3283017" y="2536540"/>
            <a:ext cx="411892" cy="4009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28">
            <a:extLst>
              <a:ext uri="{FF2B5EF4-FFF2-40B4-BE49-F238E27FC236}">
                <a16:creationId xmlns:a16="http://schemas.microsoft.com/office/drawing/2014/main" id="{B38FDF07-4B35-4447-43AF-F46E172181CA}"/>
              </a:ext>
            </a:extLst>
          </p:cNvPr>
          <p:cNvCxnSpPr>
            <a:cxnSpLocks/>
          </p:cNvCxnSpPr>
          <p:nvPr/>
        </p:nvCxnSpPr>
        <p:spPr>
          <a:xfrm flipV="1">
            <a:off x="3685146" y="2321095"/>
            <a:ext cx="1025610" cy="6164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9DAFC3F-24EF-37BB-F10F-2D4A15311F55}"/>
              </a:ext>
            </a:extLst>
          </p:cNvPr>
          <p:cNvSpPr txBox="1"/>
          <p:nvPr/>
        </p:nvSpPr>
        <p:spPr>
          <a:xfrm>
            <a:off x="4330952" y="2515324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 quality</a:t>
            </a:r>
          </a:p>
        </p:txBody>
      </p:sp>
    </p:spTree>
    <p:extLst>
      <p:ext uri="{BB962C8B-B14F-4D97-AF65-F5344CB8AC3E}">
        <p14:creationId xmlns:p14="http://schemas.microsoft.com/office/powerpoint/2010/main" val="307782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global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0201EA-3B57-4589-A478-B59ACCCDB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b="23479"/>
          <a:stretch/>
        </p:blipFill>
        <p:spPr>
          <a:xfrm>
            <a:off x="490405" y="846821"/>
            <a:ext cx="8041297" cy="33122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EAF9C4-D208-4149-9FE6-5BA035C55169}"/>
              </a:ext>
            </a:extLst>
          </p:cNvPr>
          <p:cNvSpPr/>
          <p:nvPr/>
        </p:nvSpPr>
        <p:spPr>
          <a:xfrm>
            <a:off x="804944" y="3805160"/>
            <a:ext cx="1828093" cy="4208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D6ED3-A7B7-46C9-AB98-D5993C811E90}"/>
              </a:ext>
            </a:extLst>
          </p:cNvPr>
          <p:cNvSpPr/>
          <p:nvPr/>
        </p:nvSpPr>
        <p:spPr>
          <a:xfrm>
            <a:off x="3324944" y="3725044"/>
            <a:ext cx="1982817" cy="53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8132DE-556E-4515-A563-42F19F3293E8}"/>
              </a:ext>
            </a:extLst>
          </p:cNvPr>
          <p:cNvSpPr/>
          <p:nvPr/>
        </p:nvSpPr>
        <p:spPr>
          <a:xfrm>
            <a:off x="5606615" y="3583533"/>
            <a:ext cx="2117405" cy="7440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3A6DD2-173F-4371-BB6F-4A9285FA342E}"/>
              </a:ext>
            </a:extLst>
          </p:cNvPr>
          <p:cNvSpPr/>
          <p:nvPr/>
        </p:nvSpPr>
        <p:spPr>
          <a:xfrm rot="5400000">
            <a:off x="1817651" y="2651821"/>
            <a:ext cx="2325936" cy="688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FFBBCD-A987-4396-A75A-AAB3AF47625D}"/>
              </a:ext>
            </a:extLst>
          </p:cNvPr>
          <p:cNvSpPr/>
          <p:nvPr/>
        </p:nvSpPr>
        <p:spPr>
          <a:xfrm rot="5400000">
            <a:off x="4705124" y="2903669"/>
            <a:ext cx="1563644" cy="23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2E62068-E90F-45E9-895B-E703CF708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1" t="89594" r="12501" b="7970"/>
          <a:stretch/>
        </p:blipFill>
        <p:spPr>
          <a:xfrm>
            <a:off x="5578475" y="3531144"/>
            <a:ext cx="1825625" cy="1047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6AC6DEA-5B9A-4B46-BCF9-6E5390EA6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9" t="47039" r="33062" b="31453"/>
          <a:stretch/>
        </p:blipFill>
        <p:spPr>
          <a:xfrm>
            <a:off x="5439791" y="2094291"/>
            <a:ext cx="166824" cy="92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3604DD-FBF6-480A-94E6-A99DD0BFC96A}"/>
              </a:ext>
            </a:extLst>
          </p:cNvPr>
          <p:cNvSpPr/>
          <p:nvPr/>
        </p:nvSpPr>
        <p:spPr>
          <a:xfrm rot="5400000">
            <a:off x="6642146" y="2389637"/>
            <a:ext cx="3057509" cy="688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41B7C3-6B9B-43BC-BCAF-906A2AAC89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3" t="21521" b="22657"/>
          <a:stretch/>
        </p:blipFill>
        <p:spPr>
          <a:xfrm>
            <a:off x="7844287" y="1235621"/>
            <a:ext cx="670939" cy="24003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9F1022A-3CF9-406D-BA86-1EAB0C97B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20211" r="59426" b="23480"/>
          <a:stretch/>
        </p:blipFill>
        <p:spPr>
          <a:xfrm>
            <a:off x="2611580" y="1217068"/>
            <a:ext cx="593124" cy="2437406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BA09FA2-208C-46A6-A8C9-09CCC35C9A7B}"/>
              </a:ext>
            </a:extLst>
          </p:cNvPr>
          <p:cNvCxnSpPr/>
          <p:nvPr/>
        </p:nvCxnSpPr>
        <p:spPr>
          <a:xfrm>
            <a:off x="3880022" y="4327555"/>
            <a:ext cx="411892" cy="4009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037C70C-136F-49AC-9B11-38FF5AB58EFF}"/>
              </a:ext>
            </a:extLst>
          </p:cNvPr>
          <p:cNvCxnSpPr>
            <a:cxnSpLocks/>
          </p:cNvCxnSpPr>
          <p:nvPr/>
        </p:nvCxnSpPr>
        <p:spPr>
          <a:xfrm flipV="1">
            <a:off x="4282151" y="4112110"/>
            <a:ext cx="1025610" cy="6164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C65B1D0-63A1-4A3F-97DF-E666D9DBFA08}"/>
              </a:ext>
            </a:extLst>
          </p:cNvPr>
          <p:cNvSpPr txBox="1"/>
          <p:nvPr/>
        </p:nvSpPr>
        <p:spPr>
          <a:xfrm>
            <a:off x="4927957" y="430633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 quality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F70E022-FE2E-4DAE-B701-8BF1EF266827}"/>
              </a:ext>
            </a:extLst>
          </p:cNvPr>
          <p:cNvSpPr txBox="1"/>
          <p:nvPr/>
        </p:nvSpPr>
        <p:spPr>
          <a:xfrm>
            <a:off x="3399028" y="888355"/>
            <a:ext cx="26331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#54764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Fushan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2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global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D6ED3-A7B7-46C9-AB98-D5993C811E90}"/>
              </a:ext>
            </a:extLst>
          </p:cNvPr>
          <p:cNvSpPr/>
          <p:nvPr/>
        </p:nvSpPr>
        <p:spPr>
          <a:xfrm>
            <a:off x="3324944" y="3725044"/>
            <a:ext cx="1982817" cy="53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8132DE-556E-4515-A563-42F19F3293E8}"/>
              </a:ext>
            </a:extLst>
          </p:cNvPr>
          <p:cNvSpPr/>
          <p:nvPr/>
        </p:nvSpPr>
        <p:spPr>
          <a:xfrm>
            <a:off x="5606615" y="3583533"/>
            <a:ext cx="2117405" cy="7440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604DD-FBF6-480A-94E6-A99DD0BFC96A}"/>
              </a:ext>
            </a:extLst>
          </p:cNvPr>
          <p:cNvSpPr/>
          <p:nvPr/>
        </p:nvSpPr>
        <p:spPr>
          <a:xfrm rot="5400000">
            <a:off x="6642146" y="2389637"/>
            <a:ext cx="3057509" cy="688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Connecteur droit 27">
            <a:extLst>
              <a:ext uri="{FF2B5EF4-FFF2-40B4-BE49-F238E27FC236}">
                <a16:creationId xmlns:a16="http://schemas.microsoft.com/office/drawing/2014/main" id="{F4C8ED85-71F9-D20A-AC80-A21053990AA7}"/>
              </a:ext>
            </a:extLst>
          </p:cNvPr>
          <p:cNvCxnSpPr/>
          <p:nvPr/>
        </p:nvCxnSpPr>
        <p:spPr>
          <a:xfrm>
            <a:off x="3144261" y="2392956"/>
            <a:ext cx="411892" cy="40096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28">
            <a:extLst>
              <a:ext uri="{FF2B5EF4-FFF2-40B4-BE49-F238E27FC236}">
                <a16:creationId xmlns:a16="http://schemas.microsoft.com/office/drawing/2014/main" id="{59BFFDFE-F2E0-228B-4674-D5BC37D43C7C}"/>
              </a:ext>
            </a:extLst>
          </p:cNvPr>
          <p:cNvCxnSpPr>
            <a:cxnSpLocks/>
          </p:cNvCxnSpPr>
          <p:nvPr/>
        </p:nvCxnSpPr>
        <p:spPr>
          <a:xfrm flipV="1">
            <a:off x="3546390" y="2177511"/>
            <a:ext cx="1025610" cy="61640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8ECBF7-3209-66D0-50AD-9D0FBCFB3575}"/>
              </a:ext>
            </a:extLst>
          </p:cNvPr>
          <p:cNvSpPr txBox="1"/>
          <p:nvPr/>
        </p:nvSpPr>
        <p:spPr>
          <a:xfrm>
            <a:off x="4433497" y="236094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Partly good</a:t>
            </a:r>
          </a:p>
        </p:txBody>
      </p:sp>
      <p:cxnSp>
        <p:nvCxnSpPr>
          <p:cNvPr id="29" name="Connecteur droit 27">
            <a:extLst>
              <a:ext uri="{FF2B5EF4-FFF2-40B4-BE49-F238E27FC236}">
                <a16:creationId xmlns:a16="http://schemas.microsoft.com/office/drawing/2014/main" id="{6C7AABBF-C03C-80A4-9AA1-152BA7C91C63}"/>
              </a:ext>
            </a:extLst>
          </p:cNvPr>
          <p:cNvCxnSpPr/>
          <p:nvPr/>
        </p:nvCxnSpPr>
        <p:spPr>
          <a:xfrm>
            <a:off x="3855007" y="2291412"/>
            <a:ext cx="411892" cy="40096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7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32852F-D5D3-44A7-ABF9-A144045CA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b="33781"/>
          <a:stretch/>
        </p:blipFill>
        <p:spPr>
          <a:xfrm>
            <a:off x="490405" y="834963"/>
            <a:ext cx="8059585" cy="287784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global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AF9C4-D208-4149-9FE6-5BA035C55169}"/>
              </a:ext>
            </a:extLst>
          </p:cNvPr>
          <p:cNvSpPr/>
          <p:nvPr/>
        </p:nvSpPr>
        <p:spPr>
          <a:xfrm>
            <a:off x="804944" y="3805160"/>
            <a:ext cx="1828093" cy="4208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D6ED3-A7B7-46C9-AB98-D5993C811E90}"/>
              </a:ext>
            </a:extLst>
          </p:cNvPr>
          <p:cNvSpPr/>
          <p:nvPr/>
        </p:nvSpPr>
        <p:spPr>
          <a:xfrm>
            <a:off x="3324944" y="3725044"/>
            <a:ext cx="1982817" cy="53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8132DE-556E-4515-A563-42F19F3293E8}"/>
              </a:ext>
            </a:extLst>
          </p:cNvPr>
          <p:cNvSpPr/>
          <p:nvPr/>
        </p:nvSpPr>
        <p:spPr>
          <a:xfrm>
            <a:off x="5606615" y="3583533"/>
            <a:ext cx="2117405" cy="7440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3A6DD2-173F-4371-BB6F-4A9285FA342E}"/>
              </a:ext>
            </a:extLst>
          </p:cNvPr>
          <p:cNvSpPr/>
          <p:nvPr/>
        </p:nvSpPr>
        <p:spPr>
          <a:xfrm rot="5400000">
            <a:off x="1817651" y="2651821"/>
            <a:ext cx="2325936" cy="688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FFBBCD-A987-4396-A75A-AAB3AF47625D}"/>
              </a:ext>
            </a:extLst>
          </p:cNvPr>
          <p:cNvSpPr/>
          <p:nvPr/>
        </p:nvSpPr>
        <p:spPr>
          <a:xfrm rot="5400000">
            <a:off x="4705124" y="2903669"/>
            <a:ext cx="1563644" cy="23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2E62068-E90F-45E9-895B-E703CF708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1" t="89594" r="12501" b="7970"/>
          <a:stretch/>
        </p:blipFill>
        <p:spPr>
          <a:xfrm>
            <a:off x="5578475" y="3531144"/>
            <a:ext cx="1825625" cy="1047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6AC6DEA-5B9A-4B46-BCF9-6E5390EA6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9" t="47039" r="33062" b="31453"/>
          <a:stretch/>
        </p:blipFill>
        <p:spPr>
          <a:xfrm>
            <a:off x="5439791" y="2094291"/>
            <a:ext cx="166824" cy="92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3604DD-FBF6-480A-94E6-A99DD0BFC96A}"/>
              </a:ext>
            </a:extLst>
          </p:cNvPr>
          <p:cNvSpPr/>
          <p:nvPr/>
        </p:nvSpPr>
        <p:spPr>
          <a:xfrm rot="5400000">
            <a:off x="6642146" y="2389637"/>
            <a:ext cx="3057509" cy="688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41B7C3-6B9B-43BC-BCAF-906A2AAC89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3" t="21521" b="22657"/>
          <a:stretch/>
        </p:blipFill>
        <p:spPr>
          <a:xfrm>
            <a:off x="7844287" y="1235621"/>
            <a:ext cx="670939" cy="24003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9F1022A-3CF9-406D-BA86-1EAB0C97B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20211" r="59426" b="23480"/>
          <a:stretch/>
        </p:blipFill>
        <p:spPr>
          <a:xfrm>
            <a:off x="2611580" y="1217068"/>
            <a:ext cx="593124" cy="243740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78943AE-389F-4E73-A3D0-DFA886B2FC58}"/>
              </a:ext>
            </a:extLst>
          </p:cNvPr>
          <p:cNvSpPr txBox="1"/>
          <p:nvPr/>
        </p:nvSpPr>
        <p:spPr>
          <a:xfrm>
            <a:off x="3399028" y="888355"/>
            <a:ext cx="2618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#50834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dirty="0" err="1">
                <a:solidFill>
                  <a:srgbClr val="000000"/>
                </a:solidFill>
              </a:rPr>
              <a:t>Suolun</a:t>
            </a:r>
            <a:r>
              <a:rPr lang="fr-FR" dirty="0">
                <a:solidFill>
                  <a:srgbClr val="000000"/>
                </a:solidFill>
              </a:rPr>
              <a:t>)</a:t>
            </a: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C96051B-3BC0-4A60-B4FB-873EF97342F4}"/>
              </a:ext>
            </a:extLst>
          </p:cNvPr>
          <p:cNvSpPr/>
          <p:nvPr/>
        </p:nvSpPr>
        <p:spPr>
          <a:xfrm>
            <a:off x="6841361" y="1165635"/>
            <a:ext cx="864973" cy="568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67AB053-091D-416C-B811-C5D128E465A1}"/>
              </a:ext>
            </a:extLst>
          </p:cNvPr>
          <p:cNvSpPr/>
          <p:nvPr/>
        </p:nvSpPr>
        <p:spPr>
          <a:xfrm>
            <a:off x="1821712" y="2622295"/>
            <a:ext cx="669627" cy="48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FF91FD0-A989-45FE-8685-71C9BC01887F}"/>
              </a:ext>
            </a:extLst>
          </p:cNvPr>
          <p:cNvCxnSpPr/>
          <p:nvPr/>
        </p:nvCxnSpPr>
        <p:spPr>
          <a:xfrm>
            <a:off x="3880022" y="4327555"/>
            <a:ext cx="411892" cy="40096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D9C6A8A-61F4-4986-BD13-73DD0979DB0D}"/>
              </a:ext>
            </a:extLst>
          </p:cNvPr>
          <p:cNvCxnSpPr>
            <a:cxnSpLocks/>
          </p:cNvCxnSpPr>
          <p:nvPr/>
        </p:nvCxnSpPr>
        <p:spPr>
          <a:xfrm flipV="1">
            <a:off x="4282151" y="4112110"/>
            <a:ext cx="1025610" cy="61640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219D65-86F7-4512-B7BC-6CB0C84FDC8F}"/>
              </a:ext>
            </a:extLst>
          </p:cNvPr>
          <p:cNvSpPr txBox="1"/>
          <p:nvPr/>
        </p:nvSpPr>
        <p:spPr>
          <a:xfrm>
            <a:off x="5169258" y="429553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Partly good</a:t>
            </a:r>
          </a:p>
        </p:txBody>
      </p:sp>
      <p:cxnSp>
        <p:nvCxnSpPr>
          <p:cNvPr id="32" name="Connecteur droit 27">
            <a:extLst>
              <a:ext uri="{FF2B5EF4-FFF2-40B4-BE49-F238E27FC236}">
                <a16:creationId xmlns:a16="http://schemas.microsoft.com/office/drawing/2014/main" id="{1D8A4D48-FD0D-475C-A8C0-B5EAAA732F01}"/>
              </a:ext>
            </a:extLst>
          </p:cNvPr>
          <p:cNvCxnSpPr/>
          <p:nvPr/>
        </p:nvCxnSpPr>
        <p:spPr>
          <a:xfrm>
            <a:off x="4590768" y="4226011"/>
            <a:ext cx="411892" cy="40096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2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global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2574B93-E9E4-0DE1-51F4-D0FD4598F36D}"/>
              </a:ext>
            </a:extLst>
          </p:cNvPr>
          <p:cNvCxnSpPr/>
          <p:nvPr/>
        </p:nvCxnSpPr>
        <p:spPr>
          <a:xfrm>
            <a:off x="3748148" y="2247344"/>
            <a:ext cx="930876" cy="8567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DC41937-4644-C081-3171-75E6458B65DD}"/>
              </a:ext>
            </a:extLst>
          </p:cNvPr>
          <p:cNvCxnSpPr>
            <a:cxnSpLocks/>
          </p:cNvCxnSpPr>
          <p:nvPr/>
        </p:nvCxnSpPr>
        <p:spPr>
          <a:xfrm flipH="1">
            <a:off x="3784487" y="2218119"/>
            <a:ext cx="856046" cy="8859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091875-E67F-2F9B-A22B-34D16EAE2A4F}"/>
              </a:ext>
            </a:extLst>
          </p:cNvPr>
          <p:cNvSpPr txBox="1"/>
          <p:nvPr/>
        </p:nvSpPr>
        <p:spPr>
          <a:xfrm>
            <a:off x="4837932" y="257175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 quality</a:t>
            </a:r>
          </a:p>
        </p:txBody>
      </p:sp>
    </p:spTree>
    <p:extLst>
      <p:ext uri="{BB962C8B-B14F-4D97-AF65-F5344CB8AC3E}">
        <p14:creationId xmlns:p14="http://schemas.microsoft.com/office/powerpoint/2010/main" val="291629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CC0B0E-DEB6-4309-8136-1FD005A6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 </a:t>
            </a:r>
            <a:r>
              <a:rPr lang="fr-FR" dirty="0" err="1"/>
              <a:t>quality</a:t>
            </a:r>
            <a:r>
              <a:rPr lang="fr-FR" dirty="0"/>
              <a:t>-check </a:t>
            </a:r>
            <a:r>
              <a:rPr lang="fr-FR" dirty="0" err="1"/>
              <a:t>procedure</a:t>
            </a:r>
            <a:r>
              <a:rPr lang="fr-FR" dirty="0"/>
              <a:t>: global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04CD2A7-DF3E-4DD9-87DE-13ABB78873E2}"/>
              </a:ext>
            </a:extLst>
          </p:cNvPr>
          <p:cNvGrpSpPr>
            <a:grpSpLocks noChangeAspect="1"/>
          </p:cNvGrpSpPr>
          <p:nvPr/>
        </p:nvGrpSpPr>
        <p:grpSpPr>
          <a:xfrm>
            <a:off x="526446" y="857667"/>
            <a:ext cx="7289701" cy="3236108"/>
            <a:chOff x="805905" y="322362"/>
            <a:chExt cx="7626761" cy="338573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7CC7A14-D765-4ECA-980B-B329A66FC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4" r="7779" b="24741"/>
            <a:stretch/>
          </p:blipFill>
          <p:spPr>
            <a:xfrm>
              <a:off x="805905" y="322362"/>
              <a:ext cx="7626761" cy="33857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523C7B-9D23-4716-8AE7-46059361B3D8}"/>
                </a:ext>
              </a:extLst>
            </p:cNvPr>
            <p:cNvSpPr/>
            <p:nvPr/>
          </p:nvSpPr>
          <p:spPr>
            <a:xfrm>
              <a:off x="1097280" y="3406140"/>
              <a:ext cx="1912620" cy="3019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ADC8C1-7979-4B8A-9DBA-5BCA47B1F2D8}"/>
                </a:ext>
              </a:extLst>
            </p:cNvPr>
            <p:cNvSpPr/>
            <p:nvPr/>
          </p:nvSpPr>
          <p:spPr>
            <a:xfrm>
              <a:off x="3733800" y="3322321"/>
              <a:ext cx="2074498" cy="3857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642B9D-42E0-4AB6-B1CB-EA7F6D389967}"/>
                </a:ext>
              </a:extLst>
            </p:cNvPr>
            <p:cNvSpPr/>
            <p:nvPr/>
          </p:nvSpPr>
          <p:spPr>
            <a:xfrm>
              <a:off x="6120970" y="3174266"/>
              <a:ext cx="2215309" cy="5338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5DACC8BC-C8DE-4F26-8DA0-3D7BEEA9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1" t="89594" r="12501" b="7970"/>
          <a:stretch/>
        </p:blipFill>
        <p:spPr>
          <a:xfrm>
            <a:off x="5578475" y="3531144"/>
            <a:ext cx="1825625" cy="1047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07DD79-D2EB-4F2A-A062-D99EF03D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3" t="21521" b="22657"/>
          <a:stretch/>
        </p:blipFill>
        <p:spPr>
          <a:xfrm>
            <a:off x="7844287" y="1235621"/>
            <a:ext cx="670939" cy="2400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C9BE0B-34CF-4297-8CDD-5C5CDC55C487}"/>
              </a:ext>
            </a:extLst>
          </p:cNvPr>
          <p:cNvSpPr/>
          <p:nvPr/>
        </p:nvSpPr>
        <p:spPr>
          <a:xfrm rot="5400000">
            <a:off x="1817651" y="2586483"/>
            <a:ext cx="2325936" cy="688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1B0A8E-5475-433F-836E-4736D6F45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0" t="21521" r="59169" b="22657"/>
          <a:stretch/>
        </p:blipFill>
        <p:spPr>
          <a:xfrm>
            <a:off x="2608154" y="1302818"/>
            <a:ext cx="589999" cy="24003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10ABFF8-2DBB-4971-A402-2B3BB3965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9" t="47039" r="33062" b="31453"/>
          <a:stretch/>
        </p:blipFill>
        <p:spPr>
          <a:xfrm>
            <a:off x="5439791" y="2094291"/>
            <a:ext cx="166824" cy="92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6B92C7-EA94-4A97-9593-DC08571694BC}"/>
              </a:ext>
            </a:extLst>
          </p:cNvPr>
          <p:cNvSpPr/>
          <p:nvPr/>
        </p:nvSpPr>
        <p:spPr>
          <a:xfrm>
            <a:off x="5434793" y="2952078"/>
            <a:ext cx="171822" cy="85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A43125-6E25-400B-AFFE-3097DAFD6F93}"/>
              </a:ext>
            </a:extLst>
          </p:cNvPr>
          <p:cNvSpPr/>
          <p:nvPr/>
        </p:nvSpPr>
        <p:spPr>
          <a:xfrm>
            <a:off x="6425512" y="1392195"/>
            <a:ext cx="864973" cy="568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D2FBD87-B67F-4365-A849-E9926C5342DF}"/>
              </a:ext>
            </a:extLst>
          </p:cNvPr>
          <p:cNvSpPr/>
          <p:nvPr/>
        </p:nvSpPr>
        <p:spPr>
          <a:xfrm>
            <a:off x="1457736" y="2646603"/>
            <a:ext cx="864973" cy="568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1D32627-A3A4-4691-8890-ED8B3D9BBF80}"/>
              </a:ext>
            </a:extLst>
          </p:cNvPr>
          <p:cNvCxnSpPr/>
          <p:nvPr/>
        </p:nvCxnSpPr>
        <p:spPr>
          <a:xfrm>
            <a:off x="3838832" y="3863546"/>
            <a:ext cx="930876" cy="8567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A2727AA-B871-4E43-92C3-2A9580A94CF8}"/>
              </a:ext>
            </a:extLst>
          </p:cNvPr>
          <p:cNvCxnSpPr>
            <a:cxnSpLocks/>
          </p:cNvCxnSpPr>
          <p:nvPr/>
        </p:nvCxnSpPr>
        <p:spPr>
          <a:xfrm flipH="1">
            <a:off x="3875171" y="3834321"/>
            <a:ext cx="856046" cy="8859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E21718-956C-4155-AA79-7D680D335B25}"/>
              </a:ext>
            </a:extLst>
          </p:cNvPr>
          <p:cNvSpPr txBox="1"/>
          <p:nvPr/>
        </p:nvSpPr>
        <p:spPr>
          <a:xfrm>
            <a:off x="4928616" y="4187952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 quality</a:t>
            </a:r>
          </a:p>
        </p:txBody>
      </p:sp>
      <p:sp>
        <p:nvSpPr>
          <p:cNvPr id="21" name="ZoneTexte 15">
            <a:extLst>
              <a:ext uri="{FF2B5EF4-FFF2-40B4-BE49-F238E27FC236}">
                <a16:creationId xmlns:a16="http://schemas.microsoft.com/office/drawing/2014/main" id="{C47DD9D9-4036-45F6-A375-C024453C8366}"/>
              </a:ext>
            </a:extLst>
          </p:cNvPr>
          <p:cNvSpPr txBox="1"/>
          <p:nvPr/>
        </p:nvSpPr>
        <p:spPr>
          <a:xfrm>
            <a:off x="3399028" y="888355"/>
            <a:ext cx="2581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Station #54662 </a:t>
            </a:r>
            <a:r>
              <a:rPr lang="fr-FR" dirty="0">
                <a:solidFill>
                  <a:srgbClr val="000000"/>
                </a:solidFill>
              </a:rPr>
              <a:t>(Dalian)</a:t>
            </a:r>
          </a:p>
        </p:txBody>
      </p:sp>
    </p:spTree>
    <p:extLst>
      <p:ext uri="{BB962C8B-B14F-4D97-AF65-F5344CB8AC3E}">
        <p14:creationId xmlns:p14="http://schemas.microsoft.com/office/powerpoint/2010/main" val="2770176451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15263</TotalTime>
  <Words>476</Words>
  <Application>Microsoft Office PowerPoint</Application>
  <PresentationFormat>On-screen Show (16:9)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Wingdings</vt:lpstr>
      <vt:lpstr>GB - New branding v5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CHEN Xuemei</cp:lastModifiedBy>
  <cp:revision>271</cp:revision>
  <cp:lastPrinted>2017-08-30T14:17:09Z</cp:lastPrinted>
  <dcterms:created xsi:type="dcterms:W3CDTF">2019-06-05T15:43:42Z</dcterms:created>
  <dcterms:modified xsi:type="dcterms:W3CDTF">2022-05-22T08:19:27Z</dcterms:modified>
</cp:coreProperties>
</file>